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89" r:id="rId3"/>
    <p:sldId id="257" r:id="rId4"/>
    <p:sldId id="258" r:id="rId5"/>
    <p:sldId id="259" r:id="rId6"/>
    <p:sldId id="260" r:id="rId7"/>
    <p:sldId id="261" r:id="rId8"/>
    <p:sldId id="278" r:id="rId9"/>
    <p:sldId id="279" r:id="rId10"/>
    <p:sldId id="262" r:id="rId11"/>
    <p:sldId id="263" r:id="rId12"/>
    <p:sldId id="281" r:id="rId13"/>
    <p:sldId id="264" r:id="rId14"/>
    <p:sldId id="283" r:id="rId15"/>
    <p:sldId id="286" r:id="rId16"/>
    <p:sldId id="287" r:id="rId17"/>
    <p:sldId id="285" r:id="rId18"/>
    <p:sldId id="270" r:id="rId19"/>
    <p:sldId id="271" r:id="rId20"/>
    <p:sldId id="272" r:id="rId21"/>
    <p:sldId id="273" r:id="rId22"/>
    <p:sldId id="274" r:id="rId23"/>
    <p:sldId id="276" r:id="rId24"/>
    <p:sldId id="275" r:id="rId25"/>
    <p:sldId id="288" r:id="rId2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41" autoAdjust="0"/>
    <p:restoredTop sz="94660"/>
  </p:normalViewPr>
  <p:slideViewPr>
    <p:cSldViewPr snapToGrid="0">
      <p:cViewPr varScale="1">
        <p:scale>
          <a:sx n="82" d="100"/>
          <a:sy n="82" d="100"/>
        </p:scale>
        <p:origin x="418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E96F0B-EFA5-42E9-A775-011AFA926B06}" type="datetimeFigureOut">
              <a:rPr lang="ru-RU" smtClean="0"/>
              <a:pPr/>
              <a:t>28.11.2022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B169C-1499-470F-A434-F98E1C5BD52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504440"/>
      </p:ext>
    </p:extLst>
  </p:cSld>
  <p:clrMapOvr>
    <a:masterClrMapping/>
  </p:clrMapOvr>
  <p:transition>
    <p:split orient="vert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E96F0B-EFA5-42E9-A775-011AFA926B06}" type="datetimeFigureOut">
              <a:rPr lang="ru-RU" smtClean="0"/>
              <a:pPr/>
              <a:t>28.11.2022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B169C-1499-470F-A434-F98E1C5BD52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7677504"/>
      </p:ext>
    </p:extLst>
  </p:cSld>
  <p:clrMapOvr>
    <a:masterClrMapping/>
  </p:clrMapOvr>
  <p:transition>
    <p:split orient="vert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E96F0B-EFA5-42E9-A775-011AFA926B06}" type="datetimeFigureOut">
              <a:rPr lang="ru-RU" smtClean="0"/>
              <a:pPr/>
              <a:t>28.11.2022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B169C-1499-470F-A434-F98E1C5BD52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9906246"/>
      </p:ext>
    </p:extLst>
  </p:cSld>
  <p:clrMapOvr>
    <a:masterClrMapping/>
  </p:clrMapOvr>
  <p:transition>
    <p:split orient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E96F0B-EFA5-42E9-A775-011AFA926B06}" type="datetimeFigureOut">
              <a:rPr lang="ru-RU" smtClean="0"/>
              <a:pPr/>
              <a:t>28.11.2022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B169C-1499-470F-A434-F98E1C5BD52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0364598"/>
      </p:ext>
    </p:extLst>
  </p:cSld>
  <p:clrMapOvr>
    <a:masterClrMapping/>
  </p:clrMapOvr>
  <p:transition>
    <p:split orient="vert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E96F0B-EFA5-42E9-A775-011AFA926B06}" type="datetimeFigureOut">
              <a:rPr lang="ru-RU" smtClean="0"/>
              <a:pPr/>
              <a:t>28.11.2022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B169C-1499-470F-A434-F98E1C5BD52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0452263"/>
      </p:ext>
    </p:extLst>
  </p:cSld>
  <p:clrMapOvr>
    <a:masterClrMapping/>
  </p:clrMapOvr>
  <p:transition>
    <p:split orient="vert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E96F0B-EFA5-42E9-A775-011AFA926B06}" type="datetimeFigureOut">
              <a:rPr lang="ru-RU" smtClean="0"/>
              <a:pPr/>
              <a:t>28.11.2022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B169C-1499-470F-A434-F98E1C5BD52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22151452"/>
      </p:ext>
    </p:extLst>
  </p:cSld>
  <p:clrMapOvr>
    <a:masterClrMapping/>
  </p:clrMapOvr>
  <p:transition>
    <p:split orient="vert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E96F0B-EFA5-42E9-A775-011AFA926B06}" type="datetimeFigureOut">
              <a:rPr lang="ru-RU" smtClean="0"/>
              <a:pPr/>
              <a:t>28.11.2022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B169C-1499-470F-A434-F98E1C5BD52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9868007"/>
      </p:ext>
    </p:extLst>
  </p:cSld>
  <p:clrMapOvr>
    <a:masterClrMapping/>
  </p:clrMapOvr>
  <p:transition>
    <p:split orient="vert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E96F0B-EFA5-42E9-A775-011AFA926B06}" type="datetimeFigureOut">
              <a:rPr lang="ru-RU" smtClean="0"/>
              <a:pPr/>
              <a:t>28.11.2022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B169C-1499-470F-A434-F98E1C5BD52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16172523"/>
      </p:ext>
    </p:extLst>
  </p:cSld>
  <p:clrMapOvr>
    <a:masterClrMapping/>
  </p:clrMapOvr>
  <p:transition>
    <p:split orient="vert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E96F0B-EFA5-42E9-A775-011AFA926B06}" type="datetimeFigureOut">
              <a:rPr lang="ru-RU" smtClean="0"/>
              <a:pPr/>
              <a:t>28.11.2022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B169C-1499-470F-A434-F98E1C5BD52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67921736"/>
      </p:ext>
    </p:extLst>
  </p:cSld>
  <p:clrMapOvr>
    <a:masterClrMapping/>
  </p:clrMapOvr>
  <p:transition>
    <p:split orient="vert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E96F0B-EFA5-42E9-A775-011AFA926B06}" type="datetimeFigureOut">
              <a:rPr lang="ru-RU" smtClean="0"/>
              <a:pPr/>
              <a:t>28.11.2022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B169C-1499-470F-A434-F98E1C5BD52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46528074"/>
      </p:ext>
    </p:extLst>
  </p:cSld>
  <p:clrMapOvr>
    <a:masterClrMapping/>
  </p:clrMapOvr>
  <p:transition>
    <p:split orient="vert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E96F0B-EFA5-42E9-A775-011AFA926B06}" type="datetimeFigureOut">
              <a:rPr lang="ru-RU" smtClean="0"/>
              <a:pPr/>
              <a:t>28.11.2022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B169C-1499-470F-A434-F98E1C5BD52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00890982"/>
      </p:ext>
    </p:extLst>
  </p:cSld>
  <p:clrMapOvr>
    <a:masterClrMapping/>
  </p:clrMapOvr>
  <p:transition>
    <p:split orient="vert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E96F0B-EFA5-42E9-A775-011AFA926B06}" type="datetimeFigureOut">
              <a:rPr lang="ru-RU" smtClean="0"/>
              <a:pPr/>
              <a:t>28.11.2022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AB169C-1499-470F-A434-F98E1C5BD52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17332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>
    <p:split orient="vert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gif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gi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hyperlink" Target="https://examer.ru/ege_po_geografii/teoriya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fipi.ru/navigator-podgotovki/navigator-ege" TargetMode="External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gi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gi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gif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atgeotv.com/ru" TargetMode="External"/><Relationship Id="rId7" Type="http://schemas.openxmlformats.org/officeDocument/2006/relationships/hyperlink" Target="https://radiomayak.ru/podcasts/podcast/id/2401" TargetMode="External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postnauka.ru/themes/geografiya?page=2" TargetMode="External"/><Relationship Id="rId5" Type="http://schemas.openxmlformats.org/officeDocument/2006/relationships/hyperlink" Target="https://apps.apple.com/ru/app/%D0%B3%D0%B5%D0%BE%D0%B3%D1%80%D0%B0%D1%84%D0%B8%D1%8F-%D0%BC%D0%B8%D1%80%D0%B0-%D0%B2%D0%B8%D0%BA%D1%82%D0%BE%D1%80%D0%B8%D0%BD%D0%B0/id1201287741" TargetMode="External"/><Relationship Id="rId4" Type="http://schemas.openxmlformats.org/officeDocument/2006/relationships/hyperlink" Target="https://www.discoverychannel.ru/" TargetMode="Externa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gif"/><Relationship Id="rId2" Type="http://schemas.openxmlformats.org/officeDocument/2006/relationships/hyperlink" Target="https://docs.google.com/forms/d/e/1FAIpQLSfI-t_Ikvp8xhBIIQqKon2loFbV792vQ3aLFMedLEstWXvLQg/viewform?usp=sf_link" TargetMode="Externa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87062" y="1674952"/>
            <a:ext cx="9144000" cy="2387600"/>
          </a:xfrm>
        </p:spPr>
        <p:txBody>
          <a:bodyPr>
            <a:normAutofit fontScale="90000"/>
          </a:bodyPr>
          <a:lstStyle/>
          <a:p>
            <a:r>
              <a:rPr lang="ru-RU" b="1" dirty="0"/>
              <a:t>«Методы и приемы, используемые при подготовке к ЕГЭ по географии».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048000" y="4391109"/>
            <a:ext cx="9144000" cy="1655762"/>
          </a:xfrm>
        </p:spPr>
        <p:txBody>
          <a:bodyPr/>
          <a:lstStyle/>
          <a:p>
            <a:pPr algn="r"/>
            <a:r>
              <a:rPr lang="ru-RU" dirty="0"/>
              <a:t>Учитель географии МБОУ школы №5 </a:t>
            </a:r>
            <a:r>
              <a:rPr lang="ru-RU" dirty="0" err="1"/>
              <a:t>им.Ю.А</a:t>
            </a:r>
            <a:r>
              <a:rPr lang="ru-RU" dirty="0"/>
              <a:t>. </a:t>
            </a:r>
            <a:r>
              <a:rPr lang="ru-RU" dirty="0" err="1"/>
              <a:t>Гарнаева</a:t>
            </a:r>
            <a:r>
              <a:rPr lang="ru-RU" dirty="0"/>
              <a:t> </a:t>
            </a:r>
          </a:p>
          <a:p>
            <a:pPr algn="r"/>
            <a:r>
              <a:rPr lang="ru-RU" dirty="0" err="1"/>
              <a:t>Колосовская</a:t>
            </a:r>
            <a:r>
              <a:rPr lang="ru-RU" dirty="0"/>
              <a:t> Дарья Владимировна </a:t>
            </a:r>
            <a:endParaRPr lang="ru-RU" b="1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0802B5A-DC2B-4315-85FB-66223614C7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009" y="3220128"/>
            <a:ext cx="2857500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4385734"/>
      </p:ext>
    </p:extLst>
  </p:cSld>
  <p:clrMapOvr>
    <a:masterClrMapping/>
  </p:clrMapOvr>
  <p:transition>
    <p:split orient="vert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29644" y="1281003"/>
            <a:ext cx="5083335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/>
              <a:t>В задании 13, где нужно расположить события геологической истории в хронологическом порядке, выпускники теряются, так как предложения очень объёмные. Самое главное — выделить геологический период, о котором идёт речь. Основной ошибкой при выполнении задания является указание периодов геологической истории Земли не в том порядке. Кстати, чтобы их запомнить, можно использовать мнемонический приём — фразу, в которой первые буквы слов соответствуют первым буквам названий хронологических периодов: </a:t>
            </a:r>
            <a:r>
              <a:rPr lang="ru-RU" b="1" u="sng" dirty="0"/>
              <a:t>«Каждый отличный студент должен кушать пончики. Ты, Юра, мал — принеси нам чебурек».</a:t>
            </a:r>
            <a:r>
              <a:rPr lang="ru-RU" dirty="0"/>
              <a:t> Названия периодов: кембрий, </a:t>
            </a:r>
            <a:r>
              <a:rPr lang="ru-RU" dirty="0" err="1"/>
              <a:t>ордовик</a:t>
            </a:r>
            <a:r>
              <a:rPr lang="ru-RU" dirty="0"/>
              <a:t>, силур, девон, карбон, </a:t>
            </a:r>
            <a:r>
              <a:rPr lang="ru-RU" dirty="0" err="1"/>
              <a:t>пермь</a:t>
            </a:r>
            <a:r>
              <a:rPr lang="ru-RU" dirty="0"/>
              <a:t>, триас, юра, мел, палеоген, неоген, четвертичный.</a:t>
            </a:r>
          </a:p>
        </p:txBody>
      </p:sp>
      <p:pic>
        <p:nvPicPr>
          <p:cNvPr id="14337" name="Picture 1" descr="C:\Users\Учитель-17\Desktop\62ed4161e4620b16b8ead225_9F80B8BCB580-B7B0B4B0BDB88F-84D0D0D0D0D0D0D0D0D1D1D0D0D0D0D0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185128" y="1312534"/>
            <a:ext cx="6386560" cy="3094907"/>
          </a:xfrm>
          <a:prstGeom prst="rect">
            <a:avLst/>
          </a:prstGeom>
          <a:noFill/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916B8AC-48A9-4485-8687-0501154DBF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8056" y="3184634"/>
            <a:ext cx="2567152" cy="3208940"/>
          </a:xfrm>
          <a:prstGeom prst="rect">
            <a:avLst/>
          </a:prstGeom>
        </p:spPr>
      </p:pic>
    </p:spTree>
  </p:cSld>
  <p:clrMapOvr>
    <a:masterClrMapping/>
  </p:clrMapOvr>
  <p:transition>
    <p:split orient="vert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42170" y="1487837"/>
            <a:ext cx="3510023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dirty="0"/>
              <a:t>Вопрос про часовые пояса в задании 14 проверяет способность логически мыслить и выполнять арифметические вычисления. Здесь не требуется особых знаний по географии, поскольку вся информация для расчётов уже дана.</a:t>
            </a:r>
          </a:p>
        </p:txBody>
      </p:sp>
      <p:pic>
        <p:nvPicPr>
          <p:cNvPr id="13313" name="Picture 1" descr="C:\Users\Учитель-17\Desktop\62ed4162bd6c4cce50263d47_9F80B8BCB580-B7B0B4B0BDB88F-84D0D0D0D0D0D0D0D0D1D0D0D0D1D0D0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98124" y="1181067"/>
            <a:ext cx="6505690" cy="4768523"/>
          </a:xfrm>
          <a:prstGeom prst="rect">
            <a:avLst/>
          </a:prstGeom>
          <a:noFill/>
        </p:spPr>
      </p:pic>
    </p:spTree>
  </p:cSld>
  <p:clrMapOvr>
    <a:masterClrMapping/>
  </p:clrMapOvr>
  <p:transition>
    <p:split orient="vert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7502" y="1196003"/>
            <a:ext cx="11487807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dirty="0"/>
              <a:t>15 задание. 5.1. </a:t>
            </a:r>
            <a:r>
              <a:rPr lang="ru-RU" sz="2000" b="1" dirty="0" err="1"/>
              <a:t>Ресурсообеспеченность</a:t>
            </a:r>
            <a:r>
              <a:rPr lang="ru-RU" sz="2000" b="1" dirty="0"/>
              <a:t> 2.6.1. Умение оценивать </a:t>
            </a:r>
            <a:r>
              <a:rPr lang="ru-RU" sz="2000" b="1" dirty="0" err="1"/>
              <a:t>ресурсообеспеченность</a:t>
            </a:r>
            <a:r>
              <a:rPr lang="ru-RU" sz="2000" b="1" dirty="0"/>
              <a:t> отдельных стран и регионов мира, их демографическую ситуацию, уровни урбанизации и территориальной концентрации населения и производства; степень природных, антропогенных и техногенных изменений отдельных территории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210205" y="2179899"/>
            <a:ext cx="11487806" cy="37240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000" dirty="0">
              <a:solidFill>
                <a:srgbClr val="000000"/>
              </a:solidFill>
              <a:latin typeface="Arial"/>
            </a:endParaRPr>
          </a:p>
          <a:p>
            <a:r>
              <a:rPr lang="ru-RU" sz="2000" b="1" dirty="0" err="1">
                <a:latin typeface="+mj-lt"/>
              </a:rPr>
              <a:t>Ресурсообеспеченность</a:t>
            </a:r>
            <a:r>
              <a:rPr lang="ru-RU" sz="2000" b="1" dirty="0">
                <a:latin typeface="+mj-lt"/>
              </a:rPr>
              <a:t> </a:t>
            </a:r>
            <a:r>
              <a:rPr lang="ru-RU" sz="2000" dirty="0">
                <a:latin typeface="+mj-lt"/>
              </a:rPr>
              <a:t>– это соотношение между величиной природных ресурсов и размерами их использования. Она выражается количеством лет, на которое должно хватить данного ресурса. </a:t>
            </a:r>
          </a:p>
          <a:p>
            <a:endParaRPr lang="ru-RU" sz="2000" dirty="0">
              <a:latin typeface="+mj-lt"/>
            </a:endParaRPr>
          </a:p>
          <a:p>
            <a:endParaRPr lang="ru-RU" sz="2000" dirty="0">
              <a:latin typeface="+mj-lt"/>
            </a:endParaRPr>
          </a:p>
          <a:p>
            <a:pPr algn="ctr"/>
            <a:r>
              <a:rPr lang="ru-RU" sz="2800" b="1" dirty="0" err="1">
                <a:latin typeface="+mj-lt"/>
              </a:rPr>
              <a:t>Ресурсообеспеченность</a:t>
            </a:r>
            <a:r>
              <a:rPr lang="ru-RU" sz="2800" b="1" dirty="0">
                <a:latin typeface="+mj-lt"/>
              </a:rPr>
              <a:t> = запасы / добыча (число лет) </a:t>
            </a:r>
            <a:endParaRPr lang="ru-RU" sz="2800" dirty="0">
              <a:latin typeface="+mj-lt"/>
            </a:endParaRPr>
          </a:p>
          <a:p>
            <a:pPr algn="ctr"/>
            <a:r>
              <a:rPr lang="ru-RU" sz="2800" b="1" dirty="0" err="1">
                <a:latin typeface="+mj-lt"/>
              </a:rPr>
              <a:t>Ресурсообеспеченность</a:t>
            </a:r>
            <a:r>
              <a:rPr lang="ru-RU" sz="2800" b="1" dirty="0">
                <a:latin typeface="+mj-lt"/>
              </a:rPr>
              <a:t> = запасы /численность населения </a:t>
            </a:r>
          </a:p>
          <a:p>
            <a:pPr algn="ctr"/>
            <a:endParaRPr lang="ru-RU" sz="2000" b="1" dirty="0">
              <a:latin typeface="+mj-lt"/>
            </a:endParaRPr>
          </a:p>
          <a:p>
            <a:pPr algn="ctr"/>
            <a:endParaRPr lang="ru-RU" sz="2000" dirty="0">
              <a:latin typeface="+mj-lt"/>
            </a:endParaRPr>
          </a:p>
          <a:p>
            <a:r>
              <a:rPr lang="ru-RU" sz="2000" b="1" dirty="0" err="1">
                <a:latin typeface="+mj-lt"/>
              </a:rPr>
              <a:t>Ресурсообеспеченность</a:t>
            </a:r>
            <a:r>
              <a:rPr lang="ru-RU" sz="2000" b="1" dirty="0">
                <a:latin typeface="+mj-lt"/>
              </a:rPr>
              <a:t> </a:t>
            </a:r>
            <a:r>
              <a:rPr lang="ru-RU" sz="2000" dirty="0">
                <a:latin typeface="+mj-lt"/>
              </a:rPr>
              <a:t>– это соотношение между величиной природных ресурсов и размерами их использования. Она выражается его запасами из расчета на душу населения. </a:t>
            </a:r>
          </a:p>
        </p:txBody>
      </p:sp>
    </p:spTree>
    <p:extLst>
      <p:ext uri="{BB962C8B-B14F-4D97-AF65-F5344CB8AC3E}">
        <p14:creationId xmlns:p14="http://schemas.microsoft.com/office/powerpoint/2010/main" val="1076440421"/>
      </p:ext>
    </p:extLst>
  </p:cSld>
  <p:clrMapOvr>
    <a:masterClrMapping/>
  </p:clrMapOvr>
  <p:transition>
    <p:split orient="vert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60830875"/>
              </p:ext>
            </p:extLst>
          </p:nvPr>
        </p:nvGraphicFramePr>
        <p:xfrm>
          <a:off x="152154" y="1193973"/>
          <a:ext cx="4057239" cy="4876800"/>
        </p:xfrm>
        <a:graphic>
          <a:graphicData uri="http://schemas.openxmlformats.org/drawingml/2006/table">
            <a:tbl>
              <a:tblPr/>
              <a:tblGrid>
                <a:gridCol w="405723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528909">
                <a:tc>
                  <a:txBody>
                    <a:bodyPr/>
                    <a:lstStyle/>
                    <a:p>
                      <a:pPr algn="just" fontAlgn="t"/>
                      <a:r>
                        <a:rPr lang="ru-RU" sz="2000" dirty="0"/>
                        <a:t>Задание 22 на построение профиля местности, где важно понимать условные знаки и уметь читать их. В вопросе предлагается карта, и нужно по предлагаемой линии АВ построить профиль местности, то есть взглянуть сбоку на разрез. Здесь необходимо внимательно читать задание, а именно смотреть, через какое расстояние проведены горизонтали, и иметь в виду вертикальный и горизонтальный масштаб, которые указаны в условии.</a:t>
                      </a:r>
                    </a:p>
                  </a:txBody>
                  <a:tcPr marL="152400" marR="152400" marT="152400" marB="1524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3F5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8831" y="1533158"/>
            <a:ext cx="6089904" cy="39395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859919" y="192604"/>
            <a:ext cx="247215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3 балла</a:t>
            </a:r>
          </a:p>
        </p:txBody>
      </p:sp>
    </p:spTree>
  </p:cSld>
  <p:clrMapOvr>
    <a:masterClrMapping/>
  </p:clrMapOvr>
  <p:transition>
    <p:split orient="vert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81904"/>
            <a:ext cx="6198147" cy="3419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0703" y="1334153"/>
            <a:ext cx="5102718" cy="25607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5490" y="4106485"/>
            <a:ext cx="6241120" cy="20458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84373437"/>
      </p:ext>
    </p:extLst>
  </p:cSld>
  <p:clrMapOvr>
    <a:masterClrMapping/>
  </p:clrMapOvr>
  <p:transition>
    <p:split orient="vert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564" y="1212850"/>
            <a:ext cx="4767262" cy="4432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4698" y="1335087"/>
            <a:ext cx="7346950" cy="4310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13539277"/>
      </p:ext>
    </p:extLst>
  </p:cSld>
  <p:clrMapOvr>
    <a:masterClrMapping/>
  </p:clrMapOvr>
  <p:transition>
    <p:split orient="vert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831" y="1525313"/>
            <a:ext cx="5680841" cy="42606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Рисунок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292662" y="1579727"/>
            <a:ext cx="3461134" cy="29758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092677819"/>
      </p:ext>
    </p:extLst>
  </p:cSld>
  <p:clrMapOvr>
    <a:masterClrMapping/>
  </p:clrMapOvr>
  <p:transition>
    <p:split orient="vert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346" y="2104037"/>
            <a:ext cx="5335533" cy="34649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6565" y="1256957"/>
            <a:ext cx="5555977" cy="44086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876542" y="5486428"/>
            <a:ext cx="6096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000" b="1" dirty="0"/>
              <a:t>Ширина реки выполняется в масштабе, глубина - произвольно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513470" y="1094252"/>
            <a:ext cx="5025607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u="sng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Ширина и глубина реки отмечается </a:t>
            </a:r>
            <a:endParaRPr lang="en-US" sz="2400" b="1" u="sng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sz="2400" b="1" u="sng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произвольно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8841718" y="2505670"/>
            <a:ext cx="511680" cy="923330"/>
          </a:xfrm>
          <a:prstGeom prst="rect">
            <a:avLst/>
          </a:prstGeom>
          <a:solidFill>
            <a:srgbClr val="FFFF00"/>
          </a:solidFill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s</a:t>
            </a:r>
            <a:endParaRPr lang="ru-RU" sz="5400" b="1" cap="all" spc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34941171"/>
      </p:ext>
    </p:extLst>
  </p:cSld>
  <p:clrMapOvr>
    <a:masterClrMapping/>
  </p:clrMapOvr>
  <p:transition>
    <p:split orient="vert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20565" y="1666846"/>
            <a:ext cx="3810001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/>
              <a:t>Ответ включает полностью все три или любые два из названных выше элемента, но в нём присутствует географическая ошибка –</a:t>
            </a:r>
          </a:p>
          <a:p>
            <a:r>
              <a:rPr lang="ru-RU" sz="2800" b="1" dirty="0">
                <a:solidFill>
                  <a:srgbClr val="FF0000"/>
                </a:solidFill>
              </a:rPr>
              <a:t>снимается 1 балл!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01AE544-B22D-4036-B1B1-C394840D88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7667" y="2885089"/>
            <a:ext cx="2733542" cy="2480781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1A643A2-D7C2-9827-8E8D-24440028BF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48168" y="1436086"/>
            <a:ext cx="4223267" cy="3167450"/>
          </a:xfrm>
          <a:prstGeom prst="rect">
            <a:avLst/>
          </a:prstGeom>
        </p:spPr>
      </p:pic>
    </p:spTree>
  </p:cSld>
  <p:clrMapOvr>
    <a:masterClrMapping/>
  </p:clrMapOvr>
  <p:transition>
    <p:split orient="vert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610691" y="300717"/>
            <a:ext cx="6565002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hlinkClick r:id="rId2"/>
              </a:rPr>
              <a:t>https://examer.ru/ege_po_geografii/teoriya</a:t>
            </a:r>
            <a:endParaRPr lang="ru-RU" sz="2800" dirty="0"/>
          </a:p>
          <a:p>
            <a:endParaRPr lang="ru-RU" sz="2800" dirty="0"/>
          </a:p>
        </p:txBody>
      </p:sp>
      <p:pic>
        <p:nvPicPr>
          <p:cNvPr id="5121" name="Picture 1" descr="C:\Users\Учитель-17\Downloads\2022-10-27_09-23-36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0313" y="1276648"/>
            <a:ext cx="5402959" cy="4813546"/>
          </a:xfrm>
          <a:prstGeom prst="rect">
            <a:avLst/>
          </a:prstGeom>
          <a:noFill/>
        </p:spPr>
      </p:pic>
      <p:pic>
        <p:nvPicPr>
          <p:cNvPr id="5122" name="Picture 2" descr="C:\Users\Учитель-17\Downloads\2022-10-27_09-25-46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425852" y="1330520"/>
            <a:ext cx="5242600" cy="4782748"/>
          </a:xfrm>
          <a:prstGeom prst="rect">
            <a:avLst/>
          </a:prstGeom>
          <a:noFill/>
        </p:spPr>
      </p:pic>
    </p:spTree>
  </p:cSld>
  <p:clrMapOvr>
    <a:masterClrMapping/>
  </p:clrMapOvr>
  <p:transition>
    <p:split orient="vert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5678" y="1240425"/>
            <a:ext cx="5232565" cy="4748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844091" y="1741661"/>
            <a:ext cx="3163045" cy="424731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914400" indent="-914400">
              <a:buAutoNum type="arabicPeriod"/>
            </a:pPr>
            <a:r>
              <a:rPr lang="ru-RU" sz="5400" b="1" cap="none" spc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Цель</a:t>
            </a:r>
          </a:p>
          <a:p>
            <a:pPr marL="914400" indent="-914400">
              <a:buAutoNum type="arabicPeriod"/>
            </a:pPr>
            <a:r>
              <a:rPr lang="ru-RU" sz="5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Мечты</a:t>
            </a:r>
          </a:p>
          <a:p>
            <a:pPr marL="914400" indent="-914400">
              <a:buAutoNum type="arabicPeriod"/>
            </a:pPr>
            <a:r>
              <a:rPr lang="ru-RU" sz="5400" b="1" cap="none" spc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Страхи</a:t>
            </a:r>
          </a:p>
          <a:p>
            <a:pPr marL="914400" indent="-914400">
              <a:buAutoNum type="arabicPeriod"/>
            </a:pPr>
            <a:r>
              <a:rPr lang="ru-RU" sz="5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Баллы</a:t>
            </a:r>
            <a:endParaRPr lang="ru-RU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  <a:p>
            <a:pPr marL="914400" indent="-914400">
              <a:buAutoNum type="arabicPeriod"/>
            </a:pPr>
            <a:endParaRPr lang="ru-RU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2504161" y="640697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b="1" u="sng" dirty="0">
                <a:solidFill>
                  <a:srgbClr val="FF0000"/>
                </a:solidFill>
              </a:rPr>
              <a:t>Портрет  выпускника</a:t>
            </a:r>
          </a:p>
        </p:txBody>
      </p:sp>
    </p:spTree>
    <p:extLst>
      <p:ext uri="{BB962C8B-B14F-4D97-AF65-F5344CB8AC3E}">
        <p14:creationId xmlns:p14="http://schemas.microsoft.com/office/powerpoint/2010/main" val="2620445842"/>
      </p:ext>
    </p:extLst>
  </p:cSld>
  <p:clrMapOvr>
    <a:masterClrMapping/>
  </p:clrMapOvr>
  <p:transition>
    <p:split orient="vert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7" name="Picture 1" descr="C:\Users\Учитель-17\Downloads\2022-10-27_09-26-57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6142" y="1429865"/>
            <a:ext cx="8045233" cy="4865326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2527016" y="349526"/>
            <a:ext cx="6495753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hlinkClick r:id="rId3"/>
              </a:rPr>
              <a:t>https://fipi.ru/navigator-podgotovki/navigator-ege</a:t>
            </a:r>
            <a:endParaRPr lang="ru-RU" sz="2400" dirty="0"/>
          </a:p>
          <a:p>
            <a:endParaRPr lang="ru-RU" sz="2400" dirty="0"/>
          </a:p>
        </p:txBody>
      </p:sp>
      <p:pic>
        <p:nvPicPr>
          <p:cNvPr id="4" name="Picture 2" descr="C:\Users\Кабинет7\Desktop\knigi-57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685377" y="2836370"/>
            <a:ext cx="2452688" cy="202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split orient="vert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3" name="Picture 1" descr="C:\Users\Учитель-17\Downloads\2022-10-27_09-28-08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440460" y="1258200"/>
            <a:ext cx="4471791" cy="4778499"/>
          </a:xfrm>
          <a:prstGeom prst="rect">
            <a:avLst/>
          </a:prstGeom>
          <a:noFill/>
        </p:spPr>
      </p:pic>
      <p:pic>
        <p:nvPicPr>
          <p:cNvPr id="3074" name="Picture 2" descr="C:\Users\Учитель-17\Downloads\2022-10-27_09-29-26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059133" y="227369"/>
            <a:ext cx="5227559" cy="5885332"/>
          </a:xfrm>
          <a:prstGeom prst="rect">
            <a:avLst/>
          </a:prstGeom>
          <a:noFill/>
        </p:spPr>
      </p:pic>
      <p:pic>
        <p:nvPicPr>
          <p:cNvPr id="4" name="Picture 3" descr="C:\Users\Даша\Desktop\9b29957390870d6acabd5b8c9a2q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3279885"/>
            <a:ext cx="2339975" cy="2339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split orient="vert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9" name="Picture 1" descr="C:\Users\Учитель-17\Downloads\2022-10-27_09-36-22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33688" y="642938"/>
            <a:ext cx="6524625" cy="5572125"/>
          </a:xfrm>
          <a:prstGeom prst="rect">
            <a:avLst/>
          </a:prstGeom>
          <a:noFill/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E8D4F37-C5FC-438E-89D4-4DADD9AAD9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5554" y="2096534"/>
            <a:ext cx="2406446" cy="2406446"/>
          </a:xfrm>
          <a:prstGeom prst="rect">
            <a:avLst/>
          </a:prstGeom>
        </p:spPr>
      </p:pic>
    </p:spTree>
  </p:cSld>
  <p:clrMapOvr>
    <a:masterClrMapping/>
  </p:clrMapOvr>
  <p:transition>
    <p:split orient="vert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C:\Users\Учитель-17\Downloads\2022-10-27_09-37-56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575084" y="1307113"/>
            <a:ext cx="5094831" cy="4231021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212942" y="1156003"/>
            <a:ext cx="6096000" cy="489364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400" b="1" dirty="0"/>
              <a:t>Топ приложений, </a:t>
            </a:r>
            <a:r>
              <a:rPr lang="ru-RU" sz="2400" b="1" dirty="0" err="1"/>
              <a:t>подкастов</a:t>
            </a:r>
            <a:r>
              <a:rPr lang="ru-RU" sz="2400" b="1" dirty="0"/>
              <a:t>, каналов для подготовки к ЕГЭ по географии:</a:t>
            </a:r>
            <a:endParaRPr lang="ru-RU" sz="2400" dirty="0"/>
          </a:p>
          <a:p>
            <a:r>
              <a:rPr lang="ru-RU" sz="2400" dirty="0"/>
              <a:t>Каналы </a:t>
            </a:r>
            <a:r>
              <a:rPr lang="ru-RU" sz="2400" u="sng" dirty="0" err="1">
                <a:hlinkClick r:id="rId3"/>
              </a:rPr>
              <a:t>National</a:t>
            </a:r>
            <a:r>
              <a:rPr lang="ru-RU" sz="2400" u="sng" dirty="0">
                <a:hlinkClick r:id="rId3"/>
              </a:rPr>
              <a:t> </a:t>
            </a:r>
            <a:r>
              <a:rPr lang="ru-RU" sz="2400" u="sng" dirty="0" err="1">
                <a:hlinkClick r:id="rId3"/>
              </a:rPr>
              <a:t>Geographic</a:t>
            </a:r>
            <a:r>
              <a:rPr lang="ru-RU" sz="2400" dirty="0"/>
              <a:t>, </a:t>
            </a:r>
            <a:r>
              <a:rPr lang="ru-RU" sz="2400" u="sng" dirty="0" err="1">
                <a:hlinkClick r:id="rId4"/>
              </a:rPr>
              <a:t>Discovery</a:t>
            </a:r>
            <a:r>
              <a:rPr lang="ru-RU" sz="2400" dirty="0"/>
              <a:t> для расширения кругозора.</a:t>
            </a:r>
          </a:p>
          <a:p>
            <a:r>
              <a:rPr lang="ru-RU" sz="2400" u="sng" dirty="0">
                <a:hlinkClick r:id="rId5"/>
              </a:rPr>
              <a:t>География Мира – Викторина</a:t>
            </a:r>
            <a:r>
              <a:rPr lang="ru-RU" sz="2400" dirty="0"/>
              <a:t> — приложение для запоминания географических фактов играючи.</a:t>
            </a:r>
          </a:p>
          <a:p>
            <a:r>
              <a:rPr lang="ru-RU" sz="2400" u="sng" dirty="0">
                <a:hlinkClick r:id="rId6"/>
              </a:rPr>
              <a:t>География от </a:t>
            </a:r>
            <a:r>
              <a:rPr lang="ru-RU" sz="2400" u="sng" dirty="0" err="1">
                <a:hlinkClick r:id="rId6"/>
              </a:rPr>
              <a:t>ПостНауки</a:t>
            </a:r>
            <a:r>
              <a:rPr lang="ru-RU" sz="2400" dirty="0"/>
              <a:t> — </a:t>
            </a:r>
            <a:r>
              <a:rPr lang="ru-RU" sz="2400" dirty="0" err="1"/>
              <a:t>видеоподкасты</a:t>
            </a:r>
            <a:r>
              <a:rPr lang="ru-RU" sz="2400" dirty="0"/>
              <a:t> и статьи на темы, которые точно встретятся в </a:t>
            </a:r>
            <a:r>
              <a:rPr lang="ru-RU" sz="2400" dirty="0" err="1"/>
              <a:t>КИМе</a:t>
            </a:r>
            <a:r>
              <a:rPr lang="ru-RU" sz="2400" dirty="0"/>
              <a:t> на экзамене.</a:t>
            </a:r>
          </a:p>
          <a:p>
            <a:r>
              <a:rPr lang="ru-RU" sz="2400" u="sng" dirty="0">
                <a:hlinkClick r:id="rId7"/>
              </a:rPr>
              <a:t>ХВЗ. География</a:t>
            </a:r>
            <a:r>
              <a:rPr lang="ru-RU" sz="2400" dirty="0"/>
              <a:t> — </a:t>
            </a:r>
            <a:r>
              <a:rPr lang="ru-RU" sz="2400" dirty="0" err="1"/>
              <a:t>аудиоподкаст</a:t>
            </a:r>
            <a:r>
              <a:rPr lang="ru-RU" sz="2400" dirty="0"/>
              <a:t> с решением олимпиадных задач и интересными лекциями.</a:t>
            </a:r>
          </a:p>
        </p:txBody>
      </p:sp>
    </p:spTree>
  </p:cSld>
  <p:clrMapOvr>
    <a:masterClrMapping/>
  </p:clrMapOvr>
  <p:transition>
    <p:split orient="vert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" y="1225689"/>
            <a:ext cx="12191999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dirty="0"/>
              <a:t>— Страны и их столицы, а также субъекты РФ и административные центры нужно знать назубок.</a:t>
            </a:r>
          </a:p>
          <a:p>
            <a:pPr algn="just"/>
            <a:r>
              <a:rPr lang="ru-RU" sz="2400" dirty="0"/>
              <a:t>‍— Главная трудность экзамена — отсутствие атласа под рукой. Придётся загрузить в свою память данные о плотности населения, распространении полезных ископаемых, энергетике, промышленности и сельском хозяйстве России и мира. Стоит уделить особое внимание тем разделам, которые даются с трудом.</a:t>
            </a:r>
          </a:p>
          <a:p>
            <a:pPr algn="just"/>
            <a:r>
              <a:rPr lang="ru-RU" sz="2400" dirty="0"/>
              <a:t>‍— Во второй части экзамена не нужно искать подводные камни. Задания сформулированы чётко, и выполнять их нужно по алгоритму.</a:t>
            </a:r>
          </a:p>
          <a:p>
            <a:pPr algn="just"/>
            <a:r>
              <a:rPr lang="ru-RU" sz="2400" dirty="0"/>
              <a:t>‍— К ЕГЭ по географии необходимо осмыслить и запомнить большой объём информации. Сделать это можно, только если действительно любишь предмет и искренне им интересуешься.</a:t>
            </a:r>
          </a:p>
        </p:txBody>
      </p:sp>
    </p:spTree>
  </p:cSld>
  <p:clrMapOvr>
    <a:masterClrMapping/>
  </p:clrMapOvr>
  <p:transition>
    <p:split orient="vert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BA30290-BE35-D0B5-1A70-8EC8BB9AE3B0}"/>
              </a:ext>
            </a:extLst>
          </p:cNvPr>
          <p:cNvSpPr txBox="1"/>
          <p:nvPr/>
        </p:nvSpPr>
        <p:spPr>
          <a:xfrm>
            <a:off x="408992" y="4338935"/>
            <a:ext cx="1074109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hlinkClick r:id="rId2"/>
              </a:rPr>
              <a:t>https://docs.google.com/forms/d/e/1FAIpQLSfI-t_Ikvp8xhBIIQqKon2loFbV792vQ3aLFMedLEstWXvLQg/viewform?usp=sf_link</a:t>
            </a:r>
            <a:endParaRPr lang="ru-RU" dirty="0"/>
          </a:p>
          <a:p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956CFA2-274D-0F3D-0153-896539CB25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3787" y="351673"/>
            <a:ext cx="5335069" cy="3987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761697"/>
      </p:ext>
    </p:extLst>
  </p:cSld>
  <p:clrMapOvr>
    <a:masterClrMapping/>
  </p:clrMapOvr>
  <p:transition>
    <p:split orient="vert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04161" y="640697"/>
            <a:ext cx="10515600" cy="1325563"/>
          </a:xfrm>
        </p:spPr>
        <p:txBody>
          <a:bodyPr/>
          <a:lstStyle/>
          <a:p>
            <a:r>
              <a:rPr lang="ru-RU" b="1" u="sng" dirty="0">
                <a:solidFill>
                  <a:srgbClr val="FF0000"/>
                </a:solidFill>
              </a:rPr>
              <a:t>Структура экзамена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algn="just"/>
            <a:r>
              <a:rPr lang="ru-RU" dirty="0"/>
              <a:t>ЕГЭ по географии длится 3 часа и состоит из решения 31 задания с кратким и развёрнутым ответами. Ответы к заданиям 1–21 и 23 записываются в виде числа, последовательности цифр или слова (словосочетания). В решении заданий с развёрнутым ответом (задания 22, 24–31) требуется выполнить рисунок, решить задачу или описать ход выполнения задания.</a:t>
            </a:r>
          </a:p>
          <a:p>
            <a:pPr algn="just"/>
            <a:r>
              <a:rPr lang="ru-RU" dirty="0"/>
              <a:t>На экзамене разрешается использовать линейку, непрограммируемый калькулятор и транспортир. </a:t>
            </a:r>
            <a:r>
              <a:rPr lang="ru-RU" b="1" dirty="0">
                <a:solidFill>
                  <a:srgbClr val="FF0000"/>
                </a:solidFill>
              </a:rPr>
              <a:t>Приносить с собой атласы нельзя, но к экзаменационным материалам прилагается административная карта России, политическая карта мира и все необходимые статистические приложения </a:t>
            </a:r>
            <a:r>
              <a:rPr lang="ru-RU" dirty="0"/>
              <a:t>(чаще всего таблицы) для решения заданий конкретных КИМ.</a:t>
            </a:r>
          </a:p>
        </p:txBody>
      </p:sp>
    </p:spTree>
  </p:cSld>
  <p:clrMapOvr>
    <a:masterClrMapping/>
  </p:clrMapOvr>
  <p:transition>
    <p:split orient="vert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AutoShape 2" descr="https://assets-global.website-files.com/6294b12fe96345a83876d4a5/62ed41452c182824c644fc85_%25D0%25BA%25D0%25B0%25D1%2580%25D1%2582%25D0%25B01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8436" name="AutoShape 4" descr="https://assets-global.website-files.com/6294b12fe96345a83876d4a5/62ed41452c182824c644fc85_%25D0%25BA%25D0%25B0%25D1%2580%25D1%2582%25D0%25B01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8437" name="Picture 5" descr="C:\Users\Учитель-17\Desktop\62ed41452c182824c644fc85_BAB08082B01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97269" y="1065524"/>
            <a:ext cx="7922667" cy="5125596"/>
          </a:xfrm>
          <a:prstGeom prst="rect">
            <a:avLst/>
          </a:prstGeom>
          <a:noFill/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916B8AC-48A9-4485-8687-0501154DBF2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720" y="1588045"/>
            <a:ext cx="1495097" cy="1868871"/>
          </a:xfrm>
          <a:prstGeom prst="rect">
            <a:avLst/>
          </a:prstGeom>
        </p:spPr>
      </p:pic>
    </p:spTree>
  </p:cSld>
  <p:clrMapOvr>
    <a:masterClrMapping/>
  </p:clrMapOvr>
  <p:transition>
    <p:split orient="vert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Picture 1" descr="C:\Users\Учитель-17\Desktop\62ed4145178828501466f8e0_BAB08082B02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66379" y="1014607"/>
            <a:ext cx="7916448" cy="5109449"/>
          </a:xfrm>
          <a:prstGeom prst="rect">
            <a:avLst/>
          </a:prstGeom>
          <a:noFill/>
        </p:spPr>
      </p:pic>
    </p:spTree>
  </p:cSld>
  <p:clrMapOvr>
    <a:masterClrMapping/>
  </p:clrMapOvr>
  <p:transition>
    <p:split orient="vert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Picture 1" descr="C:\Users\Учитель-17\Desktop\62ed4144d165f1a9dc9d8401_B5B38D-BFBE-B3B5BE80B3B084B8B8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61241" y="1042853"/>
            <a:ext cx="7298133" cy="4903236"/>
          </a:xfrm>
          <a:prstGeom prst="rect">
            <a:avLst/>
          </a:prstGeom>
          <a:noFill/>
        </p:spPr>
      </p:pic>
      <p:pic>
        <p:nvPicPr>
          <p:cNvPr id="3" name="Picture 3" descr="C:\Users\Кабинет7\Desktop\image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761287" y="3494471"/>
            <a:ext cx="4430713" cy="2713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split orient="vert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92067" y="1347911"/>
            <a:ext cx="4041730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/>
              <a:t>Выпускникам бывает сложно отметить верные утверждения в заданиях 8 и 12, ведь не сказано, сколько их должно быть. С заданиями 3, 4, 6, 7 и 9 будет непросто, если ученик плохо ориентируется по карте, не помнит показатели плотности населения или распространение сельскохозяйственных культур. </a:t>
            </a:r>
            <a:r>
              <a:rPr lang="ru-RU" sz="2000" b="1" u="sng" dirty="0"/>
              <a:t>Атласом пользоваться нельзя, так что вся надежда на собственные знания. </a:t>
            </a:r>
            <a:r>
              <a:rPr lang="ru-RU" sz="2000" dirty="0"/>
              <a:t>Единственный способ справиться с такими вопросами — заучить материал.</a:t>
            </a:r>
          </a:p>
        </p:txBody>
      </p:sp>
      <p:pic>
        <p:nvPicPr>
          <p:cNvPr id="15361" name="Picture 1" descr="C:\Users\Учитель-17\Desktop\62ed416151f80e56b14d30e5_B7B0B4B0BDB8B53B3B5BEB380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72927" y="1194237"/>
            <a:ext cx="7048500" cy="3248025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4663596" y="4919831"/>
            <a:ext cx="722360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u="sng" dirty="0"/>
              <a:t>2.1, 7.2.2, 7.2.4 Земля как планета. Климат России. Почвы</a:t>
            </a:r>
          </a:p>
          <a:p>
            <a:r>
              <a:rPr lang="ru-RU" b="1" u="sng" dirty="0"/>
              <a:t>и почвенные ресурсы, размещение основных типов почв России.</a:t>
            </a:r>
          </a:p>
          <a:p>
            <a:r>
              <a:rPr lang="ru-RU" b="1" u="sng" dirty="0"/>
              <a:t>1.7, 1.10.3 . Знать и понимать географические следствия размеров</a:t>
            </a:r>
          </a:p>
          <a:p>
            <a:r>
              <a:rPr lang="ru-RU" b="1" u="sng" dirty="0"/>
              <a:t>и движений Земли, географические особенности природы России</a:t>
            </a:r>
          </a:p>
        </p:txBody>
      </p:sp>
    </p:spTree>
  </p:cSld>
  <p:clrMapOvr>
    <a:masterClrMapping/>
  </p:clrMapOvr>
  <p:transition>
    <p:split orient="vert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258434"/>
            <a:ext cx="6228476" cy="45541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3" t="25539" r="37015" b="14547"/>
          <a:stretch/>
        </p:blipFill>
        <p:spPr bwMode="auto">
          <a:xfrm>
            <a:off x="6228477" y="1344104"/>
            <a:ext cx="5963523" cy="43828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72575312"/>
      </p:ext>
    </p:extLst>
  </p:cSld>
  <p:clrMapOvr>
    <a:masterClrMapping/>
  </p:clrMapOvr>
  <p:transition>
    <p:split orient="vert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62910" y="1161042"/>
            <a:ext cx="5268309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/>
              <a:t>Задание 4. Особенности природы материков и океанов. Особенности распространения крупных форм рельефа материков и России.</a:t>
            </a:r>
          </a:p>
          <a:p>
            <a:pPr algn="just"/>
            <a:r>
              <a:rPr lang="ru-RU" b="1" dirty="0"/>
              <a:t>Знать и понимать географические особенности природы материков и океанов</a:t>
            </a:r>
          </a:p>
          <a:p>
            <a:pPr algn="just"/>
            <a:endParaRPr lang="ru-RU" b="1" dirty="0"/>
          </a:p>
          <a:p>
            <a:pPr algn="just"/>
            <a:r>
              <a:rPr lang="ru-RU" b="1" dirty="0"/>
              <a:t>                                                                       8 класс</a:t>
            </a:r>
          </a:p>
          <a:p>
            <a:pPr algn="just"/>
            <a:endParaRPr lang="ru-RU" b="1" dirty="0"/>
          </a:p>
          <a:p>
            <a:pPr algn="just"/>
            <a:endParaRPr lang="ru-RU" b="1" dirty="0"/>
          </a:p>
          <a:p>
            <a:pPr algn="just"/>
            <a:r>
              <a:rPr lang="ru-RU" b="1" dirty="0"/>
              <a:t>                   7 класс</a:t>
            </a: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7642" y="1418555"/>
            <a:ext cx="5223641" cy="4483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3670" y="3064640"/>
            <a:ext cx="1987550" cy="1420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055" y="4023364"/>
            <a:ext cx="1938338" cy="1639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89297174"/>
      </p:ext>
    </p:extLst>
  </p:cSld>
  <p:clrMapOvr>
    <a:masterClrMapping/>
  </p:clrMapOvr>
  <p:transition>
    <p:split orient="vert"/>
  </p:transition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1693</TotalTime>
  <Words>883</Words>
  <Application>Microsoft Office PowerPoint</Application>
  <PresentationFormat>Широкоэкранный</PresentationFormat>
  <Paragraphs>55</Paragraphs>
  <Slides>25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29" baseType="lpstr">
      <vt:lpstr>Arial</vt:lpstr>
      <vt:lpstr>Calibri</vt:lpstr>
      <vt:lpstr>Calibri Light</vt:lpstr>
      <vt:lpstr>Тема Office</vt:lpstr>
      <vt:lpstr>«Методы и приемы, используемые при подготовке к ЕГЭ по географии».</vt:lpstr>
      <vt:lpstr>Презентация PowerPoint</vt:lpstr>
      <vt:lpstr>Структура экзамена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Алёна Мигеева</dc:creator>
  <cp:lastModifiedBy>Иван Куюкин</cp:lastModifiedBy>
  <cp:revision>55</cp:revision>
  <dcterms:created xsi:type="dcterms:W3CDTF">2021-08-23T14:20:13Z</dcterms:created>
  <dcterms:modified xsi:type="dcterms:W3CDTF">2022-11-28T06:54:39Z</dcterms:modified>
</cp:coreProperties>
</file>