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6" r:id="rId5"/>
    <p:sldId id="258" r:id="rId6"/>
    <p:sldId id="274" r:id="rId7"/>
    <p:sldId id="272" r:id="rId8"/>
    <p:sldId id="273" r:id="rId9"/>
    <p:sldId id="267" r:id="rId10"/>
    <p:sldId id="268" r:id="rId11"/>
    <p:sldId id="259" r:id="rId12"/>
    <p:sldId id="260" r:id="rId13"/>
    <p:sldId id="275" r:id="rId14"/>
    <p:sldId id="261" r:id="rId15"/>
    <p:sldId id="282" r:id="rId16"/>
    <p:sldId id="283" r:id="rId17"/>
    <p:sldId id="284" r:id="rId18"/>
    <p:sldId id="262" r:id="rId19"/>
    <p:sldId id="277" r:id="rId20"/>
    <p:sldId id="278" r:id="rId21"/>
    <p:sldId id="281" r:id="rId22"/>
    <p:sldId id="263" r:id="rId23"/>
    <p:sldId id="279" r:id="rId24"/>
    <p:sldId id="280" r:id="rId25"/>
    <p:sldId id="269" r:id="rId26"/>
    <p:sldId id="270" r:id="rId27"/>
    <p:sldId id="271" r:id="rId28"/>
    <p:sldId id="264" r:id="rId29"/>
    <p:sldId id="276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41" autoAdjust="0"/>
    <p:restoredTop sz="94660"/>
  </p:normalViewPr>
  <p:slideViewPr>
    <p:cSldViewPr snapToGrid="0">
      <p:cViewPr>
        <p:scale>
          <a:sx n="25" d="100"/>
          <a:sy n="25" d="100"/>
        </p:scale>
        <p:origin x="2592" y="13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04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7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06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364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452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151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868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172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921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528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890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6F0B-EFA5-42E9-A775-011AFA926B06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73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375407"/>
            <a:ext cx="9144000" cy="2387600"/>
          </a:xfrm>
        </p:spPr>
        <p:txBody>
          <a:bodyPr>
            <a:noAutofit/>
          </a:bodyPr>
          <a:lstStyle/>
          <a:p>
            <a:r>
              <a:rPr lang="ru-RU" sz="4000" b="1" i="0" dirty="0">
                <a:solidFill>
                  <a:srgbClr val="C00000"/>
                </a:solidFill>
                <a:effectLst/>
                <a:latin typeface="var(--text-subheader-size-m-font-family)"/>
              </a:rPr>
              <a:t>«Особенности преподавания географии в 2022-2023 учебном году в условиях обновленного ФГОС ООО»</a:t>
            </a:r>
            <a:r>
              <a:rPr lang="ru-RU" sz="4000" b="1" i="0" dirty="0">
                <a:solidFill>
                  <a:srgbClr val="C00000"/>
                </a:solidFill>
                <a:effectLst/>
                <a:latin typeface="YS Text"/>
              </a:rPr>
              <a:t/>
            </a:r>
            <a:br>
              <a:rPr lang="ru-RU" sz="4000" b="1" i="0" dirty="0">
                <a:solidFill>
                  <a:srgbClr val="C00000"/>
                </a:solidFill>
                <a:effectLst/>
                <a:latin typeface="YS Text"/>
              </a:rPr>
            </a:b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2081844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b="1" dirty="0"/>
              <a:t>учитель географии</a:t>
            </a:r>
          </a:p>
          <a:p>
            <a:pPr algn="r"/>
            <a:r>
              <a:rPr lang="ru-RU" b="1" dirty="0"/>
              <a:t> МБОУ</a:t>
            </a:r>
          </a:p>
          <a:p>
            <a:pPr algn="r"/>
            <a:r>
              <a:rPr lang="ru-RU" b="1" dirty="0"/>
              <a:t> «Гимназия №2 «Квантор»</a:t>
            </a:r>
          </a:p>
          <a:p>
            <a:pPr algn="r"/>
            <a:r>
              <a:rPr lang="ru-RU" b="1" dirty="0"/>
              <a:t> Якобс Наталья Витальевна</a:t>
            </a:r>
          </a:p>
          <a:p>
            <a:pPr algn="r"/>
            <a:r>
              <a:rPr lang="ru-RU" b="1" dirty="0"/>
              <a:t>г. Коломна</a:t>
            </a:r>
          </a:p>
        </p:txBody>
      </p:sp>
    </p:spTree>
    <p:extLst>
      <p:ext uri="{BB962C8B-B14F-4D97-AF65-F5344CB8AC3E}">
        <p14:creationId xmlns:p14="http://schemas.microsoft.com/office/powerpoint/2010/main" val="1234385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250" t="17708" r="31914" b="6875"/>
          <a:stretch/>
        </p:blipFill>
        <p:spPr>
          <a:xfrm>
            <a:off x="0" y="0"/>
            <a:ext cx="8937700" cy="667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04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479FFD-1745-4CB2-8787-39D6FF8E01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15" t="25835" r="7347" b="19575"/>
          <a:stretch/>
        </p:blipFill>
        <p:spPr>
          <a:xfrm>
            <a:off x="1856935" y="1208044"/>
            <a:ext cx="9352848" cy="551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D9E5-3415-4AF8-9309-6780AE1A8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Конкретизированы 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метапредметные результаты обучения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373022-E5D0-4D3F-9A39-8030B66F0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825625"/>
            <a:ext cx="1087549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• освоение обучающимися межпредметных понятий (используются в нескольких предметных областях и позволяют связывать знания из различных учебных предметов, учебных курсов (в том числе внеурочной деятельности), учебных модулей в целостную научную картину мира) и </a:t>
            </a:r>
            <a:r>
              <a:rPr lang="ru-RU" sz="2000" b="1" i="1" dirty="0"/>
              <a:t>универсальные учебные действия (познавательные, коммуникативные, регулятивные);</a:t>
            </a:r>
          </a:p>
          <a:p>
            <a:pPr marL="0" indent="0">
              <a:buNone/>
            </a:pPr>
            <a:r>
              <a:rPr lang="ru-RU" sz="2000" dirty="0"/>
              <a:t>• способность их использовать в учебной, познавательной и социальной практике; </a:t>
            </a:r>
          </a:p>
          <a:p>
            <a:pPr marL="0" indent="0">
              <a:buNone/>
            </a:pPr>
            <a:r>
              <a:rPr lang="ru-RU" sz="2000" dirty="0"/>
              <a:t>• готовность к </a:t>
            </a:r>
            <a:r>
              <a:rPr lang="ru-RU" sz="2000" b="1" i="1" dirty="0"/>
              <a:t>самостоятельному планированию </a:t>
            </a:r>
            <a:r>
              <a:rPr lang="ru-RU" sz="2000" dirty="0"/>
              <a:t>и осуществлению учебной деятельности и организации учебного сотрудничества с педагогическими работниками и сверстниками, к участию в построении индивидуальной образовательной траектории; </a:t>
            </a:r>
          </a:p>
          <a:p>
            <a:pPr marL="0" indent="0">
              <a:buNone/>
            </a:pPr>
            <a:r>
              <a:rPr lang="ru-RU" sz="2000" dirty="0"/>
              <a:t>• </a:t>
            </a:r>
            <a:r>
              <a:rPr lang="ru-RU" sz="2000" b="1" i="1" dirty="0"/>
              <a:t>овладение навыками работы с информацией</a:t>
            </a:r>
            <a:r>
              <a:rPr lang="ru-RU" sz="2000" dirty="0"/>
              <a:t>: восприятие и создание информационных текстов в различных форматах, в том числе цифровых, с учетом назначения информации и ее целевой аудитории;</a:t>
            </a:r>
          </a:p>
        </p:txBody>
      </p:sp>
    </p:spTree>
    <p:extLst>
      <p:ext uri="{BB962C8B-B14F-4D97-AF65-F5344CB8AC3E}">
        <p14:creationId xmlns:p14="http://schemas.microsoft.com/office/powerpoint/2010/main" val="170265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6660"/>
            <a:ext cx="6681787" cy="50113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88" y="0"/>
            <a:ext cx="704850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4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CBDF58-BAD3-4572-B306-99189B0B0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19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По-новому сформулированы 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предметные результаты – это учебные действия 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с предметным материалом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064DCB-75A6-4047-A7AF-76F1CA970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83" y="1825625"/>
            <a:ext cx="11128717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Единство обязательных требований к результатам освоения программ основного общего образования реализуется во  ФГОС на основе </a:t>
            </a:r>
            <a:r>
              <a:rPr lang="ru-RU" b="1" i="1" dirty="0"/>
              <a:t>системно-деятельностного подхода</a:t>
            </a:r>
            <a:r>
              <a:rPr lang="ru-RU" dirty="0"/>
              <a:t>, обеспечивающего системное и гармоничное развитие личности обучающегося, освоение им знаний, компетенций, необходимых как для жизни в современном обществе, так и для успешного обучения на следующем уровне образования, а также в течение жизни.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i="1" dirty="0"/>
              <a:t>Требования к предметным результатам: </a:t>
            </a:r>
            <a:r>
              <a:rPr lang="ru-RU" dirty="0"/>
              <a:t>формулируются в деятельностной форме с усилением акцента на применение знаний и конкретных умений.</a:t>
            </a:r>
          </a:p>
        </p:txBody>
      </p:sp>
    </p:spTree>
    <p:extLst>
      <p:ext uri="{BB962C8B-B14F-4D97-AF65-F5344CB8AC3E}">
        <p14:creationId xmlns:p14="http://schemas.microsoft.com/office/powerpoint/2010/main" val="1930840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FDAB2C-7460-49CD-A92A-0CE4EC7CF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897" b="21846"/>
          <a:stretch/>
        </p:blipFill>
        <p:spPr>
          <a:xfrm>
            <a:off x="112541" y="98474"/>
            <a:ext cx="6886185" cy="52421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9ABFD3-469A-4061-9DCD-968504E7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691" b="22462"/>
          <a:stretch/>
        </p:blipFill>
        <p:spPr>
          <a:xfrm>
            <a:off x="6733441" y="1961802"/>
            <a:ext cx="5149070" cy="387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9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8831B5-0224-433F-AD99-BBEA3DC2AC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282" b="22257"/>
          <a:stretch/>
        </p:blipFill>
        <p:spPr>
          <a:xfrm>
            <a:off x="2020764" y="854612"/>
            <a:ext cx="7563699" cy="579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24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356" y="896272"/>
            <a:ext cx="10347288" cy="506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42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F696D6-3496-46C2-8939-6943B7D44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748" y="50006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ФГОС устанавливает требования 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к предметным результатам освоения программы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 основного общего образования: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723E21-A00B-46FB-B05F-7A0C4C24A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974" y="2017493"/>
            <a:ext cx="10852052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• освоение обучающимися в ходе изучения учебного предмета научных знаний, умений и способов действий, специфических для соответствующей предметной области; </a:t>
            </a:r>
          </a:p>
          <a:p>
            <a:pPr marL="0" indent="0">
              <a:buNone/>
            </a:pPr>
            <a:r>
              <a:rPr lang="ru-RU" dirty="0"/>
              <a:t>• предпосылки научного типа мышления; </a:t>
            </a:r>
          </a:p>
          <a:p>
            <a:pPr marL="0" indent="0">
              <a:buNone/>
            </a:pPr>
            <a:r>
              <a:rPr lang="ru-RU" dirty="0"/>
              <a:t>• виды деятельности по получению нового знания, его интерпретации, преобразованию и применению в различных учебных ситуациях, в том числе при создании учебных и социальных проектов. </a:t>
            </a:r>
          </a:p>
          <a:p>
            <a:pPr marL="0" indent="0">
              <a:buNone/>
            </a:pPr>
            <a:r>
              <a:rPr lang="ru-RU" dirty="0"/>
              <a:t>•предметные результаты освоения программы основного общего образования с учетом специфики содержания предметных областей, включающих конкретные учебные предметы, ориентированы на применение знаний, умений и навыков обучающимися в учебных ситуациях и реальных жизненных условиях, а также на успешное обучение на следующем уровне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2105522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38" y="1114426"/>
            <a:ext cx="7353299" cy="551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05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37AE5D4-E152-4B7B-9D5F-62507FD77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26" y="1253331"/>
            <a:ext cx="10515600" cy="47254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dirty="0"/>
              <a:t>Мы привыкли жить в меняющемся мире, и дело не только в том, что новые технологии проникают повсюду, но и в изменении абсолютно всего, что касается школы и школьного образования. </a:t>
            </a:r>
          </a:p>
          <a:p>
            <a:pPr marL="0" indent="0">
              <a:buNone/>
            </a:pPr>
            <a:r>
              <a:rPr lang="ru-RU" sz="3200" dirty="0"/>
              <a:t>Дело в том, что образование школьников и состоит из таких вот каждодневных деталей, которые потом проявляются сначала на ВПР, а потом и на ОГЭ (ЕГЭ). </a:t>
            </a:r>
            <a:r>
              <a:rPr lang="ru-RU" sz="3200" i="1" dirty="0">
                <a:solidFill>
                  <a:srgbClr val="C00000"/>
                </a:solidFill>
              </a:rPr>
              <a:t>Предлагаю разобраться вместе: </a:t>
            </a:r>
          </a:p>
          <a:p>
            <a:pPr marL="0" indent="0">
              <a:buNone/>
            </a:pPr>
            <a:r>
              <a:rPr lang="ru-RU" sz="3200" dirty="0"/>
              <a:t>что же изменилось в 2022 году в методике преподавания географии?</a:t>
            </a:r>
          </a:p>
        </p:txBody>
      </p:sp>
    </p:spTree>
    <p:extLst>
      <p:ext uri="{BB962C8B-B14F-4D97-AF65-F5344CB8AC3E}">
        <p14:creationId xmlns:p14="http://schemas.microsoft.com/office/powerpoint/2010/main" val="4145261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985837"/>
            <a:ext cx="7467600" cy="56007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25" y="1500188"/>
            <a:ext cx="6419850" cy="481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73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84" y="1000123"/>
            <a:ext cx="7372352" cy="552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86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4D2F9E-2D25-4DC1-8149-8B6353490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Введено понятие</a:t>
            </a:r>
            <a:br>
              <a:rPr lang="ru-RU" sz="4000" b="1" dirty="0">
                <a:solidFill>
                  <a:srgbClr val="C00000"/>
                </a:solidFill>
              </a:rPr>
            </a:br>
            <a:r>
              <a:rPr lang="ru-RU" sz="4000" b="1" dirty="0">
                <a:solidFill>
                  <a:srgbClr val="C00000"/>
                </a:solidFill>
              </a:rPr>
              <a:t> «функциональная грамотность»</a:t>
            </a:r>
            <a:br>
              <a:rPr lang="ru-RU" sz="4000" b="1" dirty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B2A834-F6E9-4979-BA14-D02C06562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6474"/>
            <a:ext cx="10515600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i="1" dirty="0"/>
              <a:t>Требования к условиям реализации программы основного общего образования:</a:t>
            </a:r>
          </a:p>
          <a:p>
            <a:pPr marL="0" indent="0">
              <a:buNone/>
            </a:pPr>
            <a:r>
              <a:rPr lang="ru-RU" b="1" i="1" dirty="0"/>
              <a:t>35.2. …должны создаваться условия, обеспечивающие возможность:</a:t>
            </a:r>
          </a:p>
          <a:p>
            <a:pPr marL="0" indent="0">
              <a:buNone/>
            </a:pPr>
            <a:r>
              <a:rPr lang="ru-RU" dirty="0"/>
              <a:t>• формирования функциональной грамотности обучающихся (способности решать </a:t>
            </a:r>
          </a:p>
          <a:p>
            <a:pPr marL="0" indent="0">
              <a:buNone/>
            </a:pPr>
            <a:r>
              <a:rPr lang="ru-RU" dirty="0"/>
              <a:t>учебные задачи и жизненные проблемные ситуации на основе сформированных </a:t>
            </a:r>
          </a:p>
          <a:p>
            <a:pPr marL="0" indent="0">
              <a:buNone/>
            </a:pPr>
            <a:r>
              <a:rPr lang="ru-RU" dirty="0"/>
              <a:t>предметных, метапредметных и универсальных способов деятельности), включающей </a:t>
            </a:r>
          </a:p>
          <a:p>
            <a:pPr marL="0" indent="0">
              <a:buNone/>
            </a:pPr>
            <a:r>
              <a:rPr lang="ru-RU" dirty="0"/>
              <a:t>овладение ключевыми компетенциями, составляющими основу дальнейшего успешного </a:t>
            </a:r>
          </a:p>
          <a:p>
            <a:pPr marL="0" indent="0">
              <a:buNone/>
            </a:pPr>
            <a:r>
              <a:rPr lang="ru-RU" dirty="0"/>
              <a:t>образования и ориентации в мире профессий</a:t>
            </a:r>
          </a:p>
          <a:p>
            <a:pPr marL="0" indent="0">
              <a:buNone/>
            </a:pPr>
            <a:r>
              <a:rPr lang="ru-RU" dirty="0"/>
              <a:t>УУД – ОСНОВА ФУНКЦИОНАЛЬНОЙ ГРАМОТНОСТИ</a:t>
            </a:r>
          </a:p>
          <a:p>
            <a:pPr marL="0" indent="0">
              <a:buNone/>
            </a:pPr>
            <a:r>
              <a:rPr lang="ru-RU" b="1" i="1" dirty="0"/>
              <a:t>32.2. Программа формирования универсальных учебных действий у обучающихся должна </a:t>
            </a:r>
          </a:p>
          <a:p>
            <a:pPr marL="0" indent="0">
              <a:buNone/>
            </a:pPr>
            <a:r>
              <a:rPr lang="ru-RU" b="1" i="1" dirty="0"/>
              <a:t>обеспечивать:</a:t>
            </a:r>
          </a:p>
          <a:p>
            <a:pPr marL="0" indent="0">
              <a:buNone/>
            </a:pPr>
            <a:r>
              <a:rPr lang="ru-RU" dirty="0"/>
              <a:t>• формирование опыта применения универсальных учебных действий в жизненных ситуациях для </a:t>
            </a:r>
          </a:p>
          <a:p>
            <a:pPr marL="0" indent="0">
              <a:buNone/>
            </a:pPr>
            <a:r>
              <a:rPr lang="ru-RU" dirty="0"/>
              <a:t>решения задач общекультурного, личностного и познавательного развития обучающихся, готовности </a:t>
            </a:r>
          </a:p>
          <a:p>
            <a:pPr marL="0" indent="0">
              <a:buNone/>
            </a:pPr>
            <a:r>
              <a:rPr lang="ru-RU" dirty="0"/>
              <a:t>к решению практических задач;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6857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29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410892"/>
            <a:ext cx="7053262" cy="52899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773" y="1743075"/>
            <a:ext cx="5353051" cy="401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51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992" t="22708" r="32031" b="10416"/>
          <a:stretch/>
        </p:blipFill>
        <p:spPr>
          <a:xfrm>
            <a:off x="-1" y="-128587"/>
            <a:ext cx="12003147" cy="684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57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7354" t="33723" r="31211" b="15000"/>
          <a:stretch/>
        </p:blipFill>
        <p:spPr>
          <a:xfrm>
            <a:off x="418947" y="1296014"/>
            <a:ext cx="11420577" cy="536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29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539" t="37291" r="16329" b="10000"/>
          <a:stretch/>
        </p:blipFill>
        <p:spPr>
          <a:xfrm>
            <a:off x="157162" y="1485900"/>
            <a:ext cx="11894709" cy="49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00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EF5CC9-8511-4240-85B0-D7D9071E80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84" t="14547" r="17154" b="16086"/>
          <a:stretch/>
        </p:blipFill>
        <p:spPr>
          <a:xfrm>
            <a:off x="1223889" y="1308296"/>
            <a:ext cx="9017391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89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136525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Благодарю за внимание!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99" y="1803796"/>
            <a:ext cx="6510337" cy="488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07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9E028E-550E-4770-A5CB-B3AF743110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07" t="14137" r="10000" b="9314"/>
          <a:stretch/>
        </p:blipFill>
        <p:spPr>
          <a:xfrm>
            <a:off x="782259" y="1153550"/>
            <a:ext cx="10627481" cy="559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68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F4C030-13B5-461F-9333-A7E1FCF6CD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08" t="18856" r="31577" b="12597"/>
          <a:stretch/>
        </p:blipFill>
        <p:spPr>
          <a:xfrm>
            <a:off x="1619636" y="1026942"/>
            <a:ext cx="8222019" cy="569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14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6FE0F7-A10B-484A-8139-2ECADD333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6763" y="500062"/>
            <a:ext cx="6963508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ФГОС устанавливает требования к результатам освоения программы основного </a:t>
            </a:r>
            <a:r>
              <a:rPr lang="ru-RU" sz="3200" b="1">
                <a:solidFill>
                  <a:srgbClr val="C00000"/>
                </a:solidFill>
              </a:rPr>
              <a:t>общего образования</a:t>
            </a:r>
            <a:r>
              <a:rPr lang="ru-RU" sz="2800" b="1" dirty="0">
                <a:solidFill>
                  <a:srgbClr val="C00000"/>
                </a:solidFill>
              </a:rPr>
              <a:t/>
            </a:r>
            <a:br>
              <a:rPr lang="ru-RU" sz="2800" b="1" dirty="0">
                <a:solidFill>
                  <a:srgbClr val="C00000"/>
                </a:solidFill>
              </a:rPr>
            </a:b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1EA9DA-3832-44C3-A836-A884FC763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149" y="1727151"/>
            <a:ext cx="1091770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личностным, включающим: </a:t>
            </a:r>
          </a:p>
          <a:p>
            <a:pPr marL="0" indent="0">
              <a:buNone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</a:t>
            </a:r>
            <a:r>
              <a:rPr lang="ru-RU" dirty="0"/>
              <a:t>осознание российской гражданской идентичности; </a:t>
            </a:r>
          </a:p>
          <a:p>
            <a:pPr marL="0" indent="0">
              <a:buNone/>
            </a:pPr>
            <a:r>
              <a:rPr lang="ru-RU" dirty="0"/>
              <a:t>• готовность обучающихся к саморазвитию, самостоятельности и личностному самоопределению; </a:t>
            </a:r>
          </a:p>
          <a:p>
            <a:pPr marL="0" indent="0">
              <a:buNone/>
            </a:pPr>
            <a:r>
              <a:rPr lang="ru-RU" dirty="0"/>
              <a:t>• ценность самостоятельности и инициативы; </a:t>
            </a:r>
          </a:p>
          <a:p>
            <a:pPr marL="0" indent="0">
              <a:buNone/>
            </a:pPr>
            <a:r>
              <a:rPr lang="ru-RU" dirty="0"/>
              <a:t>• наличие мотивации к целенаправленной социально значимой деятельности; </a:t>
            </a:r>
          </a:p>
          <a:p>
            <a:pPr marL="0" indent="0">
              <a:buNone/>
            </a:pPr>
            <a:r>
              <a:rPr lang="ru-RU" dirty="0"/>
              <a:t>• сформированность внутренней позиции личности как особого ценностного отношения к себе, окружающим людям и жизни в целом. </a:t>
            </a:r>
          </a:p>
        </p:txBody>
      </p:sp>
    </p:spTree>
    <p:extLst>
      <p:ext uri="{BB962C8B-B14F-4D97-AF65-F5344CB8AC3E}">
        <p14:creationId xmlns:p14="http://schemas.microsoft.com/office/powerpoint/2010/main" val="1685324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102" t="19792" r="19961" b="21667"/>
          <a:stretch/>
        </p:blipFill>
        <p:spPr>
          <a:xfrm>
            <a:off x="1142999" y="1214438"/>
            <a:ext cx="9914812" cy="535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0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570" t="18125" r="32500" b="12500"/>
          <a:stretch/>
        </p:blipFill>
        <p:spPr>
          <a:xfrm>
            <a:off x="2128838" y="814387"/>
            <a:ext cx="7229902" cy="588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35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9453" t="26250" r="19610" b="46689"/>
          <a:stretch/>
        </p:blipFill>
        <p:spPr>
          <a:xfrm>
            <a:off x="171450" y="1385887"/>
            <a:ext cx="11578438" cy="289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99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960" t="24792" r="32618" b="20208"/>
          <a:stretch/>
        </p:blipFill>
        <p:spPr>
          <a:xfrm>
            <a:off x="942975" y="1214438"/>
            <a:ext cx="9944423" cy="535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091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1782</TotalTime>
  <Words>588</Words>
  <Application>Microsoft Office PowerPoint</Application>
  <PresentationFormat>Широкоэкранный</PresentationFormat>
  <Paragraphs>44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var(--text-subheader-size-m-font-family)</vt:lpstr>
      <vt:lpstr>Wingdings</vt:lpstr>
      <vt:lpstr>YS Text</vt:lpstr>
      <vt:lpstr>Тема Office</vt:lpstr>
      <vt:lpstr>«Особенности преподавания географии в 2022-2023 учебном году в условиях обновленного ФГОС ООО» </vt:lpstr>
      <vt:lpstr>Презентация PowerPoint</vt:lpstr>
      <vt:lpstr>Презентация PowerPoint</vt:lpstr>
      <vt:lpstr>Презентация PowerPoint</vt:lpstr>
      <vt:lpstr>ФГОС устанавливает требования к результатам освоения программы основного общего образования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Конкретизированы  метапредметные результаты обучения</vt:lpstr>
      <vt:lpstr>Презентация PowerPoint</vt:lpstr>
      <vt:lpstr>По-новому сформулированы  предметные результаты – это учебные действия  с предметным материалом</vt:lpstr>
      <vt:lpstr>Презентация PowerPoint</vt:lpstr>
      <vt:lpstr>Презентация PowerPoint</vt:lpstr>
      <vt:lpstr>Презентация PowerPoint</vt:lpstr>
      <vt:lpstr>ФГОС устанавливает требования  к предметным результатам освоения программы  основного общего образования: </vt:lpstr>
      <vt:lpstr>Презентация PowerPoint</vt:lpstr>
      <vt:lpstr>Презентация PowerPoint</vt:lpstr>
      <vt:lpstr>Презентация PowerPoint</vt:lpstr>
      <vt:lpstr>Введено понятие  «функциональная грамотность»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Алёна Мигеева</dc:creator>
  <cp:lastModifiedBy>КиберЁж</cp:lastModifiedBy>
  <cp:revision>60</cp:revision>
  <dcterms:created xsi:type="dcterms:W3CDTF">2021-08-23T14:20:13Z</dcterms:created>
  <dcterms:modified xsi:type="dcterms:W3CDTF">2022-12-20T10:46:02Z</dcterms:modified>
</cp:coreProperties>
</file>