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48" r:id="rId2"/>
    <p:sldMasterId id="2147483660" r:id="rId3"/>
    <p:sldMasterId id="2147483656" r:id="rId4"/>
    <p:sldMasterId id="2147483662" r:id="rId5"/>
    <p:sldMasterId id="2147483672" r:id="rId6"/>
    <p:sldMasterId id="2147483674" r:id="rId7"/>
  </p:sldMasterIdLst>
  <p:notesMasterIdLst>
    <p:notesMasterId r:id="rId22"/>
  </p:notesMasterIdLst>
  <p:sldIdLst>
    <p:sldId id="259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62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3293" autoAdjust="0"/>
  </p:normalViewPr>
  <p:slideViewPr>
    <p:cSldViewPr>
      <p:cViewPr varScale="1">
        <p:scale>
          <a:sx n="113" d="100"/>
          <a:sy n="113" d="100"/>
        </p:scale>
        <p:origin x="120" y="17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71F60-9FEC-4842-AD24-61F768927619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F3267A-2B46-4AA8-9DAD-DE3AABEC9B22}">
      <dgm:prSet phldrT="[Текст]"/>
      <dgm:spPr/>
      <dgm:t>
        <a:bodyPr/>
        <a:lstStyle/>
        <a:p>
          <a:r>
            <a:rPr lang="ru-RU" dirty="0" smtClean="0"/>
            <a:t>4-5 класс</a:t>
          </a:r>
          <a:endParaRPr lang="ru-RU" dirty="0"/>
        </a:p>
      </dgm:t>
    </dgm:pt>
    <dgm:pt modelId="{EFFEE55F-48C3-4942-BE1F-730B5172786D}" type="parTrans" cxnId="{64B378C4-D211-4C6F-A02E-C7293B58D72D}">
      <dgm:prSet/>
      <dgm:spPr/>
      <dgm:t>
        <a:bodyPr/>
        <a:lstStyle/>
        <a:p>
          <a:endParaRPr lang="ru-RU"/>
        </a:p>
      </dgm:t>
    </dgm:pt>
    <dgm:pt modelId="{EBCC0603-ED22-489D-BA62-899D86DB3C2D}" type="sibTrans" cxnId="{64B378C4-D211-4C6F-A02E-C7293B58D72D}">
      <dgm:prSet/>
      <dgm:spPr/>
      <dgm:t>
        <a:bodyPr/>
        <a:lstStyle/>
        <a:p>
          <a:endParaRPr lang="ru-RU"/>
        </a:p>
      </dgm:t>
    </dgm:pt>
    <dgm:pt modelId="{9EB83982-AFE7-4F33-A7B9-F94F4C5A2F62}">
      <dgm:prSet phldrT="[Текст]" custT="1"/>
      <dgm:spPr/>
      <dgm:t>
        <a:bodyPr/>
        <a:lstStyle/>
        <a:p>
          <a:r>
            <a:rPr lang="ru-RU" sz="1600" b="1" dirty="0" smtClean="0"/>
            <a:t>Создание изображений, мультфильмов, игр</a:t>
          </a:r>
          <a:endParaRPr lang="ru-RU" sz="1600" b="1" dirty="0"/>
        </a:p>
      </dgm:t>
    </dgm:pt>
    <dgm:pt modelId="{2A406A34-06DC-4938-B631-C9DA1627A07D}" type="parTrans" cxnId="{70751BAC-2441-4849-997D-8DF9213FCFF3}">
      <dgm:prSet/>
      <dgm:spPr/>
      <dgm:t>
        <a:bodyPr/>
        <a:lstStyle/>
        <a:p>
          <a:endParaRPr lang="ru-RU"/>
        </a:p>
      </dgm:t>
    </dgm:pt>
    <dgm:pt modelId="{390409F6-6645-4852-9A4F-AE55C76A9B72}" type="sibTrans" cxnId="{70751BAC-2441-4849-997D-8DF9213FCFF3}">
      <dgm:prSet/>
      <dgm:spPr/>
      <dgm:t>
        <a:bodyPr/>
        <a:lstStyle/>
        <a:p>
          <a:endParaRPr lang="ru-RU"/>
        </a:p>
      </dgm:t>
    </dgm:pt>
    <dgm:pt modelId="{92F4801C-8CA4-4E4B-923E-77DCD1C40EC5}">
      <dgm:prSet phldrT="[Текст]"/>
      <dgm:spPr/>
      <dgm:t>
        <a:bodyPr/>
        <a:lstStyle/>
        <a:p>
          <a:r>
            <a:rPr lang="ru-RU" dirty="0" smtClean="0"/>
            <a:t>5-7 классы</a:t>
          </a:r>
          <a:endParaRPr lang="ru-RU" dirty="0"/>
        </a:p>
      </dgm:t>
    </dgm:pt>
    <dgm:pt modelId="{F90DEA14-3EBA-4CE7-8F1F-6ECA3DEA1E2A}" type="parTrans" cxnId="{56224E6D-1C10-4DF2-B9A2-9E36E41B39BE}">
      <dgm:prSet/>
      <dgm:spPr/>
      <dgm:t>
        <a:bodyPr/>
        <a:lstStyle/>
        <a:p>
          <a:endParaRPr lang="ru-RU"/>
        </a:p>
      </dgm:t>
    </dgm:pt>
    <dgm:pt modelId="{ACC89C1D-9C72-44F4-8108-7610BD415B85}" type="sibTrans" cxnId="{56224E6D-1C10-4DF2-B9A2-9E36E41B39BE}">
      <dgm:prSet/>
      <dgm:spPr/>
      <dgm:t>
        <a:bodyPr/>
        <a:lstStyle/>
        <a:p>
          <a:endParaRPr lang="ru-RU"/>
        </a:p>
      </dgm:t>
    </dgm:pt>
    <dgm:pt modelId="{F79F26E3-C6EE-47B9-B065-A3FA94158ABC}">
      <dgm:prSet phldrT="[Текст]" custT="1"/>
      <dgm:spPr/>
      <dgm:t>
        <a:bodyPr/>
        <a:lstStyle/>
        <a:p>
          <a:r>
            <a:rPr lang="ru-RU" sz="1600" b="1" dirty="0" smtClean="0"/>
            <a:t>Исполнители и алгоритмы</a:t>
          </a:r>
          <a:endParaRPr lang="ru-RU" sz="1600" b="1" dirty="0"/>
        </a:p>
      </dgm:t>
    </dgm:pt>
    <dgm:pt modelId="{0484600E-A5CE-4B58-B4F5-8BAEFEDE220C}" type="parTrans" cxnId="{5F0AC6C8-232A-4BD1-BB80-2E6D030802FE}">
      <dgm:prSet/>
      <dgm:spPr/>
      <dgm:t>
        <a:bodyPr/>
        <a:lstStyle/>
        <a:p>
          <a:endParaRPr lang="ru-RU"/>
        </a:p>
      </dgm:t>
    </dgm:pt>
    <dgm:pt modelId="{46C9A448-AD40-4628-BA9B-1C273D772762}" type="sibTrans" cxnId="{5F0AC6C8-232A-4BD1-BB80-2E6D030802FE}">
      <dgm:prSet/>
      <dgm:spPr/>
      <dgm:t>
        <a:bodyPr/>
        <a:lstStyle/>
        <a:p>
          <a:endParaRPr lang="ru-RU"/>
        </a:p>
      </dgm:t>
    </dgm:pt>
    <dgm:pt modelId="{9AC974EB-A225-4A6A-8D44-DACDBCB75006}">
      <dgm:prSet phldrT="[Текст]"/>
      <dgm:spPr/>
      <dgm:t>
        <a:bodyPr/>
        <a:lstStyle/>
        <a:p>
          <a:r>
            <a:rPr lang="ru-RU" dirty="0" smtClean="0"/>
            <a:t>7-8 класс</a:t>
          </a:r>
          <a:endParaRPr lang="ru-RU" dirty="0"/>
        </a:p>
      </dgm:t>
    </dgm:pt>
    <dgm:pt modelId="{9BDC32D4-FA96-4648-A1A4-B463BEE0BF65}" type="parTrans" cxnId="{78C55007-D94D-4AB1-A42D-A236513377B1}">
      <dgm:prSet/>
      <dgm:spPr/>
      <dgm:t>
        <a:bodyPr/>
        <a:lstStyle/>
        <a:p>
          <a:endParaRPr lang="ru-RU"/>
        </a:p>
      </dgm:t>
    </dgm:pt>
    <dgm:pt modelId="{75A9CFB7-8FEF-4FA5-8344-C0A410B637BF}" type="sibTrans" cxnId="{78C55007-D94D-4AB1-A42D-A236513377B1}">
      <dgm:prSet/>
      <dgm:spPr/>
      <dgm:t>
        <a:bodyPr/>
        <a:lstStyle/>
        <a:p>
          <a:endParaRPr lang="ru-RU"/>
        </a:p>
      </dgm:t>
    </dgm:pt>
    <dgm:pt modelId="{6DD54D07-2B73-4FB1-965F-03F536D6581A}">
      <dgm:prSet phldrT="[Текст]" custT="1"/>
      <dgm:spPr/>
      <dgm:t>
        <a:bodyPr/>
        <a:lstStyle/>
        <a:p>
          <a:r>
            <a:rPr lang="ru-RU" sz="1600" b="1" dirty="0" smtClean="0"/>
            <a:t>Основы </a:t>
          </a:r>
          <a:r>
            <a:rPr lang="ru-RU" sz="1600" b="1" dirty="0" err="1" smtClean="0"/>
            <a:t>программиро-вания</a:t>
          </a:r>
          <a:endParaRPr lang="ru-RU" sz="1600" b="1" dirty="0"/>
        </a:p>
      </dgm:t>
    </dgm:pt>
    <dgm:pt modelId="{90C9CFC5-189D-486C-BD05-038B004BB683}" type="parTrans" cxnId="{18DDE25A-C3CB-4E81-8BF0-EF5AA02EA971}">
      <dgm:prSet/>
      <dgm:spPr/>
      <dgm:t>
        <a:bodyPr/>
        <a:lstStyle/>
        <a:p>
          <a:endParaRPr lang="ru-RU"/>
        </a:p>
      </dgm:t>
    </dgm:pt>
    <dgm:pt modelId="{F4D37233-F096-421A-A9EC-BAFC473CC951}" type="sibTrans" cxnId="{18DDE25A-C3CB-4E81-8BF0-EF5AA02EA971}">
      <dgm:prSet/>
      <dgm:spPr/>
      <dgm:t>
        <a:bodyPr/>
        <a:lstStyle/>
        <a:p>
          <a:endParaRPr lang="ru-RU"/>
        </a:p>
      </dgm:t>
    </dgm:pt>
    <dgm:pt modelId="{1C298554-F9DD-45C6-84B3-F684AF0B1D08}">
      <dgm:prSet/>
      <dgm:spPr/>
      <dgm:t>
        <a:bodyPr/>
        <a:lstStyle/>
        <a:p>
          <a:r>
            <a:rPr lang="ru-RU" dirty="0" smtClean="0"/>
            <a:t>9-10 класс</a:t>
          </a:r>
          <a:endParaRPr lang="ru-RU" dirty="0"/>
        </a:p>
      </dgm:t>
    </dgm:pt>
    <dgm:pt modelId="{14AE4F54-15D4-414D-9F5D-34198033B421}" type="parTrans" cxnId="{FE635E04-FF06-42FC-BFED-A817C69B6402}">
      <dgm:prSet/>
      <dgm:spPr/>
      <dgm:t>
        <a:bodyPr/>
        <a:lstStyle/>
        <a:p>
          <a:endParaRPr lang="ru-RU"/>
        </a:p>
      </dgm:t>
    </dgm:pt>
    <dgm:pt modelId="{9528EDF0-1853-4107-A63C-F1428D0BA6E6}" type="sibTrans" cxnId="{FE635E04-FF06-42FC-BFED-A817C69B6402}">
      <dgm:prSet/>
      <dgm:spPr/>
      <dgm:t>
        <a:bodyPr/>
        <a:lstStyle/>
        <a:p>
          <a:endParaRPr lang="ru-RU"/>
        </a:p>
      </dgm:t>
    </dgm:pt>
    <dgm:pt modelId="{4A344E80-2E7A-479D-8784-0013FE471A2C}">
      <dgm:prSet custT="1"/>
      <dgm:spPr/>
      <dgm:t>
        <a:bodyPr/>
        <a:lstStyle/>
        <a:p>
          <a:r>
            <a:rPr lang="ru-RU" sz="1600" b="1" dirty="0" smtClean="0"/>
            <a:t>Олимпиадное </a:t>
          </a:r>
          <a:r>
            <a:rPr lang="ru-RU" sz="1600" b="1" dirty="0" err="1" smtClean="0"/>
            <a:t>программиро-вание</a:t>
          </a:r>
          <a:endParaRPr lang="ru-RU" sz="1600" b="1" dirty="0"/>
        </a:p>
      </dgm:t>
    </dgm:pt>
    <dgm:pt modelId="{6552E528-2D5B-44F8-8017-34626FD8634A}" type="parTrans" cxnId="{B37FC534-7FA3-4E22-8E3B-A5366EF26E73}">
      <dgm:prSet/>
      <dgm:spPr/>
      <dgm:t>
        <a:bodyPr/>
        <a:lstStyle/>
        <a:p>
          <a:endParaRPr lang="ru-RU"/>
        </a:p>
      </dgm:t>
    </dgm:pt>
    <dgm:pt modelId="{7CF66FBC-87B4-4CAC-91BC-D74B26C939A7}" type="sibTrans" cxnId="{B37FC534-7FA3-4E22-8E3B-A5366EF26E73}">
      <dgm:prSet/>
      <dgm:spPr/>
      <dgm:t>
        <a:bodyPr/>
        <a:lstStyle/>
        <a:p>
          <a:endParaRPr lang="ru-RU"/>
        </a:p>
      </dgm:t>
    </dgm:pt>
    <dgm:pt modelId="{57B5E1A9-242E-4313-99C5-5A7988D8BEEF}">
      <dgm:prSet phldrT="[Текст]" custT="1"/>
      <dgm:spPr/>
      <dgm:t>
        <a:bodyPr/>
        <a:lstStyle/>
        <a:p>
          <a:endParaRPr lang="ru-RU" sz="1800" b="1" dirty="0"/>
        </a:p>
      </dgm:t>
    </dgm:pt>
    <dgm:pt modelId="{F5C094C5-C982-4DA1-9045-D9A90238945E}" type="parTrans" cxnId="{9DE25B48-0CB6-4E97-B395-EE292F6E81D1}">
      <dgm:prSet/>
      <dgm:spPr/>
      <dgm:t>
        <a:bodyPr/>
        <a:lstStyle/>
        <a:p>
          <a:endParaRPr lang="ru-RU"/>
        </a:p>
      </dgm:t>
    </dgm:pt>
    <dgm:pt modelId="{34B62A71-FE38-42D5-9A32-4F2809EF5939}" type="sibTrans" cxnId="{9DE25B48-0CB6-4E97-B395-EE292F6E81D1}">
      <dgm:prSet/>
      <dgm:spPr/>
      <dgm:t>
        <a:bodyPr/>
        <a:lstStyle/>
        <a:p>
          <a:endParaRPr lang="ru-RU"/>
        </a:p>
      </dgm:t>
    </dgm:pt>
    <dgm:pt modelId="{E0AEA5FD-155E-45F1-B846-F55F68DC6B21}">
      <dgm:prSet phldrT="[Текст]" custT="1"/>
      <dgm:spPr/>
      <dgm:t>
        <a:bodyPr/>
        <a:lstStyle/>
        <a:p>
          <a:r>
            <a:rPr lang="ru-RU" sz="1600" b="1" dirty="0" smtClean="0"/>
            <a:t>Робототехника</a:t>
          </a:r>
          <a:endParaRPr lang="ru-RU" sz="1600" b="1" dirty="0"/>
        </a:p>
      </dgm:t>
    </dgm:pt>
    <dgm:pt modelId="{638685A1-A9D1-4156-8579-AAB032023023}" type="parTrans" cxnId="{71012970-9391-4095-BB02-B76328837406}">
      <dgm:prSet/>
      <dgm:spPr/>
      <dgm:t>
        <a:bodyPr/>
        <a:lstStyle/>
        <a:p>
          <a:endParaRPr lang="ru-RU"/>
        </a:p>
      </dgm:t>
    </dgm:pt>
    <dgm:pt modelId="{65F0965C-B094-4795-AD32-E6E72C1B85D7}" type="sibTrans" cxnId="{71012970-9391-4095-BB02-B76328837406}">
      <dgm:prSet/>
      <dgm:spPr/>
      <dgm:t>
        <a:bodyPr/>
        <a:lstStyle/>
        <a:p>
          <a:endParaRPr lang="ru-RU"/>
        </a:p>
      </dgm:t>
    </dgm:pt>
    <dgm:pt modelId="{E504D2D1-96FD-4725-998E-B41954D4DAFB}">
      <dgm:prSet phldrT="[Текст]" custT="1"/>
      <dgm:spPr/>
      <dgm:t>
        <a:bodyPr/>
        <a:lstStyle/>
        <a:p>
          <a:r>
            <a:rPr lang="ru-RU" sz="1600" b="1" dirty="0" smtClean="0"/>
            <a:t>Робототехника</a:t>
          </a:r>
          <a:endParaRPr lang="ru-RU" sz="1600" b="1" dirty="0"/>
        </a:p>
      </dgm:t>
    </dgm:pt>
    <dgm:pt modelId="{7F3B07BD-BA79-4DC9-96F6-553E654505C1}" type="parTrans" cxnId="{3301A019-68EB-46F3-89A8-2A20136C70F4}">
      <dgm:prSet/>
      <dgm:spPr/>
      <dgm:t>
        <a:bodyPr/>
        <a:lstStyle/>
        <a:p>
          <a:endParaRPr lang="ru-RU"/>
        </a:p>
      </dgm:t>
    </dgm:pt>
    <dgm:pt modelId="{9971CA88-6F75-4FE2-8F38-53F91CA6F6C8}" type="sibTrans" cxnId="{3301A019-68EB-46F3-89A8-2A20136C70F4}">
      <dgm:prSet/>
      <dgm:spPr/>
      <dgm:t>
        <a:bodyPr/>
        <a:lstStyle/>
        <a:p>
          <a:endParaRPr lang="ru-RU"/>
        </a:p>
      </dgm:t>
    </dgm:pt>
    <dgm:pt modelId="{D0F9E5C3-7851-478D-9E8B-0D8BF68080BC}" type="pres">
      <dgm:prSet presAssocID="{FF471F60-9FEC-4842-AD24-61F7689276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5897A2-7820-4A88-B56E-58F462539379}" type="pres">
      <dgm:prSet presAssocID="{FF471F60-9FEC-4842-AD24-61F768927619}" presName="tSp" presStyleCnt="0"/>
      <dgm:spPr/>
    </dgm:pt>
    <dgm:pt modelId="{548927EA-1BF6-4856-84D7-D3D34CA74491}" type="pres">
      <dgm:prSet presAssocID="{FF471F60-9FEC-4842-AD24-61F768927619}" presName="bSp" presStyleCnt="0"/>
      <dgm:spPr/>
    </dgm:pt>
    <dgm:pt modelId="{B09FF731-D04F-4E75-949E-5BF4E5CF8E2A}" type="pres">
      <dgm:prSet presAssocID="{FF471F60-9FEC-4842-AD24-61F768927619}" presName="process" presStyleCnt="0"/>
      <dgm:spPr/>
    </dgm:pt>
    <dgm:pt modelId="{4CE82365-6D92-4FAB-8203-AA7DDD68FCE7}" type="pres">
      <dgm:prSet presAssocID="{1DF3267A-2B46-4AA8-9DAD-DE3AABEC9B22}" presName="composite1" presStyleCnt="0"/>
      <dgm:spPr/>
    </dgm:pt>
    <dgm:pt modelId="{27D1C3CC-E021-4188-9D7B-41959889221F}" type="pres">
      <dgm:prSet presAssocID="{1DF3267A-2B46-4AA8-9DAD-DE3AABEC9B22}" presName="dummyNode1" presStyleLbl="node1" presStyleIdx="0" presStyleCnt="4"/>
      <dgm:spPr/>
    </dgm:pt>
    <dgm:pt modelId="{41215E03-D623-48D7-BAA2-32C39C0961D0}" type="pres">
      <dgm:prSet presAssocID="{1DF3267A-2B46-4AA8-9DAD-DE3AABEC9B22}" presName="childNode1" presStyleLbl="bgAcc1" presStyleIdx="0" presStyleCnt="4" custScaleX="264889" custScaleY="255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07FEA-C74A-4965-AD83-3535C3E08BEB}" type="pres">
      <dgm:prSet presAssocID="{1DF3267A-2B46-4AA8-9DAD-DE3AABEC9B22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1494F4-AC76-4B57-B290-4A581440EA16}" type="pres">
      <dgm:prSet presAssocID="{1DF3267A-2B46-4AA8-9DAD-DE3AABEC9B22}" presName="parentNode1" presStyleLbl="node1" presStyleIdx="0" presStyleCnt="4" custScaleX="217470" custScaleY="322406" custLinFactY="51406" custLinFactNeighborX="-1791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4851E-BDC6-43CC-A4E1-374970A29567}" type="pres">
      <dgm:prSet presAssocID="{1DF3267A-2B46-4AA8-9DAD-DE3AABEC9B22}" presName="connSite1" presStyleCnt="0"/>
      <dgm:spPr/>
    </dgm:pt>
    <dgm:pt modelId="{299F5EA1-107A-43E9-ABEA-2719D74E8F5E}" type="pres">
      <dgm:prSet presAssocID="{EBCC0603-ED22-489D-BA62-899D86DB3C2D}" presName="Name9" presStyleLbl="sibTrans2D1" presStyleIdx="0" presStyleCnt="3"/>
      <dgm:spPr/>
      <dgm:t>
        <a:bodyPr/>
        <a:lstStyle/>
        <a:p>
          <a:endParaRPr lang="ru-RU"/>
        </a:p>
      </dgm:t>
    </dgm:pt>
    <dgm:pt modelId="{84103234-B8AA-4D7B-94A6-D786501A207B}" type="pres">
      <dgm:prSet presAssocID="{92F4801C-8CA4-4E4B-923E-77DCD1C40EC5}" presName="composite2" presStyleCnt="0"/>
      <dgm:spPr/>
    </dgm:pt>
    <dgm:pt modelId="{748ED1AF-5D76-4389-9448-F5D228C8C7A0}" type="pres">
      <dgm:prSet presAssocID="{92F4801C-8CA4-4E4B-923E-77DCD1C40EC5}" presName="dummyNode2" presStyleLbl="node1" presStyleIdx="0" presStyleCnt="4"/>
      <dgm:spPr/>
    </dgm:pt>
    <dgm:pt modelId="{B757EDBF-0790-4E7D-B27B-FC1A130B1E53}" type="pres">
      <dgm:prSet presAssocID="{92F4801C-8CA4-4E4B-923E-77DCD1C40EC5}" presName="childNode2" presStyleLbl="bgAcc1" presStyleIdx="1" presStyleCnt="4" custScaleX="264889" custScaleY="255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D524-DDD2-4A31-BC6E-8E5E9F94449A}" type="pres">
      <dgm:prSet presAssocID="{92F4801C-8CA4-4E4B-923E-77DCD1C40EC5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C153D-0EF3-4B44-95BF-4005E216F4FC}" type="pres">
      <dgm:prSet presAssocID="{92F4801C-8CA4-4E4B-923E-77DCD1C40EC5}" presName="parentNode2" presStyleLbl="node1" presStyleIdx="1" presStyleCnt="4" custScaleX="217470" custScaleY="322406" custLinFactY="-100000" custLinFactNeighborX="-17917" custLinFactNeighborY="-109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5C7AF-6BE2-4482-96E0-4FBF31AF85DB}" type="pres">
      <dgm:prSet presAssocID="{92F4801C-8CA4-4E4B-923E-77DCD1C40EC5}" presName="connSite2" presStyleCnt="0"/>
      <dgm:spPr/>
    </dgm:pt>
    <dgm:pt modelId="{2E0B74E0-9795-468C-B90F-05AD7845A169}" type="pres">
      <dgm:prSet presAssocID="{ACC89C1D-9C72-44F4-8108-7610BD415B85}" presName="Name18" presStyleLbl="sibTrans2D1" presStyleIdx="1" presStyleCnt="3"/>
      <dgm:spPr/>
      <dgm:t>
        <a:bodyPr/>
        <a:lstStyle/>
        <a:p>
          <a:endParaRPr lang="ru-RU"/>
        </a:p>
      </dgm:t>
    </dgm:pt>
    <dgm:pt modelId="{6D587E10-E357-4F78-A2A9-097DB9663C84}" type="pres">
      <dgm:prSet presAssocID="{9AC974EB-A225-4A6A-8D44-DACDBCB75006}" presName="composite1" presStyleCnt="0"/>
      <dgm:spPr/>
    </dgm:pt>
    <dgm:pt modelId="{845F2D19-05C9-414E-A823-F630152539BB}" type="pres">
      <dgm:prSet presAssocID="{9AC974EB-A225-4A6A-8D44-DACDBCB75006}" presName="dummyNode1" presStyleLbl="node1" presStyleIdx="1" presStyleCnt="4"/>
      <dgm:spPr/>
    </dgm:pt>
    <dgm:pt modelId="{277E4F72-EC2D-48E9-88DF-6D113129B8A8}" type="pres">
      <dgm:prSet presAssocID="{9AC974EB-A225-4A6A-8D44-DACDBCB75006}" presName="childNode1" presStyleLbl="bgAcc1" presStyleIdx="2" presStyleCnt="4" custScaleX="264889" custScaleY="269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F6E8B-663A-4EA5-BAF0-8308BF73F492}" type="pres">
      <dgm:prSet presAssocID="{9AC974EB-A225-4A6A-8D44-DACDBCB7500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425FD-F7F8-40C8-AFFC-D37AC1627942}" type="pres">
      <dgm:prSet presAssocID="{9AC974EB-A225-4A6A-8D44-DACDBCB75006}" presName="parentNode1" presStyleLbl="node1" presStyleIdx="2" presStyleCnt="4" custScaleX="217470" custScaleY="322406" custLinFactY="51406" custLinFactNeighborX="-17917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D5FE9-8CE2-4FA2-8DCB-A2CC36F49C9F}" type="pres">
      <dgm:prSet presAssocID="{9AC974EB-A225-4A6A-8D44-DACDBCB75006}" presName="connSite1" presStyleCnt="0"/>
      <dgm:spPr/>
    </dgm:pt>
    <dgm:pt modelId="{8C60C0F1-A992-44F8-B234-3519C2248291}" type="pres">
      <dgm:prSet presAssocID="{75A9CFB7-8FEF-4FA5-8344-C0A410B637BF}" presName="Name9" presStyleLbl="sibTrans2D1" presStyleIdx="2" presStyleCnt="3"/>
      <dgm:spPr/>
      <dgm:t>
        <a:bodyPr/>
        <a:lstStyle/>
        <a:p>
          <a:endParaRPr lang="ru-RU"/>
        </a:p>
      </dgm:t>
    </dgm:pt>
    <dgm:pt modelId="{90C57F7A-5B25-44ED-BA84-DFE741134E18}" type="pres">
      <dgm:prSet presAssocID="{1C298554-F9DD-45C6-84B3-F684AF0B1D08}" presName="composite2" presStyleCnt="0"/>
      <dgm:spPr/>
    </dgm:pt>
    <dgm:pt modelId="{D409280F-ADCF-4CF7-915C-F0253C66F24A}" type="pres">
      <dgm:prSet presAssocID="{1C298554-F9DD-45C6-84B3-F684AF0B1D08}" presName="dummyNode2" presStyleLbl="node1" presStyleIdx="2" presStyleCnt="4"/>
      <dgm:spPr/>
    </dgm:pt>
    <dgm:pt modelId="{9CB4F8E4-6F8F-4444-AC37-B18438C8CF99}" type="pres">
      <dgm:prSet presAssocID="{1C298554-F9DD-45C6-84B3-F684AF0B1D08}" presName="childNode2" presStyleLbl="bgAcc1" presStyleIdx="3" presStyleCnt="4" custScaleX="264889" custScaleY="255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342B0-B5E7-4109-8AF9-E1EBC541E6D4}" type="pres">
      <dgm:prSet presAssocID="{1C298554-F9DD-45C6-84B3-F684AF0B1D0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95F4B-9B52-4864-AA69-48A53E066EEE}" type="pres">
      <dgm:prSet presAssocID="{1C298554-F9DD-45C6-84B3-F684AF0B1D08}" presName="parentNode2" presStyleLbl="node1" presStyleIdx="3" presStyleCnt="4" custScaleX="217470" custScaleY="322406" custLinFactY="-100000" custLinFactNeighborX="-17917" custLinFactNeighborY="-1095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B4114-C2CB-4B62-AE4E-18533292D5AB}" type="pres">
      <dgm:prSet presAssocID="{1C298554-F9DD-45C6-84B3-F684AF0B1D08}" presName="connSite2" presStyleCnt="0"/>
      <dgm:spPr/>
    </dgm:pt>
  </dgm:ptLst>
  <dgm:cxnLst>
    <dgm:cxn modelId="{728D0C00-C0B1-4D7C-8DFF-00DD0EB1FF73}" type="presOf" srcId="{F79F26E3-C6EE-47B9-B065-A3FA94158ABC}" destId="{B757EDBF-0790-4E7D-B27B-FC1A130B1E53}" srcOrd="0" destOrd="0" presId="urn:microsoft.com/office/officeart/2005/8/layout/hProcess4"/>
    <dgm:cxn modelId="{586CA433-8D3B-4C87-A631-520AD4D67DE8}" type="presOf" srcId="{EBCC0603-ED22-489D-BA62-899D86DB3C2D}" destId="{299F5EA1-107A-43E9-ABEA-2719D74E8F5E}" srcOrd="0" destOrd="0" presId="urn:microsoft.com/office/officeart/2005/8/layout/hProcess4"/>
    <dgm:cxn modelId="{5F0AC6C8-232A-4BD1-BB80-2E6D030802FE}" srcId="{92F4801C-8CA4-4E4B-923E-77DCD1C40EC5}" destId="{F79F26E3-C6EE-47B9-B065-A3FA94158ABC}" srcOrd="0" destOrd="0" parTransId="{0484600E-A5CE-4B58-B4F5-8BAEFEDE220C}" sibTransId="{46C9A448-AD40-4628-BA9B-1C273D772762}"/>
    <dgm:cxn modelId="{456FDB6C-7EB3-4555-A90B-E298D1B3414E}" type="presOf" srcId="{F79F26E3-C6EE-47B9-B065-A3FA94158ABC}" destId="{1842D524-DDD2-4A31-BC6E-8E5E9F94449A}" srcOrd="1" destOrd="0" presId="urn:microsoft.com/office/officeart/2005/8/layout/hProcess4"/>
    <dgm:cxn modelId="{FE635E04-FF06-42FC-BFED-A817C69B6402}" srcId="{FF471F60-9FEC-4842-AD24-61F768927619}" destId="{1C298554-F9DD-45C6-84B3-F684AF0B1D08}" srcOrd="3" destOrd="0" parTransId="{14AE4F54-15D4-414D-9F5D-34198033B421}" sibTransId="{9528EDF0-1853-4107-A63C-F1428D0BA6E6}"/>
    <dgm:cxn modelId="{3A0A7AB9-B67E-4D35-8F55-5ED4A0A609E0}" type="presOf" srcId="{9EB83982-AFE7-4F33-A7B9-F94F4C5A2F62}" destId="{41215E03-D623-48D7-BAA2-32C39C0961D0}" srcOrd="0" destOrd="0" presId="urn:microsoft.com/office/officeart/2005/8/layout/hProcess4"/>
    <dgm:cxn modelId="{0E3F6259-DC90-45C9-8E9D-42BFA25E5E57}" type="presOf" srcId="{FF471F60-9FEC-4842-AD24-61F768927619}" destId="{D0F9E5C3-7851-478D-9E8B-0D8BF68080BC}" srcOrd="0" destOrd="0" presId="urn:microsoft.com/office/officeart/2005/8/layout/hProcess4"/>
    <dgm:cxn modelId="{18DDE25A-C3CB-4E81-8BF0-EF5AA02EA971}" srcId="{9AC974EB-A225-4A6A-8D44-DACDBCB75006}" destId="{6DD54D07-2B73-4FB1-965F-03F536D6581A}" srcOrd="0" destOrd="0" parTransId="{90C9CFC5-189D-486C-BD05-038B004BB683}" sibTransId="{F4D37233-F096-421A-A9EC-BAFC473CC951}"/>
    <dgm:cxn modelId="{6D510B35-DC6B-40FD-8DC8-BC6791A4197B}" type="presOf" srcId="{57B5E1A9-242E-4313-99C5-5A7988D8BEEF}" destId="{B757EDBF-0790-4E7D-B27B-FC1A130B1E53}" srcOrd="0" destOrd="2" presId="urn:microsoft.com/office/officeart/2005/8/layout/hProcess4"/>
    <dgm:cxn modelId="{BFE6FA93-18FF-4D00-87EE-A0C86F3B2322}" type="presOf" srcId="{1C298554-F9DD-45C6-84B3-F684AF0B1D08}" destId="{5E095F4B-9B52-4864-AA69-48A53E066EEE}" srcOrd="0" destOrd="0" presId="urn:microsoft.com/office/officeart/2005/8/layout/hProcess4"/>
    <dgm:cxn modelId="{BB3C2CCA-337B-4333-91A9-403AC8ED2016}" type="presOf" srcId="{6DD54D07-2B73-4FB1-965F-03F536D6581A}" destId="{179F6E8B-663A-4EA5-BAF0-8308BF73F492}" srcOrd="1" destOrd="0" presId="urn:microsoft.com/office/officeart/2005/8/layout/hProcess4"/>
    <dgm:cxn modelId="{56224E6D-1C10-4DF2-B9A2-9E36E41B39BE}" srcId="{FF471F60-9FEC-4842-AD24-61F768927619}" destId="{92F4801C-8CA4-4E4B-923E-77DCD1C40EC5}" srcOrd="1" destOrd="0" parTransId="{F90DEA14-3EBA-4CE7-8F1F-6ECA3DEA1E2A}" sibTransId="{ACC89C1D-9C72-44F4-8108-7610BD415B85}"/>
    <dgm:cxn modelId="{78C55007-D94D-4AB1-A42D-A236513377B1}" srcId="{FF471F60-9FEC-4842-AD24-61F768927619}" destId="{9AC974EB-A225-4A6A-8D44-DACDBCB75006}" srcOrd="2" destOrd="0" parTransId="{9BDC32D4-FA96-4648-A1A4-B463BEE0BF65}" sibTransId="{75A9CFB7-8FEF-4FA5-8344-C0A410B637BF}"/>
    <dgm:cxn modelId="{FED7DABD-AAF5-4D3D-B3A7-BCA295253FFA}" type="presOf" srcId="{E0AEA5FD-155E-45F1-B846-F55F68DC6B21}" destId="{1842D524-DDD2-4A31-BC6E-8E5E9F94449A}" srcOrd="1" destOrd="1" presId="urn:microsoft.com/office/officeart/2005/8/layout/hProcess4"/>
    <dgm:cxn modelId="{D155D622-F72B-4682-9A9D-B6D7D103D130}" type="presOf" srcId="{6DD54D07-2B73-4FB1-965F-03F536D6581A}" destId="{277E4F72-EC2D-48E9-88DF-6D113129B8A8}" srcOrd="0" destOrd="0" presId="urn:microsoft.com/office/officeart/2005/8/layout/hProcess4"/>
    <dgm:cxn modelId="{F1ADE5BE-3CA9-447B-BBAE-E495F98CD225}" type="presOf" srcId="{4A344E80-2E7A-479D-8784-0013FE471A2C}" destId="{6EB342B0-B5E7-4109-8AF9-E1EBC541E6D4}" srcOrd="1" destOrd="0" presId="urn:microsoft.com/office/officeart/2005/8/layout/hProcess4"/>
    <dgm:cxn modelId="{3301A019-68EB-46F3-89A8-2A20136C70F4}" srcId="{9AC974EB-A225-4A6A-8D44-DACDBCB75006}" destId="{E504D2D1-96FD-4725-998E-B41954D4DAFB}" srcOrd="1" destOrd="0" parTransId="{7F3B07BD-BA79-4DC9-96F6-553E654505C1}" sibTransId="{9971CA88-6F75-4FE2-8F38-53F91CA6F6C8}"/>
    <dgm:cxn modelId="{20D13511-F5FB-4B69-B198-099B29743A44}" type="presOf" srcId="{92F4801C-8CA4-4E4B-923E-77DCD1C40EC5}" destId="{144C153D-0EF3-4B44-95BF-4005E216F4FC}" srcOrd="0" destOrd="0" presId="urn:microsoft.com/office/officeart/2005/8/layout/hProcess4"/>
    <dgm:cxn modelId="{A5FB253F-D350-4627-B144-69AF61C26CDF}" type="presOf" srcId="{1DF3267A-2B46-4AA8-9DAD-DE3AABEC9B22}" destId="{421494F4-AC76-4B57-B290-4A581440EA16}" srcOrd="0" destOrd="0" presId="urn:microsoft.com/office/officeart/2005/8/layout/hProcess4"/>
    <dgm:cxn modelId="{CC63C22C-FBCF-40BE-90D4-4E501B0824E9}" type="presOf" srcId="{57B5E1A9-242E-4313-99C5-5A7988D8BEEF}" destId="{1842D524-DDD2-4A31-BC6E-8E5E9F94449A}" srcOrd="1" destOrd="2" presId="urn:microsoft.com/office/officeart/2005/8/layout/hProcess4"/>
    <dgm:cxn modelId="{70751BAC-2441-4849-997D-8DF9213FCFF3}" srcId="{1DF3267A-2B46-4AA8-9DAD-DE3AABEC9B22}" destId="{9EB83982-AFE7-4F33-A7B9-F94F4C5A2F62}" srcOrd="0" destOrd="0" parTransId="{2A406A34-06DC-4938-B631-C9DA1627A07D}" sibTransId="{390409F6-6645-4852-9A4F-AE55C76A9B72}"/>
    <dgm:cxn modelId="{BB74998A-54F8-4636-9D12-1CCAF69688D3}" type="presOf" srcId="{75A9CFB7-8FEF-4FA5-8344-C0A410B637BF}" destId="{8C60C0F1-A992-44F8-B234-3519C2248291}" srcOrd="0" destOrd="0" presId="urn:microsoft.com/office/officeart/2005/8/layout/hProcess4"/>
    <dgm:cxn modelId="{FD580BD0-4C2B-4318-BB01-8DDFFFC202CC}" type="presOf" srcId="{9EB83982-AFE7-4F33-A7B9-F94F4C5A2F62}" destId="{2E007FEA-C74A-4965-AD83-3535C3E08BEB}" srcOrd="1" destOrd="0" presId="urn:microsoft.com/office/officeart/2005/8/layout/hProcess4"/>
    <dgm:cxn modelId="{64B378C4-D211-4C6F-A02E-C7293B58D72D}" srcId="{FF471F60-9FEC-4842-AD24-61F768927619}" destId="{1DF3267A-2B46-4AA8-9DAD-DE3AABEC9B22}" srcOrd="0" destOrd="0" parTransId="{EFFEE55F-48C3-4942-BE1F-730B5172786D}" sibTransId="{EBCC0603-ED22-489D-BA62-899D86DB3C2D}"/>
    <dgm:cxn modelId="{07628EE5-720B-4C85-8172-8F5CB22388EF}" type="presOf" srcId="{ACC89C1D-9C72-44F4-8108-7610BD415B85}" destId="{2E0B74E0-9795-468C-B90F-05AD7845A169}" srcOrd="0" destOrd="0" presId="urn:microsoft.com/office/officeart/2005/8/layout/hProcess4"/>
    <dgm:cxn modelId="{E395A028-FEA5-42FD-9EEF-2AFCE280CFBD}" type="presOf" srcId="{4A344E80-2E7A-479D-8784-0013FE471A2C}" destId="{9CB4F8E4-6F8F-4444-AC37-B18438C8CF99}" srcOrd="0" destOrd="0" presId="urn:microsoft.com/office/officeart/2005/8/layout/hProcess4"/>
    <dgm:cxn modelId="{B37FC534-7FA3-4E22-8E3B-A5366EF26E73}" srcId="{1C298554-F9DD-45C6-84B3-F684AF0B1D08}" destId="{4A344E80-2E7A-479D-8784-0013FE471A2C}" srcOrd="0" destOrd="0" parTransId="{6552E528-2D5B-44F8-8017-34626FD8634A}" sibTransId="{7CF66FBC-87B4-4CAC-91BC-D74B26C939A7}"/>
    <dgm:cxn modelId="{3B7B9473-CE65-4F79-80DE-8A3E264CD675}" type="presOf" srcId="{E504D2D1-96FD-4725-998E-B41954D4DAFB}" destId="{277E4F72-EC2D-48E9-88DF-6D113129B8A8}" srcOrd="0" destOrd="1" presId="urn:microsoft.com/office/officeart/2005/8/layout/hProcess4"/>
    <dgm:cxn modelId="{C28C8B44-8893-4402-A7F6-BDEC851870E5}" type="presOf" srcId="{E0AEA5FD-155E-45F1-B846-F55F68DC6B21}" destId="{B757EDBF-0790-4E7D-B27B-FC1A130B1E53}" srcOrd="0" destOrd="1" presId="urn:microsoft.com/office/officeart/2005/8/layout/hProcess4"/>
    <dgm:cxn modelId="{9DE25B48-0CB6-4E97-B395-EE292F6E81D1}" srcId="{92F4801C-8CA4-4E4B-923E-77DCD1C40EC5}" destId="{57B5E1A9-242E-4313-99C5-5A7988D8BEEF}" srcOrd="2" destOrd="0" parTransId="{F5C094C5-C982-4DA1-9045-D9A90238945E}" sibTransId="{34B62A71-FE38-42D5-9A32-4F2809EF5939}"/>
    <dgm:cxn modelId="{71012970-9391-4095-BB02-B76328837406}" srcId="{92F4801C-8CA4-4E4B-923E-77DCD1C40EC5}" destId="{E0AEA5FD-155E-45F1-B846-F55F68DC6B21}" srcOrd="1" destOrd="0" parTransId="{638685A1-A9D1-4156-8579-AAB032023023}" sibTransId="{65F0965C-B094-4795-AD32-E6E72C1B85D7}"/>
    <dgm:cxn modelId="{EEBF4090-49ED-42A0-99DE-02C140D98D38}" type="presOf" srcId="{9AC974EB-A225-4A6A-8D44-DACDBCB75006}" destId="{BC4425FD-F7F8-40C8-AFFC-D37AC1627942}" srcOrd="0" destOrd="0" presId="urn:microsoft.com/office/officeart/2005/8/layout/hProcess4"/>
    <dgm:cxn modelId="{C182B842-6A7A-4E06-BC9D-710D7D16C9DC}" type="presOf" srcId="{E504D2D1-96FD-4725-998E-B41954D4DAFB}" destId="{179F6E8B-663A-4EA5-BAF0-8308BF73F492}" srcOrd="1" destOrd="1" presId="urn:microsoft.com/office/officeart/2005/8/layout/hProcess4"/>
    <dgm:cxn modelId="{7A402E9F-A339-4C5A-A7F4-025B28A62A32}" type="presParOf" srcId="{D0F9E5C3-7851-478D-9E8B-0D8BF68080BC}" destId="{805897A2-7820-4A88-B56E-58F462539379}" srcOrd="0" destOrd="0" presId="urn:microsoft.com/office/officeart/2005/8/layout/hProcess4"/>
    <dgm:cxn modelId="{819D2606-A95B-4B01-AF6B-F2C389D1EFCE}" type="presParOf" srcId="{D0F9E5C3-7851-478D-9E8B-0D8BF68080BC}" destId="{548927EA-1BF6-4856-84D7-D3D34CA74491}" srcOrd="1" destOrd="0" presId="urn:microsoft.com/office/officeart/2005/8/layout/hProcess4"/>
    <dgm:cxn modelId="{D9C93FB5-135A-4F87-92E5-3B28685624DE}" type="presParOf" srcId="{D0F9E5C3-7851-478D-9E8B-0D8BF68080BC}" destId="{B09FF731-D04F-4E75-949E-5BF4E5CF8E2A}" srcOrd="2" destOrd="0" presId="urn:microsoft.com/office/officeart/2005/8/layout/hProcess4"/>
    <dgm:cxn modelId="{1DC1B2FA-D95C-4D08-B10B-E98BDE86C9D5}" type="presParOf" srcId="{B09FF731-D04F-4E75-949E-5BF4E5CF8E2A}" destId="{4CE82365-6D92-4FAB-8203-AA7DDD68FCE7}" srcOrd="0" destOrd="0" presId="urn:microsoft.com/office/officeart/2005/8/layout/hProcess4"/>
    <dgm:cxn modelId="{F44E8B8E-6CDA-42CC-839F-FDFA83496067}" type="presParOf" srcId="{4CE82365-6D92-4FAB-8203-AA7DDD68FCE7}" destId="{27D1C3CC-E021-4188-9D7B-41959889221F}" srcOrd="0" destOrd="0" presId="urn:microsoft.com/office/officeart/2005/8/layout/hProcess4"/>
    <dgm:cxn modelId="{CD4596FB-A369-412B-ACE3-27E617ADB1AC}" type="presParOf" srcId="{4CE82365-6D92-4FAB-8203-AA7DDD68FCE7}" destId="{41215E03-D623-48D7-BAA2-32C39C0961D0}" srcOrd="1" destOrd="0" presId="urn:microsoft.com/office/officeart/2005/8/layout/hProcess4"/>
    <dgm:cxn modelId="{7674BB09-205F-4057-9453-DECE9F82497A}" type="presParOf" srcId="{4CE82365-6D92-4FAB-8203-AA7DDD68FCE7}" destId="{2E007FEA-C74A-4965-AD83-3535C3E08BEB}" srcOrd="2" destOrd="0" presId="urn:microsoft.com/office/officeart/2005/8/layout/hProcess4"/>
    <dgm:cxn modelId="{21B5BDFB-092D-4ECD-8143-0C90E8DA3967}" type="presParOf" srcId="{4CE82365-6D92-4FAB-8203-AA7DDD68FCE7}" destId="{421494F4-AC76-4B57-B290-4A581440EA16}" srcOrd="3" destOrd="0" presId="urn:microsoft.com/office/officeart/2005/8/layout/hProcess4"/>
    <dgm:cxn modelId="{8CCD074C-58B4-4D0D-9C30-2A38A74AFC85}" type="presParOf" srcId="{4CE82365-6D92-4FAB-8203-AA7DDD68FCE7}" destId="{4344851E-BDC6-43CC-A4E1-374970A29567}" srcOrd="4" destOrd="0" presId="urn:microsoft.com/office/officeart/2005/8/layout/hProcess4"/>
    <dgm:cxn modelId="{63E336AD-67D0-41AD-B597-CF0066EEBB39}" type="presParOf" srcId="{B09FF731-D04F-4E75-949E-5BF4E5CF8E2A}" destId="{299F5EA1-107A-43E9-ABEA-2719D74E8F5E}" srcOrd="1" destOrd="0" presId="urn:microsoft.com/office/officeart/2005/8/layout/hProcess4"/>
    <dgm:cxn modelId="{28CF180F-280A-45CB-A229-8AA32578FD31}" type="presParOf" srcId="{B09FF731-D04F-4E75-949E-5BF4E5CF8E2A}" destId="{84103234-B8AA-4D7B-94A6-D786501A207B}" srcOrd="2" destOrd="0" presId="urn:microsoft.com/office/officeart/2005/8/layout/hProcess4"/>
    <dgm:cxn modelId="{99DAC47A-9758-46E3-8B3C-338CD19F6541}" type="presParOf" srcId="{84103234-B8AA-4D7B-94A6-D786501A207B}" destId="{748ED1AF-5D76-4389-9448-F5D228C8C7A0}" srcOrd="0" destOrd="0" presId="urn:microsoft.com/office/officeart/2005/8/layout/hProcess4"/>
    <dgm:cxn modelId="{CFC7EC06-9440-4790-AD54-7477210F66E4}" type="presParOf" srcId="{84103234-B8AA-4D7B-94A6-D786501A207B}" destId="{B757EDBF-0790-4E7D-B27B-FC1A130B1E53}" srcOrd="1" destOrd="0" presId="urn:microsoft.com/office/officeart/2005/8/layout/hProcess4"/>
    <dgm:cxn modelId="{15CEAFC0-9498-4DF1-A4DB-715612B6BDEB}" type="presParOf" srcId="{84103234-B8AA-4D7B-94A6-D786501A207B}" destId="{1842D524-DDD2-4A31-BC6E-8E5E9F94449A}" srcOrd="2" destOrd="0" presId="urn:microsoft.com/office/officeart/2005/8/layout/hProcess4"/>
    <dgm:cxn modelId="{8D03576C-2110-4B73-86C6-71F2FE99145D}" type="presParOf" srcId="{84103234-B8AA-4D7B-94A6-D786501A207B}" destId="{144C153D-0EF3-4B44-95BF-4005E216F4FC}" srcOrd="3" destOrd="0" presId="urn:microsoft.com/office/officeart/2005/8/layout/hProcess4"/>
    <dgm:cxn modelId="{CDD274CF-59B0-47B0-8DC2-61E6287A2F46}" type="presParOf" srcId="{84103234-B8AA-4D7B-94A6-D786501A207B}" destId="{BF65C7AF-6BE2-4482-96E0-4FBF31AF85DB}" srcOrd="4" destOrd="0" presId="urn:microsoft.com/office/officeart/2005/8/layout/hProcess4"/>
    <dgm:cxn modelId="{195DF5C3-B06E-406A-9F83-EEF2CD04F526}" type="presParOf" srcId="{B09FF731-D04F-4E75-949E-5BF4E5CF8E2A}" destId="{2E0B74E0-9795-468C-B90F-05AD7845A169}" srcOrd="3" destOrd="0" presId="urn:microsoft.com/office/officeart/2005/8/layout/hProcess4"/>
    <dgm:cxn modelId="{F2CBCD62-948F-4A56-8CB1-874EC591F59D}" type="presParOf" srcId="{B09FF731-D04F-4E75-949E-5BF4E5CF8E2A}" destId="{6D587E10-E357-4F78-A2A9-097DB9663C84}" srcOrd="4" destOrd="0" presId="urn:microsoft.com/office/officeart/2005/8/layout/hProcess4"/>
    <dgm:cxn modelId="{4A0E3B17-A229-4FE1-862D-23E264933580}" type="presParOf" srcId="{6D587E10-E357-4F78-A2A9-097DB9663C84}" destId="{845F2D19-05C9-414E-A823-F630152539BB}" srcOrd="0" destOrd="0" presId="urn:microsoft.com/office/officeart/2005/8/layout/hProcess4"/>
    <dgm:cxn modelId="{4BCD9D34-3EDB-4AFD-BEB4-98519380B91D}" type="presParOf" srcId="{6D587E10-E357-4F78-A2A9-097DB9663C84}" destId="{277E4F72-EC2D-48E9-88DF-6D113129B8A8}" srcOrd="1" destOrd="0" presId="urn:microsoft.com/office/officeart/2005/8/layout/hProcess4"/>
    <dgm:cxn modelId="{1791C1DF-6734-4377-9B98-0095043CE840}" type="presParOf" srcId="{6D587E10-E357-4F78-A2A9-097DB9663C84}" destId="{179F6E8B-663A-4EA5-BAF0-8308BF73F492}" srcOrd="2" destOrd="0" presId="urn:microsoft.com/office/officeart/2005/8/layout/hProcess4"/>
    <dgm:cxn modelId="{942F2BD6-7BB3-4FBA-BAA5-B05D0F7CA101}" type="presParOf" srcId="{6D587E10-E357-4F78-A2A9-097DB9663C84}" destId="{BC4425FD-F7F8-40C8-AFFC-D37AC1627942}" srcOrd="3" destOrd="0" presId="urn:microsoft.com/office/officeart/2005/8/layout/hProcess4"/>
    <dgm:cxn modelId="{4E2C7024-64E3-4A85-B84F-9CDE660EC085}" type="presParOf" srcId="{6D587E10-E357-4F78-A2A9-097DB9663C84}" destId="{59BD5FE9-8CE2-4FA2-8DCB-A2CC36F49C9F}" srcOrd="4" destOrd="0" presId="urn:microsoft.com/office/officeart/2005/8/layout/hProcess4"/>
    <dgm:cxn modelId="{F2D2C4BE-04D3-471D-9440-A56210165EE6}" type="presParOf" srcId="{B09FF731-D04F-4E75-949E-5BF4E5CF8E2A}" destId="{8C60C0F1-A992-44F8-B234-3519C2248291}" srcOrd="5" destOrd="0" presId="urn:microsoft.com/office/officeart/2005/8/layout/hProcess4"/>
    <dgm:cxn modelId="{EF99EF76-EB17-4880-91F0-6E2722000E59}" type="presParOf" srcId="{B09FF731-D04F-4E75-949E-5BF4E5CF8E2A}" destId="{90C57F7A-5B25-44ED-BA84-DFE741134E18}" srcOrd="6" destOrd="0" presId="urn:microsoft.com/office/officeart/2005/8/layout/hProcess4"/>
    <dgm:cxn modelId="{5C06E36F-FE24-4999-8A50-383305C5528B}" type="presParOf" srcId="{90C57F7A-5B25-44ED-BA84-DFE741134E18}" destId="{D409280F-ADCF-4CF7-915C-F0253C66F24A}" srcOrd="0" destOrd="0" presId="urn:microsoft.com/office/officeart/2005/8/layout/hProcess4"/>
    <dgm:cxn modelId="{5A08856A-DFAB-470C-A900-E08083B0229A}" type="presParOf" srcId="{90C57F7A-5B25-44ED-BA84-DFE741134E18}" destId="{9CB4F8E4-6F8F-4444-AC37-B18438C8CF99}" srcOrd="1" destOrd="0" presId="urn:microsoft.com/office/officeart/2005/8/layout/hProcess4"/>
    <dgm:cxn modelId="{5F6CAFAE-F1B7-41D4-BE9F-AA1009C8AF2C}" type="presParOf" srcId="{90C57F7A-5B25-44ED-BA84-DFE741134E18}" destId="{6EB342B0-B5E7-4109-8AF9-E1EBC541E6D4}" srcOrd="2" destOrd="0" presId="urn:microsoft.com/office/officeart/2005/8/layout/hProcess4"/>
    <dgm:cxn modelId="{1961BA16-4C62-47DE-9701-4238BAE52962}" type="presParOf" srcId="{90C57F7A-5B25-44ED-BA84-DFE741134E18}" destId="{5E095F4B-9B52-4864-AA69-48A53E066EEE}" srcOrd="3" destOrd="0" presId="urn:microsoft.com/office/officeart/2005/8/layout/hProcess4"/>
    <dgm:cxn modelId="{B4231B5B-612E-49A5-9DFE-2F0B28CA1815}" type="presParOf" srcId="{90C57F7A-5B25-44ED-BA84-DFE741134E18}" destId="{C92B4114-C2CB-4B62-AE4E-18533292D5A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15E03-D623-48D7-BAA2-32C39C0961D0}">
      <dsp:nvSpPr>
        <dsp:cNvPr id="0" name=""/>
        <dsp:cNvSpPr/>
      </dsp:nvSpPr>
      <dsp:spPr>
        <a:xfrm>
          <a:off x="2317" y="810659"/>
          <a:ext cx="1915066" cy="152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Создание изображений, мультфильмов, игр</a:t>
          </a:r>
          <a:endParaRPr lang="ru-RU" sz="1600" b="1" kern="1200" dirty="0"/>
        </a:p>
      </dsp:txBody>
      <dsp:txXfrm>
        <a:off x="37423" y="845765"/>
        <a:ext cx="1844854" cy="1128398"/>
      </dsp:txXfrm>
    </dsp:sp>
    <dsp:sp modelId="{299F5EA1-107A-43E9-ABEA-2719D74E8F5E}">
      <dsp:nvSpPr>
        <dsp:cNvPr id="0" name=""/>
        <dsp:cNvSpPr/>
      </dsp:nvSpPr>
      <dsp:spPr>
        <a:xfrm>
          <a:off x="532904" y="596938"/>
          <a:ext cx="2397652" cy="2397652"/>
        </a:xfrm>
        <a:prstGeom prst="leftCircularArrow">
          <a:avLst>
            <a:gd name="adj1" fmla="val 1378"/>
            <a:gd name="adj2" fmla="val 162785"/>
            <a:gd name="adj3" fmla="val 787574"/>
            <a:gd name="adj4" fmla="val 7873767"/>
            <a:gd name="adj5" fmla="val 16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494F4-AC76-4B57-B290-4A581440EA16}">
      <dsp:nvSpPr>
        <dsp:cNvPr id="0" name=""/>
        <dsp:cNvSpPr/>
      </dsp:nvSpPr>
      <dsp:spPr>
        <a:xfrm>
          <a:off x="266429" y="1846524"/>
          <a:ext cx="1397548" cy="823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4-5 класс</a:t>
          </a:r>
          <a:endParaRPr lang="ru-RU" sz="2200" kern="1200" dirty="0"/>
        </a:p>
      </dsp:txBody>
      <dsp:txXfrm>
        <a:off x="290561" y="1870656"/>
        <a:ext cx="1349284" cy="775665"/>
      </dsp:txXfrm>
    </dsp:sp>
    <dsp:sp modelId="{B757EDBF-0790-4E7D-B27B-FC1A130B1E53}">
      <dsp:nvSpPr>
        <dsp:cNvPr id="0" name=""/>
        <dsp:cNvSpPr/>
      </dsp:nvSpPr>
      <dsp:spPr>
        <a:xfrm>
          <a:off x="2074718" y="810659"/>
          <a:ext cx="1915066" cy="152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Исполнители и алгоритмы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Робототехника</a:t>
          </a:r>
          <a:endParaRPr lang="ru-RU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/>
        </a:p>
      </dsp:txBody>
      <dsp:txXfrm>
        <a:off x="2109824" y="1172659"/>
        <a:ext cx="1844854" cy="1128398"/>
      </dsp:txXfrm>
    </dsp:sp>
    <dsp:sp modelId="{2E0B74E0-9795-468C-B90F-05AD7845A169}">
      <dsp:nvSpPr>
        <dsp:cNvPr id="0" name=""/>
        <dsp:cNvSpPr/>
      </dsp:nvSpPr>
      <dsp:spPr>
        <a:xfrm>
          <a:off x="2530167" y="27200"/>
          <a:ext cx="2544238" cy="2544238"/>
        </a:xfrm>
        <a:prstGeom prst="circularArrow">
          <a:avLst>
            <a:gd name="adj1" fmla="val 1299"/>
            <a:gd name="adj2" fmla="val 153133"/>
            <a:gd name="adj3" fmla="val 21003393"/>
            <a:gd name="adj4" fmla="val 13907548"/>
            <a:gd name="adj5" fmla="val 151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4C153D-0EF3-4B44-95BF-4005E216F4FC}">
      <dsp:nvSpPr>
        <dsp:cNvPr id="0" name=""/>
        <dsp:cNvSpPr/>
      </dsp:nvSpPr>
      <dsp:spPr>
        <a:xfrm>
          <a:off x="2338830" y="327845"/>
          <a:ext cx="1397548" cy="823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5-7 классы</a:t>
          </a:r>
          <a:endParaRPr lang="ru-RU" sz="2200" kern="1200" dirty="0"/>
        </a:p>
      </dsp:txBody>
      <dsp:txXfrm>
        <a:off x="2362962" y="351977"/>
        <a:ext cx="1349284" cy="775665"/>
      </dsp:txXfrm>
    </dsp:sp>
    <dsp:sp modelId="{277E4F72-EC2D-48E9-88DF-6D113129B8A8}">
      <dsp:nvSpPr>
        <dsp:cNvPr id="0" name=""/>
        <dsp:cNvSpPr/>
      </dsp:nvSpPr>
      <dsp:spPr>
        <a:xfrm>
          <a:off x="4147119" y="770561"/>
          <a:ext cx="1915066" cy="1605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Основы </a:t>
          </a:r>
          <a:r>
            <a:rPr lang="ru-RU" sz="1600" b="1" kern="1200" dirty="0" err="1" smtClean="0"/>
            <a:t>программиро-вания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Робототехника</a:t>
          </a:r>
          <a:endParaRPr lang="ru-RU" sz="1600" b="1" kern="1200" dirty="0"/>
        </a:p>
      </dsp:txBody>
      <dsp:txXfrm>
        <a:off x="4184071" y="807513"/>
        <a:ext cx="1841162" cy="1187718"/>
      </dsp:txXfrm>
    </dsp:sp>
    <dsp:sp modelId="{8C60C0F1-A992-44F8-B234-3519C2248291}">
      <dsp:nvSpPr>
        <dsp:cNvPr id="0" name=""/>
        <dsp:cNvSpPr/>
      </dsp:nvSpPr>
      <dsp:spPr>
        <a:xfrm>
          <a:off x="4677706" y="596938"/>
          <a:ext cx="2397652" cy="2397652"/>
        </a:xfrm>
        <a:prstGeom prst="leftCircularArrow">
          <a:avLst>
            <a:gd name="adj1" fmla="val 1378"/>
            <a:gd name="adj2" fmla="val 162785"/>
            <a:gd name="adj3" fmla="val 787574"/>
            <a:gd name="adj4" fmla="val 7873767"/>
            <a:gd name="adj5" fmla="val 16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425FD-F7F8-40C8-AFFC-D37AC1627942}">
      <dsp:nvSpPr>
        <dsp:cNvPr id="0" name=""/>
        <dsp:cNvSpPr/>
      </dsp:nvSpPr>
      <dsp:spPr>
        <a:xfrm>
          <a:off x="4411231" y="1846524"/>
          <a:ext cx="1397548" cy="823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7-8 класс</a:t>
          </a:r>
          <a:endParaRPr lang="ru-RU" sz="2100" kern="1200" dirty="0"/>
        </a:p>
      </dsp:txBody>
      <dsp:txXfrm>
        <a:off x="4435363" y="1870656"/>
        <a:ext cx="1349284" cy="775665"/>
      </dsp:txXfrm>
    </dsp:sp>
    <dsp:sp modelId="{9CB4F8E4-6F8F-4444-AC37-B18438C8CF99}">
      <dsp:nvSpPr>
        <dsp:cNvPr id="0" name=""/>
        <dsp:cNvSpPr/>
      </dsp:nvSpPr>
      <dsp:spPr>
        <a:xfrm>
          <a:off x="6219520" y="810659"/>
          <a:ext cx="1915066" cy="15255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Олимпиадное </a:t>
          </a:r>
          <a:r>
            <a:rPr lang="ru-RU" sz="1600" b="1" kern="1200" dirty="0" err="1" smtClean="0"/>
            <a:t>программиро-вание</a:t>
          </a:r>
          <a:endParaRPr lang="ru-RU" sz="1600" b="1" kern="1200" dirty="0"/>
        </a:p>
      </dsp:txBody>
      <dsp:txXfrm>
        <a:off x="6254626" y="1172659"/>
        <a:ext cx="1844854" cy="1128398"/>
      </dsp:txXfrm>
    </dsp:sp>
    <dsp:sp modelId="{5E095F4B-9B52-4864-AA69-48A53E066EEE}">
      <dsp:nvSpPr>
        <dsp:cNvPr id="0" name=""/>
        <dsp:cNvSpPr/>
      </dsp:nvSpPr>
      <dsp:spPr>
        <a:xfrm>
          <a:off x="6483632" y="327845"/>
          <a:ext cx="1397548" cy="823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9-10 класс</a:t>
          </a:r>
          <a:endParaRPr lang="ru-RU" sz="2100" kern="1200" dirty="0"/>
        </a:p>
      </dsp:txBody>
      <dsp:txXfrm>
        <a:off x="6507764" y="351977"/>
        <a:ext cx="1349284" cy="775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5F378-1574-4DD0-80A2-434784C0B488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BE02B-61FE-48F2-87FD-4D7C750AA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47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день! Учить программированию важно</a:t>
            </a:r>
            <a:r>
              <a:rPr lang="ru-RU" baseline="0" dirty="0" smtClean="0"/>
              <a:t> и нужно не только за тем, чтобы хорошо сдать ЕГЭ и поступить в ВУЗ. Программирование развивает разные типы мышления, прежде всего алгоритмическое и абстрактно-логическое. Учить алгоритмизации и программированию можно начинать с 4 класса.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в задаче заменить одно числовой значение переменной, то она решается достаточно легко. А вот несколько  - уже сложно вывести формулу. С этим справляются не все. Вот вам и дифференцированный</a:t>
            </a:r>
            <a:r>
              <a:rPr lang="ru-RU" baseline="0" dirty="0" smtClean="0"/>
              <a:t> подход. </a:t>
            </a:r>
            <a:br>
              <a:rPr lang="ru-RU" baseline="0" dirty="0" smtClean="0"/>
            </a:br>
            <a:r>
              <a:rPr lang="ru-RU" baseline="0" dirty="0" smtClean="0"/>
              <a:t>Давайте посмотрим методику работы с текстом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751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73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одна интересная книга, по которой удалось</a:t>
            </a:r>
            <a:r>
              <a:rPr lang="ru-RU" baseline="0" dirty="0" smtClean="0"/>
              <a:t> придумать забавные задачи «</a:t>
            </a:r>
            <a:r>
              <a:rPr lang="ru-RU" baseline="0" dirty="0" err="1" smtClean="0"/>
              <a:t>Зоки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Бада</a:t>
            </a:r>
            <a:r>
              <a:rPr lang="ru-RU" baseline="0" dirty="0" smtClean="0"/>
              <a:t>». Авторы Леонид и Ирина </a:t>
            </a:r>
            <a:r>
              <a:rPr lang="ru-RU" baseline="0" dirty="0" err="1" smtClean="0"/>
              <a:t>Тюхтяевы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ru-RU" baseline="0" dirty="0" smtClean="0"/>
              <a:t>Решение данной задачи предусматривает использование цикла.  И решений у нее несколько. Попробуйте дать ее  в 9-10 классе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95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одна задача,</a:t>
            </a:r>
            <a:r>
              <a:rPr lang="ru-RU" baseline="0" dirty="0" smtClean="0"/>
              <a:t> составленная на сюжет про </a:t>
            </a:r>
            <a:r>
              <a:rPr lang="ru-RU" baseline="0" dirty="0" err="1" smtClean="0"/>
              <a:t>зоков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Баду</a:t>
            </a:r>
            <a:r>
              <a:rPr lang="ru-RU" baseline="0" dirty="0" smtClean="0"/>
              <a:t>, требует знания строк и функций для их обработки. А кто сказал, что старшеклассники не любят пошутить?</a:t>
            </a:r>
          </a:p>
          <a:p>
            <a:endParaRPr lang="ru-RU" baseline="0" dirty="0" smtClean="0"/>
          </a:p>
          <a:p>
            <a:r>
              <a:rPr lang="ru-RU" baseline="0" dirty="0" smtClean="0"/>
              <a:t>Большинство задач уже десятилетней давности, но до сих пор вызывают у моих учеников бурю положительных эмоций.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797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задач опубликованы на сайте </a:t>
            </a:r>
            <a:r>
              <a:rPr lang="ru-RU" dirty="0" err="1" smtClean="0"/>
              <a:t>Педсовет.орг</a:t>
            </a:r>
            <a:r>
              <a:rPr lang="ru-RU" dirty="0" smtClean="0"/>
              <a:t> и в журнале </a:t>
            </a:r>
            <a:r>
              <a:rPr lang="ru-RU" dirty="0" err="1" smtClean="0"/>
              <a:t>ИнфоКом</a:t>
            </a:r>
            <a:endParaRPr lang="ru-RU" dirty="0" smtClean="0"/>
          </a:p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9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Возникают</a:t>
            </a:r>
            <a:r>
              <a:rPr lang="ru-RU" baseline="0" dirty="0" smtClean="0"/>
              <a:t> два вопроса;</a:t>
            </a:r>
          </a:p>
          <a:p>
            <a:r>
              <a:rPr lang="ru-RU" baseline="0" dirty="0" smtClean="0"/>
              <a:t>Первый, за счет чего? Второй </a:t>
            </a:r>
            <a:r>
              <a:rPr lang="ru-RU" baseline="0" dirty="0" smtClean="0"/>
              <a:t>как?</a:t>
            </a:r>
          </a:p>
          <a:p>
            <a:r>
              <a:rPr lang="ru-RU" baseline="0" dirty="0" smtClean="0"/>
              <a:t>Первую проблему мы решаем за счет внеурочной деятельности, а с прошлого года и за счет ПФДО.</a:t>
            </a:r>
            <a:br>
              <a:rPr lang="ru-RU" baseline="0" dirty="0" smtClean="0"/>
            </a:br>
            <a:r>
              <a:rPr lang="ru-RU" baseline="0" dirty="0" smtClean="0"/>
              <a:t>В нашем лицее выстроена система дополнительного образования по информатике и робототехнике, которая не просто позволяет мотивировать и увлечь учеников 5-7 классов, но и подготовить их к изучению информатики на углубленном и профильном уровне. 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2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4-5 класс </a:t>
            </a:r>
          </a:p>
          <a:p>
            <a:r>
              <a:rPr lang="ru-RU" dirty="0" smtClean="0"/>
              <a:t>Программа «</a:t>
            </a:r>
            <a:r>
              <a:rPr lang="en-US" dirty="0" err="1" smtClean="0"/>
              <a:t>Scrath</a:t>
            </a:r>
            <a:r>
              <a:rPr lang="en-US" baseline="0" dirty="0" smtClean="0"/>
              <a:t> – </a:t>
            </a:r>
            <a:r>
              <a:rPr lang="ru-RU" baseline="0" dirty="0" smtClean="0"/>
              <a:t>начало программирования» Знакомство с визуальным языком программирования </a:t>
            </a:r>
            <a:r>
              <a:rPr lang="en-US" baseline="0" dirty="0" err="1" smtClean="0"/>
              <a:t>Scrath</a:t>
            </a:r>
            <a:r>
              <a:rPr lang="en-US" baseline="0" dirty="0" smtClean="0"/>
              <a:t> </a:t>
            </a:r>
            <a:r>
              <a:rPr lang="ru-RU" baseline="0" dirty="0" smtClean="0"/>
              <a:t>проходит несколько этапов От создания изображений через мультипликацию к написанию простых игр. Автор программы и руководитель кружка Михеева Е.М.</a:t>
            </a:r>
            <a:br>
              <a:rPr lang="ru-RU" baseline="0" dirty="0" smtClean="0"/>
            </a:br>
            <a:r>
              <a:rPr lang="ru-RU" baseline="0" dirty="0" smtClean="0"/>
              <a:t>Робототехника ведется на наборах фирмы </a:t>
            </a:r>
            <a:r>
              <a:rPr lang="ru-RU" baseline="0" dirty="0" err="1" smtClean="0"/>
              <a:t>Амперка</a:t>
            </a:r>
            <a:r>
              <a:rPr lang="ru-RU" baseline="0" dirty="0" smtClean="0"/>
              <a:t>. Все наборы этой фирмы </a:t>
            </a:r>
            <a:r>
              <a:rPr lang="ru-RU" baseline="0" dirty="0" err="1" smtClean="0"/>
              <a:t>взаимодополняемы</a:t>
            </a:r>
            <a:r>
              <a:rPr lang="ru-RU" baseline="0" dirty="0" smtClean="0"/>
              <a:t>, у них приемлемая цена, фирма через посредника выходит на торги и предоставляет скидки</a:t>
            </a:r>
            <a:br>
              <a:rPr lang="ru-RU" baseline="0" dirty="0" smtClean="0"/>
            </a:br>
            <a:r>
              <a:rPr lang="ru-RU" baseline="0" dirty="0" smtClean="0"/>
              <a:t> Автор курса и руководитель кружка Ушакова Юлия Валентиновна </a:t>
            </a:r>
          </a:p>
          <a:p>
            <a:r>
              <a:rPr lang="ru-RU" baseline="0" dirty="0" smtClean="0"/>
              <a:t>На основе комплектов </a:t>
            </a:r>
            <a:r>
              <a:rPr lang="ru-RU" baseline="0" dirty="0" err="1" smtClean="0"/>
              <a:t>Микронник</a:t>
            </a:r>
            <a:r>
              <a:rPr lang="ru-RU" baseline="0" dirty="0" smtClean="0"/>
              <a:t> и Тетра, учащиеся знакомятся с основами электротехники и программирования электронных устройств на языке </a:t>
            </a:r>
            <a:r>
              <a:rPr lang="en-US" baseline="0" dirty="0" err="1" smtClean="0"/>
              <a:t>Scrath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Поэтому эти два курса </a:t>
            </a:r>
            <a:r>
              <a:rPr lang="ru-RU" baseline="0" dirty="0" err="1" smtClean="0"/>
              <a:t>взаимодополняют</a:t>
            </a:r>
            <a:r>
              <a:rPr lang="ru-RU" baseline="0" dirty="0" smtClean="0"/>
              <a:t> друг друга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06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Курс </a:t>
            </a:r>
            <a:r>
              <a:rPr lang="ru-RU" baseline="0" dirty="0" err="1" smtClean="0"/>
              <a:t>Алгоритмика</a:t>
            </a:r>
            <a:r>
              <a:rPr lang="ru-RU" baseline="0" dirty="0" smtClean="0"/>
              <a:t> составлен на  основе Учебного пособия «</a:t>
            </a:r>
            <a:r>
              <a:rPr lang="ru-RU" baseline="0" dirty="0" err="1" smtClean="0"/>
              <a:t>Алгоритмика</a:t>
            </a:r>
            <a:r>
              <a:rPr lang="ru-RU" baseline="0" dirty="0" smtClean="0"/>
              <a:t>. Мой Кумир» авторского коллектива под руководством </a:t>
            </a:r>
            <a:r>
              <a:rPr lang="ru-RU" baseline="0" dirty="0" err="1" smtClean="0"/>
              <a:t>Босовой</a:t>
            </a:r>
            <a:r>
              <a:rPr lang="ru-RU" baseline="0" dirty="0" smtClean="0"/>
              <a:t>. С Помощью различных исполнителей учащиеся </a:t>
            </a:r>
            <a:r>
              <a:rPr lang="ru-RU" baseline="0" dirty="0" smtClean="0"/>
              <a:t>знакомятся с линейным алгоритмом, циклом, ветвлением, и даже учатся использовать вспомогательные алгоритмы.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дополнении к нему курсы по робототехнике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5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дополнении к нему курсы по робототехнике</a:t>
            </a:r>
          </a:p>
          <a:p>
            <a:r>
              <a:rPr lang="ru-RU" baseline="0" dirty="0" smtClean="0"/>
              <a:t>Робот </a:t>
            </a:r>
            <a:r>
              <a:rPr lang="en-US" baseline="0" dirty="0" err="1" smtClean="0"/>
              <a:t>moway</a:t>
            </a:r>
            <a:r>
              <a:rPr lang="en-US" baseline="0" dirty="0" smtClean="0"/>
              <a:t> </a:t>
            </a:r>
            <a:r>
              <a:rPr lang="ru-RU" baseline="0" dirty="0" smtClean="0"/>
              <a:t>не требует сборки, программируется блоками в </a:t>
            </a:r>
            <a:r>
              <a:rPr lang="ru-RU" baseline="0" dirty="0" smtClean="0"/>
              <a:t>собственной среде</a:t>
            </a:r>
            <a:r>
              <a:rPr lang="ru-RU" baseline="0" dirty="0" smtClean="0"/>
              <a:t>. Но с помощью него можно решать робототехнические задачи: объезд препятствия, гонки по линиям, выход из лабиринта, борьба сумо и другие</a:t>
            </a:r>
          </a:p>
          <a:p>
            <a:r>
              <a:rPr lang="ru-RU" baseline="0" dirty="0" smtClean="0"/>
              <a:t>Параллельно курс с робототехническими наборами от </a:t>
            </a:r>
            <a:r>
              <a:rPr lang="ru-RU" baseline="0" dirty="0" err="1" smtClean="0"/>
              <a:t>Амперки</a:t>
            </a:r>
            <a:r>
              <a:rPr lang="ru-RU" baseline="0" dirty="0" smtClean="0"/>
              <a:t>.  С помощью </a:t>
            </a:r>
            <a:r>
              <a:rPr lang="ru-RU" baseline="0" dirty="0" err="1" smtClean="0"/>
              <a:t>тетры</a:t>
            </a:r>
            <a:r>
              <a:rPr lang="ru-RU" baseline="0" dirty="0" smtClean="0"/>
              <a:t> можно реализовывать свои идеи: от игр до практических проектов. </a:t>
            </a:r>
            <a:r>
              <a:rPr lang="ru-RU" baseline="0" dirty="0" err="1" smtClean="0"/>
              <a:t>Йодо</a:t>
            </a:r>
            <a:r>
              <a:rPr lang="ru-RU" baseline="0" dirty="0" smtClean="0"/>
              <a:t> – это уже сборка электронных устройств и программирование  на </a:t>
            </a:r>
            <a:r>
              <a:rPr lang="en-US" baseline="0" dirty="0" smtClean="0"/>
              <a:t>JavaScript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80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Для 7-8 класса мы предлагаем два курса на выбор </a:t>
            </a:r>
            <a:r>
              <a:rPr lang="ru-RU" baseline="0" dirty="0" smtClean="0"/>
              <a:t>программирование </a:t>
            </a:r>
            <a:r>
              <a:rPr lang="ru-RU" baseline="0" dirty="0" smtClean="0"/>
              <a:t>на языках </a:t>
            </a:r>
            <a:r>
              <a:rPr lang="en-US" baseline="0" dirty="0" smtClean="0"/>
              <a:t>Python </a:t>
            </a:r>
            <a:r>
              <a:rPr lang="ru-RU" baseline="0" dirty="0" smtClean="0"/>
              <a:t>и С++.  Оба курса двухгодичные и знакомят с синтаксисом языка и реализацией основных алгоритмов.</a:t>
            </a:r>
          </a:p>
          <a:p>
            <a:r>
              <a:rPr lang="ru-RU" baseline="0" dirty="0" smtClean="0"/>
              <a:t>К слову, на </a:t>
            </a:r>
            <a:r>
              <a:rPr lang="ru-RU" baseline="0" dirty="0" smtClean="0"/>
              <a:t>уроках в 7-9 классах </a:t>
            </a:r>
            <a:r>
              <a:rPr lang="ru-RU" baseline="0" dirty="0" smtClean="0"/>
              <a:t>мы, пока, </a:t>
            </a:r>
            <a:r>
              <a:rPr lang="ru-RU" baseline="0" dirty="0" smtClean="0"/>
              <a:t>изучаем </a:t>
            </a:r>
            <a:r>
              <a:rPr lang="ru-RU" baseline="0" dirty="0" smtClean="0"/>
              <a:t>Паскаль. </a:t>
            </a:r>
            <a:endParaRPr lang="ru-RU" baseline="0" dirty="0" smtClean="0"/>
          </a:p>
          <a:p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На ранних этапах обучения программированию, возникает проблема с подбором </a:t>
            </a:r>
            <a:r>
              <a:rPr lang="ru-RU" baseline="0" dirty="0" smtClean="0"/>
              <a:t>задач. В этом возрасте еще недостаточно развит математический аппарат и далеко не все справляются с формализацией.</a:t>
            </a:r>
            <a:br>
              <a:rPr lang="ru-RU" baseline="0" dirty="0" smtClean="0"/>
            </a:br>
            <a:r>
              <a:rPr lang="ru-RU" baseline="0" dirty="0" smtClean="0"/>
              <a:t>Отсюда, вопрос второй: где взять задачи с одной стороны простые для понимания, </a:t>
            </a:r>
            <a:r>
              <a:rPr lang="ru-RU" baseline="0" dirty="0" smtClean="0"/>
              <a:t>с другой  </a:t>
            </a:r>
            <a:r>
              <a:rPr lang="ru-RU" baseline="0" dirty="0" smtClean="0"/>
              <a:t>- интересные по содержанию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4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Я нашла ответ в книге Григория </a:t>
            </a:r>
            <a:r>
              <a:rPr lang="ru-RU" baseline="0" dirty="0" err="1" smtClean="0"/>
              <a:t>Остера</a:t>
            </a:r>
            <a:r>
              <a:rPr lang="ru-RU" baseline="0" dirty="0" smtClean="0"/>
              <a:t> «Задачник по математике (ненаглядное пособие)» </a:t>
            </a:r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ней задачи по математике для учащихся начальной школы с оригинальным содержанием. После некоторой переработки их можно использовать и при изучении темы «Алгоритмизация и программирование». 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8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Алгоритм следующий: выбираем понравившуюся задачу, меняем число на переменную, анализируем способ решения.</a:t>
            </a:r>
            <a:r>
              <a:rPr lang="ru-RU" baseline="0" dirty="0" smtClean="0"/>
              <a:t> Для каких значений переменных имеет смысл задача. Например, в этой задаче при </a:t>
            </a:r>
            <a:r>
              <a:rPr lang="en-US" baseline="0" dirty="0" smtClean="0"/>
              <a:t>K &gt;3N</a:t>
            </a:r>
            <a:r>
              <a:rPr lang="ru-RU" baseline="0" dirty="0" smtClean="0"/>
              <a:t>, Петр Петрович может прийти с отрицательным уловом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94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данной задаче надо не просто посчитать количество минут, а выделить часы</a:t>
            </a:r>
            <a:r>
              <a:rPr lang="ru-RU" baseline="0" dirty="0" smtClean="0"/>
              <a:t> и минуты. </a:t>
            </a:r>
          </a:p>
          <a:p>
            <a:r>
              <a:rPr lang="ru-RU" baseline="0" dirty="0" smtClean="0"/>
              <a:t>можно еще немного усложнить: попросить вывести время в формате электронных часов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BE02B-61FE-48F2-87FD-4D7C750AA3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9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2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8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0E12-9161-4C9B-8C29-C42D2FA037A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1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351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5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163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76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5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9AC05A-4BA7-4D66-AFF0-FD126BF89D9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B45CD4-70B4-4661-93AD-59C769C5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3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9AC05A-4BA7-4D66-AFF0-FD126BF89D9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B45CD4-70B4-4661-93AD-59C769C5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0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F9AC05A-4BA7-4D66-AFF0-FD126BF89D9A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BB45CD4-70B4-4661-93AD-59C769C532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3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БОТА_ДОМ\РАБОТА\АСОУ\Презентации\Учитель будущего\ИТОГ\Слайд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03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РАБОТА_ДОМ\РАБОТА\АСОУ\Презентации\Учитель будущего\ИТОГ\Слайд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АБОТА_ДОМ\РАБОТА\АСОУ\Презентации\Учитель будущего\ИТОГ\Слайд 3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21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АБОТА_ДОМ\РАБОТА\АСОУ\Презентации\Учитель будущего\ИТОГ\Слайд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47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АБОТА_ДОМ\РАБОТА\АСОУ\Презентации\Учитель будущего\ИТОГ\Слайд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РАБОТА_ДОМ\РАБОТА\АСОУ\Презентации\Учитель будущего\ИТОГ\Слайд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545" cy="51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1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20E12-9161-4C9B-8C29-C42D2FA037A3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A5DE7-8F96-4054-8A65-98C7CA1CB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0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79662"/>
            <a:ext cx="7920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irce Bold" pitchFamily="34" charset="-52"/>
              </a:rPr>
              <a:t>ПРОПЕДЕВТИКА ПРОГРАММИРОВАНИЯ </a:t>
            </a:r>
            <a:br>
              <a:rPr lang="ru-RU" sz="2400" dirty="0" smtClean="0">
                <a:solidFill>
                  <a:schemeClr val="bg1"/>
                </a:solidFill>
                <a:latin typeface="Circe Bold" pitchFamily="34" charset="-52"/>
              </a:rPr>
            </a:br>
            <a:r>
              <a:rPr lang="ru-RU" sz="2400" dirty="0" smtClean="0">
                <a:solidFill>
                  <a:schemeClr val="bg1"/>
                </a:solidFill>
                <a:latin typeface="Circe Bold" pitchFamily="34" charset="-52"/>
              </a:rPr>
              <a:t>В 5-7 КЛАССАХ</a:t>
            </a:r>
            <a:br>
              <a:rPr lang="ru-RU" sz="2400" dirty="0" smtClean="0">
                <a:solidFill>
                  <a:schemeClr val="bg1"/>
                </a:solidFill>
                <a:latin typeface="Circe Bold" pitchFamily="34" charset="-52"/>
              </a:rPr>
            </a:br>
            <a:r>
              <a:rPr lang="ru-RU" sz="2000" dirty="0" smtClean="0">
                <a:solidFill>
                  <a:schemeClr val="bg1"/>
                </a:solidFill>
                <a:latin typeface="Circe Bold" pitchFamily="34" charset="-52"/>
              </a:rPr>
              <a:t>из опыта </a:t>
            </a:r>
            <a:r>
              <a:rPr lang="ru-RU" sz="2000" dirty="0">
                <a:solidFill>
                  <a:schemeClr val="bg1"/>
                </a:solidFill>
                <a:latin typeface="Circe Bold" pitchFamily="34" charset="-52"/>
              </a:rPr>
              <a:t>работы МОУ «Лицей №4 г. Дмитрова</a:t>
            </a:r>
            <a:r>
              <a:rPr lang="ru-RU" sz="2000" dirty="0" smtClean="0">
                <a:solidFill>
                  <a:schemeClr val="bg1"/>
                </a:solidFill>
                <a:latin typeface="Circe Bold" pitchFamily="34" charset="-52"/>
              </a:rPr>
              <a:t>»</a:t>
            </a:r>
            <a:endParaRPr lang="ru-RU" sz="2000" dirty="0">
              <a:solidFill>
                <a:schemeClr val="bg1"/>
              </a:solidFill>
              <a:latin typeface="Circe Bold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3579862"/>
            <a:ext cx="4580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/>
            <a:r>
              <a:rPr lang="ru-RU" sz="2400" dirty="0" err="1" smtClean="0">
                <a:solidFill>
                  <a:schemeClr val="bg1"/>
                </a:solidFill>
              </a:rPr>
              <a:t>Щецова</a:t>
            </a:r>
            <a:r>
              <a:rPr lang="ru-RU" sz="2400" dirty="0" smtClean="0">
                <a:solidFill>
                  <a:schemeClr val="bg1"/>
                </a:solidFill>
              </a:rPr>
              <a:t> Ольга Владимировна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тренер ШПМ по информатике,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учитель МОУ «Лицей № 4 г. Дмитрова»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6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15"/>
          <a:stretch/>
        </p:blipFill>
        <p:spPr>
          <a:xfrm>
            <a:off x="1015790" y="1275606"/>
            <a:ext cx="6738348" cy="1827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04230" y="3262516"/>
            <a:ext cx="3248291" cy="17160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…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Кощей сказал, что у него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ru-RU" sz="1500" dirty="0">
                <a:solidFill>
                  <a:schemeClr val="tx1"/>
                </a:solidFill>
              </a:rPr>
              <a:t> сундуков, полных золота, и каждый год прибавляется по 33 сундука. Василиса обещала выйти  за Кощея замуж, когда у него будет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сундуков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5475" y="3262516"/>
            <a:ext cx="3248291" cy="17160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chemeClr val="tx1"/>
                </a:solidFill>
              </a:rPr>
              <a:t>…</a:t>
            </a:r>
            <a:br>
              <a:rPr lang="ru-RU" sz="1500" dirty="0">
                <a:solidFill>
                  <a:schemeClr val="tx1"/>
                </a:solidFill>
              </a:rPr>
            </a:br>
            <a:r>
              <a:rPr lang="ru-RU" sz="1500" dirty="0">
                <a:solidFill>
                  <a:schemeClr val="tx1"/>
                </a:solidFill>
              </a:rPr>
              <a:t>Кощей сказал, что у него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ru-RU" sz="1500" dirty="0">
                <a:solidFill>
                  <a:schemeClr val="tx1"/>
                </a:solidFill>
              </a:rPr>
              <a:t> сундуков, полных золота, и каждый год прибавляется по 33 сундука. Василиса обещала выйти  за Кощея замуж, когда у него будет 30000 сундуков</a:t>
            </a:r>
            <a:r>
              <a:rPr lang="ru-RU" sz="1500" dirty="0" smtClean="0">
                <a:solidFill>
                  <a:schemeClr val="tx1"/>
                </a:solidFill>
              </a:rPr>
              <a:t>.</a:t>
            </a:r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999860"/>
            <a:ext cx="135558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</a:rPr>
              <a:t>сундуков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709612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tx2"/>
                </a:solidFill>
                <a:latin typeface="Circe Extra Bold" pitchFamily="34" charset="-52"/>
                <a:ea typeface="+mn-ea"/>
                <a:cs typeface="+mn-cs"/>
              </a:rPr>
              <a:t>Задачи по </a:t>
            </a:r>
            <a:r>
              <a:rPr lang="ru-RU" sz="2800" b="1" dirty="0" err="1" smtClean="0">
                <a:solidFill>
                  <a:schemeClr val="tx2"/>
                </a:solidFill>
                <a:latin typeface="Circe Extra Bold" pitchFamily="34" charset="-52"/>
                <a:ea typeface="+mn-ea"/>
                <a:cs typeface="+mn-cs"/>
              </a:rPr>
              <a:t>Остеру</a:t>
            </a:r>
            <a:endParaRPr lang="ru-RU" sz="2800" b="1" dirty="0">
              <a:solidFill>
                <a:schemeClr val="tx2"/>
              </a:solidFill>
              <a:latin typeface="Circe Extra Bold" pitchFamily="34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1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36258"/>
          <a:ext cx="8229600" cy="1577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Ввод</a:t>
                      </a:r>
                      <a:br>
                        <a:rPr lang="ru-RU" sz="1500" b="1" dirty="0" smtClean="0"/>
                      </a:br>
                      <a:r>
                        <a:rPr lang="en-US" sz="1500" b="1" dirty="0" smtClean="0"/>
                        <a:t>S                N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Решение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Вывод</a:t>
                      </a:r>
                      <a:br>
                        <a:rPr lang="ru-RU" sz="1500" b="1" dirty="0" smtClean="0"/>
                      </a:br>
                      <a:r>
                        <a:rPr lang="en-US" sz="1500" b="1" dirty="0" smtClean="0"/>
                        <a:t>L</a:t>
                      </a:r>
                      <a:endParaRPr lang="ru-RU" sz="1500" b="1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1000        2000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(2000-1000)</a:t>
                      </a:r>
                      <a:r>
                        <a:rPr lang="ru-RU" sz="1500" dirty="0" smtClean="0"/>
                        <a:t>:33=30</a:t>
                      </a:r>
                      <a:r>
                        <a:rPr lang="ru-RU" sz="1500" baseline="0" dirty="0" smtClean="0"/>
                        <a:t> – полных лет и 1 неполный </a:t>
                      </a:r>
                      <a:br>
                        <a:rPr lang="ru-RU" sz="1500" baseline="0" dirty="0" smtClean="0"/>
                      </a:br>
                      <a:r>
                        <a:rPr lang="ru-RU" sz="1500" baseline="0" dirty="0" smtClean="0"/>
                        <a:t>18+30+1=49 – лет будет Василисе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49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1000        4300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(4300-1000):33=100 – полных лет</a:t>
                      </a:r>
                    </a:p>
                    <a:p>
                      <a:r>
                        <a:rPr lang="ru-RU" sz="1500" dirty="0" smtClean="0"/>
                        <a:t>18+33=51 – год будет Василисе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51</a:t>
                      </a:r>
                      <a:endParaRPr lang="ru-RU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8539" y="258166"/>
            <a:ext cx="8607287" cy="14314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>
                <a:solidFill>
                  <a:schemeClr val="tx1"/>
                </a:solidFill>
              </a:rPr>
              <a:t>        Когда Василисе Премудрой исполнилось 18 лет, Кощей Бессмертный решил взять ее замуж. Василиса спросила, сколько у Кощея сундуков с золотом. Кощей сказал, что у него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ru-RU" sz="1500" dirty="0">
                <a:solidFill>
                  <a:schemeClr val="tx1"/>
                </a:solidFill>
              </a:rPr>
              <a:t> сундуков, полных золота, и каждый год прибавляется еще по 33 сундука. Василиса обещала выйти  за Кощея замуж, когда у него будет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/>
                </a:solidFill>
              </a:rPr>
              <a:t>сундуков, полных золота.</a:t>
            </a:r>
          </a:p>
          <a:p>
            <a:pPr algn="just"/>
            <a:r>
              <a:rPr lang="ru-RU" sz="1500" dirty="0">
                <a:solidFill>
                  <a:schemeClr val="tx1"/>
                </a:solidFill>
              </a:rPr>
              <a:t>        Сколько лет будет невесте Кощея в день свадьбы?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141" y="3508519"/>
            <a:ext cx="4136069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/>
              <a:t>Идея решения 1</a:t>
            </a:r>
            <a:r>
              <a:rPr lang="ru-RU" sz="1500" dirty="0"/>
              <a:t>:</a:t>
            </a:r>
          </a:p>
          <a:p>
            <a:pPr marL="257175" indent="-257175">
              <a:buAutoNum type="arabicPeriod"/>
            </a:pPr>
            <a:r>
              <a:rPr lang="ru-RU" sz="1500" dirty="0"/>
              <a:t>Ввести </a:t>
            </a:r>
            <a:r>
              <a:rPr lang="en-US" sz="1500" dirty="0"/>
              <a:t>S </a:t>
            </a:r>
            <a:r>
              <a:rPr lang="ru-RU" sz="1500" dirty="0"/>
              <a:t>и </a:t>
            </a:r>
            <a:r>
              <a:rPr lang="en-US" sz="1500" dirty="0"/>
              <a:t>N</a:t>
            </a:r>
            <a:endParaRPr lang="ru-RU" sz="1500" dirty="0"/>
          </a:p>
          <a:p>
            <a:pPr marL="257175" indent="-257175">
              <a:buAutoNum type="arabicPeriod"/>
            </a:pPr>
            <a:r>
              <a:rPr lang="ru-RU" sz="1500" dirty="0"/>
              <a:t>Если </a:t>
            </a:r>
            <a:r>
              <a:rPr lang="en-US" sz="1500" dirty="0"/>
              <a:t>N-S </a:t>
            </a:r>
            <a:r>
              <a:rPr lang="ru-RU" sz="1500" dirty="0"/>
              <a:t>кратно 33, то </a:t>
            </a:r>
            <a:r>
              <a:rPr lang="en-US" sz="1500" dirty="0"/>
              <a:t>L=18+(N-S) div 33</a:t>
            </a:r>
            <a:r>
              <a:rPr lang="ru-RU" sz="1500" dirty="0"/>
              <a:t>,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                                     </a:t>
            </a:r>
            <a:r>
              <a:rPr lang="ru-RU" sz="1500" dirty="0"/>
              <a:t>иначе </a:t>
            </a:r>
            <a:r>
              <a:rPr lang="en-US" sz="1500" dirty="0"/>
              <a:t>L=18+(N-S) div 33+1</a:t>
            </a:r>
          </a:p>
          <a:p>
            <a:pPr marL="257175" indent="-257175">
              <a:buAutoNum type="arabicPeriod"/>
            </a:pPr>
            <a:r>
              <a:rPr lang="ru-RU" sz="1500" dirty="0"/>
              <a:t>Вывести </a:t>
            </a:r>
            <a:r>
              <a:rPr lang="en-US" sz="1500" dirty="0"/>
              <a:t>L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395836" y="3503551"/>
            <a:ext cx="21643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/>
              <a:t>Идея решения </a:t>
            </a:r>
            <a:r>
              <a:rPr lang="en-US" sz="1500" b="1" dirty="0"/>
              <a:t>2</a:t>
            </a:r>
            <a:r>
              <a:rPr lang="ru-RU" sz="1500" dirty="0"/>
              <a:t>:</a:t>
            </a:r>
          </a:p>
          <a:p>
            <a:pPr marL="257175" indent="-257175">
              <a:buAutoNum type="arabicPeriod"/>
            </a:pPr>
            <a:r>
              <a:rPr lang="ru-RU" sz="1500" dirty="0"/>
              <a:t>Ввести </a:t>
            </a:r>
            <a:r>
              <a:rPr lang="en-US" sz="1500" dirty="0"/>
              <a:t>S </a:t>
            </a:r>
            <a:r>
              <a:rPr lang="ru-RU" sz="1500" dirty="0"/>
              <a:t>и </a:t>
            </a:r>
            <a:r>
              <a:rPr lang="en-US" sz="1500" dirty="0"/>
              <a:t>N</a:t>
            </a:r>
            <a:endParaRPr lang="ru-RU" sz="1500" dirty="0"/>
          </a:p>
          <a:p>
            <a:pPr marL="257175" indent="-257175">
              <a:buAutoNum type="arabicPeriod"/>
            </a:pPr>
            <a:r>
              <a:rPr lang="en-US" sz="1500" dirty="0"/>
              <a:t>L=18+(N-S-1) div 33+1</a:t>
            </a:r>
          </a:p>
          <a:p>
            <a:pPr marL="257175" indent="-257175">
              <a:buAutoNum type="arabicPeriod"/>
            </a:pPr>
            <a:r>
              <a:rPr lang="ru-RU" sz="1500" dirty="0"/>
              <a:t>Вывести </a:t>
            </a:r>
            <a:r>
              <a:rPr lang="en-US" sz="1500" dirty="0"/>
              <a:t>L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77913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70164" y="54974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Circe Extra Bold" pitchFamily="34" charset="-52"/>
              </a:defRPr>
            </a:lvl1pPr>
          </a:lstStyle>
          <a:p>
            <a:r>
              <a:rPr lang="ru-RU" dirty="0"/>
              <a:t>Про </a:t>
            </a:r>
            <a:r>
              <a:rPr lang="ru-RU" dirty="0" err="1"/>
              <a:t>зоков</a:t>
            </a:r>
            <a:r>
              <a:rPr lang="ru-RU" dirty="0"/>
              <a:t> и </a:t>
            </a:r>
            <a:r>
              <a:rPr lang="ru-RU" dirty="0" err="1"/>
              <a:t>Баду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6" y="1211686"/>
            <a:ext cx="2439797" cy="3220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01618" y="2763075"/>
            <a:ext cx="5734878" cy="16598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«</a:t>
            </a:r>
            <a:r>
              <a:rPr lang="ru-RU" altLang="ru-RU" sz="1500" b="1" dirty="0" err="1">
                <a:solidFill>
                  <a:schemeClr val="tx1"/>
                </a:solidFill>
              </a:rPr>
              <a:t>Зок</a:t>
            </a:r>
            <a:r>
              <a:rPr lang="ru-RU" altLang="ru-RU" sz="1500" b="1" dirty="0">
                <a:solidFill>
                  <a:schemeClr val="tx1"/>
                </a:solidFill>
              </a:rPr>
              <a:t> – понятие растяжимое»</a:t>
            </a:r>
            <a:r>
              <a:rPr lang="ru-RU" altLang="ru-RU" sz="1500" dirty="0">
                <a:solidFill>
                  <a:schemeClr val="tx1"/>
                </a:solidFill>
              </a:rPr>
              <a:t>. Поэтому каждый следующий </a:t>
            </a:r>
            <a:r>
              <a:rPr lang="ru-RU" altLang="ru-RU" sz="1500" dirty="0" err="1">
                <a:solidFill>
                  <a:schemeClr val="tx1"/>
                </a:solidFill>
              </a:rPr>
              <a:t>зок</a:t>
            </a:r>
            <a:r>
              <a:rPr lang="ru-RU" altLang="ru-RU" sz="1500" dirty="0">
                <a:solidFill>
                  <a:schemeClr val="tx1"/>
                </a:solidFill>
              </a:rPr>
              <a:t> съедает в 2 раз больше меда, чем предыдущий и еще 1 банку. Сколько банок меда съедят </a:t>
            </a:r>
            <a:r>
              <a:rPr lang="en-US" altLang="ru-RU" sz="1500" dirty="0">
                <a:solidFill>
                  <a:schemeClr val="tx1"/>
                </a:solidFill>
              </a:rPr>
              <a:t>N</a:t>
            </a:r>
            <a:r>
              <a:rPr lang="ru-RU" altLang="ru-RU" sz="1500" dirty="0">
                <a:solidFill>
                  <a:schemeClr val="tx1"/>
                </a:solidFill>
              </a:rPr>
              <a:t> </a:t>
            </a:r>
            <a:r>
              <a:rPr lang="ru-RU" altLang="ru-RU" sz="1500" dirty="0" err="1">
                <a:solidFill>
                  <a:schemeClr val="tx1"/>
                </a:solidFill>
              </a:rPr>
              <a:t>зоков</a:t>
            </a:r>
            <a:r>
              <a:rPr lang="ru-RU" altLang="ru-RU" sz="1500" dirty="0">
                <a:solidFill>
                  <a:schemeClr val="tx1"/>
                </a:solidFill>
              </a:rPr>
              <a:t>, если первый съел </a:t>
            </a:r>
            <a:r>
              <a:rPr lang="en-US" altLang="ru-RU" sz="1500" dirty="0">
                <a:solidFill>
                  <a:schemeClr val="tx1"/>
                </a:solidFill>
              </a:rPr>
              <a:t>K</a:t>
            </a:r>
            <a:r>
              <a:rPr lang="ru-RU" altLang="ru-RU" sz="1500" dirty="0">
                <a:solidFill>
                  <a:schemeClr val="tx1"/>
                </a:solidFill>
              </a:rPr>
              <a:t> банок? </a:t>
            </a:r>
            <a:r>
              <a:rPr lang="en-US" altLang="ru-RU" sz="1500" dirty="0">
                <a:solidFill>
                  <a:schemeClr val="tx1"/>
                </a:solidFill>
              </a:rPr>
              <a:t>(N≤20, K ≤100)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Ввод</a:t>
            </a:r>
            <a:r>
              <a:rPr lang="ru-RU" altLang="ru-RU" sz="1500" dirty="0">
                <a:solidFill>
                  <a:schemeClr val="tx1"/>
                </a:solidFill>
              </a:rPr>
              <a:t>:</a:t>
            </a:r>
            <a:r>
              <a:rPr lang="en-US" altLang="ru-RU" sz="1500" dirty="0">
                <a:solidFill>
                  <a:schemeClr val="tx1"/>
                </a:solidFill>
              </a:rPr>
              <a:t> N=5, K=</a:t>
            </a:r>
            <a:r>
              <a:rPr lang="ru-RU" altLang="ru-RU" sz="1500" dirty="0">
                <a:solidFill>
                  <a:schemeClr val="tx1"/>
                </a:solidFill>
              </a:rPr>
              <a:t>3</a:t>
            </a:r>
            <a:r>
              <a:rPr lang="en-US" altLang="ru-RU" sz="1500" dirty="0">
                <a:solidFill>
                  <a:schemeClr val="tx1"/>
                </a:solidFill>
              </a:rPr>
              <a:t>; </a:t>
            </a:r>
            <a:endParaRPr lang="ru-RU" altLang="ru-RU" sz="15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Вывод</a:t>
            </a:r>
            <a:r>
              <a:rPr lang="ru-RU" altLang="ru-RU" sz="1500" dirty="0">
                <a:solidFill>
                  <a:schemeClr val="tx1"/>
                </a:solidFill>
              </a:rPr>
              <a:t>: 119</a:t>
            </a:r>
          </a:p>
          <a:p>
            <a:endParaRPr lang="ru-RU" sz="15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1616" y="1231689"/>
            <a:ext cx="5734878" cy="13326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«–  А ты не лопнешь? – спросил </a:t>
            </a:r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Бада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– Я? - удивился </a:t>
            </a:r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зок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. – От меду? Это же не перец какой-нибудь! Да в меня пять таких банок войдет, я – понятие растяжимое.»</a:t>
            </a:r>
          </a:p>
          <a:p>
            <a:pPr algn="r"/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Тухтяевы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Зоки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Бада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182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70164" y="54974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800" b="1">
                <a:solidFill>
                  <a:schemeClr val="tx2"/>
                </a:solidFill>
                <a:latin typeface="Circe Extra Bold" pitchFamily="34" charset="-52"/>
              </a:defRPr>
            </a:lvl1pPr>
          </a:lstStyle>
          <a:p>
            <a:r>
              <a:rPr lang="ru-RU" dirty="0"/>
              <a:t>Про </a:t>
            </a:r>
            <a:r>
              <a:rPr lang="ru-RU" dirty="0" err="1"/>
              <a:t>зоков</a:t>
            </a:r>
            <a:r>
              <a:rPr lang="ru-RU" dirty="0"/>
              <a:t> и </a:t>
            </a:r>
            <a:r>
              <a:rPr lang="ru-RU" dirty="0" err="1"/>
              <a:t>Баду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17525" y="1317541"/>
            <a:ext cx="5734878" cy="25937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Бада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в недоумении помотал головой и сказал: – Ну хорошо, а как вас зовут?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Я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Зок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И я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Зок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Нет, я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Зок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, – загалдели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Зоки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Понятно, – сказал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Бада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, – фамилии вам надо.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Чур, я Медов!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И я Медов!</a:t>
            </a:r>
          </a:p>
          <a:p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   – Нет, я Медов! – опять закричали </a:t>
            </a:r>
            <a:r>
              <a:rPr lang="ru-RU" sz="1500" dirty="0" err="1">
                <a:solidFill>
                  <a:schemeClr val="accent6">
                    <a:lumMod val="75000"/>
                  </a:schemeClr>
                </a:solidFill>
              </a:rPr>
              <a:t>зоки</a:t>
            </a:r>
            <a:r>
              <a:rPr lang="ru-RU" sz="15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r"/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Тухтяевы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Зоки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ru-RU" sz="1500" i="1" dirty="0" err="1">
                <a:solidFill>
                  <a:schemeClr val="accent6">
                    <a:lumMod val="75000"/>
                  </a:schemeClr>
                </a:solidFill>
              </a:rPr>
              <a:t>Бада</a:t>
            </a:r>
            <a:r>
              <a:rPr lang="ru-RU" sz="1500" i="1" dirty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12649" y="1079088"/>
            <a:ext cx="7344630" cy="372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«</a:t>
            </a:r>
            <a:r>
              <a:rPr lang="ru-RU" altLang="ru-RU" sz="1500" b="1" dirty="0" err="1">
                <a:solidFill>
                  <a:schemeClr val="tx1"/>
                </a:solidFill>
              </a:rPr>
              <a:t>Зоки</a:t>
            </a:r>
            <a:r>
              <a:rPr lang="ru-RU" altLang="ru-RU" sz="1500" b="1" dirty="0">
                <a:solidFill>
                  <a:schemeClr val="tx1"/>
                </a:solidFill>
              </a:rPr>
              <a:t> любят мед». </a:t>
            </a:r>
            <a:r>
              <a:rPr lang="ru-RU" altLang="ru-RU" sz="1500" dirty="0">
                <a:solidFill>
                  <a:schemeClr val="tx1"/>
                </a:solidFill>
              </a:rPr>
              <a:t>Поэтому все хочется иметь фамилию, в которой встречается слово «МЕД». Не долго думая, они пришли к следующим правилам: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solidFill>
                  <a:schemeClr val="tx1"/>
                </a:solidFill>
              </a:rPr>
              <a:t>фамилия должна начинаться на М (заглавную),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solidFill>
                  <a:schemeClr val="tx1"/>
                </a:solidFill>
              </a:rPr>
              <a:t>буква Ё заменена на Е,</a:t>
            </a:r>
          </a:p>
          <a:p>
            <a:pPr marL="257175" indent="-25717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500" dirty="0">
                <a:solidFill>
                  <a:schemeClr val="tx1"/>
                </a:solidFill>
              </a:rPr>
              <a:t>между буквами слова «Мед» можно вставлять любое количество других букв.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dirty="0">
                <a:solidFill>
                  <a:schemeClr val="tx1"/>
                </a:solidFill>
              </a:rPr>
              <a:t>Напишите программу, которая по введенному набору символов определит, является ли она фамилией </a:t>
            </a:r>
            <a:r>
              <a:rPr lang="ru-RU" altLang="ru-RU" sz="1500" dirty="0" err="1">
                <a:solidFill>
                  <a:schemeClr val="tx1"/>
                </a:solidFill>
              </a:rPr>
              <a:t>зока</a:t>
            </a:r>
            <a:r>
              <a:rPr lang="ru-RU" altLang="ru-RU" sz="1500" dirty="0">
                <a:solidFill>
                  <a:schemeClr val="tx1"/>
                </a:solidFill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500" b="1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Ввод. </a:t>
            </a:r>
            <a:r>
              <a:rPr lang="ru-RU" altLang="ru-RU" sz="1500" dirty="0">
                <a:solidFill>
                  <a:schemeClr val="tx1"/>
                </a:solidFill>
              </a:rPr>
              <a:t>Вводится строка символов.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Вывод</a:t>
            </a:r>
            <a:r>
              <a:rPr lang="ru-RU" altLang="ru-RU" sz="1500" dirty="0">
                <a:solidFill>
                  <a:schemeClr val="tx1"/>
                </a:solidFill>
              </a:rPr>
              <a:t>. Выведите слово YES, если она удовлетворяет условиям или NO в противном случае.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dirty="0">
                <a:solidFill>
                  <a:schemeClr val="tx1"/>
                </a:solidFill>
              </a:rPr>
              <a:t>Примеры</a:t>
            </a:r>
          </a:p>
          <a:p>
            <a:pPr fontAlgn="t"/>
            <a:r>
              <a:rPr lang="ru-RU" sz="1500" b="1" dirty="0">
                <a:solidFill>
                  <a:schemeClr val="tx1"/>
                </a:solidFill>
              </a:rPr>
              <a:t>Ввод</a:t>
            </a:r>
            <a:r>
              <a:rPr lang="ru-RU" sz="1500" dirty="0">
                <a:solidFill>
                  <a:schemeClr val="tx1"/>
                </a:solidFill>
              </a:rPr>
              <a:t>		</a:t>
            </a:r>
            <a:r>
              <a:rPr lang="ru-RU" sz="1500" b="1" dirty="0">
                <a:solidFill>
                  <a:schemeClr val="tx1"/>
                </a:solidFill>
              </a:rPr>
              <a:t>Вывод</a:t>
            </a:r>
          </a:p>
          <a:p>
            <a:pPr fontAlgn="t"/>
            <a:r>
              <a:rPr lang="en-US" sz="1500" dirty="0" err="1">
                <a:solidFill>
                  <a:schemeClr val="tx1"/>
                </a:solidFill>
              </a:rPr>
              <a:t>Мармеладов</a:t>
            </a:r>
            <a:r>
              <a:rPr lang="ru-RU" sz="1500" dirty="0">
                <a:solidFill>
                  <a:schemeClr val="tx1"/>
                </a:solidFill>
              </a:rPr>
              <a:t>	</a:t>
            </a:r>
            <a:r>
              <a:rPr lang="en-US" sz="1500" dirty="0">
                <a:solidFill>
                  <a:schemeClr val="tx1"/>
                </a:solidFill>
              </a:rPr>
              <a:t>YES</a:t>
            </a:r>
            <a:endParaRPr lang="ru-RU" sz="1500" dirty="0">
              <a:solidFill>
                <a:schemeClr val="tx1"/>
              </a:solidFill>
            </a:endParaRPr>
          </a:p>
          <a:p>
            <a:pPr fontAlgn="t"/>
            <a:r>
              <a:rPr lang="en-US" sz="1500" dirty="0" err="1">
                <a:solidFill>
                  <a:schemeClr val="tx1"/>
                </a:solidFill>
              </a:rPr>
              <a:t>Маленько</a:t>
            </a:r>
            <a:r>
              <a:rPr lang="ru-RU" sz="1500" dirty="0">
                <a:solidFill>
                  <a:schemeClr val="tx1"/>
                </a:solidFill>
              </a:rPr>
              <a:t>	</a:t>
            </a:r>
            <a:r>
              <a:rPr lang="ru-RU" sz="1500" dirty="0" smtClean="0">
                <a:solidFill>
                  <a:schemeClr val="tx1"/>
                </a:solidFill>
              </a:rPr>
              <a:t>	</a:t>
            </a:r>
            <a:r>
              <a:rPr lang="en-US" sz="1500" dirty="0" smtClean="0">
                <a:solidFill>
                  <a:schemeClr val="tx1"/>
                </a:solidFill>
              </a:rPr>
              <a:t>NO</a:t>
            </a:r>
            <a:endParaRPr lang="ru-RU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347614"/>
            <a:ext cx="37545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Circe Bold" pitchFamily="34" charset="-52"/>
              </a:rPr>
              <a:t>СПАСИБО 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Circe Bold" pitchFamily="34" charset="-52"/>
              </a:rPr>
              <a:t>ЗА ВНИМАНИЕ!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25358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smtClean="0">
                <a:solidFill>
                  <a:schemeClr val="bg1"/>
                </a:solidFill>
              </a:rPr>
              <a:t>pedsovet.org/publikatsii/informatika-i-ikt</a:t>
            </a:r>
            <a:r>
              <a:rPr lang="ru-RU" dirty="0" smtClean="0">
                <a:solidFill>
                  <a:schemeClr val="bg1"/>
                </a:solidFill>
              </a:rPr>
              <a:t>/</a:t>
            </a:r>
          </a:p>
          <a:p>
            <a:r>
              <a:rPr lang="en-US" dirty="0">
                <a:solidFill>
                  <a:schemeClr val="bg1"/>
                </a:solidFill>
              </a:rPr>
              <a:t>https://www.elibrary.ru/item.asp?id=36289335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92469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irce Extra Bold" pitchFamily="34" charset="-52"/>
              </a:rPr>
              <a:t>Опыт реализации комплексной </a:t>
            </a:r>
            <a:r>
              <a:rPr lang="ru-RU" sz="2800" b="1" dirty="0" smtClean="0">
                <a:solidFill>
                  <a:schemeClr val="tx2"/>
                </a:solidFill>
                <a:latin typeface="Circe Extra Bold" pitchFamily="34" charset="-52"/>
              </a:rPr>
              <a:t>программы в рамках ПФДО</a:t>
            </a:r>
            <a:endParaRPr lang="ru-RU" sz="2800" b="1" dirty="0">
              <a:solidFill>
                <a:schemeClr val="tx2"/>
              </a:solidFill>
              <a:latin typeface="Circe Extra Bold" pitchFamily="34" charset="-52"/>
            </a:endParaRPr>
          </a:p>
        </p:txBody>
      </p:sp>
      <p:pic>
        <p:nvPicPr>
          <p:cNvPr id="5" name="Рисунок 4" descr="C:\Users\maltv70\Desktop\Макеты_логотип\1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4" y="645537"/>
            <a:ext cx="1677602" cy="1008112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7980394"/>
              </p:ext>
            </p:extLst>
          </p:nvPr>
        </p:nvGraphicFramePr>
        <p:xfrm>
          <a:off x="495131" y="1513158"/>
          <a:ext cx="8136904" cy="314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78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873" y="629915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irce Extra Bold" pitchFamily="34" charset="-52"/>
              </a:rPr>
              <a:t>ДОПОЛНИТЕЛЬНОЕ ОБРАЗОВАНИЕ</a:t>
            </a: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 </a:t>
            </a:r>
            <a:b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</a:b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4-5 классы</a:t>
            </a:r>
            <a:endParaRPr lang="ru-RU" sz="2800" dirty="0">
              <a:solidFill>
                <a:schemeClr val="tx2"/>
              </a:solidFill>
              <a:latin typeface="Circe Extra Bold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51670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irce" pitchFamily="34" charset="-52"/>
              </a:rPr>
              <a:t>«</a:t>
            </a:r>
            <a:r>
              <a:rPr lang="en-US" sz="2000" b="1" dirty="0" err="1" smtClean="0">
                <a:latin typeface="Circe" pitchFamily="34" charset="-52"/>
              </a:rPr>
              <a:t>Scrath</a:t>
            </a:r>
            <a:r>
              <a:rPr lang="en-US" sz="2000" b="1" dirty="0" smtClean="0">
                <a:latin typeface="Circe" pitchFamily="34" charset="-52"/>
              </a:rPr>
              <a:t> – </a:t>
            </a:r>
            <a:r>
              <a:rPr lang="ru-RU" sz="2000" b="1" dirty="0" smtClean="0">
                <a:latin typeface="Circe" pitchFamily="34" charset="-52"/>
              </a:rPr>
              <a:t>начало программирования» </a:t>
            </a:r>
            <a:r>
              <a:rPr lang="ru-RU" sz="2000" dirty="0" smtClean="0">
                <a:latin typeface="Circe" pitchFamily="34" charset="-52"/>
              </a:rPr>
              <a:t/>
            </a:r>
            <a:br>
              <a:rPr lang="ru-RU" sz="2000" dirty="0" smtClean="0">
                <a:latin typeface="Circe" pitchFamily="34" charset="-52"/>
              </a:rPr>
            </a:br>
            <a:r>
              <a:rPr lang="ru-RU" sz="2000" dirty="0" smtClean="0">
                <a:latin typeface="Circe" pitchFamily="34" charset="-52"/>
              </a:rPr>
              <a:t>(Михеева Е.М.)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2995" y="314835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irce" pitchFamily="34" charset="-52"/>
              </a:rPr>
              <a:t>«Робототехника» </a:t>
            </a:r>
          </a:p>
          <a:p>
            <a:pPr algn="just"/>
            <a:r>
              <a:rPr lang="ru-RU" sz="2000" dirty="0" smtClean="0">
                <a:latin typeface="Circe" pitchFamily="34" charset="-52"/>
              </a:rPr>
              <a:t>(Ушакова Ю.В.)</a:t>
            </a:r>
          </a:p>
        </p:txBody>
      </p:sp>
      <p:pic>
        <p:nvPicPr>
          <p:cNvPr id="11" name="Picture 2" descr="Картинки по запросу scra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06523"/>
            <a:ext cx="2267474" cy="6530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/>
          <a:srcRect r="21698" b="18011"/>
          <a:stretch/>
        </p:blipFill>
        <p:spPr>
          <a:xfrm>
            <a:off x="5508104" y="2859782"/>
            <a:ext cx="3140157" cy="1800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4432"/>
          <a:stretch/>
        </p:blipFill>
        <p:spPr>
          <a:xfrm>
            <a:off x="2699792" y="2859782"/>
            <a:ext cx="2700421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1932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irce Extra Bold" pitchFamily="34" charset="-52"/>
              </a:rPr>
              <a:t>ДОПОЛНИТЕЛЬНОЕ ОБРАЗОВАНИЕ</a:t>
            </a: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 </a:t>
            </a:r>
            <a:b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</a:b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5-7 классы</a:t>
            </a:r>
            <a:endParaRPr lang="ru-RU" sz="2800" dirty="0">
              <a:solidFill>
                <a:schemeClr val="tx2"/>
              </a:solidFill>
              <a:latin typeface="Circe Extra Bold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498" y="2018887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irce" pitchFamily="34" charset="-52"/>
              </a:rPr>
              <a:t>«</a:t>
            </a:r>
            <a:r>
              <a:rPr lang="ru-RU" sz="2000" b="1" dirty="0" err="1" smtClean="0">
                <a:latin typeface="Circe" pitchFamily="34" charset="-52"/>
              </a:rPr>
              <a:t>Алгоритмика</a:t>
            </a:r>
            <a:r>
              <a:rPr lang="ru-RU" sz="2000" b="1" dirty="0" smtClean="0">
                <a:latin typeface="Circe" pitchFamily="34" charset="-52"/>
              </a:rPr>
              <a:t>» </a:t>
            </a:r>
            <a:r>
              <a:rPr lang="ru-RU" sz="2000" dirty="0" smtClean="0">
                <a:latin typeface="Circe" pitchFamily="34" charset="-52"/>
              </a:rPr>
              <a:t>(Михеева Е.М.)</a:t>
            </a:r>
          </a:p>
        </p:txBody>
      </p:sp>
      <p:pic>
        <p:nvPicPr>
          <p:cNvPr id="1026" name="Picture 2" descr="Информатика. 5–6 классы: изучаем алгоритмику. Мой КуМи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7614"/>
            <a:ext cx="2487979" cy="36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куми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09064"/>
            <a:ext cx="579978" cy="6197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01549" y="2784235"/>
            <a:ext cx="4462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Черепаха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Кузнечик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Робот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Рисователь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Водолей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Чертежник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4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7534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irce Extra Bold" pitchFamily="34" charset="-52"/>
              </a:rPr>
              <a:t>ДОПОЛНИТЕЛЬНОЕ ОБРАЗОВАНИЕ</a:t>
            </a: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 </a:t>
            </a:r>
            <a:b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</a:b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6-7 классы</a:t>
            </a:r>
            <a:endParaRPr lang="ru-RU" sz="2800" dirty="0">
              <a:solidFill>
                <a:schemeClr val="tx2"/>
              </a:solidFill>
              <a:latin typeface="Circe Extra Bold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70765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irce" pitchFamily="34" charset="-52"/>
              </a:rPr>
              <a:t>«Робототехника. </a:t>
            </a:r>
            <a:r>
              <a:rPr lang="en-US" sz="2000" b="1" dirty="0" err="1" smtClean="0">
                <a:latin typeface="Circe" pitchFamily="34" charset="-52"/>
              </a:rPr>
              <a:t>mOway</a:t>
            </a:r>
            <a:r>
              <a:rPr lang="ru-RU" sz="2000" b="1" dirty="0" smtClean="0">
                <a:latin typeface="Circe" pitchFamily="34" charset="-52"/>
              </a:rPr>
              <a:t>» </a:t>
            </a:r>
          </a:p>
          <a:p>
            <a:pPr algn="just"/>
            <a:r>
              <a:rPr lang="ru-RU" sz="2000" dirty="0" smtClean="0">
                <a:latin typeface="Circe" pitchFamily="34" charset="-52"/>
              </a:rPr>
              <a:t>(</a:t>
            </a:r>
            <a:r>
              <a:rPr lang="ru-RU" sz="2000" dirty="0" err="1" smtClean="0">
                <a:latin typeface="Circe" pitchFamily="34" charset="-52"/>
              </a:rPr>
              <a:t>Щецова</a:t>
            </a:r>
            <a:r>
              <a:rPr lang="ru-RU" sz="2000" dirty="0" smtClean="0">
                <a:latin typeface="Circe" pitchFamily="34" charset="-52"/>
              </a:rPr>
              <a:t> О.В., Михеева Е.М.)</a:t>
            </a:r>
          </a:p>
        </p:txBody>
      </p:sp>
      <p:pic>
        <p:nvPicPr>
          <p:cNvPr id="11" name="Picture 2" descr="http://web.moway-robot.com/wp-content/uploads/2017/02/Sin-t%C3%ADtul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14" y="2643758"/>
            <a:ext cx="1175618" cy="966301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80562"/>
            <a:ext cx="3096344" cy="233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860032" y="1707654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irce" pitchFamily="34" charset="-52"/>
              </a:rPr>
              <a:t>«Робототехника» </a:t>
            </a:r>
          </a:p>
          <a:p>
            <a:pPr algn="just"/>
            <a:r>
              <a:rPr lang="ru-RU" sz="2000" dirty="0" smtClean="0">
                <a:latin typeface="Circe" pitchFamily="34" charset="-52"/>
              </a:rPr>
              <a:t>(Ушакова Ю.В., </a:t>
            </a:r>
            <a:r>
              <a:rPr lang="ru-RU" sz="2000" dirty="0" err="1" smtClean="0">
                <a:latin typeface="Circe" pitchFamily="34" charset="-52"/>
              </a:rPr>
              <a:t>Щецова</a:t>
            </a:r>
            <a:r>
              <a:rPr lang="ru-RU" sz="2000" dirty="0" smtClean="0">
                <a:latin typeface="Circe" pitchFamily="34" charset="-52"/>
              </a:rPr>
              <a:t> О.В.)</a:t>
            </a:r>
          </a:p>
        </p:txBody>
      </p:sp>
      <p:pic>
        <p:nvPicPr>
          <p:cNvPr id="14" name="Picture 4" descr="Картинки по запросу tetra ампер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9" y="2643759"/>
            <a:ext cx="1096621" cy="12241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 t="6832" b="9427"/>
          <a:stretch>
            <a:fillRect/>
          </a:stretch>
        </p:blipFill>
        <p:spPr bwMode="auto">
          <a:xfrm>
            <a:off x="6372200" y="2997990"/>
            <a:ext cx="1096358" cy="122413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6072" y="3507854"/>
            <a:ext cx="1296661" cy="12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527" y="619100"/>
            <a:ext cx="6768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Circe Extra Bold" pitchFamily="34" charset="-52"/>
              </a:rPr>
              <a:t>ДОПОЛНИТЕЛЬНОЕ ОБРАЗОВАНИЕ</a:t>
            </a: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</a:br>
            <a:r>
              <a:rPr lang="en-US" sz="2800" dirty="0" smtClean="0">
                <a:solidFill>
                  <a:schemeClr val="tx2"/>
                </a:solidFill>
                <a:latin typeface="Circe Extra Bold" pitchFamily="34" charset="-52"/>
              </a:rPr>
              <a:t>7-8</a:t>
            </a:r>
            <a:r>
              <a:rPr lang="ru-RU" sz="2800" dirty="0" smtClean="0">
                <a:solidFill>
                  <a:schemeClr val="tx2"/>
                </a:solidFill>
                <a:latin typeface="Circe Extra Bold" pitchFamily="34" charset="-52"/>
              </a:rPr>
              <a:t> классы</a:t>
            </a:r>
            <a:endParaRPr lang="ru-RU" sz="2800" dirty="0">
              <a:solidFill>
                <a:schemeClr val="tx2"/>
              </a:solidFill>
              <a:latin typeface="Circe Extra Bold" pitchFamily="34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851670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</a:tabLst>
            </a:pPr>
            <a:r>
              <a:rPr lang="ru-RU" sz="2000" b="1" dirty="0" smtClean="0">
                <a:latin typeface="Circe" pitchFamily="34" charset="-52"/>
              </a:rPr>
              <a:t>«Программирование на </a:t>
            </a:r>
            <a:r>
              <a:rPr lang="en-US" sz="2000" b="1" dirty="0" smtClean="0">
                <a:latin typeface="Circe" pitchFamily="34" charset="-52"/>
              </a:rPr>
              <a:t>Python</a:t>
            </a:r>
            <a:r>
              <a:rPr lang="ru-RU" sz="2000" b="1" dirty="0" smtClean="0">
                <a:latin typeface="Circe" pitchFamily="34" charset="-52"/>
              </a:rPr>
              <a:t>» </a:t>
            </a:r>
          </a:p>
          <a:p>
            <a:pPr algn="just"/>
            <a:r>
              <a:rPr lang="ru-RU" sz="2000" dirty="0" smtClean="0">
                <a:latin typeface="Circe" pitchFamily="34" charset="-52"/>
              </a:rPr>
              <a:t>(Медведева Г.Ю.)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4080" y="311648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Circe" pitchFamily="34" charset="-52"/>
              </a:rPr>
              <a:t>«Основы языка с++» </a:t>
            </a:r>
          </a:p>
          <a:p>
            <a:pPr algn="just"/>
            <a:r>
              <a:rPr lang="ru-RU" sz="2000" dirty="0" smtClean="0">
                <a:latin typeface="Circe" pitchFamily="34" charset="-52"/>
              </a:rPr>
              <a:t>(</a:t>
            </a:r>
            <a:r>
              <a:rPr lang="ru-RU" sz="2000" dirty="0" err="1" smtClean="0">
                <a:latin typeface="Circe" pitchFamily="34" charset="-52"/>
              </a:rPr>
              <a:t>Щецова</a:t>
            </a:r>
            <a:r>
              <a:rPr lang="ru-RU" sz="2000" dirty="0" smtClean="0">
                <a:latin typeface="Circe" pitchFamily="34" charset="-52"/>
              </a:rPr>
              <a:t> О.В.)</a:t>
            </a:r>
          </a:p>
        </p:txBody>
      </p:sp>
      <p:pic>
        <p:nvPicPr>
          <p:cNvPr id="2050" name="Picture 2" descr="Картинки по запросу &quot;питон язык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37422"/>
            <a:ext cx="2362113" cy="11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с++ язык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16" y="2855551"/>
            <a:ext cx="1093919" cy="122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954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Circe Extra Bold" pitchFamily="34" charset="-52"/>
              </a:rPr>
              <a:t>Задачи для начинающих</a:t>
            </a:r>
            <a:endParaRPr lang="ru-RU" sz="2800" b="1" dirty="0">
              <a:solidFill>
                <a:schemeClr val="tx2"/>
              </a:solidFill>
              <a:latin typeface="Circe Extra Bold" pitchFamily="34" charset="-52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4886"/>
            <a:ext cx="2455474" cy="3339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35" y="1424886"/>
            <a:ext cx="2604869" cy="3339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314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9612"/>
            <a:ext cx="8229600" cy="523220"/>
          </a:xfr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  <a:latin typeface="Circe Extra Bold" pitchFamily="34" charset="-52"/>
                <a:ea typeface="+mn-ea"/>
                <a:cs typeface="+mn-cs"/>
              </a:rPr>
              <a:t>Задачи по </a:t>
            </a:r>
            <a:r>
              <a:rPr lang="ru-RU" sz="2800" b="1" dirty="0" err="1">
                <a:solidFill>
                  <a:schemeClr val="tx2"/>
                </a:solidFill>
                <a:latin typeface="Circe Extra Bold" pitchFamily="34" charset="-52"/>
                <a:ea typeface="+mn-ea"/>
                <a:cs typeface="+mn-cs"/>
              </a:rPr>
              <a:t>Остеру</a:t>
            </a:r>
            <a:endParaRPr lang="ru-RU" sz="2800" b="1" dirty="0">
              <a:solidFill>
                <a:schemeClr val="tx2"/>
              </a:solidFill>
              <a:latin typeface="Circe Extra Bold" pitchFamily="34" charset="-52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7" y="1344646"/>
            <a:ext cx="6438839" cy="31887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65328" y="3279913"/>
            <a:ext cx="627096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N </a:t>
            </a: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</a:rPr>
              <a:t>раз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4831" y="3495804"/>
            <a:ext cx="60785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ru-RU" sz="1350" b="1" dirty="0">
                <a:solidFill>
                  <a:schemeClr val="accent6">
                    <a:lumMod val="75000"/>
                  </a:schemeClr>
                </a:solidFill>
              </a:rPr>
              <a:t>раз </a:t>
            </a:r>
          </a:p>
        </p:txBody>
      </p:sp>
    </p:spTree>
    <p:extLst>
      <p:ext uri="{BB962C8B-B14F-4D97-AF65-F5344CB8AC3E}">
        <p14:creationId xmlns:p14="http://schemas.microsoft.com/office/powerpoint/2010/main" val="12161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6325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smtClean="0">
                <a:solidFill>
                  <a:schemeClr val="tx2"/>
                </a:solidFill>
                <a:latin typeface="Circe Extra Bold" pitchFamily="34" charset="-52"/>
                <a:ea typeface="+mn-ea"/>
                <a:cs typeface="+mn-cs"/>
              </a:rPr>
              <a:t>Задачи по Остеру</a:t>
            </a:r>
            <a:endParaRPr lang="ru-RU" sz="2800" b="1" dirty="0">
              <a:solidFill>
                <a:schemeClr val="tx2"/>
              </a:solidFill>
              <a:latin typeface="Circe Extra Bold" pitchFamily="34" charset="-52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75605"/>
            <a:ext cx="8064896" cy="2450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79912" y="2067694"/>
            <a:ext cx="5760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067694"/>
            <a:ext cx="3516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Р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3387868"/>
            <a:ext cx="417646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Ответ выведите в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формате часы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минуты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2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Презентация144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Другая 18">
      <a:dk1>
        <a:sysClr val="windowText" lastClr="000000"/>
      </a:dk1>
      <a:lt1>
        <a:sysClr val="window" lastClr="FFFFFF"/>
      </a:lt1>
      <a:dk2>
        <a:srgbClr val="373C59"/>
      </a:dk2>
      <a:lt2>
        <a:srgbClr val="939598"/>
      </a:lt2>
      <a:accent1>
        <a:srgbClr val="373C59"/>
      </a:accent1>
      <a:accent2>
        <a:srgbClr val="F15B4E"/>
      </a:accent2>
      <a:accent3>
        <a:srgbClr val="6D6E71"/>
      </a:accent3>
      <a:accent4>
        <a:srgbClr val="929EBC"/>
      </a:accent4>
      <a:accent5>
        <a:srgbClr val="939598"/>
      </a:accent5>
      <a:accent6>
        <a:srgbClr val="FABFB7"/>
      </a:accent6>
      <a:hlink>
        <a:srgbClr val="373C59"/>
      </a:hlink>
      <a:folHlink>
        <a:srgbClr val="F15B4E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1105</Words>
  <Application>Microsoft Office PowerPoint</Application>
  <PresentationFormat>Экран (16:9)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Calibri</vt:lpstr>
      <vt:lpstr>Circe</vt:lpstr>
      <vt:lpstr>Circe Bold</vt:lpstr>
      <vt:lpstr>Circe Extra Bold</vt:lpstr>
      <vt:lpstr>Презентация144</vt:lpstr>
      <vt:lpstr>Тема Office</vt:lpstr>
      <vt:lpstr>3_Специальное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по Остеру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Пользователь Windows</cp:lastModifiedBy>
  <cp:revision>35</cp:revision>
  <dcterms:created xsi:type="dcterms:W3CDTF">2020-05-23T21:18:15Z</dcterms:created>
  <dcterms:modified xsi:type="dcterms:W3CDTF">2021-02-15T19:33:27Z</dcterms:modified>
</cp:coreProperties>
</file>