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48" r:id="rId2"/>
    <p:sldMasterId id="2147483660" r:id="rId3"/>
    <p:sldMasterId id="2147483656" r:id="rId4"/>
    <p:sldMasterId id="2147483662" r:id="rId5"/>
    <p:sldMasterId id="2147483672" r:id="rId6"/>
    <p:sldMasterId id="2147483674" r:id="rId7"/>
  </p:sldMasterIdLst>
  <p:sldIdLst>
    <p:sldId id="259" r:id="rId8"/>
    <p:sldId id="268" r:id="rId9"/>
    <p:sldId id="261" r:id="rId10"/>
    <p:sldId id="270" r:id="rId11"/>
    <p:sldId id="271" r:id="rId12"/>
    <p:sldId id="272" r:id="rId13"/>
    <p:sldId id="269" r:id="rId14"/>
    <p:sldId id="273" r:id="rId15"/>
    <p:sldId id="275" r:id="rId16"/>
    <p:sldId id="274" r:id="rId17"/>
    <p:sldId id="262" r:id="rId1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8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0524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2351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865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0163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3761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:\РАБОТА_ДОМ\РАБОТА\АСОУ\Презентации\Учитель будущего\ИТОГ\Слайд 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5651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1581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0E12-9161-4C9B-8C29-C42D2FA037A3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5DE7-8F96-4054-8A65-98C7CA1CBE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810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РАБОТА_ДОМ\РАБОТА\АСОУ\Презентации\Учитель будущего\ИТОГ\Слайд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031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F:\РАБОТА_ДОМ\РАБОТА\АСОУ\Презентации\Учитель будущего\ИТОГ\Слайд 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414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РАБОТА_ДОМ\РАБОТА\АСОУ\Презентации\Учитель будущего\ИТОГ\Слайд 3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22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РАБОТА_ДОМ\РАБОТА\АСОУ\Презентации\Учитель будущего\ИТОГ\Слайд 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1475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РАБОТА_ДОМ\РАБОТА\АСОУ\Презентации\Учитель будущего\ИТОГ\Слайд 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615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6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F:\РАБОТА_ДОМ\РАБОТА\АСОУ\Презентации\Учитель будущего\ИТОГ\Слайд 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545" cy="515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10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20E12-9161-4C9B-8C29-C42D2FA037A3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A5DE7-8F96-4054-8A65-98C7CA1CBE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026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teacher-andreeva.ru/wp-content/uploads/2016/03/%D0%9C%D0%B5%D1%82%D0%BE%D0%B4%D1%8B-%D1%80%D0%B5%D1%88%D0%B5%D0%BD%D0%B8%D1%8F-%D0%B7%D0%B0%D0%B4%D0%B0%D1%87-%E2%84%96-14.pdf" TargetMode="External"/><Relationship Id="rId2" Type="http://schemas.openxmlformats.org/officeDocument/2006/relationships/hyperlink" Target="https://www.abiturient.ru/upload/content/abiturient_ru/EGE/2017Zan14.pdf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779662"/>
            <a:ext cx="743304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Circe Bold" pitchFamily="34" charset="-52"/>
              </a:rPr>
              <a:t>Метод объемов при решении стереометрических задач</a:t>
            </a:r>
            <a:r>
              <a:rPr lang="ru-RU" sz="2800" dirty="0" smtClean="0">
                <a:solidFill>
                  <a:schemeClr val="bg1"/>
                </a:solidFill>
                <a:latin typeface="Circe Bold" pitchFamily="34" charset="-52"/>
              </a:rPr>
              <a:t>. </a:t>
            </a:r>
            <a:r>
              <a:rPr lang="ru-RU" sz="2400" dirty="0" smtClean="0">
                <a:solidFill>
                  <a:schemeClr val="bg1"/>
                </a:solidFill>
                <a:latin typeface="Circe Bold" pitchFamily="34" charset="-52"/>
              </a:rPr>
              <a:t> </a:t>
            </a:r>
            <a:endParaRPr lang="ru-RU" sz="2400" dirty="0">
              <a:solidFill>
                <a:schemeClr val="bg1"/>
              </a:solidFill>
              <a:latin typeface="Circe Bold" pitchFamily="34" charset="-52"/>
            </a:endParaRPr>
          </a:p>
          <a:p>
            <a:pPr algn="just"/>
            <a:r>
              <a:rPr lang="ru-RU" sz="1400" dirty="0" smtClean="0">
                <a:solidFill>
                  <a:schemeClr val="bg1"/>
                </a:solidFill>
                <a:latin typeface="Circe Bold" pitchFamily="34" charset="-52"/>
              </a:rPr>
              <a:t>                                                         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Circe Bold" pitchFamily="34" charset="-52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Circe Bold" pitchFamily="34" charset="-52"/>
              </a:rPr>
              <a:t>                                                         Учитель математики МБОУ «СОШ №1» </a:t>
            </a:r>
            <a:r>
              <a:rPr lang="ru-RU" sz="1400" dirty="0" err="1" smtClean="0">
                <a:solidFill>
                  <a:schemeClr val="bg1"/>
                </a:solidFill>
                <a:latin typeface="Circe Bold" pitchFamily="34" charset="-52"/>
              </a:rPr>
              <a:t>г.о</a:t>
            </a:r>
            <a:r>
              <a:rPr lang="ru-RU" sz="1400" dirty="0" smtClean="0">
                <a:solidFill>
                  <a:schemeClr val="bg1"/>
                </a:solidFill>
                <a:latin typeface="Circe Bold" pitchFamily="34" charset="-52"/>
              </a:rPr>
              <a:t>. Протвино</a:t>
            </a:r>
          </a:p>
          <a:p>
            <a:pPr algn="just"/>
            <a:r>
              <a:rPr lang="ru-RU" sz="1400" dirty="0" smtClean="0">
                <a:solidFill>
                  <a:schemeClr val="bg1"/>
                </a:solidFill>
                <a:latin typeface="Circe Bold" pitchFamily="34" charset="-52"/>
              </a:rPr>
              <a:t>                                                                                  Захаренко </a:t>
            </a:r>
            <a:r>
              <a:rPr lang="ru-RU" sz="1400" dirty="0">
                <a:solidFill>
                  <a:schemeClr val="bg1"/>
                </a:solidFill>
                <a:latin typeface="Circe Bold" pitchFamily="34" charset="-52"/>
              </a:rPr>
              <a:t>Марина Викторовна</a:t>
            </a:r>
          </a:p>
        </p:txBody>
      </p:sp>
    </p:spTree>
    <p:extLst>
      <p:ext uri="{BB962C8B-B14F-4D97-AF65-F5344CB8AC3E}">
        <p14:creationId xmlns:p14="http://schemas.microsoft.com/office/powerpoint/2010/main" val="3439265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25091"/>
            <a:ext cx="871296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rgbClr val="FF0000"/>
              </a:solidFill>
              <a:latin typeface="Circe Bold"/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Circe Bold"/>
              </a:rPr>
              <a:t>Полезные ссылки </a:t>
            </a:r>
          </a:p>
          <a:p>
            <a:pPr algn="ctr"/>
            <a:endParaRPr lang="ru-RU" dirty="0">
              <a:solidFill>
                <a:srgbClr val="FF0000"/>
              </a:solidFill>
              <a:latin typeface="Circe Bold"/>
            </a:endParaRPr>
          </a:p>
          <a:p>
            <a:pPr algn="ctr"/>
            <a:endParaRPr lang="ru-RU" dirty="0" smtClean="0">
              <a:solidFill>
                <a:srgbClr val="FF0000"/>
              </a:solidFill>
              <a:latin typeface="Circe Bold"/>
            </a:endParaRPr>
          </a:p>
          <a:p>
            <a:r>
              <a:rPr lang="ru-RU" sz="1400" dirty="0" smtClean="0">
                <a:latin typeface="Circe Bold"/>
              </a:rPr>
              <a:t>1. Прокофьев </a:t>
            </a:r>
            <a:r>
              <a:rPr lang="ru-RU" sz="1400" dirty="0">
                <a:latin typeface="Circe Bold"/>
              </a:rPr>
              <a:t>Александр Александрович, </a:t>
            </a:r>
            <a:r>
              <a:rPr lang="ru-RU" sz="1400" dirty="0" err="1">
                <a:latin typeface="Circe Bold"/>
              </a:rPr>
              <a:t>Зав.каф</a:t>
            </a:r>
            <a:r>
              <a:rPr lang="ru-RU" sz="1400" dirty="0">
                <a:latin typeface="Circe Bold"/>
              </a:rPr>
              <a:t>. «Высшей математики – 1», НИУ МИЭТ, учитель математики ГБОУ г. Москвы «Школа №1298»</a:t>
            </a:r>
          </a:p>
          <a:p>
            <a:r>
              <a:rPr lang="ru-RU" sz="1400" dirty="0">
                <a:latin typeface="Circe Bold"/>
              </a:rPr>
              <a:t>Рекомендации по подготовке к выполнению задания №14 (стереометрия) ЕГЭ профильного уровня</a:t>
            </a:r>
          </a:p>
          <a:p>
            <a:r>
              <a:rPr lang="ru-RU" sz="1400" u="sng" dirty="0">
                <a:latin typeface="Circe Bold"/>
                <a:hlinkClick r:id="rId2"/>
              </a:rPr>
              <a:t>https://</a:t>
            </a:r>
            <a:r>
              <a:rPr lang="ru-RU" sz="1400" u="sng" dirty="0" smtClean="0">
                <a:latin typeface="Circe Bold"/>
                <a:hlinkClick r:id="rId2"/>
              </a:rPr>
              <a:t>www.abiturient.ru/upload/content/abiturient_ru/EGE/2017Zan14.pdf</a:t>
            </a:r>
            <a:endParaRPr lang="ru-RU" sz="1400" u="sng" dirty="0" smtClean="0">
              <a:latin typeface="Circe Bold"/>
            </a:endParaRPr>
          </a:p>
          <a:p>
            <a:endParaRPr lang="ru-RU" sz="1400" u="sng" dirty="0" smtClean="0">
              <a:latin typeface="Circe Bold"/>
            </a:endParaRPr>
          </a:p>
          <a:p>
            <a:pPr fontAlgn="t"/>
            <a:r>
              <a:rPr lang="ru-RU" sz="1400" dirty="0" smtClean="0">
                <a:latin typeface="Circe Bold"/>
              </a:rPr>
              <a:t>2. </a:t>
            </a:r>
            <a:r>
              <a:rPr lang="ru-RU" sz="1400" dirty="0">
                <a:latin typeface="Circe Bold"/>
                <a:hlinkClick r:id="rId3"/>
              </a:rPr>
              <a:t>Основные виды </a:t>
            </a:r>
            <a:r>
              <a:rPr lang="ru-RU" sz="1400" b="1" dirty="0">
                <a:latin typeface="Circe Bold"/>
                <a:hlinkClick r:id="rId3"/>
              </a:rPr>
              <a:t>задач</a:t>
            </a:r>
            <a:r>
              <a:rPr lang="ru-RU" sz="1400" dirty="0">
                <a:latin typeface="Circe Bold"/>
                <a:hlinkClick r:id="rId3"/>
              </a:rPr>
              <a:t> №14 (</a:t>
            </a:r>
            <a:r>
              <a:rPr lang="ru-RU" sz="1400" b="1" dirty="0">
                <a:latin typeface="Circe Bold"/>
                <a:hlinkClick r:id="rId3"/>
              </a:rPr>
              <a:t>С2</a:t>
            </a:r>
            <a:r>
              <a:rPr lang="ru-RU" sz="1400" dirty="0">
                <a:latin typeface="Circe Bold"/>
                <a:hlinkClick r:id="rId3"/>
              </a:rPr>
              <a:t> )</a:t>
            </a:r>
          </a:p>
          <a:p>
            <a:pPr fontAlgn="t"/>
            <a:r>
              <a:rPr lang="ru-RU" sz="1400" b="1" dirty="0">
                <a:latin typeface="Circe Bold"/>
                <a:hlinkClick r:id="rId3"/>
              </a:rPr>
              <a:t>teacher-andreeva.ru</a:t>
            </a:r>
            <a:r>
              <a:rPr lang="ru-RU" sz="1400" dirty="0">
                <a:latin typeface="Circe Bold"/>
                <a:hlinkClick r:id="rId3"/>
              </a:rPr>
              <a:t>›…2016/03/Методы-решения-задач</a:t>
            </a:r>
            <a:r>
              <a:rPr lang="ru-RU" sz="1400" dirty="0" smtClean="0">
                <a:latin typeface="Circe Bold"/>
                <a:hlinkClick r:id="rId3"/>
              </a:rPr>
              <a:t>…</a:t>
            </a:r>
            <a:endParaRPr lang="en-US" sz="1400" dirty="0" smtClean="0">
              <a:latin typeface="Circe Bold"/>
            </a:endParaRPr>
          </a:p>
          <a:p>
            <a:pPr fontAlgn="t"/>
            <a:endParaRPr lang="en-US" sz="1400" dirty="0">
              <a:latin typeface="Circe Bold"/>
            </a:endParaRPr>
          </a:p>
          <a:p>
            <a:pPr fontAlgn="t"/>
            <a:r>
              <a:rPr lang="en-US" sz="1400" dirty="0" smtClean="0">
                <a:latin typeface="Circe Bold"/>
              </a:rPr>
              <a:t>3. </a:t>
            </a:r>
            <a:r>
              <a:rPr lang="ru-RU" sz="1400" dirty="0" smtClean="0">
                <a:latin typeface="Circe Bold"/>
              </a:rPr>
              <a:t>И. Ф. </a:t>
            </a:r>
            <a:r>
              <a:rPr lang="ru-RU" sz="1400" dirty="0" err="1" smtClean="0">
                <a:latin typeface="Circe Bold"/>
              </a:rPr>
              <a:t>Шарыгин</a:t>
            </a:r>
            <a:r>
              <a:rPr lang="ru-RU" sz="1400" dirty="0" smtClean="0">
                <a:latin typeface="Circe Bold"/>
              </a:rPr>
              <a:t> .Математика для школьников старших классов. М.: Дрофа, 1995</a:t>
            </a:r>
            <a:endParaRPr lang="ru-RU" sz="1400" dirty="0">
              <a:latin typeface="Circe Bold"/>
            </a:endParaRPr>
          </a:p>
          <a:p>
            <a:endParaRPr lang="ru-RU" sz="1400" dirty="0">
              <a:latin typeface="Circe Bold"/>
            </a:endParaRPr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>
              <a:latin typeface="Circe Bold"/>
            </a:endParaRPr>
          </a:p>
        </p:txBody>
      </p:sp>
    </p:spTree>
    <p:extLst>
      <p:ext uri="{BB962C8B-B14F-4D97-AF65-F5344CB8AC3E}">
        <p14:creationId xmlns:p14="http://schemas.microsoft.com/office/powerpoint/2010/main" val="30451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3928" y="1347614"/>
            <a:ext cx="375455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Circe Bold" pitchFamily="34" charset="-52"/>
              </a:rPr>
              <a:t>СПАСИБО </a:t>
            </a:r>
          </a:p>
          <a:p>
            <a:r>
              <a:rPr lang="ru-RU" sz="3600" dirty="0" smtClean="0">
                <a:solidFill>
                  <a:schemeClr val="bg1"/>
                </a:solidFill>
                <a:latin typeface="Circe Bold" pitchFamily="34" charset="-52"/>
              </a:rPr>
              <a:t>ЗА ВНИМАНИЕ!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3639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987574"/>
            <a:ext cx="86409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>
              <a:solidFill>
                <a:srgbClr val="FF0000"/>
              </a:solidFill>
              <a:latin typeface="Circe Bold"/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Circe Bold"/>
              </a:rPr>
              <a:t>Основное средство решения задач </a:t>
            </a:r>
            <a:r>
              <a:rPr lang="ru-RU" dirty="0" smtClean="0">
                <a:latin typeface="Circe Bold"/>
              </a:rPr>
              <a:t>– аналитический метод.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Circe Bold"/>
              </a:rPr>
              <a:t>Одна из разновидностей</a:t>
            </a:r>
            <a:r>
              <a:rPr lang="ru-RU" dirty="0" smtClean="0">
                <a:latin typeface="Circe Bold"/>
              </a:rPr>
              <a:t>: метод поэтапного решения.</a:t>
            </a:r>
          </a:p>
          <a:p>
            <a:pPr algn="ctr"/>
            <a:endParaRPr lang="ru-RU" dirty="0" smtClean="0">
              <a:latin typeface="Circe Bold"/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Circe Bold"/>
              </a:rPr>
              <a:t>Формы реализации</a:t>
            </a:r>
            <a:r>
              <a:rPr lang="ru-RU" dirty="0" smtClean="0">
                <a:latin typeface="Circe Bold"/>
              </a:rPr>
              <a:t>: выделение стандартных фигур, конфигураций и применение к ним соответствующих теорем, формул, метод координат, векторный метод и др. </a:t>
            </a:r>
          </a:p>
          <a:p>
            <a:pPr algn="ctr"/>
            <a:endParaRPr lang="ru-RU" dirty="0" smtClean="0">
              <a:latin typeface="Circe Bold"/>
            </a:endParaRPr>
          </a:p>
          <a:p>
            <a:pPr algn="ctr"/>
            <a:r>
              <a:rPr lang="ru-RU" dirty="0" smtClean="0">
                <a:latin typeface="Circe Bold"/>
              </a:rPr>
              <a:t>К этому основному магистральному пути добавляются геометрические методы и приемы.</a:t>
            </a:r>
          </a:p>
          <a:p>
            <a:endParaRPr lang="ru-RU" dirty="0">
              <a:latin typeface="Circe Bold"/>
            </a:endParaRPr>
          </a:p>
        </p:txBody>
      </p:sp>
    </p:spTree>
    <p:extLst>
      <p:ext uri="{BB962C8B-B14F-4D97-AF65-F5344CB8AC3E}">
        <p14:creationId xmlns:p14="http://schemas.microsoft.com/office/powerpoint/2010/main" val="291475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699542"/>
            <a:ext cx="83529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dirty="0" smtClean="0">
              <a:solidFill>
                <a:srgbClr val="FF0000"/>
              </a:solidFill>
              <a:latin typeface="Circe Bold"/>
            </a:endParaRP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Circe Bold"/>
              </a:rPr>
              <a:t>Метод объемов.</a:t>
            </a:r>
          </a:p>
          <a:p>
            <a:pPr algn="ctr"/>
            <a:r>
              <a:rPr lang="ru-RU" sz="2800" dirty="0" smtClean="0">
                <a:latin typeface="Circe Bold"/>
              </a:rPr>
              <a:t> </a:t>
            </a:r>
          </a:p>
          <a:p>
            <a:pPr algn="ctr"/>
            <a:r>
              <a:rPr lang="ru-RU" dirty="0">
                <a:latin typeface="Circe Bold"/>
              </a:rPr>
              <a:t> Расстояние от точки до </a:t>
            </a:r>
            <a:r>
              <a:rPr lang="ru-RU" dirty="0" smtClean="0">
                <a:latin typeface="Circe Bold"/>
              </a:rPr>
              <a:t>плоскости.</a:t>
            </a:r>
          </a:p>
          <a:p>
            <a:pPr algn="ctr"/>
            <a:endParaRPr lang="ru-RU" dirty="0">
              <a:latin typeface="Circe Bold"/>
            </a:endParaRPr>
          </a:p>
          <a:p>
            <a:pPr lvl="0" algn="ctr"/>
            <a:r>
              <a:rPr lang="ru-RU" dirty="0">
                <a:latin typeface="Circe Bold"/>
              </a:rPr>
              <a:t> Расстояние между скрещивающимися </a:t>
            </a:r>
            <a:r>
              <a:rPr lang="ru-RU" dirty="0" smtClean="0">
                <a:latin typeface="Circe Bold"/>
              </a:rPr>
              <a:t>прямыми.</a:t>
            </a:r>
          </a:p>
          <a:p>
            <a:pPr lvl="0" algn="ctr"/>
            <a:endParaRPr lang="ru-RU" dirty="0">
              <a:latin typeface="Circe Bold"/>
            </a:endParaRPr>
          </a:p>
          <a:p>
            <a:pPr lvl="0" algn="ctr"/>
            <a:r>
              <a:rPr lang="ru-RU" dirty="0">
                <a:latin typeface="Circe Bold"/>
              </a:rPr>
              <a:t> Угол между прямой и плоскостью</a:t>
            </a:r>
            <a:r>
              <a:rPr lang="ru-RU" sz="2000" dirty="0" smtClean="0">
                <a:latin typeface="Circe Bold"/>
              </a:rPr>
              <a:t>.</a:t>
            </a:r>
            <a:endParaRPr lang="ru-RU" sz="2000" dirty="0">
              <a:latin typeface="Circe Bold"/>
            </a:endParaRPr>
          </a:p>
        </p:txBody>
      </p:sp>
    </p:spTree>
    <p:extLst>
      <p:ext uri="{BB962C8B-B14F-4D97-AF65-F5344CB8AC3E}">
        <p14:creationId xmlns:p14="http://schemas.microsoft.com/office/powerpoint/2010/main" val="247888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658" y="743238"/>
            <a:ext cx="87849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Circe Bold"/>
              </a:rPr>
              <a:t>1. Дан </a:t>
            </a:r>
            <a:r>
              <a:rPr lang="ru-RU" sz="1400" dirty="0">
                <a:latin typeface="Circe Bold"/>
              </a:rPr>
              <a:t>куб </a:t>
            </a:r>
            <a:r>
              <a:rPr lang="ru-RU" sz="1400" i="1" dirty="0">
                <a:latin typeface="Circe Bold"/>
              </a:rPr>
              <a:t>ABCDA</a:t>
            </a:r>
            <a:r>
              <a:rPr lang="ru-RU" sz="1400" baseline="-25000" dirty="0">
                <a:latin typeface="Circe Bold"/>
              </a:rPr>
              <a:t>1</a:t>
            </a:r>
            <a:r>
              <a:rPr lang="ru-RU" sz="1400" i="1" dirty="0">
                <a:latin typeface="Circe Bold"/>
              </a:rPr>
              <a:t>B</a:t>
            </a:r>
            <a:r>
              <a:rPr lang="ru-RU" sz="1400" baseline="-25000" dirty="0">
                <a:latin typeface="Circe Bold"/>
              </a:rPr>
              <a:t>1</a:t>
            </a:r>
            <a:r>
              <a:rPr lang="ru-RU" sz="1400" i="1" dirty="0">
                <a:latin typeface="Circe Bold"/>
              </a:rPr>
              <a:t>C</a:t>
            </a:r>
            <a:r>
              <a:rPr lang="ru-RU" sz="1400" baseline="-25000" dirty="0">
                <a:latin typeface="Circe Bold"/>
              </a:rPr>
              <a:t>1</a:t>
            </a:r>
            <a:r>
              <a:rPr lang="ru-RU" sz="1400" i="1" dirty="0">
                <a:latin typeface="Circe Bold"/>
              </a:rPr>
              <a:t>D</a:t>
            </a:r>
            <a:r>
              <a:rPr lang="ru-RU" sz="1400" baseline="-25000" dirty="0">
                <a:latin typeface="Circe Bold"/>
              </a:rPr>
              <a:t>1</a:t>
            </a:r>
            <a:r>
              <a:rPr lang="ru-RU" sz="1400" dirty="0">
                <a:latin typeface="Circe Bold"/>
              </a:rPr>
              <a:t> с ребром 1, </a:t>
            </a:r>
            <a:r>
              <a:rPr lang="ru-RU" sz="1400" i="1" dirty="0">
                <a:latin typeface="Circe Bold"/>
              </a:rPr>
              <a:t>T</a:t>
            </a:r>
            <a:r>
              <a:rPr lang="ru-RU" sz="1400" dirty="0">
                <a:latin typeface="Circe Bold"/>
              </a:rPr>
              <a:t> — середина ребра </a:t>
            </a:r>
            <a:r>
              <a:rPr lang="ru-RU" sz="1400" i="1" dirty="0">
                <a:latin typeface="Circe Bold"/>
              </a:rPr>
              <a:t>AD</a:t>
            </a:r>
            <a:r>
              <a:rPr lang="ru-RU" sz="1400" dirty="0">
                <a:latin typeface="Circe Bold"/>
              </a:rPr>
              <a:t>.</a:t>
            </a:r>
          </a:p>
          <a:p>
            <a:r>
              <a:rPr lang="ru-RU" sz="1400" dirty="0">
                <a:latin typeface="Circe Bold"/>
              </a:rPr>
              <a:t>а) Докажите, что объем пирамиды  </a:t>
            </a:r>
            <a:r>
              <a:rPr lang="ru-RU" sz="1400" dirty="0" smtClean="0">
                <a:latin typeface="Circe Bold"/>
              </a:rPr>
              <a:t>А</a:t>
            </a:r>
            <a:r>
              <a:rPr lang="ru-RU" sz="1400" baseline="-25000" dirty="0" smtClean="0">
                <a:latin typeface="Circe Bold"/>
              </a:rPr>
              <a:t>1</a:t>
            </a:r>
            <a:r>
              <a:rPr lang="ru-RU" sz="1400" dirty="0" smtClean="0">
                <a:latin typeface="Circe Bold"/>
              </a:rPr>
              <a:t>ВАТ </a:t>
            </a:r>
            <a:r>
              <a:rPr lang="ru-RU" sz="1400" dirty="0" smtClean="0">
                <a:latin typeface="Circe Bold"/>
              </a:rPr>
              <a:t>в </a:t>
            </a:r>
            <a:r>
              <a:rPr lang="ru-RU" sz="1400" dirty="0">
                <a:latin typeface="Circe Bold"/>
              </a:rPr>
              <a:t>12 раз меньше объема куба.</a:t>
            </a:r>
          </a:p>
          <a:p>
            <a:r>
              <a:rPr lang="ru-RU" sz="1400" dirty="0">
                <a:latin typeface="Circe Bold"/>
              </a:rPr>
              <a:t>б) Найдите расстояние от вершины </a:t>
            </a:r>
            <a:r>
              <a:rPr lang="ru-RU" sz="1400" i="1" dirty="0">
                <a:latin typeface="Circe Bold"/>
              </a:rPr>
              <a:t>A</a:t>
            </a:r>
            <a:r>
              <a:rPr lang="ru-RU" sz="1400" dirty="0">
                <a:latin typeface="Circe Bold"/>
              </a:rPr>
              <a:t> до плоскости </a:t>
            </a:r>
            <a:r>
              <a:rPr lang="ru-RU" sz="1400" i="1" dirty="0" smtClean="0">
                <a:latin typeface="Circe Bold"/>
              </a:rPr>
              <a:t>A</a:t>
            </a:r>
            <a:r>
              <a:rPr lang="ru-RU" sz="1400" baseline="-25000" dirty="0" smtClean="0">
                <a:latin typeface="Circe Bold"/>
              </a:rPr>
              <a:t>1</a:t>
            </a:r>
            <a:r>
              <a:rPr lang="ru-RU" sz="1400" i="1" dirty="0" smtClean="0">
                <a:latin typeface="Circe Bold"/>
              </a:rPr>
              <a:t>BT</a:t>
            </a:r>
            <a:r>
              <a:rPr lang="ru-RU" sz="1400" dirty="0" smtClean="0">
                <a:latin typeface="Circe Bold"/>
              </a:rPr>
              <a:t>.</a:t>
            </a:r>
            <a:endParaRPr lang="ru-RU" sz="1400" dirty="0">
              <a:latin typeface="Circe Bold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651000"/>
            <a:ext cx="1983625" cy="167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86" y="1702520"/>
            <a:ext cx="2092203" cy="1784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415730" y="1702520"/>
                <a:ext cx="6404741" cy="3305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u="sng" dirty="0" smtClean="0">
                    <a:latin typeface="Circe Bold"/>
                  </a:rPr>
                  <a:t>Решение.</a:t>
                </a:r>
                <a:endParaRPr lang="en-US" sz="1400" u="sng" dirty="0" smtClean="0">
                  <a:latin typeface="Circe Bold"/>
                </a:endParaRPr>
              </a:p>
              <a:p>
                <a:endParaRPr lang="ru-RU" sz="1400" u="sng" dirty="0" smtClean="0">
                  <a:latin typeface="Circe Bold"/>
                </a:endParaRPr>
              </a:p>
              <a:p>
                <a:r>
                  <a:rPr lang="ru-RU" sz="1400" dirty="0" smtClean="0">
                    <a:latin typeface="Circe Bold"/>
                  </a:rPr>
                  <a:t>1. Объём куба с ребром 1 равен 1.</a:t>
                </a:r>
              </a:p>
              <a:p>
                <a:r>
                  <a:rPr lang="ru-RU" sz="1400" dirty="0" smtClean="0">
                    <a:latin typeface="Circe Bold"/>
                  </a:rPr>
                  <a:t>2. </a:t>
                </a:r>
                <a:r>
                  <a:rPr lang="en-US" sz="1400" dirty="0" smtClean="0">
                    <a:latin typeface="Circe Bold"/>
                  </a:rPr>
                  <a:t>V</a:t>
                </a:r>
                <a:r>
                  <a:rPr lang="ru-RU" sz="1400" i="1" dirty="0">
                    <a:latin typeface="Circe Bold"/>
                  </a:rPr>
                  <a:t> </a:t>
                </a:r>
                <a:r>
                  <a:rPr lang="ru-RU" sz="1400" i="1" baseline="-25000" dirty="0" smtClean="0">
                    <a:latin typeface="Circe Bold"/>
                  </a:rPr>
                  <a:t>A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ru-RU" sz="1400" i="1" baseline="-25000" dirty="0" smtClean="0">
                    <a:latin typeface="Circe Bold"/>
                  </a:rPr>
                  <a:t>B</a:t>
                </a:r>
                <a:r>
                  <a:rPr lang="en-US" sz="1400" i="1" baseline="-25000" dirty="0" smtClean="0">
                    <a:latin typeface="Circe Bold"/>
                  </a:rPr>
                  <a:t>A</a:t>
                </a:r>
                <a:r>
                  <a:rPr lang="ru-RU" sz="1400" i="1" baseline="-25000" dirty="0" smtClean="0">
                    <a:latin typeface="Circe Bold"/>
                  </a:rPr>
                  <a:t>T</a:t>
                </a:r>
                <a:r>
                  <a:rPr lang="en-US" sz="1400" i="1" baseline="-25000" dirty="0" smtClean="0">
                    <a:latin typeface="Circe Bold"/>
                  </a:rPr>
                  <a:t> </a:t>
                </a:r>
                <a:r>
                  <a:rPr lang="en-US" sz="1400" i="1" dirty="0" smtClean="0">
                    <a:latin typeface="Circe Bold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400" i="1" dirty="0" smtClean="0">
                    <a:latin typeface="Circe Bold"/>
                  </a:rPr>
                  <a:t> S </a:t>
                </a:r>
                <a:r>
                  <a:rPr lang="en-US" sz="1400" i="1" baseline="-25000" dirty="0" smtClean="0">
                    <a:latin typeface="Circe Bold"/>
                  </a:rPr>
                  <a:t>BAT </a:t>
                </a:r>
                <a:r>
                  <a:rPr lang="en-US" sz="1400" i="1" dirty="0" smtClean="0">
                    <a:latin typeface="Calibri"/>
                  </a:rPr>
                  <a:t>∙</a:t>
                </a:r>
                <a:r>
                  <a:rPr lang="en-US" sz="1400" i="1" dirty="0" smtClean="0">
                    <a:latin typeface="Circe Bold"/>
                  </a:rPr>
                  <a:t> AA</a:t>
                </a:r>
                <a:r>
                  <a:rPr lang="en-US" sz="1400" i="1" baseline="-25000" dirty="0" smtClean="0">
                    <a:latin typeface="Circe Bold"/>
                  </a:rPr>
                  <a:t>1 </a:t>
                </a:r>
                <a:r>
                  <a:rPr lang="en-US" sz="1400" i="1" dirty="0" smtClean="0">
                    <a:latin typeface="Circe Bold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b="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600" b="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600" i="1" dirty="0">
                    <a:latin typeface="Circe Bold"/>
                  </a:rPr>
                  <a:t> </a:t>
                </a:r>
                <a:r>
                  <a:rPr lang="en-US" sz="1600" i="1" dirty="0" smtClean="0">
                    <a:latin typeface="Calibri"/>
                  </a:rPr>
                  <a:t>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 smtClean="0">
                    <a:latin typeface="Circe Bold"/>
                  </a:rPr>
                  <a:t> </a:t>
                </a:r>
                <a:r>
                  <a:rPr lang="en-US" sz="1600" dirty="0" smtClean="0">
                    <a:latin typeface="Calibri"/>
                  </a:rPr>
                  <a:t>· 1 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b="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600" b="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1600" b="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1600" dirty="0" smtClean="0">
                    <a:latin typeface="Calibri"/>
                  </a:rPr>
                  <a:t> ·1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n-US" sz="1600" b="0" i="0" smtClean="0">
                        <a:latin typeface="Cambria Math"/>
                      </a:rPr>
                      <m:t>.</m:t>
                    </m:r>
                  </m:oMath>
                </a14:m>
                <a:endParaRPr lang="en-US" sz="1600" dirty="0" smtClean="0">
                  <a:latin typeface="Calibri"/>
                </a:endParaRPr>
              </a:p>
              <a:p>
                <a:r>
                  <a:rPr lang="en-US" sz="1400" dirty="0">
                    <a:latin typeface="Circe Bold"/>
                  </a:rPr>
                  <a:t>3</a:t>
                </a:r>
                <a:r>
                  <a:rPr lang="ru-RU" sz="1600" dirty="0" smtClean="0">
                    <a:latin typeface="Circe Bold"/>
                  </a:rPr>
                  <a:t>. </a:t>
                </a:r>
                <a:r>
                  <a:rPr lang="en-US" sz="1600" dirty="0" smtClean="0"/>
                  <a:t>h</a:t>
                </a:r>
                <a:r>
                  <a:rPr lang="ru-RU" sz="1600" dirty="0" smtClean="0"/>
                  <a:t> - </a:t>
                </a:r>
                <a:r>
                  <a:rPr lang="en-US" sz="1600" dirty="0" smtClean="0"/>
                  <a:t> </a:t>
                </a:r>
                <a:r>
                  <a:rPr lang="ru-RU" sz="1600" dirty="0"/>
                  <a:t>расстояние от вершины A </a:t>
                </a:r>
                <a:endParaRPr lang="ru-RU" sz="1600" dirty="0" smtClean="0"/>
              </a:p>
              <a:p>
                <a:r>
                  <a:rPr lang="ru-RU" sz="1600" dirty="0" smtClean="0"/>
                  <a:t>до </a:t>
                </a:r>
                <a:r>
                  <a:rPr lang="ru-RU" sz="1600" dirty="0"/>
                  <a:t>плоскости </a:t>
                </a:r>
                <a:r>
                  <a:rPr lang="ru-RU" sz="1600" dirty="0" smtClean="0"/>
                  <a:t>A</a:t>
                </a:r>
                <a:r>
                  <a:rPr lang="ru-RU" sz="1600" baseline="-25000" dirty="0" smtClean="0"/>
                  <a:t>1</a:t>
                </a:r>
                <a:r>
                  <a:rPr lang="ru-RU" sz="1600" dirty="0" smtClean="0"/>
                  <a:t>BT. </a:t>
                </a:r>
                <a:r>
                  <a:rPr lang="en-US" sz="1600" dirty="0" smtClean="0"/>
                  <a:t> </a:t>
                </a:r>
                <a:r>
                  <a:rPr lang="ru-RU" sz="1600" dirty="0" smtClean="0"/>
                  <a:t> </a:t>
                </a:r>
                <a:r>
                  <a:rPr lang="en-US" sz="1600" dirty="0" smtClean="0"/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ru-RU" sz="1400" dirty="0">
                            <a:latin typeface="Circe Bold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1400" dirty="0">
                            <a:latin typeface="Circe Bold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ru-RU" sz="1400" i="1" dirty="0">
                            <a:latin typeface="Circe Bold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ru-RU" sz="1400" i="1" baseline="-25000" dirty="0">
                            <a:latin typeface="Circe Bold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ru-RU" sz="1400" baseline="-25000" dirty="0">
                            <a:latin typeface="Circe Bold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ru-RU" sz="1400" i="1" baseline="-25000" dirty="0">
                            <a:latin typeface="Circe Bold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1400" i="1" baseline="-25000" dirty="0">
                            <a:latin typeface="Circe Bold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ru-RU" sz="1400" i="1" baseline="-25000" dirty="0">
                            <a:latin typeface="Circe Bold"/>
                          </a:rPr>
                          <m:t>T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400" i="1" dirty="0">
                            <a:latin typeface="Circe Bold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en-US" sz="1400" i="1" dirty="0">
                            <a:latin typeface="Circe Bold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1400" i="1" baseline="-25000" dirty="0">
                            <a:latin typeface="Circe Bold"/>
                          </a:rPr>
                          <m:t>BA</m:t>
                        </m:r>
                        <m:r>
                          <m:rPr>
                            <m:nor/>
                          </m:rPr>
                          <a:rPr lang="en-US" sz="1400" b="0" i="1" baseline="-25000" dirty="0" smtClean="0">
                            <a:latin typeface="Circe Bold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1400" i="1" baseline="-25000" dirty="0">
                            <a:latin typeface="Circe Bold"/>
                          </a:rPr>
                          <m:t>T</m:t>
                        </m:r>
                      </m:den>
                    </m:f>
                    <m:r>
                      <a:rPr lang="en-US" sz="1400" b="0" i="0" smtClean="0">
                        <a:latin typeface="Cambria Math"/>
                      </a:rPr>
                      <m:t>. </m:t>
                    </m:r>
                  </m:oMath>
                </a14:m>
                <a:endParaRPr lang="ru-RU" sz="1400" dirty="0" smtClean="0">
                  <a:latin typeface="Circe Bold"/>
                </a:endParaRPr>
              </a:p>
              <a:p>
                <a:r>
                  <a:rPr lang="ru-RU" sz="1400" dirty="0" smtClean="0">
                    <a:latin typeface="Circe Bold"/>
                  </a:rPr>
                  <a:t>Находим элементы треугольника </a:t>
                </a:r>
                <a:r>
                  <a:rPr lang="ru-RU" sz="1400" i="1" dirty="0" smtClean="0">
                    <a:latin typeface="Circe Bold"/>
                  </a:rPr>
                  <a:t>A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ru-RU" sz="1400" i="1" dirty="0" smtClean="0">
                    <a:latin typeface="Circe Bold"/>
                  </a:rPr>
                  <a:t>BT и его площадь,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400" i="1" dirty="0">
                        <a:latin typeface="Circe Bold"/>
                      </a:rPr>
                      <m:t>S</m:t>
                    </m:r>
                    <m:r>
                      <m:rPr>
                        <m:nor/>
                      </m:rPr>
                      <a:rPr lang="en-US" sz="1400" i="1" dirty="0">
                        <a:latin typeface="Circe Bold"/>
                      </a:rPr>
                      <m:t> </m:t>
                    </m:r>
                    <m:r>
                      <m:rPr>
                        <m:nor/>
                      </m:rPr>
                      <a:rPr lang="en-US" sz="1400" i="1" baseline="-25000" dirty="0">
                        <a:latin typeface="Circe Bold"/>
                      </a:rPr>
                      <m:t>BA</m:t>
                    </m:r>
                    <m:r>
                      <m:rPr>
                        <m:nor/>
                      </m:rPr>
                      <a:rPr lang="en-US" sz="1400" i="1" baseline="-25000" dirty="0">
                        <a:latin typeface="Circe Bold"/>
                      </a:rPr>
                      <m:t>1</m:t>
                    </m:r>
                    <m:r>
                      <m:rPr>
                        <m:nor/>
                      </m:rPr>
                      <a:rPr lang="en-US" sz="1400" i="1" baseline="-25000" dirty="0">
                        <a:latin typeface="Circe Bold"/>
                      </a:rPr>
                      <m:t>T</m:t>
                    </m:r>
                    <m:r>
                      <m:rPr>
                        <m:nor/>
                      </m:rPr>
                      <a:rPr lang="ru-RU" sz="1400" b="0" i="1" baseline="-25000" dirty="0" smtClean="0">
                        <a:latin typeface="Circe Bold"/>
                      </a:rPr>
                      <m:t> </m:t>
                    </m:r>
                    <m:r>
                      <m:rPr>
                        <m:nor/>
                      </m:rPr>
                      <a:rPr lang="ru-RU" sz="1400" b="0" i="1" dirty="0" smtClean="0">
                        <a:latin typeface="Circe Bold"/>
                      </a:rPr>
                      <m:t>= </m:t>
                    </m:r>
                    <m:f>
                      <m:fPr>
                        <m:ctrlPr>
                          <a:rPr lang="ru-RU" sz="1400" b="0" i="1" dirty="0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1400" b="0" i="1" dirty="0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1400" b="0" i="1" dirty="0" smtClean="0"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e>
                        </m:rad>
                      </m:num>
                      <m:den>
                        <m:r>
                          <a:rPr lang="ru-RU" sz="1400" b="0" i="1" dirty="0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sz="1400" dirty="0" smtClean="0">
                  <a:latin typeface="Circe Bold"/>
                </a:endParaRPr>
              </a:p>
              <a:p>
                <a:r>
                  <a:rPr lang="ru-RU" sz="1400" dirty="0" smtClean="0">
                    <a:latin typeface="Circe Bold"/>
                  </a:rPr>
                  <a:t>Тогда</a:t>
                </a:r>
                <a:r>
                  <a:rPr lang="ru-RU" sz="16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600" i="1" smtClean="0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1600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sz="1600" dirty="0" smtClean="0">
                    <a:latin typeface="Circe Bold"/>
                  </a:rPr>
                  <a:t>.    </a:t>
                </a:r>
              </a:p>
              <a:p>
                <a:r>
                  <a:rPr lang="ru-RU" sz="1400" dirty="0" smtClean="0">
                    <a:latin typeface="Circe Bold"/>
                  </a:rPr>
                  <a:t>                                                                                                 </a:t>
                </a:r>
                <a:r>
                  <a:rPr lang="ru-RU" sz="1400" u="sng" dirty="0" smtClean="0">
                    <a:latin typeface="Circe Bold"/>
                  </a:rPr>
                  <a:t>Ответ:</a:t>
                </a:r>
                <a:r>
                  <a:rPr lang="ru-RU" sz="1400" dirty="0" smtClean="0">
                    <a:latin typeface="Circe Bold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600" i="1">
                            <a:latin typeface="Cambria Math"/>
                            <a:ea typeface="Cambria Math"/>
                          </a:rPr>
                          <m:t>√6</m:t>
                        </m:r>
                      </m:den>
                    </m:f>
                  </m:oMath>
                </a14:m>
                <a:r>
                  <a:rPr lang="ru-RU" sz="1400" dirty="0">
                    <a:latin typeface="Circe Bold"/>
                  </a:rPr>
                  <a:t>.</a:t>
                </a:r>
              </a:p>
              <a:p>
                <a:endParaRPr lang="en-US" sz="1400" u="sng" dirty="0" smtClean="0">
                  <a:latin typeface="Circe Bold"/>
                </a:endParaRPr>
              </a:p>
              <a:p>
                <a:endParaRPr lang="ru-RU" sz="1600" dirty="0">
                  <a:latin typeface="Circe Bold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5730" y="1702520"/>
                <a:ext cx="6404741" cy="3305200"/>
              </a:xfrm>
              <a:prstGeom prst="rect">
                <a:avLst/>
              </a:prstGeom>
              <a:blipFill rotWithShape="1">
                <a:blip r:embed="rId4"/>
                <a:stretch>
                  <a:fillRect l="-476" t="-1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26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51519" y="627534"/>
                <a:ext cx="8640961" cy="7596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ru-RU" sz="1400" dirty="0" smtClean="0">
                  <a:latin typeface="Circe Bold"/>
                </a:endParaRPr>
              </a:p>
              <a:p>
                <a:r>
                  <a:rPr lang="ru-RU" sz="1400" dirty="0" smtClean="0">
                    <a:latin typeface="Circe Bold"/>
                  </a:rPr>
                  <a:t>2. В правильной четырехугольной призме ABCDA</a:t>
                </a:r>
                <a:r>
                  <a:rPr lang="ru-RU" sz="1400" baseline="-25000" dirty="0">
                    <a:latin typeface="Circe Bold"/>
                  </a:rPr>
                  <a:t>1</a:t>
                </a:r>
                <a:r>
                  <a:rPr lang="ru-RU" sz="1400" dirty="0">
                    <a:latin typeface="Circe Bold"/>
                  </a:rPr>
                  <a:t>B</a:t>
                </a:r>
                <a:r>
                  <a:rPr lang="ru-RU" sz="1400" baseline="-25000" dirty="0">
                    <a:latin typeface="Circe Bold"/>
                  </a:rPr>
                  <a:t>1</a:t>
                </a:r>
                <a:r>
                  <a:rPr lang="ru-RU" sz="1400" dirty="0">
                    <a:latin typeface="Circe Bold"/>
                  </a:rPr>
                  <a:t>C</a:t>
                </a:r>
                <a:r>
                  <a:rPr lang="ru-RU" sz="1400" baseline="-25000" dirty="0">
                    <a:latin typeface="Circe Bold"/>
                  </a:rPr>
                  <a:t>1</a:t>
                </a:r>
                <a:r>
                  <a:rPr lang="ru-RU" sz="1400" dirty="0">
                    <a:latin typeface="Circe Bold"/>
                  </a:rPr>
                  <a:t>D</a:t>
                </a:r>
                <a:r>
                  <a:rPr lang="ru-RU" sz="1400" baseline="-25000" dirty="0">
                    <a:latin typeface="Circe Bold"/>
                  </a:rPr>
                  <a:t>1</a:t>
                </a:r>
                <a:r>
                  <a:rPr lang="ru-RU" sz="1400" dirty="0">
                    <a:latin typeface="Circe Bold"/>
                  </a:rPr>
                  <a:t> сторона основания </a:t>
                </a:r>
                <a:r>
                  <a:rPr lang="ru-RU" sz="1400" dirty="0" smtClean="0">
                    <a:latin typeface="Circe Bold"/>
                  </a:rPr>
                  <a:t>равна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ru-RU" sz="1400" b="0" i="1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ru-RU" sz="1400" dirty="0" smtClean="0">
                    <a:latin typeface="Circe Bold"/>
                  </a:rPr>
                  <a:t>, </a:t>
                </a:r>
                <a:r>
                  <a:rPr lang="ru-RU" sz="1400" dirty="0">
                    <a:latin typeface="Circe Bold"/>
                  </a:rPr>
                  <a:t>а боковое ребро равно 2. Точка M — середина ребра AA</a:t>
                </a:r>
                <a:r>
                  <a:rPr lang="ru-RU" sz="1400" baseline="-25000" dirty="0">
                    <a:latin typeface="Circe Bold"/>
                  </a:rPr>
                  <a:t>1</a:t>
                </a:r>
                <a:r>
                  <a:rPr lang="ru-RU" sz="1400" dirty="0">
                    <a:latin typeface="Circe Bold"/>
                  </a:rPr>
                  <a:t>. Найдите расстояние от точки M до плоскости DA</a:t>
                </a:r>
                <a:r>
                  <a:rPr lang="ru-RU" sz="1400" baseline="-25000" dirty="0">
                    <a:latin typeface="Circe Bold"/>
                  </a:rPr>
                  <a:t>1</a:t>
                </a:r>
                <a:r>
                  <a:rPr lang="ru-RU" sz="1400" dirty="0">
                    <a:latin typeface="Circe Bold"/>
                  </a:rPr>
                  <a:t>C</a:t>
                </a:r>
                <a:r>
                  <a:rPr lang="ru-RU" sz="1400" baseline="-25000" dirty="0">
                    <a:latin typeface="Circe Bold"/>
                  </a:rPr>
                  <a:t>1</a:t>
                </a:r>
                <a:r>
                  <a:rPr lang="ru-RU" sz="1400" dirty="0">
                    <a:latin typeface="Circe Bold"/>
                  </a:rPr>
                  <a:t>.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9" y="627534"/>
                <a:ext cx="8640961" cy="759632"/>
              </a:xfrm>
              <a:prstGeom prst="rect">
                <a:avLst/>
              </a:prstGeom>
              <a:blipFill rotWithShape="1">
                <a:blip r:embed="rId2"/>
                <a:stretch>
                  <a:fillRect l="-141" b="-72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73913" y="1359590"/>
                <a:ext cx="5760640" cy="29142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ru-RU" sz="1400" u="sng" dirty="0" smtClean="0">
                  <a:latin typeface="Circe Bold"/>
                </a:endParaRPr>
              </a:p>
              <a:p>
                <a:r>
                  <a:rPr lang="ru-RU" sz="1400" u="sng" dirty="0" smtClean="0">
                    <a:latin typeface="Circe Bold"/>
                  </a:rPr>
                  <a:t>Решение</a:t>
                </a:r>
                <a:r>
                  <a:rPr lang="ru-RU" u="sng" dirty="0" smtClean="0">
                    <a:latin typeface="Circe Bold"/>
                  </a:rPr>
                  <a:t>.</a:t>
                </a:r>
              </a:p>
              <a:p>
                <a:r>
                  <a:rPr lang="ru-RU" sz="1400" dirty="0" smtClean="0">
                    <a:latin typeface="Circe Bold"/>
                  </a:rPr>
                  <a:t>1.</a:t>
                </a:r>
                <a:r>
                  <a:rPr lang="en-US" sz="1400" dirty="0" smtClean="0">
                    <a:latin typeface="Circe Bold"/>
                  </a:rPr>
                  <a:t>h - </a:t>
                </a:r>
                <a:r>
                  <a:rPr lang="ru-RU" sz="1400" dirty="0">
                    <a:latin typeface="Circe Bold"/>
                  </a:rPr>
                  <a:t>расстояние от точки M до плоскости </a:t>
                </a:r>
                <a:r>
                  <a:rPr lang="ru-RU" sz="1400" dirty="0" smtClean="0">
                    <a:latin typeface="Circe Bold"/>
                  </a:rPr>
                  <a:t>DA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ru-RU" sz="1400" dirty="0" smtClean="0">
                    <a:latin typeface="Circe Bold"/>
                  </a:rPr>
                  <a:t>C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</a:p>
              <a:p>
                <a:r>
                  <a:rPr lang="en-US" sz="1400" dirty="0" smtClean="0">
                    <a:latin typeface="Circe Bold"/>
                  </a:rPr>
                  <a:t>(</a:t>
                </a:r>
                <a:r>
                  <a:rPr lang="ru-RU" sz="1400" dirty="0" smtClean="0">
                    <a:latin typeface="Circe Bold"/>
                  </a:rPr>
                  <a:t> это высота пирамиды</a:t>
                </a:r>
                <a:r>
                  <a:rPr lang="en-US" sz="1400" dirty="0" smtClean="0">
                    <a:latin typeface="Circe Bold"/>
                  </a:rPr>
                  <a:t> M</a:t>
                </a:r>
                <a:r>
                  <a:rPr lang="ru-RU" sz="1400" dirty="0">
                    <a:latin typeface="Circe Bold"/>
                  </a:rPr>
                  <a:t> </a:t>
                </a:r>
                <a:r>
                  <a:rPr lang="ru-RU" sz="1400" dirty="0" smtClean="0">
                    <a:latin typeface="Circe Bold"/>
                  </a:rPr>
                  <a:t>DA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ru-RU" sz="1400" dirty="0" smtClean="0">
                    <a:latin typeface="Circe Bold"/>
                  </a:rPr>
                  <a:t>C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en-US" sz="1400" dirty="0" smtClean="0">
                    <a:latin typeface="Circe Bold"/>
                  </a:rPr>
                  <a:t>)</a:t>
                </a:r>
                <a:r>
                  <a:rPr lang="ru-RU" sz="1400" dirty="0" smtClean="0">
                    <a:latin typeface="Circe Bold"/>
                  </a:rPr>
                  <a:t>. </a:t>
                </a:r>
              </a:p>
              <a:p>
                <a:r>
                  <a:rPr lang="ru-RU" sz="1400" dirty="0" smtClean="0">
                    <a:latin typeface="Circe Bold"/>
                  </a:rPr>
                  <a:t>Найдем площадь треугольника DA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ru-RU" sz="1400" dirty="0" smtClean="0">
                    <a:latin typeface="Circe Bold"/>
                  </a:rPr>
                  <a:t>C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ru-RU" sz="1400" dirty="0" smtClean="0">
                    <a:latin typeface="Circe Bold"/>
                  </a:rPr>
                  <a:t>: </a:t>
                </a:r>
                <a:r>
                  <a:rPr lang="en-US" sz="1400" dirty="0" smtClean="0">
                    <a:latin typeface="Circe Bold"/>
                  </a:rPr>
                  <a:t>DA</a:t>
                </a:r>
                <a:r>
                  <a:rPr lang="en-US" sz="1400" baseline="-25000" dirty="0" smtClean="0">
                    <a:latin typeface="Circe Bold"/>
                  </a:rPr>
                  <a:t>1</a:t>
                </a:r>
                <a:r>
                  <a:rPr lang="en-US" sz="1400" dirty="0" smtClean="0">
                    <a:latin typeface="Circe Bold"/>
                  </a:rPr>
                  <a:t> = DC</a:t>
                </a:r>
                <a:r>
                  <a:rPr lang="en-US" sz="1400" baseline="-25000" dirty="0" smtClean="0">
                    <a:latin typeface="Circe Bold"/>
                  </a:rPr>
                  <a:t>1 </a:t>
                </a:r>
                <a:r>
                  <a:rPr lang="en-US" sz="1400" dirty="0" smtClean="0">
                    <a:latin typeface="Circe Bold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latin typeface="Cambria Math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sz="1400" dirty="0" smtClean="0">
                    <a:latin typeface="Circe Bold"/>
                  </a:rPr>
                  <a:t>, </a:t>
                </a:r>
                <a:r>
                  <a:rPr lang="ru-RU" sz="14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A</a:t>
                </a:r>
                <a:r>
                  <a:rPr lang="en-US" sz="1400" baseline="-25000" dirty="0" smtClean="0">
                    <a:latin typeface="Circe Bold"/>
                  </a:rPr>
                  <a:t>1</a:t>
                </a:r>
                <a:r>
                  <a:rPr lang="en-US" sz="1400" dirty="0" smtClean="0">
                    <a:latin typeface="Circe Bold"/>
                  </a:rPr>
                  <a:t>C</a:t>
                </a:r>
                <a:r>
                  <a:rPr lang="en-US" sz="1400" baseline="-25000" dirty="0" smtClean="0">
                    <a:latin typeface="Circe Bold"/>
                  </a:rPr>
                  <a:t>1</a:t>
                </a:r>
                <a:r>
                  <a:rPr lang="en-US" sz="1400" dirty="0" smtClean="0">
                    <a:latin typeface="Circe Bold"/>
                  </a:rPr>
                  <a:t> = 2</a:t>
                </a:r>
                <a:r>
                  <a:rPr lang="ru-RU" sz="1400" dirty="0" smtClean="0">
                    <a:latin typeface="Circe Bold"/>
                  </a:rPr>
                  <a:t>;</a:t>
                </a:r>
                <a:r>
                  <a:rPr lang="en-US" sz="1400" dirty="0" smtClean="0">
                    <a:latin typeface="Circe Bold"/>
                  </a:rPr>
                  <a:t> </a:t>
                </a:r>
                <a:r>
                  <a:rPr lang="ru-RU" sz="1400" dirty="0" smtClean="0">
                    <a:latin typeface="Circe Bold"/>
                  </a:rPr>
                  <a:t>высота, проведенная к основанию A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ru-RU" sz="1400" dirty="0" smtClean="0">
                    <a:latin typeface="Circe Bold"/>
                  </a:rPr>
                  <a:t>C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ru-RU" sz="1400" dirty="0" smtClean="0">
                    <a:latin typeface="Circe Bold"/>
                  </a:rPr>
                  <a:t>, равна</a:t>
                </a:r>
                <a:r>
                  <a:rPr lang="en-US" sz="1400" dirty="0" smtClean="0">
                    <a:latin typeface="Circe Bold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latin typeface="Cambria Math"/>
                          </a:rPr>
                          <m:t>5</m:t>
                        </m:r>
                      </m:e>
                    </m:rad>
                  </m:oMath>
                </a14:m>
                <a:r>
                  <a:rPr lang="ru-RU" sz="1400" dirty="0" smtClean="0">
                    <a:latin typeface="Circe Bold"/>
                  </a:rPr>
                  <a:t>.</a:t>
                </a:r>
                <a:endParaRPr lang="en-US" sz="1400" dirty="0" smtClean="0">
                  <a:latin typeface="Circe Bold"/>
                </a:endParaRPr>
              </a:p>
              <a:p>
                <a:r>
                  <a:rPr lang="en-US" sz="1400" dirty="0" smtClean="0">
                    <a:latin typeface="Circe Bold"/>
                  </a:rPr>
                  <a:t>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400" i="1">
                            <a:latin typeface="Cambria Math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1400" dirty="0" smtClean="0">
                    <a:latin typeface="Circe Bold"/>
                  </a:rPr>
                  <a:t> </a:t>
                </a:r>
              </a:p>
              <a:p>
                <a:r>
                  <a:rPr lang="en-US" sz="1400" dirty="0" smtClean="0">
                    <a:latin typeface="Circe Bold"/>
                  </a:rPr>
                  <a:t> </a:t>
                </a:r>
                <a:r>
                  <a:rPr lang="ru-RU" sz="1400" dirty="0" smtClean="0">
                    <a:latin typeface="Circe Bold"/>
                  </a:rPr>
                  <a:t>2. Найдем объем пирамиды </a:t>
                </a:r>
                <a:r>
                  <a:rPr lang="en-US" sz="1400" dirty="0" smtClean="0">
                    <a:latin typeface="Circe Bold"/>
                  </a:rPr>
                  <a:t>C</a:t>
                </a:r>
                <a:r>
                  <a:rPr lang="en-US" sz="1400" baseline="-25000" dirty="0" smtClean="0">
                    <a:latin typeface="Circe Bold"/>
                  </a:rPr>
                  <a:t>1</a:t>
                </a:r>
                <a:r>
                  <a:rPr lang="en-US" sz="1400" dirty="0" smtClean="0">
                    <a:latin typeface="Circe Bold"/>
                  </a:rPr>
                  <a:t>MA</a:t>
                </a:r>
                <a:r>
                  <a:rPr lang="en-US" sz="1400" baseline="-25000" dirty="0" smtClean="0">
                    <a:latin typeface="Circe Bold"/>
                  </a:rPr>
                  <a:t>1</a:t>
                </a:r>
                <a:r>
                  <a:rPr lang="en-US" sz="1400" dirty="0" smtClean="0">
                    <a:latin typeface="Circe Bold"/>
                  </a:rPr>
                  <a:t>D</a:t>
                </a:r>
                <a:r>
                  <a:rPr lang="en-US" sz="1400" baseline="-25000" dirty="0" smtClean="0">
                    <a:latin typeface="Circe Bold"/>
                  </a:rPr>
                  <a:t>1</a:t>
                </a:r>
                <a:r>
                  <a:rPr lang="en-US" sz="1400" dirty="0" smtClean="0">
                    <a:latin typeface="Circe Bold"/>
                  </a:rPr>
                  <a:t>. 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alibri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alibri"/>
                  </a:rPr>
                  <a:t>∙ 1 ∙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1600" dirty="0" smtClean="0">
                    <a:latin typeface="Circe Bold"/>
                  </a:rPr>
                  <a:t> </a:t>
                </a:r>
                <a:r>
                  <a:rPr lang="en-US" sz="1600" dirty="0" smtClean="0">
                    <a:latin typeface="Calibri"/>
                  </a:rPr>
                  <a:t>∙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400" i="1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1600" dirty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dirty="0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1400" b="0" i="1" dirty="0" smtClean="0">
                        <a:latin typeface="Cambria Math"/>
                      </a:rPr>
                      <m:t> .</m:t>
                    </m:r>
                  </m:oMath>
                </a14:m>
                <a:r>
                  <a:rPr lang="en-US" sz="1400" dirty="0" smtClean="0">
                    <a:latin typeface="Circe Bold"/>
                  </a:rPr>
                  <a:t> </a:t>
                </a:r>
                <a:r>
                  <a:rPr lang="ru-RU" sz="1400" dirty="0" smtClean="0">
                    <a:latin typeface="Circe Bold"/>
                  </a:rPr>
                  <a:t> Он равен объему пирамиды </a:t>
                </a:r>
                <a:r>
                  <a:rPr lang="en-US" sz="1400" dirty="0" smtClean="0">
                    <a:latin typeface="Circe Bold"/>
                  </a:rPr>
                  <a:t>M</a:t>
                </a:r>
                <a:r>
                  <a:rPr lang="ru-RU" sz="1400" dirty="0" smtClean="0">
                    <a:latin typeface="Circe Bold"/>
                  </a:rPr>
                  <a:t> DA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ru-RU" sz="1400" dirty="0" smtClean="0">
                    <a:latin typeface="Circe Bold"/>
                  </a:rPr>
                  <a:t>C</a:t>
                </a:r>
                <a:r>
                  <a:rPr lang="ru-RU" sz="1400" baseline="-25000" dirty="0" smtClean="0">
                    <a:latin typeface="Circe Bold"/>
                  </a:rPr>
                  <a:t>1. </a:t>
                </a:r>
                <a:r>
                  <a:rPr lang="ru-RU" sz="1400" dirty="0" smtClean="0">
                    <a:latin typeface="Circe Bold"/>
                  </a:rPr>
                  <a:t>Тогда её высота </a:t>
                </a:r>
                <a:r>
                  <a:rPr lang="en-US" sz="1400" dirty="0" smtClean="0">
                    <a:latin typeface="Circe Bold"/>
                  </a:rPr>
                  <a:t>h</a:t>
                </a:r>
                <a:r>
                  <a:rPr lang="ru-RU" sz="14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1600" b="0" i="1" smtClean="0">
                            <a:latin typeface="Cambria Math"/>
                          </a:rPr>
                          <m:t>3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𝑉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</a:rPr>
                          <m:t>𝑆</m:t>
                        </m:r>
                      </m:den>
                    </m:f>
                  </m:oMath>
                </a14:m>
                <a:r>
                  <a:rPr lang="en-US" sz="16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r>
                      <a:rPr lang="ru-RU" sz="1400" b="0" i="0" smtClean="0">
                        <a:latin typeface="Cambria Math"/>
                      </a:rPr>
                      <m:t>.</m:t>
                    </m:r>
                  </m:oMath>
                </a14:m>
                <a:endParaRPr lang="ru-RU" sz="1400" dirty="0" smtClean="0">
                  <a:latin typeface="Circe Bold"/>
                </a:endParaRPr>
              </a:p>
              <a:p>
                <a:endParaRPr lang="en-US" sz="1400" dirty="0" smtClean="0">
                  <a:latin typeface="Circe Bold"/>
                </a:endParaRPr>
              </a:p>
              <a:p>
                <a:r>
                  <a:rPr lang="ru-RU" sz="1400" dirty="0" smtClean="0">
                    <a:latin typeface="Circe Bold"/>
                  </a:rPr>
                  <a:t>                                                                                  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i="1">
                                <a:latin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endParaRPr lang="ru-RU" sz="1400" dirty="0">
                  <a:latin typeface="Circe Bold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3913" y="1359590"/>
                <a:ext cx="5760640" cy="2914259"/>
              </a:xfrm>
              <a:prstGeom prst="rect">
                <a:avLst/>
              </a:prstGeom>
              <a:blipFill rotWithShape="1">
                <a:blip r:embed="rId3"/>
                <a:stretch>
                  <a:fillRect l="-2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25" y="1635646"/>
            <a:ext cx="2733412" cy="2114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099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51520" y="627534"/>
                <a:ext cx="8568952" cy="7689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dirty="0" smtClean="0">
                    <a:latin typeface="Circe Bold"/>
                  </a:rPr>
                  <a:t>3. В правильной четырехугольной пирамиде SABCD с вершиной S, со стороной основания,  равной </a:t>
                </a:r>
                <a:r>
                  <a:rPr lang="ru-RU" sz="1400" dirty="0">
                    <a:latin typeface="Circe Bold"/>
                  </a:rPr>
                  <a:t>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ru-RU" sz="1400" b="0" i="1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ru-RU" sz="1400" dirty="0" smtClean="0">
                    <a:latin typeface="Circe Bold"/>
                  </a:rPr>
                  <a:t>, и </a:t>
                </a:r>
                <a:r>
                  <a:rPr lang="ru-RU" sz="1400" dirty="0">
                    <a:latin typeface="Circe Bold"/>
                  </a:rPr>
                  <a:t>боковым ребром 5 найти угол между прямой AB и плоскостью, проходящей через середины </a:t>
                </a:r>
                <a:r>
                  <a:rPr lang="ru-RU" sz="1400" dirty="0" smtClean="0">
                    <a:latin typeface="Circe Bold"/>
                  </a:rPr>
                  <a:t>рёбер BC </a:t>
                </a:r>
                <a:r>
                  <a:rPr lang="ru-RU" sz="1400" dirty="0">
                    <a:latin typeface="Circe Bold"/>
                  </a:rPr>
                  <a:t>и  DС и вершину S.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7534"/>
                <a:ext cx="8568952" cy="768928"/>
              </a:xfrm>
              <a:prstGeom prst="rect">
                <a:avLst/>
              </a:prstGeom>
              <a:blipFill rotWithShape="1">
                <a:blip r:embed="rId2"/>
                <a:stretch>
                  <a:fillRect l="-142" t="-794" b="-63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417" y="1403346"/>
            <a:ext cx="2423054" cy="2896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23527" y="1403346"/>
                <a:ext cx="6264697" cy="36645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u="sng" dirty="0" smtClean="0">
                    <a:latin typeface="Circe Bold"/>
                  </a:rPr>
                  <a:t>Решение.</a:t>
                </a:r>
              </a:p>
              <a:p>
                <a:endParaRPr lang="ru-RU" sz="1400" u="sng" dirty="0" smtClean="0">
                  <a:latin typeface="Circe Bold"/>
                </a:endParaRPr>
              </a:p>
              <a:p>
                <a:pPr marL="342900" indent="-342900">
                  <a:buAutoNum type="arabicPeriod"/>
                </a:pPr>
                <a:r>
                  <a:rPr lang="ru-RU" sz="1400" dirty="0" smtClean="0">
                    <a:latin typeface="Circe Bold"/>
                  </a:rPr>
                  <a:t>Прямая </a:t>
                </a:r>
                <a:r>
                  <a:rPr lang="en-US" sz="1400" dirty="0" smtClean="0">
                    <a:latin typeface="Circe Bold"/>
                  </a:rPr>
                  <a:t>AB</a:t>
                </a:r>
                <a:r>
                  <a:rPr lang="ru-RU" sz="1400" dirty="0" smtClean="0">
                    <a:latin typeface="Circe Bold"/>
                  </a:rPr>
                  <a:t> параллельна прямой </a:t>
                </a:r>
                <a:r>
                  <a:rPr lang="en-US" sz="1400" dirty="0" smtClean="0">
                    <a:latin typeface="Circe Bold"/>
                  </a:rPr>
                  <a:t>CD</a:t>
                </a:r>
                <a:r>
                  <a:rPr lang="ru-RU" sz="1400" dirty="0" smtClean="0">
                    <a:latin typeface="Circe Bold"/>
                  </a:rPr>
                  <a:t>, поэтому углом между прямой АВ и плоскостью, </a:t>
                </a:r>
                <a:r>
                  <a:rPr lang="ru-RU" sz="1400" dirty="0">
                    <a:latin typeface="Circe Bold"/>
                  </a:rPr>
                  <a:t>проходящей через середины BC и  DС и вершину </a:t>
                </a:r>
                <a:r>
                  <a:rPr lang="ru-RU" sz="1400" dirty="0" smtClean="0">
                    <a:latin typeface="Circe Bold"/>
                  </a:rPr>
                  <a:t>S( плоскость треугольника </a:t>
                </a:r>
                <a:r>
                  <a:rPr lang="en-US" sz="1400" dirty="0" smtClean="0">
                    <a:latin typeface="Circe Bold"/>
                  </a:rPr>
                  <a:t>SMK), </a:t>
                </a:r>
                <a:r>
                  <a:rPr lang="ru-RU" sz="1400" dirty="0" smtClean="0">
                    <a:latin typeface="Circe Bold"/>
                  </a:rPr>
                  <a:t>является угол между прямой </a:t>
                </a:r>
                <a:r>
                  <a:rPr lang="en-US" sz="1400" dirty="0" smtClean="0">
                    <a:latin typeface="Circe Bold"/>
                  </a:rPr>
                  <a:t>CD</a:t>
                </a:r>
                <a:r>
                  <a:rPr lang="ru-RU" sz="1400" dirty="0" smtClean="0">
                    <a:latin typeface="Circe Bold"/>
                  </a:rPr>
                  <a:t> и её проекцией МТ на эту плоскость</a:t>
                </a:r>
                <a:r>
                  <a:rPr lang="en-US" sz="1400" dirty="0" smtClean="0">
                    <a:latin typeface="Circe Bold"/>
                  </a:rPr>
                  <a:t>.</a:t>
                </a:r>
                <a:r>
                  <a:rPr lang="ru-RU" sz="1400" dirty="0" smtClean="0">
                    <a:latin typeface="Circe Bold"/>
                  </a:rPr>
                  <a:t> СТ – перпендикуляр к плоскости </a:t>
                </a:r>
                <a:r>
                  <a:rPr lang="ru-RU" sz="1400" dirty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SMK</a:t>
                </a:r>
                <a:r>
                  <a:rPr lang="ru-RU" sz="1400" dirty="0" smtClean="0">
                    <a:latin typeface="Circe Bold"/>
                  </a:rPr>
                  <a:t>. Найдём синус этого угла ( т.е.</a:t>
                </a:r>
                <a:r>
                  <a:rPr lang="en-US" sz="1400" dirty="0" smtClean="0">
                    <a:latin typeface="Circe Bold"/>
                  </a:rPr>
                  <a:t>sin</a:t>
                </a:r>
                <a:r>
                  <a:rPr lang="ru-RU" sz="1400" dirty="0" smtClean="0">
                    <a:latin typeface="Circe Bold"/>
                  </a:rPr>
                  <a:t> СМТ).</a:t>
                </a:r>
                <a:r>
                  <a:rPr lang="en-US" sz="1400" dirty="0" smtClean="0">
                    <a:latin typeface="Circe Bold"/>
                  </a:rPr>
                  <a:t> CT –– </a:t>
                </a:r>
                <a:r>
                  <a:rPr lang="ru-RU" sz="1400" dirty="0" smtClean="0">
                    <a:latin typeface="Circe Bold"/>
                  </a:rPr>
                  <a:t>высота пирамиды С</a:t>
                </a:r>
                <a:r>
                  <a:rPr lang="en-US" sz="1400" dirty="0" smtClean="0">
                    <a:latin typeface="Circe Bold"/>
                  </a:rPr>
                  <a:t>SMK </a:t>
                </a:r>
                <a:r>
                  <a:rPr lang="ru-RU" sz="1400" dirty="0" smtClean="0">
                    <a:latin typeface="Circe Bold"/>
                  </a:rPr>
                  <a:t>с объемом </a:t>
                </a:r>
                <a:r>
                  <a:rPr lang="en-US" sz="1400" dirty="0" smtClean="0">
                    <a:latin typeface="Circe Bold"/>
                  </a:rPr>
                  <a:t>V </a:t>
                </a:r>
                <a:r>
                  <a:rPr lang="ru-RU" sz="1400" dirty="0" smtClean="0">
                    <a:latin typeface="Circe Bold"/>
                  </a:rPr>
                  <a:t>и площадью основания</a:t>
                </a:r>
                <a:r>
                  <a:rPr lang="en-US" sz="1400" dirty="0" smtClean="0">
                    <a:latin typeface="Circe Bold"/>
                  </a:rPr>
                  <a:t> S</a:t>
                </a:r>
                <a:r>
                  <a:rPr lang="ru-RU" sz="1400" dirty="0" smtClean="0">
                    <a:latin typeface="Circe Bold"/>
                  </a:rPr>
                  <a:t> треугольника </a:t>
                </a:r>
                <a:r>
                  <a:rPr lang="en-US" sz="1400" dirty="0" smtClean="0">
                    <a:latin typeface="Circe Bold"/>
                  </a:rPr>
                  <a:t>SMK. </a:t>
                </a:r>
                <a:r>
                  <a:rPr lang="en-US" sz="1400" dirty="0">
                    <a:latin typeface="Circe Bold"/>
                  </a:rPr>
                  <a:t>sin</a:t>
                </a:r>
                <a:r>
                  <a:rPr lang="ru-RU" sz="1400" dirty="0">
                    <a:latin typeface="Circe Bold"/>
                  </a:rPr>
                  <a:t> </a:t>
                </a:r>
                <a:r>
                  <a:rPr lang="ru-RU" sz="1400" dirty="0" smtClean="0">
                    <a:latin typeface="Circe Bold"/>
                  </a:rPr>
                  <a:t>СМТ</a:t>
                </a:r>
                <a:r>
                  <a:rPr lang="en-US" sz="14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𝐶𝑇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𝐶𝑀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400" dirty="0">
                            <a:latin typeface="Circe Bold"/>
                          </a:rPr>
                          <m:t>h</m:t>
                        </m:r>
                      </m:num>
                      <m:den>
                        <m:r>
                          <m:rPr>
                            <m:nor/>
                          </m:rPr>
                          <a:rPr lang="ru-RU" sz="1400" b="0" i="0" smtClean="0">
                            <a:latin typeface="Cambria Math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ru-RU" sz="1400" b="0" i="0" smtClean="0">
                            <a:latin typeface="Circe Bold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1400" i="1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3</m:t>
                        </m:r>
                        <m:r>
                          <a:rPr lang="en-US" sz="1400" b="0" i="1" smtClean="0">
                            <a:latin typeface="Cambria Math"/>
                          </a:rPr>
                          <m:t>𝑉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  <m:r>
                          <a:rPr lang="en-US" sz="1400" b="0" i="1" smtClean="0">
                            <a:latin typeface="Cambria Math"/>
                          </a:rPr>
                          <m:t>𝑆</m:t>
                        </m:r>
                        <m:rad>
                          <m:radPr>
                            <m:degHide m:val="on"/>
                            <m:ctrlPr>
                              <a:rPr lang="en-US" sz="14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400" b="0" dirty="0" smtClean="0">
                    <a:latin typeface="Circe Bold"/>
                  </a:rPr>
                  <a:t> .</a:t>
                </a:r>
              </a:p>
              <a:p>
                <a:pPr marL="342900" indent="-342900">
                  <a:buAutoNum type="arabicPeriod"/>
                </a:pPr>
                <a:r>
                  <a:rPr lang="ru-RU" sz="1400" dirty="0" smtClean="0">
                    <a:latin typeface="Circe Bold"/>
                  </a:rPr>
                  <a:t>Объём пирамиды С</a:t>
                </a:r>
                <a:r>
                  <a:rPr lang="en-US" sz="1400" dirty="0" smtClean="0">
                    <a:latin typeface="Circe Bold"/>
                  </a:rPr>
                  <a:t>SMK</a:t>
                </a:r>
                <a:r>
                  <a:rPr lang="ru-RU" sz="1400" dirty="0" smtClean="0">
                    <a:latin typeface="Circe Bold"/>
                  </a:rPr>
                  <a:t> равен объёму пирамиды </a:t>
                </a:r>
                <a:r>
                  <a:rPr lang="en-US" sz="1400" dirty="0" smtClean="0">
                    <a:latin typeface="Circe Bold"/>
                  </a:rPr>
                  <a:t>SCMK. </a:t>
                </a:r>
              </a:p>
              <a:p>
                <a:r>
                  <a:rPr lang="en-US" sz="1400" dirty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      V = </a:t>
                </a:r>
                <a:r>
                  <a:rPr lang="en-US" sz="1400" dirty="0" smtClean="0">
                    <a:latin typeface="Calibri"/>
                  </a:rPr>
                  <a:t>⅓ ∙ S </a:t>
                </a:r>
                <a:r>
                  <a:rPr lang="en-US" sz="1400" baseline="-25000" dirty="0" smtClean="0">
                    <a:latin typeface="Calibri"/>
                  </a:rPr>
                  <a:t>CMK</a:t>
                </a:r>
                <a:r>
                  <a:rPr lang="en-US" sz="1400" dirty="0" smtClean="0">
                    <a:latin typeface="Calibri"/>
                  </a:rPr>
                  <a:t>∙ SO.  </a:t>
                </a:r>
                <a:r>
                  <a:rPr lang="en-US" sz="1400" dirty="0" smtClean="0"/>
                  <a:t>S </a:t>
                </a:r>
                <a:r>
                  <a:rPr lang="en-US" sz="1400" baseline="-25000" dirty="0" smtClean="0"/>
                  <a:t>CMK</a:t>
                </a:r>
                <a:r>
                  <a:rPr lang="en-US" sz="1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1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400" dirty="0" smtClean="0">
                    <a:latin typeface="Calibri"/>
                  </a:rPr>
                  <a:t> </a:t>
                </a:r>
                <a:r>
                  <a:rPr lang="en-US" sz="1400" dirty="0" smtClean="0">
                    <a:latin typeface="Calibri"/>
                  </a:rPr>
                  <a:t>(</a:t>
                </a:r>
                <a:r>
                  <a:rPr lang="ru-RU" sz="1400" dirty="0">
                    <a:latin typeface="Circe Bold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4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ru-RU" sz="1400" i="1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1400" b="0" dirty="0" smtClean="0">
                    <a:latin typeface="Circe Bold"/>
                  </a:rPr>
                  <a:t>)</a:t>
                </a:r>
                <a:r>
                  <a:rPr lang="en-US" sz="1400" b="0" baseline="30000" dirty="0" smtClean="0">
                    <a:latin typeface="Circe Bold"/>
                  </a:rPr>
                  <a:t>2 </a:t>
                </a:r>
                <a:r>
                  <a:rPr lang="en-US" sz="1400" b="0" dirty="0" smtClean="0">
                    <a:latin typeface="Circe Bold"/>
                  </a:rPr>
                  <a:t>= 4. SO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latin typeface="Cambria Math"/>
                          </a:rPr>
                          <m:t>25 −16</m:t>
                        </m:r>
                      </m:e>
                    </m:rad>
                  </m:oMath>
                </a14:m>
                <a:r>
                  <a:rPr lang="en-US" sz="1400" b="0" dirty="0" smtClean="0">
                    <a:latin typeface="Circe Bold"/>
                  </a:rPr>
                  <a:t> = 3, V = 4.</a:t>
                </a:r>
              </a:p>
              <a:p>
                <a:r>
                  <a:rPr lang="en-US" sz="1400" dirty="0" smtClean="0">
                    <a:latin typeface="Circe Bold"/>
                  </a:rPr>
                  <a:t>3.   S</a:t>
                </a:r>
                <a:r>
                  <a:rPr lang="en-US" sz="1400" baseline="-25000" dirty="0" smtClean="0">
                    <a:latin typeface="Circe Bold"/>
                  </a:rPr>
                  <a:t>SMK</a:t>
                </a:r>
                <a:r>
                  <a:rPr lang="en-US" sz="1400" dirty="0" smtClean="0">
                    <a:latin typeface="Circe Bold"/>
                  </a:rPr>
                  <a:t> . MK = 4, CR= 2, SR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latin typeface="Cambria Math"/>
                          </a:rPr>
                          <m:t>9+4</m:t>
                        </m:r>
                      </m:e>
                    </m:rad>
                  </m:oMath>
                </a14:m>
                <a:r>
                  <a:rPr lang="en-US" sz="1400" b="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latin typeface="Cambria Math"/>
                          </a:rPr>
                          <m:t>13</m:t>
                        </m:r>
                      </m:e>
                    </m:rad>
                  </m:oMath>
                </a14:m>
                <a:r>
                  <a:rPr lang="en-US" sz="1400" b="0" dirty="0" smtClean="0">
                    <a:latin typeface="Circe Bold"/>
                  </a:rPr>
                  <a:t> . </a:t>
                </a:r>
                <a:r>
                  <a:rPr lang="en-US" sz="1400" dirty="0" smtClean="0">
                    <a:latin typeface="Circe Bold"/>
                  </a:rPr>
                  <a:t>S</a:t>
                </a:r>
                <a:r>
                  <a:rPr lang="en-US" sz="1400" baseline="-25000" dirty="0" smtClean="0">
                    <a:latin typeface="Circe Bold"/>
                  </a:rPr>
                  <a:t>SMK </a:t>
                </a:r>
                <a:r>
                  <a:rPr lang="en-US" sz="1400" dirty="0" smtClean="0">
                    <a:latin typeface="Circe Bold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400" b="0" dirty="0" smtClean="0">
                    <a:latin typeface="Circe Bold"/>
                  </a:rPr>
                  <a:t> </a:t>
                </a:r>
                <a:r>
                  <a:rPr lang="en-US" sz="1400" b="0" dirty="0" smtClean="0">
                    <a:latin typeface="Calibri"/>
                  </a:rPr>
                  <a:t>∙ 4 ∙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400" i="1">
                            <a:latin typeface="Cambria Math"/>
                          </a:rPr>
                          <m:t>13</m:t>
                        </m:r>
                      </m:e>
                    </m:rad>
                  </m:oMath>
                </a14:m>
                <a:r>
                  <a:rPr lang="en-US" sz="1400" b="0" dirty="0" smtClean="0">
                    <a:latin typeface="Circe Bold"/>
                  </a:rPr>
                  <a:t> = 2</a:t>
                </a:r>
                <a:r>
                  <a:rPr lang="en-US" sz="14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400" i="1">
                            <a:latin typeface="Cambria Math"/>
                          </a:rPr>
                          <m:t>13</m:t>
                        </m:r>
                      </m:e>
                    </m:rad>
                  </m:oMath>
                </a14:m>
                <a:r>
                  <a:rPr lang="en-US" sz="1400" b="0" dirty="0" smtClean="0">
                    <a:latin typeface="Circe Bold"/>
                  </a:rPr>
                  <a:t>.</a:t>
                </a:r>
              </a:p>
              <a:p>
                <a:pPr marL="342900" indent="-342900">
                  <a:buAutoNum type="arabicPeriod" startAt="4"/>
                </a:pPr>
                <a:r>
                  <a:rPr lang="en-US" sz="1400" dirty="0" smtClean="0">
                    <a:latin typeface="Circe Bold"/>
                  </a:rPr>
                  <a:t>sin</a:t>
                </a:r>
                <a:r>
                  <a:rPr lang="ru-RU" sz="1400" dirty="0" smtClean="0">
                    <a:latin typeface="Circe Bold"/>
                  </a:rPr>
                  <a:t> СМТ</a:t>
                </a:r>
                <a:r>
                  <a:rPr lang="en-US" sz="14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/>
                          </a:rPr>
                          <m:t>3</m:t>
                        </m:r>
                        <m:r>
                          <a:rPr lang="en-US" sz="1400" b="0" i="1" smtClean="0">
                            <a:latin typeface="Cambria Math"/>
                          </a:rPr>
                          <m:t> ∙4</m:t>
                        </m:r>
                      </m:num>
                      <m:den>
                        <m:r>
                          <a:rPr lang="en-US" sz="1400" i="1">
                            <a:latin typeface="Cambria Math"/>
                          </a:rPr>
                          <m:t>2</m:t>
                        </m:r>
                        <m:r>
                          <a:rPr lang="en-US" sz="1400" i="1" smtClean="0"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 sz="1400" b="0" i="0" dirty="0" smtClean="0">
                            <a:latin typeface="Circe Bold"/>
                          </a:rPr>
                          <m:t>2 </m:t>
                        </m:r>
                        <m:rad>
                          <m:radPr>
                            <m:degHide m:val="on"/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i="1">
                                <a:latin typeface="Cambria Math"/>
                              </a:rPr>
                              <m:t>13</m:t>
                            </m:r>
                          </m:e>
                        </m:rad>
                        <m:r>
                          <a:rPr lang="en-US" sz="1400" b="0" i="1" smtClean="0">
                            <a:latin typeface="Cambria Math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i="1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400" dirty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26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. </a:t>
                </a:r>
              </a:p>
              <a:p>
                <a:r>
                  <a:rPr lang="ru-RU" sz="1400" dirty="0" smtClean="0">
                    <a:latin typeface="Circe Bold"/>
                  </a:rPr>
                  <a:t>                                                                                     </a:t>
                </a:r>
                <a:r>
                  <a:rPr lang="ru-RU" sz="1400" u="sng" dirty="0" smtClean="0">
                    <a:latin typeface="Circe Bold"/>
                  </a:rPr>
                  <a:t>Ответ</a:t>
                </a:r>
                <a:r>
                  <a:rPr lang="ru-RU" sz="1400" dirty="0" smtClean="0">
                    <a:latin typeface="Circe Bold"/>
                  </a:rPr>
                  <a:t>: </a:t>
                </a:r>
                <a:r>
                  <a:rPr lang="en-US" sz="1400" dirty="0" err="1" smtClean="0">
                    <a:latin typeface="Circe Bold"/>
                  </a:rPr>
                  <a:t>arcsin</a:t>
                </a:r>
                <a:r>
                  <a:rPr lang="en-US" sz="1400" dirty="0" smtClean="0">
                    <a:latin typeface="Circe Bold"/>
                  </a:rPr>
                  <a:t> </a:t>
                </a:r>
                <a:r>
                  <a:rPr lang="ru-RU" sz="1400" dirty="0" smtClean="0">
                    <a:latin typeface="Circe Bold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/>
                          </a:rPr>
                          <m:t>3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i="1">
                                <a:latin typeface="Cambria Math"/>
                              </a:rPr>
                              <m:t>26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400" dirty="0">
                    <a:latin typeface="Circe Bold"/>
                  </a:rPr>
                  <a:t>. </a:t>
                </a:r>
                <a:endParaRPr lang="ru-RU" sz="1400" dirty="0">
                  <a:latin typeface="Circe Bold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7" y="1403346"/>
                <a:ext cx="6264697" cy="3664593"/>
              </a:xfrm>
              <a:prstGeom prst="rect">
                <a:avLst/>
              </a:prstGeom>
              <a:blipFill rotWithShape="1">
                <a:blip r:embed="rId4"/>
                <a:stretch>
                  <a:fillRect l="-195" t="-1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731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1520" y="963175"/>
                <a:ext cx="8640960" cy="290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 smtClean="0">
                    <a:latin typeface="Circe Bold"/>
                  </a:rPr>
                  <a:t>     </a:t>
                </a:r>
                <a:r>
                  <a:rPr lang="ru-RU" dirty="0" smtClean="0">
                    <a:solidFill>
                      <a:srgbClr val="FF0000"/>
                    </a:solidFill>
                    <a:latin typeface="Circe Bold"/>
                  </a:rPr>
                  <a:t>Опорная задача</a:t>
                </a:r>
              </a:p>
              <a:p>
                <a:pPr algn="ctr"/>
                <a:endParaRPr lang="ru-RU" dirty="0">
                  <a:solidFill>
                    <a:srgbClr val="FF0000"/>
                  </a:solidFill>
                  <a:latin typeface="Circe Bold"/>
                </a:endParaRPr>
              </a:p>
              <a:p>
                <a:pPr algn="ctr"/>
                <a:r>
                  <a:rPr lang="ru-RU" sz="1400" dirty="0" smtClean="0">
                    <a:latin typeface="Circe Bold"/>
                  </a:rPr>
                  <a:t>Даны три прямые, проходящие через точку А. </a:t>
                </a:r>
                <a:endParaRPr lang="en-US" sz="1400" dirty="0" smtClean="0">
                  <a:latin typeface="Circe Bold"/>
                </a:endParaRPr>
              </a:p>
              <a:p>
                <a:pPr algn="ctr"/>
                <a:endParaRPr lang="ru-RU" sz="1400" dirty="0" smtClean="0">
                  <a:latin typeface="Circe Bold"/>
                </a:endParaRPr>
              </a:p>
              <a:p>
                <a:pPr algn="ctr"/>
                <a:r>
                  <a:rPr lang="ru-RU" sz="1400" dirty="0" smtClean="0">
                    <a:latin typeface="Circe Bold"/>
                  </a:rPr>
                  <a:t> Пусть В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ru-RU" sz="1400" dirty="0" smtClean="0">
                    <a:latin typeface="Circe Bold"/>
                  </a:rPr>
                  <a:t> и В</a:t>
                </a:r>
                <a:r>
                  <a:rPr lang="ru-RU" sz="1400" baseline="-25000" dirty="0" smtClean="0">
                    <a:latin typeface="Circe Bold"/>
                  </a:rPr>
                  <a:t>2</a:t>
                </a:r>
                <a:r>
                  <a:rPr lang="ru-RU" sz="1400" dirty="0" smtClean="0">
                    <a:latin typeface="Circe Bold"/>
                  </a:rPr>
                  <a:t> – две точки на одной прямой, С</a:t>
                </a:r>
                <a:r>
                  <a:rPr lang="ru-RU" sz="1400" baseline="-25000" dirty="0" smtClean="0">
                    <a:latin typeface="Circe Bold"/>
                  </a:rPr>
                  <a:t>1</a:t>
                </a:r>
                <a:r>
                  <a:rPr lang="ru-RU" sz="1400" dirty="0" smtClean="0">
                    <a:latin typeface="Circe Bold"/>
                  </a:rPr>
                  <a:t> и С</a:t>
                </a:r>
                <a:r>
                  <a:rPr lang="ru-RU" sz="1400" baseline="-25000" dirty="0" smtClean="0">
                    <a:latin typeface="Circe Bold"/>
                  </a:rPr>
                  <a:t>2</a:t>
                </a:r>
                <a:r>
                  <a:rPr lang="ru-RU" sz="1400" dirty="0" smtClean="0">
                    <a:latin typeface="Circe Bold"/>
                  </a:rPr>
                  <a:t> – на другой,</a:t>
                </a:r>
                <a:r>
                  <a:rPr lang="en-US" sz="1400" dirty="0" smtClean="0">
                    <a:latin typeface="Circe Bold"/>
                  </a:rPr>
                  <a:t> </a:t>
                </a:r>
                <a:r>
                  <a:rPr lang="ru-RU" sz="14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D</a:t>
                </a:r>
                <a:r>
                  <a:rPr lang="en-US" sz="1400" baseline="-25000" dirty="0" smtClean="0">
                    <a:latin typeface="Circe Bold"/>
                  </a:rPr>
                  <a:t>1</a:t>
                </a:r>
                <a:r>
                  <a:rPr lang="ru-RU" sz="1400" dirty="0" smtClean="0">
                    <a:latin typeface="Circe Bold"/>
                  </a:rPr>
                  <a:t> и </a:t>
                </a:r>
                <a:r>
                  <a:rPr lang="en-US" sz="1400" dirty="0" smtClean="0">
                    <a:latin typeface="Circe Bold"/>
                  </a:rPr>
                  <a:t> D</a:t>
                </a:r>
                <a:r>
                  <a:rPr lang="en-US" sz="1400" baseline="-25000" dirty="0" smtClean="0">
                    <a:latin typeface="Circe Bold"/>
                  </a:rPr>
                  <a:t>2</a:t>
                </a:r>
                <a:r>
                  <a:rPr lang="ru-RU" sz="1400" dirty="0" smtClean="0">
                    <a:latin typeface="Circe Bold"/>
                  </a:rPr>
                  <a:t> – на третьей.</a:t>
                </a:r>
              </a:p>
              <a:p>
                <a:pPr algn="ctr"/>
                <a:endParaRPr lang="en-US" sz="1400" dirty="0" smtClean="0">
                  <a:latin typeface="Circe Bold"/>
                </a:endParaRPr>
              </a:p>
              <a:p>
                <a:pPr algn="ctr"/>
                <a:r>
                  <a:rPr lang="ru-RU" sz="1400" dirty="0" smtClean="0">
                    <a:latin typeface="Circe Bold"/>
                  </a:rPr>
                  <a:t>Тогда</a:t>
                </a:r>
              </a:p>
              <a:p>
                <a:pPr algn="ctr"/>
                <a:endParaRPr lang="ru-RU" sz="1400" dirty="0">
                  <a:latin typeface="Circe Bold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𝑉</m:t>
                        </m:r>
                        <m:r>
                          <a:rPr lang="en-US" sz="20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𝐴𝐵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1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𝐶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1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𝐷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𝑉</m:t>
                        </m:r>
                        <m:r>
                          <a:rPr lang="en-US" sz="20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𝐴𝐵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2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𝐶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2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𝐷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𝐴𝐵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𝐴𝐶</m:t>
                        </m:r>
                        <m:r>
                          <a:rPr lang="en-US" sz="2000" b="0" i="1" baseline="-25000" smtClean="0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 ∙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𝐴𝐷</m:t>
                        </m:r>
                        <m:r>
                          <a:rPr lang="en-US" sz="2000" b="0" i="1" baseline="-2500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𝐴𝐵</m:t>
                        </m:r>
                        <m:r>
                          <a:rPr lang="en-US" sz="2000" b="0" i="1" baseline="-25000" smtClean="0">
                            <a:latin typeface="Cambria Math"/>
                          </a:rPr>
                          <m:t>2</m:t>
                        </m:r>
                        <m:r>
                          <a:rPr lang="en-US" sz="2000" i="1">
                            <a:latin typeface="Cambria Math"/>
                          </a:rPr>
                          <m:t> ∙</m:t>
                        </m:r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𝐴𝐶</m:t>
                        </m:r>
                        <m:r>
                          <a:rPr lang="en-US" sz="2000" b="0" i="1" baseline="-25000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 ∙</m:t>
                        </m:r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𝐴𝐷</m:t>
                        </m:r>
                        <m:r>
                          <a:rPr lang="en-US" sz="2000" b="0" i="1" baseline="-25000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>
                    <a:latin typeface="Circe Bold"/>
                  </a:rPr>
                  <a:t> .</a:t>
                </a:r>
                <a:endParaRPr lang="ru-RU" sz="2000" dirty="0" smtClean="0">
                  <a:latin typeface="Circe Bold"/>
                </a:endParaRPr>
              </a:p>
              <a:p>
                <a:pPr algn="ctr"/>
                <a:endParaRPr lang="ru-RU" sz="2000" dirty="0">
                  <a:latin typeface="Circe Bold"/>
                </a:endParaRPr>
              </a:p>
              <a:p>
                <a:pPr algn="ctr"/>
                <a:r>
                  <a:rPr lang="ru-RU" sz="1400" dirty="0" smtClean="0">
                    <a:latin typeface="Circe Bold"/>
                  </a:rPr>
                  <a:t> </a:t>
                </a:r>
                <a:endParaRPr lang="en-US" sz="1400" dirty="0" smtClean="0">
                  <a:latin typeface="Circe Bold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963175"/>
                <a:ext cx="8640960" cy="2901435"/>
              </a:xfrm>
              <a:prstGeom prst="rect">
                <a:avLst/>
              </a:prstGeom>
              <a:blipFill rotWithShape="1">
                <a:blip r:embed="rId2"/>
                <a:stretch>
                  <a:fillRect t="-10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782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46774" y="699542"/>
                <a:ext cx="8568952" cy="42967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dirty="0" smtClean="0">
                    <a:latin typeface="Circe Bold"/>
                  </a:rPr>
                  <a:t>4. В правильном тетраэдре </a:t>
                </a:r>
                <a:r>
                  <a:rPr lang="ru-RU" sz="1400" i="1" dirty="0">
                    <a:latin typeface="Circe Bold"/>
                  </a:rPr>
                  <a:t>MNPQ</a:t>
                </a:r>
                <a:r>
                  <a:rPr lang="ru-RU" sz="1400" dirty="0">
                    <a:latin typeface="Circe Bold"/>
                  </a:rPr>
                  <a:t> через биссектрисы </a:t>
                </a:r>
                <a:r>
                  <a:rPr lang="ru-RU" sz="1400" i="1" dirty="0">
                    <a:latin typeface="Circe Bold"/>
                  </a:rPr>
                  <a:t>NA</a:t>
                </a:r>
                <a:r>
                  <a:rPr lang="ru-RU" sz="1400" dirty="0">
                    <a:latin typeface="Circe Bold"/>
                  </a:rPr>
                  <a:t> и </a:t>
                </a:r>
                <a:r>
                  <a:rPr lang="ru-RU" sz="1400" i="1" dirty="0">
                    <a:latin typeface="Circe Bold"/>
                  </a:rPr>
                  <a:t>QB</a:t>
                </a:r>
                <a:r>
                  <a:rPr lang="ru-RU" sz="1400" dirty="0">
                    <a:latin typeface="Circe Bold"/>
                  </a:rPr>
                  <a:t> граней </a:t>
                </a:r>
                <a:r>
                  <a:rPr lang="ru-RU" sz="1400" i="1" dirty="0">
                    <a:latin typeface="Circe Bold"/>
                  </a:rPr>
                  <a:t>MNP</a:t>
                </a:r>
                <a:r>
                  <a:rPr lang="ru-RU" sz="1400" dirty="0">
                    <a:latin typeface="Circe Bold"/>
                  </a:rPr>
                  <a:t> и </a:t>
                </a:r>
                <a:r>
                  <a:rPr lang="ru-RU" sz="1400" i="1" dirty="0">
                    <a:latin typeface="Circe Bold"/>
                  </a:rPr>
                  <a:t>QNP</a:t>
                </a:r>
                <a:r>
                  <a:rPr lang="ru-RU" sz="1400" dirty="0">
                    <a:latin typeface="Circe Bold"/>
                  </a:rPr>
                  <a:t> проведены параллельные плоскости.</a:t>
                </a:r>
              </a:p>
              <a:p>
                <a:r>
                  <a:rPr lang="ru-RU" sz="1400" dirty="0">
                    <a:latin typeface="Circe Bold"/>
                  </a:rPr>
                  <a:t>а) Найдите отношение суммы объемов отсекаемых от </a:t>
                </a:r>
                <a:r>
                  <a:rPr lang="ru-RU" sz="1400" i="1" dirty="0">
                    <a:latin typeface="Circe Bold"/>
                  </a:rPr>
                  <a:t>MNPQ</a:t>
                </a:r>
                <a:r>
                  <a:rPr lang="ru-RU" sz="1400" dirty="0">
                    <a:latin typeface="Circe Bold"/>
                  </a:rPr>
                  <a:t> тетраэдров к объему </a:t>
                </a:r>
                <a:r>
                  <a:rPr lang="ru-RU" sz="1400" i="1" dirty="0">
                    <a:latin typeface="Circe Bold"/>
                  </a:rPr>
                  <a:t>MNPQ</a:t>
                </a:r>
                <a:endParaRPr lang="ru-RU" sz="1400" dirty="0">
                  <a:latin typeface="Circe Bold"/>
                </a:endParaRPr>
              </a:p>
              <a:p>
                <a:r>
                  <a:rPr lang="ru-RU" sz="1400" dirty="0">
                    <a:latin typeface="Circe Bold"/>
                  </a:rPr>
                  <a:t>б) Найдите расстояние между </a:t>
                </a:r>
                <a:r>
                  <a:rPr lang="ru-RU" sz="1400" i="1" dirty="0">
                    <a:latin typeface="Circe Bold"/>
                  </a:rPr>
                  <a:t>NA</a:t>
                </a:r>
                <a:r>
                  <a:rPr lang="ru-RU" sz="1400" dirty="0">
                    <a:latin typeface="Circe Bold"/>
                  </a:rPr>
                  <a:t> и </a:t>
                </a:r>
                <a:r>
                  <a:rPr lang="ru-RU" sz="1400" i="1" dirty="0">
                    <a:latin typeface="Circe Bold"/>
                  </a:rPr>
                  <a:t>QB</a:t>
                </a:r>
                <a:r>
                  <a:rPr lang="ru-RU" sz="1400" dirty="0">
                    <a:latin typeface="Circe Bold"/>
                  </a:rPr>
                  <a:t>, если ребро тетраэдра равно 1</a:t>
                </a:r>
                <a:r>
                  <a:rPr lang="ru-RU" sz="1400" dirty="0" smtClean="0">
                    <a:latin typeface="Circe Bold"/>
                  </a:rPr>
                  <a:t>.</a:t>
                </a:r>
              </a:p>
              <a:p>
                <a:r>
                  <a:rPr lang="ru-RU" sz="1400" u="sng" dirty="0" smtClean="0">
                    <a:latin typeface="Circe Bold"/>
                  </a:rPr>
                  <a:t>Решение</a:t>
                </a:r>
                <a:r>
                  <a:rPr lang="ru-RU" sz="1400" dirty="0" smtClean="0">
                    <a:latin typeface="Circe Bold"/>
                  </a:rPr>
                  <a:t>.</a:t>
                </a:r>
              </a:p>
              <a:p>
                <a:pPr marL="342900" indent="-342900">
                  <a:buAutoNum type="arabicPeriod"/>
                </a:pPr>
                <a:r>
                  <a:rPr lang="ru-RU" sz="1400" dirty="0" smtClean="0">
                    <a:latin typeface="Circe Bold"/>
                  </a:rPr>
                  <a:t>Параллельные сечения </a:t>
                </a:r>
                <a:r>
                  <a:rPr lang="en-US" sz="1400" dirty="0" smtClean="0">
                    <a:latin typeface="Circe Bold"/>
                  </a:rPr>
                  <a:t>ARN</a:t>
                </a:r>
                <a:r>
                  <a:rPr lang="ru-RU" sz="1400" dirty="0" smtClean="0">
                    <a:latin typeface="Circe Bold"/>
                  </a:rPr>
                  <a:t> и </a:t>
                </a:r>
                <a:r>
                  <a:rPr lang="en-US" sz="1400" dirty="0" smtClean="0">
                    <a:latin typeface="Circe Bold"/>
                  </a:rPr>
                  <a:t> TQB</a:t>
                </a:r>
                <a:r>
                  <a:rPr lang="ru-RU" sz="1400" dirty="0" smtClean="0">
                    <a:latin typeface="Circe Bold"/>
                  </a:rPr>
                  <a:t>.</a:t>
                </a:r>
                <a:r>
                  <a:rPr lang="en-US" sz="1400" dirty="0" smtClean="0">
                    <a:latin typeface="Circe Bold"/>
                  </a:rPr>
                  <a:t> V</a:t>
                </a:r>
                <a:r>
                  <a:rPr lang="en-US" sz="1400" baseline="-25000" dirty="0" smtClean="0">
                    <a:latin typeface="Circe Bold"/>
                  </a:rPr>
                  <a:t>1</a:t>
                </a:r>
                <a:r>
                  <a:rPr lang="ru-RU" sz="1400" baseline="-250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- </a:t>
                </a:r>
                <a:r>
                  <a:rPr lang="ru-RU" sz="1400" baseline="-25000" dirty="0" smtClean="0">
                    <a:latin typeface="Circe Bold"/>
                  </a:rPr>
                  <a:t> </a:t>
                </a:r>
                <a:r>
                  <a:rPr lang="ru-RU" sz="1400" dirty="0" smtClean="0">
                    <a:latin typeface="Circe Bold"/>
                  </a:rPr>
                  <a:t>объем пирамиды </a:t>
                </a:r>
                <a:r>
                  <a:rPr lang="en-US" sz="1400" dirty="0" smtClean="0">
                    <a:latin typeface="Circe Bold"/>
                  </a:rPr>
                  <a:t>MARN,</a:t>
                </a:r>
              </a:p>
              <a:p>
                <a:r>
                  <a:rPr lang="en-US" sz="1400" dirty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       V</a:t>
                </a:r>
                <a:r>
                  <a:rPr lang="en-US" sz="1400" baseline="-25000" dirty="0" smtClean="0">
                    <a:latin typeface="Circe Bold"/>
                  </a:rPr>
                  <a:t>2 </a:t>
                </a:r>
                <a:r>
                  <a:rPr lang="en-US" sz="1400" dirty="0" smtClean="0">
                    <a:latin typeface="Circe Bold"/>
                  </a:rPr>
                  <a:t>-  </a:t>
                </a:r>
                <a:r>
                  <a:rPr lang="ru-RU" sz="1400" dirty="0" smtClean="0">
                    <a:latin typeface="Circe Bold"/>
                  </a:rPr>
                  <a:t>пирамиды </a:t>
                </a:r>
                <a:r>
                  <a:rPr lang="en-US" sz="1400" dirty="0" smtClean="0">
                    <a:latin typeface="Circe Bold"/>
                  </a:rPr>
                  <a:t>TPQB</a:t>
                </a:r>
                <a:r>
                  <a:rPr lang="en-US" sz="1400" baseline="-250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, V –</a:t>
                </a:r>
                <a:r>
                  <a:rPr lang="ru-RU" sz="1400" dirty="0" smtClean="0">
                    <a:latin typeface="Circe Bold"/>
                  </a:rPr>
                  <a:t> данной пирамиды </a:t>
                </a:r>
                <a:r>
                  <a:rPr lang="en-US" sz="1400" dirty="0" smtClean="0">
                    <a:latin typeface="Circe Bold"/>
                  </a:rPr>
                  <a:t>MPQN. </a:t>
                </a:r>
              </a:p>
              <a:p>
                <a:endParaRPr lang="en-US" sz="1400" dirty="0">
                  <a:latin typeface="Circe Bold"/>
                </a:endParaRPr>
              </a:p>
              <a:p>
                <a:endParaRPr lang="en-US" sz="1400" dirty="0" smtClean="0">
                  <a:latin typeface="Circe Bold"/>
                </a:endParaRPr>
              </a:p>
              <a:p>
                <a:endParaRPr lang="en-US" sz="1400" dirty="0">
                  <a:latin typeface="Circe Bold"/>
                </a:endParaRPr>
              </a:p>
              <a:p>
                <a:r>
                  <a:rPr lang="en-US" sz="1400" dirty="0" smtClean="0">
                    <a:latin typeface="Circe Bold"/>
                  </a:rPr>
                  <a:t>       </a:t>
                </a:r>
                <a:r>
                  <a:rPr lang="en-US" sz="1400" dirty="0">
                    <a:latin typeface="Circe Bold"/>
                  </a:rPr>
                  <a:t> V</a:t>
                </a:r>
                <a:r>
                  <a:rPr lang="en-US" sz="1400" baseline="-25000" dirty="0">
                    <a:latin typeface="Circe Bold"/>
                  </a:rPr>
                  <a:t>1</a:t>
                </a:r>
                <a:r>
                  <a:rPr lang="ru-RU" sz="1400" baseline="-25000" dirty="0">
                    <a:latin typeface="Circe Bold"/>
                  </a:rPr>
                  <a:t> </a:t>
                </a:r>
                <a:r>
                  <a:rPr lang="en-US" sz="1400" baseline="-250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+ </a:t>
                </a:r>
                <a:r>
                  <a:rPr lang="en-US" sz="1400" dirty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V</a:t>
                </a:r>
                <a:r>
                  <a:rPr lang="en-US" sz="1400" baseline="-25000" dirty="0" smtClean="0">
                    <a:latin typeface="Circe Bold"/>
                  </a:rPr>
                  <a:t>2</a:t>
                </a:r>
                <a:r>
                  <a:rPr lang="ru-RU" sz="1400" baseline="-250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 V.  </a:t>
                </a:r>
                <a:endParaRPr lang="ru-RU" sz="1400" dirty="0" smtClean="0">
                  <a:latin typeface="Circe Bold"/>
                </a:endParaRPr>
              </a:p>
              <a:p>
                <a:r>
                  <a:rPr lang="en-US" sz="1400" dirty="0" smtClean="0">
                    <a:latin typeface="Circe Bold"/>
                  </a:rPr>
                  <a:t>2. </a:t>
                </a:r>
                <a:r>
                  <a:rPr lang="ru-RU" sz="1400" dirty="0" smtClean="0">
                    <a:latin typeface="Circe Bold"/>
                  </a:rPr>
                  <a:t>   </a:t>
                </a:r>
                <a:r>
                  <a:rPr lang="en-US" sz="1400" dirty="0" smtClean="0">
                    <a:latin typeface="Circe Bold"/>
                  </a:rPr>
                  <a:t>d </a:t>
                </a:r>
                <a:r>
                  <a:rPr lang="ru-RU" sz="1400" dirty="0" smtClean="0">
                    <a:latin typeface="Circe Bold"/>
                  </a:rPr>
                  <a:t>– расстояние между </a:t>
                </a:r>
                <a:r>
                  <a:rPr lang="ru-RU" sz="1400" dirty="0">
                    <a:latin typeface="Circe Bold"/>
                  </a:rPr>
                  <a:t>NA и </a:t>
                </a:r>
                <a:r>
                  <a:rPr lang="ru-RU" sz="1400" dirty="0" smtClean="0">
                    <a:latin typeface="Circe Bold"/>
                  </a:rPr>
                  <a:t>QB и  между </a:t>
                </a:r>
              </a:p>
              <a:p>
                <a:r>
                  <a:rPr lang="ru-RU" sz="1400" dirty="0" smtClean="0">
                    <a:latin typeface="Circe Bold"/>
                  </a:rPr>
                  <a:t>параллельными плоскостями </a:t>
                </a:r>
                <a:r>
                  <a:rPr lang="en-US" sz="1400" dirty="0">
                    <a:latin typeface="Circe Bold"/>
                  </a:rPr>
                  <a:t>ARN</a:t>
                </a:r>
                <a:r>
                  <a:rPr lang="ru-RU" sz="1400" dirty="0">
                    <a:latin typeface="Circe Bold"/>
                  </a:rPr>
                  <a:t> и </a:t>
                </a:r>
                <a:r>
                  <a:rPr lang="en-US" sz="1400" dirty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TQB</a:t>
                </a:r>
                <a:r>
                  <a:rPr lang="ru-RU" sz="1400" dirty="0" smtClean="0">
                    <a:latin typeface="Circe Bold"/>
                  </a:rPr>
                  <a:t>, высота пирамиды </a:t>
                </a:r>
                <a:r>
                  <a:rPr lang="en-US" sz="1400" dirty="0" smtClean="0">
                    <a:latin typeface="Circe Bold"/>
                  </a:rPr>
                  <a:t>ATBQ. </a:t>
                </a:r>
              </a:p>
              <a:p>
                <a:r>
                  <a:rPr lang="en-US" sz="1400" dirty="0" smtClean="0">
                    <a:latin typeface="Circe Bold"/>
                  </a:rPr>
                  <a:t>TB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AN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1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,  QB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1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 , TQ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1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13</m:t>
                            </m:r>
                          </m:e>
                        </m:rad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1400" b="0" i="1" smtClean="0">
                        <a:latin typeface="Cambria Math"/>
                      </a:rPr>
                      <m:t>. </m:t>
                    </m:r>
                    <m:r>
                      <a:rPr lang="ru-RU" sz="1400" b="0" i="1" smtClean="0">
                        <a:latin typeface="Cambria Math"/>
                      </a:rPr>
                      <m:t> </m:t>
                    </m:r>
                  </m:oMath>
                </a14:m>
                <a:endParaRPr lang="ru-RU" sz="1400" b="0" i="1" dirty="0" smtClean="0">
                  <a:latin typeface="Cambria Math"/>
                </a:endParaRPr>
              </a:p>
              <a:p>
                <a:r>
                  <a:rPr lang="ru-RU" sz="1400" dirty="0" smtClean="0">
                    <a:latin typeface="Circe Bold"/>
                  </a:rPr>
                  <a:t>По теореме косинусов находим </a:t>
                </a:r>
                <a:r>
                  <a:rPr lang="en-US" sz="1400" dirty="0" err="1" smtClean="0">
                    <a:latin typeface="Circe Bold"/>
                  </a:rPr>
                  <a:t>cos</a:t>
                </a:r>
                <a:r>
                  <a:rPr lang="en-US" sz="1400" dirty="0" smtClean="0">
                    <a:latin typeface="Circe Bold"/>
                  </a:rPr>
                  <a:t> QTB</a:t>
                </a:r>
                <a:r>
                  <a:rPr lang="ru-RU" sz="1400" dirty="0" smtClean="0">
                    <a:latin typeface="Circe Bold"/>
                  </a:rPr>
                  <a:t> , он равен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sz="1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1400" b="0" i="1" smtClean="0">
                                <a:latin typeface="Cambria Math"/>
                              </a:rPr>
                              <m:t>39</m:t>
                            </m:r>
                          </m:e>
                        </m:rad>
                      </m:den>
                    </m:f>
                  </m:oMath>
                </a14:m>
                <a:r>
                  <a:rPr lang="ru-RU" sz="1400" dirty="0" smtClean="0">
                    <a:latin typeface="Circe Bold"/>
                  </a:rPr>
                  <a:t> , далее </a:t>
                </a:r>
                <a:r>
                  <a:rPr lang="en-US" sz="1400" dirty="0" smtClean="0">
                    <a:latin typeface="Circe Bold"/>
                  </a:rPr>
                  <a:t>sin QTB</a:t>
                </a:r>
                <a:r>
                  <a:rPr lang="ru-RU" sz="1400" dirty="0" smtClean="0">
                    <a:latin typeface="Circe Bold"/>
                  </a:rPr>
                  <a:t>, </a:t>
                </a:r>
              </a:p>
              <a:p>
                <a:r>
                  <a:rPr lang="en-US" sz="1400" dirty="0" smtClean="0">
                    <a:latin typeface="Circe Bold"/>
                  </a:rPr>
                  <a:t>Sin QTB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1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latin typeface="Cambria Math"/>
                              </a:rPr>
                              <m:t>35</m:t>
                            </m:r>
                          </m:num>
                          <m:den>
                            <m:r>
                              <a:rPr lang="en-US" sz="1400" b="0" i="1" smtClean="0">
                                <a:latin typeface="Cambria Math"/>
                              </a:rPr>
                              <m:t>39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1400" dirty="0" smtClean="0">
                    <a:latin typeface="Circe Bold"/>
                  </a:rPr>
                  <a:t> . S </a:t>
                </a:r>
                <a:r>
                  <a:rPr lang="en-US" sz="1400" baseline="-25000" dirty="0" smtClean="0">
                    <a:latin typeface="Circe Bold"/>
                  </a:rPr>
                  <a:t>TBQ</a:t>
                </a:r>
                <a:r>
                  <a:rPr lang="en-US" sz="14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1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35</m:t>
                            </m:r>
                          </m:e>
                        </m:rad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.</a:t>
                </a:r>
              </a:p>
              <a:p>
                <a:endParaRPr lang="ru-RU" sz="1400" dirty="0">
                  <a:latin typeface="Circe Bold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774" y="699542"/>
                <a:ext cx="8568952" cy="4296754"/>
              </a:xfrm>
              <a:prstGeom prst="rect">
                <a:avLst/>
              </a:prstGeom>
              <a:blipFill rotWithShape="1">
                <a:blip r:embed="rId2"/>
                <a:stretch>
                  <a:fillRect l="-213" t="-1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025960"/>
            <a:ext cx="2617728" cy="2490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87546" y="2391317"/>
                <a:ext cx="5296622" cy="421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/>
                          </a:rPr>
                          <m:t>𝑉</m:t>
                        </m:r>
                        <m:r>
                          <a:rPr lang="en-US" sz="1400" i="1" baseline="-250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US" sz="1400" dirty="0" smtClean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𝑀𝐴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𝑀𝑅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𝑀𝑁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  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𝑀𝑃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𝑀𝑄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𝑀𝑁</m:t>
                        </m:r>
                      </m:den>
                    </m:f>
                  </m:oMath>
                </a14:m>
                <a:r>
                  <a:rPr lang="en-US" sz="1400" dirty="0" smtClean="0"/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∙2 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∙3  </m:t>
                        </m:r>
                      </m:den>
                    </m:f>
                  </m:oMath>
                </a14:m>
                <a:r>
                  <a:rPr lang="en-US" sz="1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, </a:t>
                </a:r>
                <a:r>
                  <a:rPr lang="en-US" sz="1400" dirty="0">
                    <a:latin typeface="Circe Bold"/>
                  </a:rPr>
                  <a:t>V</a:t>
                </a:r>
                <a:r>
                  <a:rPr lang="en-US" sz="1400" baseline="-25000" dirty="0">
                    <a:latin typeface="Circe Bold"/>
                  </a:rPr>
                  <a:t>1</a:t>
                </a:r>
                <a:r>
                  <a:rPr lang="ru-RU" sz="1400" baseline="-25000" dirty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 V.  V</a:t>
                </a:r>
                <a:r>
                  <a:rPr lang="en-US" sz="1400" baseline="-25000" dirty="0" smtClean="0">
                    <a:latin typeface="Circe Bold"/>
                  </a:rPr>
                  <a:t>2 </a:t>
                </a:r>
                <a:r>
                  <a:rPr lang="en-US" sz="1400" dirty="0" smtClean="0">
                    <a:latin typeface="Circe Bold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1400" baseline="-25000" dirty="0" smtClean="0">
                    <a:latin typeface="Circe Bold"/>
                  </a:rPr>
                  <a:t>  </a:t>
                </a:r>
                <a:r>
                  <a:rPr lang="en-US" sz="1400" dirty="0" smtClean="0">
                    <a:latin typeface="Calibri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1 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alibri"/>
                  </a:rPr>
                  <a:t>∙ V ,  V</a:t>
                </a:r>
                <a:r>
                  <a:rPr lang="en-US" sz="1400" baseline="-25000" dirty="0" smtClean="0">
                    <a:latin typeface="Calibri"/>
                  </a:rPr>
                  <a:t>2</a:t>
                </a:r>
                <a:r>
                  <a:rPr lang="en-US" sz="1400" dirty="0" smtClean="0">
                    <a:latin typeface="Calibri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alibri"/>
                  </a:rPr>
                  <a:t>  V. </a:t>
                </a:r>
                <a:endParaRPr lang="ru-RU" sz="1400" dirty="0">
                  <a:latin typeface="Circe Bold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546" y="2391317"/>
                <a:ext cx="5296622" cy="4216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575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347614"/>
            <a:ext cx="2448271" cy="2328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2771800" y="1635646"/>
                <a:ext cx="5904656" cy="23594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dirty="0" smtClean="0">
                    <a:latin typeface="Circe Bold"/>
                  </a:rPr>
                  <a:t>3. </a:t>
                </a:r>
                <a:r>
                  <a:rPr lang="ru-RU" sz="1400" dirty="0" smtClean="0">
                    <a:latin typeface="Circe Bold"/>
                  </a:rPr>
                  <a:t> Объёмы </a:t>
                </a:r>
                <a:r>
                  <a:rPr lang="ru-RU" sz="1400" dirty="0" smtClean="0">
                    <a:latin typeface="Circe Bold"/>
                  </a:rPr>
                  <a:t>пирамид </a:t>
                </a:r>
                <a:r>
                  <a:rPr lang="en-US" sz="1400" dirty="0" smtClean="0">
                    <a:latin typeface="Circe Bold"/>
                  </a:rPr>
                  <a:t>QTAB</a:t>
                </a:r>
                <a:r>
                  <a:rPr lang="ru-RU" sz="1400" dirty="0" smtClean="0">
                    <a:latin typeface="Circe Bold"/>
                  </a:rPr>
                  <a:t> и </a:t>
                </a:r>
                <a:r>
                  <a:rPr lang="en-US" sz="1400" dirty="0" smtClean="0">
                    <a:latin typeface="Circe Bold"/>
                  </a:rPr>
                  <a:t> QTPB</a:t>
                </a:r>
                <a:r>
                  <a:rPr lang="ru-RU" sz="1400" dirty="0" smtClean="0">
                    <a:latin typeface="Circe Bold"/>
                  </a:rPr>
                  <a:t> равны и равны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b="0" i="1" smtClean="0">
                            <a:latin typeface="Cambria Math"/>
                          </a:rPr>
                          <m:t>1 </m:t>
                        </m:r>
                      </m:num>
                      <m:den>
                        <m:r>
                          <a:rPr lang="ru-RU" sz="14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1400" dirty="0" smtClean="0">
                    <a:latin typeface="Circe Bold"/>
                  </a:rPr>
                  <a:t> объёма данной пирамиды, т.е. </a:t>
                </a:r>
                <a:r>
                  <a:rPr lang="en-US" sz="1400" dirty="0" smtClean="0">
                    <a:latin typeface="Circe Bold"/>
                  </a:rPr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alibri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1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alibri"/>
                  </a:rPr>
                  <a:t>∙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400" b="0" i="1" dirty="0" smtClean="0">
                            <a:latin typeface="Cambria Math"/>
                          </a:rPr>
                          <m:t>1 − </m:t>
                        </m:r>
                        <m:f>
                          <m:fPr>
                            <m:ctrlPr>
                              <a:rPr lang="en-US" sz="14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4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400" b="0" i="1" dirty="0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14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1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ru-RU" sz="1400" dirty="0" smtClean="0">
                    <a:latin typeface="Circe Bold"/>
                  </a:rPr>
                  <a:t> </a:t>
                </a:r>
                <a:r>
                  <a:rPr lang="en-US" sz="1400" dirty="0" smtClean="0">
                    <a:latin typeface="Circe Bold"/>
                  </a:rPr>
                  <a:t> </a:t>
                </a:r>
                <a:r>
                  <a:rPr lang="ru-RU" sz="1400" dirty="0" smtClean="0">
                    <a:latin typeface="Circe Bold"/>
                  </a:rPr>
                  <a:t>и  </a:t>
                </a:r>
                <a:r>
                  <a:rPr lang="en-US" sz="1400" dirty="0"/>
                  <a:t>V</a:t>
                </a:r>
                <a:r>
                  <a:rPr lang="en-US" sz="1400" baseline="-25000" dirty="0"/>
                  <a:t>2</a:t>
                </a:r>
                <a:r>
                  <a:rPr lang="en-US" sz="1400" dirty="0"/>
                  <a:t> </a:t>
                </a:r>
                <a:r>
                  <a:rPr lang="ru-RU" sz="1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1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96</m:t>
                        </m:r>
                      </m:den>
                    </m:f>
                  </m:oMath>
                </a14:m>
                <a:r>
                  <a:rPr lang="ru-RU" sz="1400" dirty="0" smtClean="0">
                    <a:latin typeface="Circe Bold"/>
                  </a:rPr>
                  <a:t> .</a:t>
                </a:r>
              </a:p>
              <a:p>
                <a:endParaRPr lang="ru-RU" sz="1400" dirty="0">
                  <a:latin typeface="Circe Bold"/>
                </a:endParaRPr>
              </a:p>
              <a:p>
                <a:r>
                  <a:rPr lang="ru-RU" sz="1400" dirty="0" smtClean="0">
                    <a:latin typeface="Circe Bold"/>
                  </a:rPr>
                  <a:t>4.   </a:t>
                </a:r>
                <a:r>
                  <a:rPr lang="en-US" sz="1400" dirty="0" smtClean="0">
                    <a:latin typeface="Circe Bold"/>
                  </a:rPr>
                  <a:t>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3 </m:t>
                        </m:r>
                        <m:r>
                          <a:rPr lang="en-US" sz="1400" b="0" i="1" smtClean="0">
                            <a:latin typeface="Cambria Math"/>
                          </a:rPr>
                          <m:t>𝑉</m:t>
                        </m:r>
                        <m:r>
                          <a:rPr lang="en-US" sz="1400" b="0" i="1" baseline="-25000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𝑆</m:t>
                        </m:r>
                        <m:r>
                          <a:rPr lang="en-US" sz="1400" b="0" i="1" baseline="-25000" smtClean="0">
                            <a:latin typeface="Cambria Math"/>
                          </a:rPr>
                          <m:t> </m:t>
                        </m:r>
                        <m:r>
                          <a:rPr lang="en-US" sz="1400" b="0" i="1" baseline="-25000" smtClean="0">
                            <a:latin typeface="Cambria Math"/>
                          </a:rPr>
                          <m:t>𝑇𝐵𝑄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3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en-US" sz="1400" b="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  <a:ea typeface="Cambria Math"/>
                              </a:rPr>
                              <m:t>2 </m:t>
                            </m:r>
                          </m:e>
                        </m:rad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∙32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96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en-US" sz="1400" b="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  <a:ea typeface="Cambria Math"/>
                              </a:rPr>
                              <m:t>35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4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dirty="0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1400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dirty="0" smtClean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US" sz="1400" b="0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dirty="0" smtClean="0">
                                <a:latin typeface="Cambria Math"/>
                              </a:rPr>
                              <m:t>35</m:t>
                            </m:r>
                          </m:e>
                        </m:rad>
                      </m:den>
                    </m:f>
                    <m:r>
                      <a:rPr lang="en-US" sz="1400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1400" dirty="0" smtClean="0">
                    <a:latin typeface="Circe Bold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1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1400" b="0" i="1" smtClean="0">
                                <a:latin typeface="Cambria Math"/>
                              </a:rPr>
                              <m:t>35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1400" dirty="0" smtClean="0">
                    <a:latin typeface="Circe Bold"/>
                  </a:rPr>
                  <a:t>. </a:t>
                </a:r>
              </a:p>
              <a:p>
                <a:endParaRPr lang="ru-RU" sz="1400" dirty="0" smtClean="0">
                  <a:latin typeface="Circe Bold"/>
                </a:endParaRPr>
              </a:p>
              <a:p>
                <a:r>
                  <a:rPr lang="ru-RU" sz="1400" u="sng" dirty="0" smtClean="0">
                    <a:latin typeface="Circe Bold"/>
                  </a:rPr>
                  <a:t>Ответ: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4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1400" i="1">
                                <a:latin typeface="Cambria Math"/>
                              </a:rPr>
                              <m:t>35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1400" dirty="0">
                    <a:latin typeface="Circe Bold"/>
                  </a:rPr>
                  <a:t>. </a:t>
                </a:r>
              </a:p>
              <a:p>
                <a:endParaRPr lang="en-US" sz="1400" u="sng" dirty="0">
                  <a:latin typeface="Circe Bold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1635646"/>
                <a:ext cx="5904656" cy="2359492"/>
              </a:xfrm>
              <a:prstGeom prst="rect">
                <a:avLst/>
              </a:prstGeom>
              <a:blipFill rotWithShape="1">
                <a:blip r:embed="rId3"/>
                <a:stretch>
                  <a:fillRect l="-310" r="-11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876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144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Специальное оформление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Специальное оформление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Специальное оформление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Специальное оформление">
  <a:themeElements>
    <a:clrScheme name="Другая 18">
      <a:dk1>
        <a:sysClr val="windowText" lastClr="000000"/>
      </a:dk1>
      <a:lt1>
        <a:sysClr val="window" lastClr="FFFFFF"/>
      </a:lt1>
      <a:dk2>
        <a:srgbClr val="373C59"/>
      </a:dk2>
      <a:lt2>
        <a:srgbClr val="939598"/>
      </a:lt2>
      <a:accent1>
        <a:srgbClr val="373C59"/>
      </a:accent1>
      <a:accent2>
        <a:srgbClr val="F15B4E"/>
      </a:accent2>
      <a:accent3>
        <a:srgbClr val="6D6E71"/>
      </a:accent3>
      <a:accent4>
        <a:srgbClr val="929EBC"/>
      </a:accent4>
      <a:accent5>
        <a:srgbClr val="939598"/>
      </a:accent5>
      <a:accent6>
        <a:srgbClr val="FABFB7"/>
      </a:accent6>
      <a:hlink>
        <a:srgbClr val="373C59"/>
      </a:hlink>
      <a:folHlink>
        <a:srgbClr val="F15B4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</TotalTime>
  <Words>886</Words>
  <Application>Microsoft Office PowerPoint</Application>
  <PresentationFormat>Экран (16:9)</PresentationFormat>
  <Paragraphs>100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Презентация144</vt:lpstr>
      <vt:lpstr>Тема Office</vt:lpstr>
      <vt:lpstr>3_Специальное оформление</vt:lpstr>
      <vt:lpstr>1_Специальное оформление</vt:lpstr>
      <vt:lpstr>4_Специальное оформление</vt:lpstr>
      <vt:lpstr>5_Специальное оформление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</dc:creator>
  <cp:lastModifiedBy>admin</cp:lastModifiedBy>
  <cp:revision>58</cp:revision>
  <dcterms:created xsi:type="dcterms:W3CDTF">2020-05-23T21:18:15Z</dcterms:created>
  <dcterms:modified xsi:type="dcterms:W3CDTF">2021-05-10T22:20:37Z</dcterms:modified>
</cp:coreProperties>
</file>