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  <p:sldMasterId id="2147483696" r:id="rId4"/>
    <p:sldMasterId id="2147483708" r:id="rId5"/>
    <p:sldMasterId id="2147483726" r:id="rId6"/>
  </p:sldMasterIdLst>
  <p:notesMasterIdLst>
    <p:notesMasterId r:id="rId34"/>
  </p:notesMasterIdLst>
  <p:handoutMasterIdLst>
    <p:handoutMasterId r:id="rId35"/>
  </p:handoutMasterIdLst>
  <p:sldIdLst>
    <p:sldId id="257" r:id="rId7"/>
    <p:sldId id="316" r:id="rId8"/>
    <p:sldId id="260" r:id="rId9"/>
    <p:sldId id="315" r:id="rId10"/>
    <p:sldId id="261" r:id="rId11"/>
    <p:sldId id="262" r:id="rId12"/>
    <p:sldId id="299" r:id="rId13"/>
    <p:sldId id="301" r:id="rId14"/>
    <p:sldId id="302" r:id="rId15"/>
    <p:sldId id="304" r:id="rId16"/>
    <p:sldId id="305" r:id="rId17"/>
    <p:sldId id="306" r:id="rId18"/>
    <p:sldId id="307" r:id="rId19"/>
    <p:sldId id="309" r:id="rId20"/>
    <p:sldId id="310" r:id="rId21"/>
    <p:sldId id="311" r:id="rId22"/>
    <p:sldId id="312" r:id="rId23"/>
    <p:sldId id="313" r:id="rId24"/>
    <p:sldId id="267" r:id="rId25"/>
    <p:sldId id="283" r:id="rId26"/>
    <p:sldId id="268" r:id="rId27"/>
    <p:sldId id="293" r:id="rId28"/>
    <p:sldId id="295" r:id="rId29"/>
    <p:sldId id="296" r:id="rId30"/>
    <p:sldId id="297" r:id="rId31"/>
    <p:sldId id="298" r:id="rId32"/>
    <p:sldId id="259" r:id="rId33"/>
  </p:sldIdLst>
  <p:sldSz cx="10801350" cy="7200900"/>
  <p:notesSz cx="6669088" cy="9928225"/>
  <p:defaultTextStyle>
    <a:defPPr>
      <a:defRPr lang="ru-RU"/>
    </a:defPPr>
    <a:lvl1pPr marL="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738" y="-78"/>
      </p:cViewPr>
      <p:guideLst>
        <p:guide orient="horz" pos="2268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7_&#1041;&#1048;_&#1044;&#1086;&#1089;&#1090;&#1080;&#1078;&#1077;&#1085;&#1080;&#1077;%20&#1087;&#1083;&#1072;&#1085;&#1080;&#1088;&#1091;&#1077;&#1084;&#1099;&#1093;%20&#1088;&#1077;&#1079;&#1091;&#1083;&#1100;&#1090;&#1072;&#1090;&#1086;&#1074;%20(17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baseline="0" dirty="0">
                <a:solidFill>
                  <a:schemeClr val="tx1"/>
                </a:solidFill>
                <a:effectLst/>
              </a:rPr>
              <a:t>Достижение планируемых результатов (средний % выполнения) - 2020</a:t>
            </a:r>
            <a:endParaRPr lang="ru-RU" sz="1600" b="1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Лист1!$B$1:$B$2</c:f>
              <c:strCache>
                <c:ptCount val="2"/>
                <c:pt idx="0">
                  <c:v>Московская обл.</c:v>
                </c:pt>
                <c:pt idx="1">
                  <c:v>63248 уч.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Лист1!$A$3:$A$23</c:f>
              <c:strCache>
                <c:ptCount val="21"/>
                <c:pt idx="0">
                  <c:v>1.1. </c:v>
                </c:pt>
                <c:pt idx="1">
                  <c:v>1.2. </c:v>
                </c:pt>
                <c:pt idx="2">
                  <c:v>1.3. </c:v>
                </c:pt>
                <c:pt idx="3">
                  <c:v>2.1. </c:v>
                </c:pt>
                <c:pt idx="4">
                  <c:v>2.2. </c:v>
                </c:pt>
                <c:pt idx="5">
                  <c:v>3.1. </c:v>
                </c:pt>
                <c:pt idx="6">
                  <c:v>3.2. </c:v>
                </c:pt>
                <c:pt idx="7">
                  <c:v>3.3. </c:v>
                </c:pt>
                <c:pt idx="8">
                  <c:v>3.4. </c:v>
                </c:pt>
                <c:pt idx="9">
                  <c:v>4. 
</c:v>
                </c:pt>
                <c:pt idx="10">
                  <c:v>5.1. </c:v>
                </c:pt>
                <c:pt idx="11">
                  <c:v>5.2. </c:v>
                </c:pt>
                <c:pt idx="12">
                  <c:v>5.3. </c:v>
                </c:pt>
                <c:pt idx="13">
                  <c:v>6. </c:v>
                </c:pt>
                <c:pt idx="14">
                  <c:v>7. </c:v>
                </c:pt>
                <c:pt idx="15">
                  <c:v>8.1. 
</c:v>
                </c:pt>
                <c:pt idx="16">
                  <c:v>8.2. 
</c:v>
                </c:pt>
                <c:pt idx="17">
                  <c:v>8.3. </c:v>
                </c:pt>
                <c:pt idx="18">
                  <c:v>9. 
</c:v>
                </c:pt>
                <c:pt idx="19">
                  <c:v>10.1. </c:v>
                </c:pt>
                <c:pt idx="20">
                  <c:v>10.2. </c:v>
                </c:pt>
              </c:strCache>
            </c:strRef>
          </c:cat>
          <c:val>
            <c:numRef>
              <c:f>Лист1!$B$3:$B$23</c:f>
              <c:numCache>
                <c:formatCode>General</c:formatCode>
                <c:ptCount val="21"/>
                <c:pt idx="0">
                  <c:v>67.41</c:v>
                </c:pt>
                <c:pt idx="1">
                  <c:v>37.299999999999997</c:v>
                </c:pt>
                <c:pt idx="2">
                  <c:v>54.2</c:v>
                </c:pt>
                <c:pt idx="3">
                  <c:v>68.39</c:v>
                </c:pt>
                <c:pt idx="4">
                  <c:v>52.09</c:v>
                </c:pt>
                <c:pt idx="5">
                  <c:v>68.38</c:v>
                </c:pt>
                <c:pt idx="6">
                  <c:v>50.5</c:v>
                </c:pt>
                <c:pt idx="7">
                  <c:v>39.11</c:v>
                </c:pt>
                <c:pt idx="8">
                  <c:v>37.5</c:v>
                </c:pt>
                <c:pt idx="9">
                  <c:v>60.35</c:v>
                </c:pt>
                <c:pt idx="10">
                  <c:v>67.319999999999993</c:v>
                </c:pt>
                <c:pt idx="11">
                  <c:v>52.07</c:v>
                </c:pt>
                <c:pt idx="12">
                  <c:v>48.32</c:v>
                </c:pt>
                <c:pt idx="13">
                  <c:v>70.45</c:v>
                </c:pt>
                <c:pt idx="14">
                  <c:v>83.45</c:v>
                </c:pt>
                <c:pt idx="15">
                  <c:v>55.85</c:v>
                </c:pt>
                <c:pt idx="16">
                  <c:v>49.89</c:v>
                </c:pt>
                <c:pt idx="17">
                  <c:v>27.26</c:v>
                </c:pt>
                <c:pt idx="18">
                  <c:v>66.58</c:v>
                </c:pt>
                <c:pt idx="19">
                  <c:v>87.64</c:v>
                </c:pt>
                <c:pt idx="20">
                  <c:v>82.41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61-45F2-9AB4-BEB62783C88A}"/>
            </c:ext>
          </c:extLst>
        </c:ser>
        <c:ser>
          <c:idx val="1"/>
          <c:order val="1"/>
          <c:tx>
            <c:strRef>
              <c:f>Лист1!$C$1:$C$2</c:f>
              <c:strCache>
                <c:ptCount val="2"/>
                <c:pt idx="0">
                  <c:v>РФ</c:v>
                </c:pt>
                <c:pt idx="1">
                  <c:v>1195835 уч.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Лист1!$A$3:$A$23</c:f>
              <c:strCache>
                <c:ptCount val="21"/>
                <c:pt idx="0">
                  <c:v>1.1. </c:v>
                </c:pt>
                <c:pt idx="1">
                  <c:v>1.2. </c:v>
                </c:pt>
                <c:pt idx="2">
                  <c:v>1.3. </c:v>
                </c:pt>
                <c:pt idx="3">
                  <c:v>2.1. </c:v>
                </c:pt>
                <c:pt idx="4">
                  <c:v>2.2. </c:v>
                </c:pt>
                <c:pt idx="5">
                  <c:v>3.1. </c:v>
                </c:pt>
                <c:pt idx="6">
                  <c:v>3.2. </c:v>
                </c:pt>
                <c:pt idx="7">
                  <c:v>3.3. </c:v>
                </c:pt>
                <c:pt idx="8">
                  <c:v>3.4. </c:v>
                </c:pt>
                <c:pt idx="9">
                  <c:v>4. 
</c:v>
                </c:pt>
                <c:pt idx="10">
                  <c:v>5.1. </c:v>
                </c:pt>
                <c:pt idx="11">
                  <c:v>5.2. </c:v>
                </c:pt>
                <c:pt idx="12">
                  <c:v>5.3. </c:v>
                </c:pt>
                <c:pt idx="13">
                  <c:v>6. </c:v>
                </c:pt>
                <c:pt idx="14">
                  <c:v>7. </c:v>
                </c:pt>
                <c:pt idx="15">
                  <c:v>8.1. 
</c:v>
                </c:pt>
                <c:pt idx="16">
                  <c:v>8.2. 
</c:v>
                </c:pt>
                <c:pt idx="17">
                  <c:v>8.3. </c:v>
                </c:pt>
                <c:pt idx="18">
                  <c:v>9. 
</c:v>
                </c:pt>
                <c:pt idx="19">
                  <c:v>10.1. </c:v>
                </c:pt>
                <c:pt idx="20">
                  <c:v>10.2. </c:v>
                </c:pt>
              </c:strCache>
            </c:strRef>
          </c:cat>
          <c:val>
            <c:numRef>
              <c:f>Лист1!$C$3:$C$23</c:f>
              <c:numCache>
                <c:formatCode>General</c:formatCode>
                <c:ptCount val="21"/>
                <c:pt idx="0">
                  <c:v>61.96</c:v>
                </c:pt>
                <c:pt idx="1">
                  <c:v>33.630000000000003</c:v>
                </c:pt>
                <c:pt idx="2">
                  <c:v>48.27</c:v>
                </c:pt>
                <c:pt idx="3">
                  <c:v>60.58</c:v>
                </c:pt>
                <c:pt idx="4">
                  <c:v>46.27</c:v>
                </c:pt>
                <c:pt idx="5">
                  <c:v>63.58</c:v>
                </c:pt>
                <c:pt idx="6">
                  <c:v>43.87</c:v>
                </c:pt>
                <c:pt idx="7">
                  <c:v>34.340000000000003</c:v>
                </c:pt>
                <c:pt idx="8">
                  <c:v>32.06</c:v>
                </c:pt>
                <c:pt idx="9">
                  <c:v>50.86</c:v>
                </c:pt>
                <c:pt idx="10">
                  <c:v>62.82</c:v>
                </c:pt>
                <c:pt idx="11">
                  <c:v>46.44</c:v>
                </c:pt>
                <c:pt idx="12">
                  <c:v>42.49</c:v>
                </c:pt>
                <c:pt idx="13">
                  <c:v>62.38</c:v>
                </c:pt>
                <c:pt idx="14">
                  <c:v>79.930000000000007</c:v>
                </c:pt>
                <c:pt idx="15">
                  <c:v>47.86</c:v>
                </c:pt>
                <c:pt idx="16">
                  <c:v>42.59</c:v>
                </c:pt>
                <c:pt idx="17">
                  <c:v>22.17</c:v>
                </c:pt>
                <c:pt idx="18">
                  <c:v>58.72</c:v>
                </c:pt>
                <c:pt idx="19">
                  <c:v>83.67</c:v>
                </c:pt>
                <c:pt idx="20">
                  <c:v>76.849999999999994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D61-45F2-9AB4-BEB62783C8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884416"/>
        <c:axId val="55894400"/>
      </c:barChart>
      <c:catAx>
        <c:axId val="5588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894400"/>
        <c:crosses val="autoZero"/>
        <c:auto val="1"/>
        <c:lblAlgn val="ctr"/>
        <c:lblOffset val="100"/>
        <c:noMultiLvlLbl val="0"/>
      </c:catAx>
      <c:valAx>
        <c:axId val="5589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884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59B0A-4296-43D0-A686-E11F3011C57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AADC7-8FAA-47F2-95FB-7944D8A1D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911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7815C-AAAA-4E47-8D0C-D43DD680F613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42925" y="744538"/>
            <a:ext cx="55832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D7597-BA2B-4658-94F5-49A3DE77B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890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42925" y="744538"/>
            <a:ext cx="5583238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D7597-BA2B-4658-94F5-49A3DE77B16F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3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16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101" y="2236956"/>
            <a:ext cx="9181148" cy="15435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0213" y="4080510"/>
            <a:ext cx="7560945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04563-C79F-4E15-8019-B2016EC1B5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587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92D09-7864-493F-801A-84CC9CC725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8946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32" y="4627258"/>
            <a:ext cx="9181148" cy="143017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3232" y="3052049"/>
            <a:ext cx="9181148" cy="157519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F8005-16FF-451B-B2CD-91733E2050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5210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0068" y="1680220"/>
            <a:ext cx="4770596" cy="47522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90686" y="1680220"/>
            <a:ext cx="4770596" cy="47522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CEAD8-DAA1-4D3D-BAC6-BC1289ADCC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7373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611869"/>
            <a:ext cx="4772472" cy="671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0068" y="2283619"/>
            <a:ext cx="4772472" cy="41488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6948" y="1611869"/>
            <a:ext cx="4774347" cy="671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86948" y="2283619"/>
            <a:ext cx="4774347" cy="41488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E5A9A-16EB-41B7-8898-C56A764712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5204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62851-0BC1-4535-AC1E-9B9F74E486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8908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4F471-3452-4E61-820A-6E6C421B0E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4616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9" y="286702"/>
            <a:ext cx="3553570" cy="122015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3037" y="286715"/>
            <a:ext cx="6038255" cy="61457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0069" y="1506862"/>
            <a:ext cx="3553570" cy="49256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1DAD1-C932-48F4-A46E-C4F396F880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5977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140" y="5040631"/>
            <a:ext cx="6480810" cy="595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7140" y="643414"/>
            <a:ext cx="6480810" cy="432054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7140" y="5635706"/>
            <a:ext cx="6480810" cy="8451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6E42D-F3AD-47CA-8F22-E36F0FC576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752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D57D3-20FC-4EEE-A468-D3EDF984AA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314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639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30979" y="288383"/>
            <a:ext cx="2430304" cy="61441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0074" y="288383"/>
            <a:ext cx="7110889" cy="61441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9B3A4-A9B7-40A8-9794-29BD8352EE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9954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101" y="2236956"/>
            <a:ext cx="9181148" cy="15435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0207" y="4080510"/>
            <a:ext cx="7560945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04563-C79F-4E15-8019-B2016EC1B5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9142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92D09-7864-493F-801A-84CC9CC725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0916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32" y="4627255"/>
            <a:ext cx="9181148" cy="143017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3232" y="3052049"/>
            <a:ext cx="9181148" cy="157519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F8005-16FF-451B-B2CD-91733E2050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9283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0068" y="1680217"/>
            <a:ext cx="4770596" cy="47522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90686" y="1680217"/>
            <a:ext cx="4770596" cy="47522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CEAD8-DAA1-4D3D-BAC6-BC1289ADCC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4870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611869"/>
            <a:ext cx="4772472" cy="671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0068" y="2283619"/>
            <a:ext cx="4772472" cy="41488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6942" y="1611869"/>
            <a:ext cx="4774347" cy="671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86942" y="2283619"/>
            <a:ext cx="4774347" cy="41488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E5A9A-16EB-41B7-8898-C56A764712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2361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62851-0BC1-4535-AC1E-9B9F74E486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3170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4F471-3452-4E61-820A-6E6C421B0E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01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9" y="286702"/>
            <a:ext cx="3553570" cy="122015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3031" y="286712"/>
            <a:ext cx="6038255" cy="61457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0069" y="1506859"/>
            <a:ext cx="3553570" cy="49256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1DAD1-C932-48F4-A46E-C4F396F880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6221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140" y="5040630"/>
            <a:ext cx="6480810" cy="595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7140" y="643414"/>
            <a:ext cx="6480810" cy="432054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7140" y="5635705"/>
            <a:ext cx="6480810" cy="8451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6E42D-F3AD-47CA-8F22-E36F0FC576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943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233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D57D3-20FC-4EEE-A468-D3EDF984AA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7154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30979" y="288380"/>
            <a:ext cx="2430304" cy="61441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0068" y="288380"/>
            <a:ext cx="7110889" cy="61441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9B3A4-A9B7-40A8-9794-29BD8352EE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4336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9E0557-F0F4-4FB6-8A8F-E622F6CDC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0171" y="1178481"/>
            <a:ext cx="8101013" cy="25069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C20ACE0-FA06-480A-BFBC-CDB1D672C9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171" y="3782140"/>
            <a:ext cx="8101013" cy="17385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E0F7B1-465D-4107-9D80-E4123096F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DC7E-CB1F-4C00-B5E4-51470AD6F3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EB5B155-0941-4F92-AAFC-CF8D673E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735527B-E15A-49CB-A562-7AEE6602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1946-0402-40E2-A633-3AA938347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8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045095-BE2A-4B16-B8AF-C127AB478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EBA65F0-F0C2-489F-A0C5-4D2897A24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4B4E7D4-D5ED-4765-89EE-80869E23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DC7E-CB1F-4C00-B5E4-51470AD6F3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4FAA022-34F8-47E4-8DBA-58805AA37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C0315F-84C1-48D6-86DC-7E5EA98CB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1946-0402-40E2-A633-3AA938347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451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5DA78E-264C-4D92-BA9D-D1B29062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67" y="1795225"/>
            <a:ext cx="9316164" cy="299537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5761DAC-A74E-4F7D-B4C5-AEDF51476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967" y="4818939"/>
            <a:ext cx="9316164" cy="157519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07C82DD-A455-400F-BB0E-E6F6AD113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DC7E-CB1F-4C00-B5E4-51470AD6F3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2E8FAB9-A284-4909-ADD9-1EB7C90D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242F770-76F7-4C55-9F04-486A9C64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1946-0402-40E2-A633-3AA938347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9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474836-C56D-4584-B862-67DDDDE2A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8B004D6-CAA4-488F-B040-AF68414DD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2593" y="1916906"/>
            <a:ext cx="4590574" cy="45689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91D8EDF-D8A7-4BC1-A14A-F91E86644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8183" y="1916906"/>
            <a:ext cx="4590574" cy="45689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F7EDC92-9116-4243-B27E-6D766CA9B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DC7E-CB1F-4C00-B5E4-51470AD6F3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549158E-A27B-4D57-AB4F-CA51FCC2D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8E78619-CAB2-4D25-8133-46A85F1E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1946-0402-40E2-A633-3AA938347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8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4D3DC3-422B-467B-8503-9B1A16EFD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00" y="383384"/>
            <a:ext cx="9316164" cy="139184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5A0C33A-FC5A-4DD4-89DB-65B44B411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4002" y="1765221"/>
            <a:ext cx="4569477" cy="8651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17CD692-5C22-425C-B3B3-974245CE5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4002" y="2630330"/>
            <a:ext cx="4569477" cy="3868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0FAD2B2-81C4-474D-B7B3-95BE5B38C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68183" y="1765221"/>
            <a:ext cx="4591981" cy="8651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6D5BF1F-1B43-4C68-A996-6AB1C9ADA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68183" y="2630330"/>
            <a:ext cx="4591981" cy="3868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612F824-4587-4E4E-9692-D0E7DA13C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DC7E-CB1F-4C00-B5E4-51470AD6F3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9B4D93B-CA30-43CF-9066-793082D4E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5B567AA-EB72-41D7-A034-4935316B1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1946-0402-40E2-A633-3AA938347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4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B52E3D-82DF-427E-B09B-2FF1ED70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0C8B406-7C51-44BE-A8C0-33DF8158F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DC7E-CB1F-4C00-B5E4-51470AD6F3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CA8F8BF-CC94-432E-B313-4A2233F18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4229212-7CCF-4114-89CB-2D6E87E39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1946-0402-40E2-A633-3AA938347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26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9EAD6CE-084E-4D72-9975-6724189DF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DC7E-CB1F-4C00-B5E4-51470AD6F3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6DC73590-85B2-4910-ABC1-925730DB4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3DDA83C-8A1E-402A-9E85-44CF2F0B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1946-0402-40E2-A633-3AA938347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111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079F44-D86B-479C-B638-392A5BE8A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00" y="480060"/>
            <a:ext cx="3483716" cy="16802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F7E6806-C7FB-4452-9A3F-675E9E315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1983" y="1036799"/>
            <a:ext cx="5468183" cy="51173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3052B03-F7F3-4F1B-9869-E1E663A24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4000" y="2160270"/>
            <a:ext cx="3483716" cy="40021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B58A937-E939-4D0A-A9AC-4BA01545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DC7E-CB1F-4C00-B5E4-51470AD6F3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09227FF-E4A4-4914-AD13-7441D1FE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87784FD-073C-43EC-8EC2-73DDA5718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1946-0402-40E2-A633-3AA938347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21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98886" y="180027"/>
            <a:ext cx="8003576" cy="49244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rgbClr val="A400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08706" y="1499260"/>
            <a:ext cx="8477935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72459" y="6696843"/>
            <a:ext cx="3456432" cy="30777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40072" y="6696843"/>
            <a:ext cx="2484311" cy="30777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776979" y="6696843"/>
            <a:ext cx="2484311" cy="30777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05579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FC2CAD-1E4B-48B3-88DF-F2E2735E2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00" y="480060"/>
            <a:ext cx="3483716" cy="16802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6DCC4E5-1E2C-4E7C-B230-40A0153E2D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91983" y="1036799"/>
            <a:ext cx="5468183" cy="51173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AB8D3F2-460F-4CA3-BA06-EDB0091F2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4000" y="2160270"/>
            <a:ext cx="3483716" cy="40021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3E37DD0-932F-46BC-94DD-63A2AA68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DC7E-CB1F-4C00-B5E4-51470AD6F3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F85A7DB-4A34-4FC1-A8AA-7764E02D4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4F28923-DF10-4753-B090-2A6EF91D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1946-0402-40E2-A633-3AA938347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6212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20911C-1CF7-4505-BF16-EC7A0982A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9A0C6CB-F800-47EF-BE23-28BB75F8D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667AD75-A2E5-4C2D-BA20-F994EDC30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DC7E-CB1F-4C00-B5E4-51470AD6F3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ECDB68C-E59E-4A4E-8854-C2062636E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3910B6D-6788-4B52-95EB-515F350C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1946-0402-40E2-A633-3AA938347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152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4467E1E5-7598-4855-8E03-BAAC47A752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29716" y="383381"/>
            <a:ext cx="2329041" cy="610243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AD45A53-E45C-47AE-8CD0-4520D7C78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42593" y="383381"/>
            <a:ext cx="6852106" cy="610243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D158899-EEBA-4EAE-8F2F-832B52010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DC7E-CB1F-4C00-B5E4-51470AD6F3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EFC8A74-5139-4B37-8633-F3F81FEE5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6E8858-530E-4B82-9D4F-E7B5E45FD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1946-0402-40E2-A633-3AA938347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98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0104" y="2232285"/>
            <a:ext cx="918114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20207" y="4032510"/>
            <a:ext cx="756094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3978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98886" y="180027"/>
            <a:ext cx="8003576" cy="492443"/>
          </a:xfrm>
        </p:spPr>
        <p:txBody>
          <a:bodyPr lIns="0" tIns="0" rIns="0" bIns="0"/>
          <a:lstStyle>
            <a:lvl1pPr>
              <a:defRPr sz="3200" b="1" i="0">
                <a:solidFill>
                  <a:srgbClr val="A400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9327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98886" y="180027"/>
            <a:ext cx="8003576" cy="492443"/>
          </a:xfrm>
        </p:spPr>
        <p:txBody>
          <a:bodyPr lIns="0" tIns="0" rIns="0" bIns="0"/>
          <a:lstStyle>
            <a:lvl1pPr>
              <a:defRPr sz="3200" b="1" i="0">
                <a:solidFill>
                  <a:srgbClr val="A400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40070" y="1656207"/>
            <a:ext cx="46985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62695" y="1656207"/>
            <a:ext cx="46985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1958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98886" y="180027"/>
            <a:ext cx="8003576" cy="492443"/>
          </a:xfrm>
        </p:spPr>
        <p:txBody>
          <a:bodyPr lIns="0" tIns="0" rIns="0" bIns="0"/>
          <a:lstStyle>
            <a:lvl1pPr>
              <a:defRPr sz="3200" b="1" i="0">
                <a:solidFill>
                  <a:srgbClr val="A400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4116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842520"/>
            <a:ext cx="10801350" cy="358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835357" y="4257594"/>
            <a:ext cx="5130472" cy="2543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2831310" y="4102913"/>
            <a:ext cx="5230779" cy="2736342"/>
          </a:xfrm>
          <a:custGeom>
            <a:avLst/>
            <a:gdLst/>
            <a:ahLst/>
            <a:cxnLst/>
            <a:rect l="l" t="t" r="r" b="b"/>
            <a:pathLst>
              <a:path w="5904230" h="2606040">
                <a:moveTo>
                  <a:pt x="0" y="2606040"/>
                </a:moveTo>
                <a:lnTo>
                  <a:pt x="5903976" y="2606040"/>
                </a:lnTo>
                <a:lnTo>
                  <a:pt x="5903976" y="0"/>
                </a:lnTo>
                <a:lnTo>
                  <a:pt x="0" y="0"/>
                </a:lnTo>
                <a:lnTo>
                  <a:pt x="0" y="2606040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7603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АБОТА_ДОМ\РАБОТА\АСОУ\Презентации\Учитель будущего\ИТОГ\Слайд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" y="0"/>
            <a:ext cx="10819713" cy="721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9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10287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10287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10287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РАБОТА_ДОМ\РАБОТА\АСОУ\Презентации\Учитель будущего\ИТОГ\Слайд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"/>
            <a:ext cx="10819713" cy="721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02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ctr" defTabSz="1152144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54" indent="-432054" algn="l" defTabSz="115214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36117" indent="-360045" algn="l" defTabSz="1152144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180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16252" indent="-288036" algn="l" defTabSz="1152144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92324" indent="-288036" algn="l" defTabSz="1152144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68396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44468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540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96612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144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8216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288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0360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6432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32504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08576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842520"/>
            <a:ext cx="10801350" cy="3583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98886" y="180027"/>
            <a:ext cx="800357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A400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08706" y="1499260"/>
            <a:ext cx="847793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72459" y="6696843"/>
            <a:ext cx="345643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40072" y="6696843"/>
            <a:ext cx="248431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776979" y="6696843"/>
            <a:ext cx="248431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5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ransition spd="slow">
    <p:wip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14350">
        <a:defRPr>
          <a:latin typeface="+mn-lt"/>
          <a:ea typeface="+mn-ea"/>
          <a:cs typeface="+mn-cs"/>
        </a:defRPr>
      </a:lvl2pPr>
      <a:lvl3pPr marL="1028700">
        <a:defRPr>
          <a:latin typeface="+mn-lt"/>
          <a:ea typeface="+mn-ea"/>
          <a:cs typeface="+mn-cs"/>
        </a:defRPr>
      </a:lvl3pPr>
      <a:lvl4pPr marL="1543050">
        <a:defRPr>
          <a:latin typeface="+mn-lt"/>
          <a:ea typeface="+mn-ea"/>
          <a:cs typeface="+mn-cs"/>
        </a:defRPr>
      </a:lvl4pPr>
      <a:lvl5pPr marL="2057400">
        <a:defRPr>
          <a:latin typeface="+mn-lt"/>
          <a:ea typeface="+mn-ea"/>
          <a:cs typeface="+mn-cs"/>
        </a:defRPr>
      </a:lvl5pPr>
      <a:lvl6pPr marL="2571750">
        <a:defRPr>
          <a:latin typeface="+mn-lt"/>
          <a:ea typeface="+mn-ea"/>
          <a:cs typeface="+mn-cs"/>
        </a:defRPr>
      </a:lvl6pPr>
      <a:lvl7pPr marL="3086100">
        <a:defRPr>
          <a:latin typeface="+mn-lt"/>
          <a:ea typeface="+mn-ea"/>
          <a:cs typeface="+mn-cs"/>
        </a:defRPr>
      </a:lvl7pPr>
      <a:lvl8pPr marL="3600450">
        <a:defRPr>
          <a:latin typeface="+mn-lt"/>
          <a:ea typeface="+mn-ea"/>
          <a:cs typeface="+mn-cs"/>
        </a:defRPr>
      </a:lvl8pPr>
      <a:lvl9pPr marL="41148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14350">
        <a:defRPr>
          <a:latin typeface="+mn-lt"/>
          <a:ea typeface="+mn-ea"/>
          <a:cs typeface="+mn-cs"/>
        </a:defRPr>
      </a:lvl2pPr>
      <a:lvl3pPr marL="1028700">
        <a:defRPr>
          <a:latin typeface="+mn-lt"/>
          <a:ea typeface="+mn-ea"/>
          <a:cs typeface="+mn-cs"/>
        </a:defRPr>
      </a:lvl3pPr>
      <a:lvl4pPr marL="1543050">
        <a:defRPr>
          <a:latin typeface="+mn-lt"/>
          <a:ea typeface="+mn-ea"/>
          <a:cs typeface="+mn-cs"/>
        </a:defRPr>
      </a:lvl4pPr>
      <a:lvl5pPr marL="2057400">
        <a:defRPr>
          <a:latin typeface="+mn-lt"/>
          <a:ea typeface="+mn-ea"/>
          <a:cs typeface="+mn-cs"/>
        </a:defRPr>
      </a:lvl5pPr>
      <a:lvl6pPr marL="2571750">
        <a:defRPr>
          <a:latin typeface="+mn-lt"/>
          <a:ea typeface="+mn-ea"/>
          <a:cs typeface="+mn-cs"/>
        </a:defRPr>
      </a:lvl6pPr>
      <a:lvl7pPr marL="3086100">
        <a:defRPr>
          <a:latin typeface="+mn-lt"/>
          <a:ea typeface="+mn-ea"/>
          <a:cs typeface="+mn-cs"/>
        </a:defRPr>
      </a:lvl7pPr>
      <a:lvl8pPr marL="3600450">
        <a:defRPr>
          <a:latin typeface="+mn-lt"/>
          <a:ea typeface="+mn-ea"/>
          <a:cs typeface="+mn-cs"/>
        </a:defRPr>
      </a:lvl8pPr>
      <a:lvl9pPr marL="41148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40078" y="288370"/>
            <a:ext cx="972121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40078" y="1680220"/>
            <a:ext cx="9721215" cy="475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078" y="6674181"/>
            <a:ext cx="2520315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461" y="6674181"/>
            <a:ext cx="3420428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0978" y="6674181"/>
            <a:ext cx="2520315" cy="38338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E4C0755-CAB3-45E2-A780-56D22CED1451}" type="slidenum">
              <a:rPr lang="ru-RU" altLang="ru-RU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7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40072" y="288370"/>
            <a:ext cx="972121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40072" y="1680217"/>
            <a:ext cx="9721215" cy="475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072" y="6674178"/>
            <a:ext cx="2520315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461" y="6674178"/>
            <a:ext cx="3420428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0972" y="6674178"/>
            <a:ext cx="2520315" cy="38338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E4C0755-CAB3-45E2-A780-56D22CED1451}" type="slidenum">
              <a:rPr lang="ru-RU" altLang="ru-RU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45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4BD18E-82C3-4F38-88C8-90430F2D8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93" y="383384"/>
            <a:ext cx="9316164" cy="1391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D3C1840-B7ED-4F37-A382-46277DB42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2593" y="1916906"/>
            <a:ext cx="9316164" cy="456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B663DE6-C7B8-4D00-9C05-1F658B070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2593" y="6674170"/>
            <a:ext cx="2430304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AB2DC7E-CB1F-4C00-B5E4-51470AD6F3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C89A535-B82A-43F9-BB6F-3EDDD5F1B5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7947" y="6674170"/>
            <a:ext cx="3645456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AB797C1-5DCD-47E5-90E4-E2DA6AD24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8453" y="6674170"/>
            <a:ext cx="2430304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37B1946-0402-40E2-A633-3AA9383479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6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FZZDhKRlIk" TargetMode="External"/><Relationship Id="rId2" Type="http://schemas.openxmlformats.org/officeDocument/2006/relationships/hyperlink" Target="https://www.youtube.com/watch?v=yFT2tjzeivw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752603" y="3312418"/>
            <a:ext cx="3339228" cy="1351073"/>
          </a:xfrm>
          <a:prstGeom prst="rect">
            <a:avLst/>
          </a:prstGeom>
        </p:spPr>
        <p:txBody>
          <a:bodyPr lIns="102870" tIns="51435" rIns="102870" bIns="51435" anchor="t">
            <a:noAutofit/>
          </a:bodyPr>
          <a:lstStyle/>
          <a:p>
            <a:pPr marL="0" indent="0" algn="ctr">
              <a:buNone/>
            </a:pPr>
            <a:r>
              <a:rPr lang="ru-RU" sz="18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К.п.н</a:t>
            </a:r>
            <a:r>
              <a:rPr lang="ru-RU" sz="1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., доцент, </a:t>
            </a:r>
            <a:r>
              <a:rPr lang="ru-RU" sz="18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зав.кафедрой</a:t>
            </a:r>
            <a:r>
              <a:rPr lang="ru-RU" sz="1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методики преподавания биологии, химии и биологии МГОУ</a:t>
            </a:r>
            <a:endParaRPr lang="ru-RU" sz="1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+mj-ea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281039" y="6674171"/>
            <a:ext cx="2520315" cy="384492"/>
          </a:xfrm>
          <a:prstGeom prst="rect">
            <a:avLst/>
          </a:prstGeom>
        </p:spPr>
        <p:txBody>
          <a:bodyPr lIns="102870" tIns="51435" rIns="102870" bIns="51435"/>
          <a:lstStyle/>
          <a:p>
            <a:fld id="{725C68B6-61C2-468F-89AB-4B9F7531AA68}" type="slidenum">
              <a:rPr lang="ru-RU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62662" y="2491527"/>
            <a:ext cx="5013121" cy="473206"/>
          </a:xfrm>
          <a:prstGeom prst="rect">
            <a:avLst/>
          </a:prstGeom>
        </p:spPr>
        <p:txBody>
          <a:bodyPr wrap="square" lIns="102870" tIns="51435" rIns="102870" bIns="51435" anchor="t">
            <a:spAutoFit/>
          </a:bodyPr>
          <a:lstStyle/>
          <a:p>
            <a:r>
              <a:rPr lang="ru-RU" sz="2400" b="1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Ефимова Татьяна Михайловна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587" y="1521576"/>
            <a:ext cx="4317075" cy="4209614"/>
          </a:xfrm>
          <a:prstGeom prst="rect">
            <a:avLst/>
          </a:prstGeom>
          <a:noFill/>
        </p:spPr>
        <p:txBody>
          <a:bodyPr wrap="square" lIns="102870" tIns="51435" rIns="102870" bIns="51435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Методические подходы к устранению дефицита </a:t>
            </a: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предметных умений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обучающихся, </a:t>
            </a:r>
            <a:r>
              <a:rPr lang="ru-RU" sz="2400" b="1" dirty="0" smtClean="0">
                <a:solidFill>
                  <a:schemeClr val="bg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связанных с использованием </a:t>
            </a: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метода микроскопии  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(</a:t>
            </a:r>
            <a:r>
              <a:rPr lang="ru-RU" sz="2800" b="1" kern="0" dirty="0" smtClean="0">
                <a:solidFill>
                  <a:schemeClr val="bg1"/>
                </a:solidFill>
              </a:rPr>
              <a:t>умений </a:t>
            </a:r>
            <a:r>
              <a:rPr lang="ru-RU" sz="2800" b="1" kern="0" dirty="0">
                <a:solidFill>
                  <a:schemeClr val="bg1"/>
                </a:solidFill>
              </a:rPr>
              <a:t>работать с микроскопическими </a:t>
            </a:r>
            <a:r>
              <a:rPr lang="ru-RU" sz="2800" b="1" kern="0" dirty="0" smtClean="0">
                <a:solidFill>
                  <a:schemeClr val="bg1"/>
                </a:solidFill>
              </a:rPr>
              <a:t>объектами)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27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12243" y="4464546"/>
            <a:ext cx="7776864" cy="1384995"/>
          </a:xfrm>
        </p:spPr>
        <p:txBody>
          <a:bodyPr/>
          <a:lstStyle/>
          <a:p>
            <a:r>
              <a:rPr lang="ru-RU" b="1" dirty="0" smtClean="0">
                <a:solidFill>
                  <a:prstClr val="black"/>
                </a:solidFill>
              </a:rPr>
              <a:t>Учебник «Линия жизни»  Тема «Клеточное </a:t>
            </a:r>
            <a:r>
              <a:rPr lang="ru-RU" b="1" dirty="0">
                <a:solidFill>
                  <a:prstClr val="black"/>
                </a:solidFill>
              </a:rPr>
              <a:t>строение </a:t>
            </a:r>
            <a:r>
              <a:rPr lang="ru-RU" b="1" dirty="0" smtClean="0">
                <a:solidFill>
                  <a:prstClr val="black"/>
                </a:solidFill>
              </a:rPr>
              <a:t>листа»</a:t>
            </a:r>
            <a:r>
              <a:rPr lang="ru-RU" dirty="0" smtClean="0">
                <a:solidFill>
                  <a:prstClr val="black"/>
                </a:solidFill>
              </a:rPr>
              <a:t> :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Указано, что под </a:t>
            </a:r>
            <a:r>
              <a:rPr lang="ru-RU" dirty="0">
                <a:solidFill>
                  <a:prstClr val="black"/>
                </a:solidFill>
              </a:rPr>
              <a:t>кожицей находится </a:t>
            </a:r>
            <a:r>
              <a:rPr lang="ru-RU" b="1" dirty="0">
                <a:solidFill>
                  <a:prstClr val="black"/>
                </a:solidFill>
              </a:rPr>
              <a:t>мякоть листа, состоящая из клеток основной ткани ( </a:t>
            </a:r>
            <a:r>
              <a:rPr lang="ru-RU" b="1" dirty="0" smtClean="0">
                <a:solidFill>
                  <a:srgbClr val="FF0000"/>
                </a:solidFill>
              </a:rPr>
              <a:t>понятия «хлоренхима» не вводится</a:t>
            </a:r>
            <a:r>
              <a:rPr lang="ru-RU" b="1" dirty="0" smtClean="0">
                <a:solidFill>
                  <a:prstClr val="black"/>
                </a:solidFill>
              </a:rPr>
              <a:t>)</a:t>
            </a:r>
            <a:endParaRPr lang="ru-RU" dirty="0"/>
          </a:p>
          <a:p>
            <a:endParaRPr lang="ru-RU" b="1" dirty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устьица </a:t>
            </a:r>
            <a:r>
              <a:rPr lang="ru-RU" b="1" dirty="0">
                <a:solidFill>
                  <a:prstClr val="black"/>
                </a:solidFill>
              </a:rPr>
              <a:t>как элемент кожицы, а не покровной ткани</a:t>
            </a:r>
            <a:r>
              <a:rPr lang="ru-RU" dirty="0">
                <a:solidFill>
                  <a:prstClr val="black"/>
                </a:solidFill>
              </a:rPr>
              <a:t>.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67" r="7647"/>
          <a:stretch/>
        </p:blipFill>
        <p:spPr bwMode="auto">
          <a:xfrm>
            <a:off x="0" y="1080171"/>
            <a:ext cx="7632923" cy="267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4355432" y="4221717"/>
            <a:ext cx="4427621" cy="85588"/>
          </a:xfrm>
          <a:custGeom>
            <a:avLst/>
            <a:gdLst>
              <a:gd name="connsiteX0" fmla="*/ 0 w 4427621"/>
              <a:gd name="connsiteY0" fmla="*/ 1367 h 85588"/>
              <a:gd name="connsiteX1" fmla="*/ 264694 w 4427621"/>
              <a:gd name="connsiteY1" fmla="*/ 25430 h 85588"/>
              <a:gd name="connsiteX2" fmla="*/ 445168 w 4427621"/>
              <a:gd name="connsiteY2" fmla="*/ 49494 h 85588"/>
              <a:gd name="connsiteX3" fmla="*/ 505326 w 4427621"/>
              <a:gd name="connsiteY3" fmla="*/ 61525 h 85588"/>
              <a:gd name="connsiteX4" fmla="*/ 541421 w 4427621"/>
              <a:gd name="connsiteY4" fmla="*/ 73557 h 85588"/>
              <a:gd name="connsiteX5" fmla="*/ 914400 w 4427621"/>
              <a:gd name="connsiteY5" fmla="*/ 61525 h 85588"/>
              <a:gd name="connsiteX6" fmla="*/ 1167063 w 4427621"/>
              <a:gd name="connsiteY6" fmla="*/ 37462 h 85588"/>
              <a:gd name="connsiteX7" fmla="*/ 2033336 w 4427621"/>
              <a:gd name="connsiteY7" fmla="*/ 37462 h 85588"/>
              <a:gd name="connsiteX8" fmla="*/ 2574757 w 4427621"/>
              <a:gd name="connsiteY8" fmla="*/ 49494 h 85588"/>
              <a:gd name="connsiteX9" fmla="*/ 2851484 w 4427621"/>
              <a:gd name="connsiteY9" fmla="*/ 85588 h 85588"/>
              <a:gd name="connsiteX10" fmla="*/ 3380873 w 4427621"/>
              <a:gd name="connsiteY10" fmla="*/ 61525 h 85588"/>
              <a:gd name="connsiteX11" fmla="*/ 3416968 w 4427621"/>
              <a:gd name="connsiteY11" fmla="*/ 49494 h 85588"/>
              <a:gd name="connsiteX12" fmla="*/ 3489157 w 4427621"/>
              <a:gd name="connsiteY12" fmla="*/ 37462 h 85588"/>
              <a:gd name="connsiteX13" fmla="*/ 3633536 w 4427621"/>
              <a:gd name="connsiteY13" fmla="*/ 25430 h 85588"/>
              <a:gd name="connsiteX14" fmla="*/ 4030579 w 4427621"/>
              <a:gd name="connsiteY14" fmla="*/ 25430 h 85588"/>
              <a:gd name="connsiteX15" fmla="*/ 4427621 w 4427621"/>
              <a:gd name="connsiteY15" fmla="*/ 37462 h 8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27621" h="85588">
                <a:moveTo>
                  <a:pt x="0" y="1367"/>
                </a:moveTo>
                <a:lnTo>
                  <a:pt x="264694" y="25430"/>
                </a:lnTo>
                <a:cubicBezTo>
                  <a:pt x="346244" y="33322"/>
                  <a:pt x="371401" y="36082"/>
                  <a:pt x="445168" y="49494"/>
                </a:cubicBezTo>
                <a:cubicBezTo>
                  <a:pt x="465288" y="53152"/>
                  <a:pt x="485487" y="56565"/>
                  <a:pt x="505326" y="61525"/>
                </a:cubicBezTo>
                <a:cubicBezTo>
                  <a:pt x="517630" y="64601"/>
                  <a:pt x="529389" y="69546"/>
                  <a:pt x="541421" y="73557"/>
                </a:cubicBezTo>
                <a:lnTo>
                  <a:pt x="914400" y="61525"/>
                </a:lnTo>
                <a:cubicBezTo>
                  <a:pt x="1080667" y="54296"/>
                  <a:pt x="1050999" y="56806"/>
                  <a:pt x="1167063" y="37462"/>
                </a:cubicBezTo>
                <a:cubicBezTo>
                  <a:pt x="2724483" y="75449"/>
                  <a:pt x="785243" y="37462"/>
                  <a:pt x="2033336" y="37462"/>
                </a:cubicBezTo>
                <a:cubicBezTo>
                  <a:pt x="2213854" y="37462"/>
                  <a:pt x="2394283" y="45483"/>
                  <a:pt x="2574757" y="49494"/>
                </a:cubicBezTo>
                <a:cubicBezTo>
                  <a:pt x="2811651" y="75815"/>
                  <a:pt x="2720102" y="59313"/>
                  <a:pt x="2851484" y="85588"/>
                </a:cubicBezTo>
                <a:cubicBezTo>
                  <a:pt x="2928646" y="82927"/>
                  <a:pt x="3256291" y="75367"/>
                  <a:pt x="3380873" y="61525"/>
                </a:cubicBezTo>
                <a:cubicBezTo>
                  <a:pt x="3393478" y="60124"/>
                  <a:pt x="3404588" y="52245"/>
                  <a:pt x="3416968" y="49494"/>
                </a:cubicBezTo>
                <a:cubicBezTo>
                  <a:pt x="3440782" y="44202"/>
                  <a:pt x="3464911" y="40156"/>
                  <a:pt x="3489157" y="37462"/>
                </a:cubicBezTo>
                <a:cubicBezTo>
                  <a:pt x="3537155" y="32129"/>
                  <a:pt x="3585410" y="29441"/>
                  <a:pt x="3633536" y="25430"/>
                </a:cubicBezTo>
                <a:cubicBezTo>
                  <a:pt x="3783649" y="-24605"/>
                  <a:pt x="3658736" y="12383"/>
                  <a:pt x="4030579" y="25430"/>
                </a:cubicBezTo>
                <a:cubicBezTo>
                  <a:pt x="4398877" y="38353"/>
                  <a:pt x="4242765" y="37462"/>
                  <a:pt x="4427621" y="37462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213" y="3723307"/>
            <a:ext cx="715168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06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8890" y="180027"/>
            <a:ext cx="5946005" cy="492443"/>
          </a:xfrm>
        </p:spPr>
        <p:txBody>
          <a:bodyPr/>
          <a:lstStyle/>
          <a:p>
            <a:r>
              <a:rPr lang="ru-RU" dirty="0"/>
              <a:t>Задания линейки 3. ВПР 6 класс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28865" r="27022" b="9109"/>
          <a:stretch/>
        </p:blipFill>
        <p:spPr bwMode="auto">
          <a:xfrm>
            <a:off x="504135" y="1008161"/>
            <a:ext cx="7447821" cy="556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08987" y="1080170"/>
            <a:ext cx="2376264" cy="2709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C0504D">
                    <a:lumMod val="75000"/>
                  </a:srgbClr>
                </a:solidFill>
              </a:rPr>
              <a:t>Школьник может ответить: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rgbClr val="C0504D">
                    <a:lumMod val="75000"/>
                  </a:srgbClr>
                </a:solidFill>
              </a:rPr>
              <a:t>«древесина», а может </a:t>
            </a:r>
          </a:p>
          <a:p>
            <a:r>
              <a:rPr lang="ru-RU" b="1" dirty="0" smtClean="0">
                <a:solidFill>
                  <a:srgbClr val="C0504D">
                    <a:lumMod val="75000"/>
                  </a:srgbClr>
                </a:solidFill>
              </a:rPr>
              <a:t>«проводящая ткань» </a:t>
            </a:r>
            <a:endParaRPr lang="ru-RU" b="1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808387" y="3790144"/>
            <a:ext cx="1872208" cy="3683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228041" y="4158512"/>
            <a:ext cx="668578" cy="217824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065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Задания линейки 3. ВПР 6 класс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3003" y="1499260"/>
            <a:ext cx="2304256" cy="4431983"/>
          </a:xfrm>
        </p:spPr>
        <p:txBody>
          <a:bodyPr/>
          <a:lstStyle/>
          <a:p>
            <a:r>
              <a:rPr lang="ru-RU" dirty="0" err="1" smtClean="0"/>
              <a:t>Т.е</a:t>
            </a:r>
            <a:r>
              <a:rPr lang="ru-RU" dirty="0" smtClean="0"/>
              <a:t> вид проводящей ткани!</a:t>
            </a:r>
          </a:p>
          <a:p>
            <a:r>
              <a:rPr lang="ru-RU" dirty="0" smtClean="0"/>
              <a:t>Школьники должны различать типы и виды ткани? </a:t>
            </a:r>
          </a:p>
          <a:p>
            <a:r>
              <a:rPr lang="ru-RU" dirty="0" smtClean="0"/>
              <a:t>Типология:</a:t>
            </a:r>
          </a:p>
          <a:p>
            <a:pPr marL="342900" indent="-342900">
              <a:buAutoNum type="arabicPeriod"/>
            </a:pPr>
            <a:r>
              <a:rPr lang="ru-RU" dirty="0" smtClean="0"/>
              <a:t>Образовательная</a:t>
            </a:r>
          </a:p>
          <a:p>
            <a:pPr marL="342900" indent="-342900">
              <a:buAutoNum type="arabicPeriod"/>
            </a:pPr>
            <a:r>
              <a:rPr lang="ru-RU" dirty="0" smtClean="0"/>
              <a:t>Основная</a:t>
            </a:r>
          </a:p>
          <a:p>
            <a:pPr marL="342900" indent="-342900">
              <a:buAutoNum type="arabicPeriod"/>
            </a:pPr>
            <a:r>
              <a:rPr lang="ru-RU" dirty="0" smtClean="0"/>
              <a:t>Проводящая</a:t>
            </a:r>
          </a:p>
          <a:p>
            <a:pPr marL="342900" indent="-342900">
              <a:buAutoNum type="arabicPeriod"/>
            </a:pPr>
            <a:r>
              <a:rPr lang="ru-RU" dirty="0" smtClean="0"/>
              <a:t>Механическая</a:t>
            </a:r>
          </a:p>
          <a:p>
            <a:pPr marL="342900" indent="-342900">
              <a:buAutoNum type="arabicPeriod"/>
            </a:pPr>
            <a:r>
              <a:rPr lang="ru-RU" dirty="0" smtClean="0"/>
              <a:t>Запасающая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Покровная 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r>
              <a:rPr lang="ru-RU" dirty="0" smtClean="0"/>
              <a:t>Скорее всего в первом случае пропущено слово «проводящая»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3" t="18069" r="27601" b="14026"/>
          <a:stretch/>
        </p:blipFill>
        <p:spPr bwMode="auto">
          <a:xfrm>
            <a:off x="360115" y="720131"/>
            <a:ext cx="7531768" cy="59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1351008" y="4536556"/>
            <a:ext cx="23762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98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8886" y="180027"/>
            <a:ext cx="6522069" cy="492443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ru-RU" dirty="0"/>
              <a:t>Задания линейки 3. ВПР 6 класс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80995" y="998622"/>
            <a:ext cx="2448272" cy="563231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sz="2000" dirty="0" smtClean="0">
                <a:solidFill>
                  <a:srgbClr val="C00000"/>
                </a:solidFill>
              </a:rPr>
              <a:t>Луб  (флоэма</a:t>
            </a:r>
            <a:r>
              <a:rPr lang="ru-RU" sz="2000" dirty="0" smtClean="0"/>
              <a:t>)- сложная проводящая ткань, 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+mj-lt"/>
              </a:rPr>
              <a:t>1) проводящие </a:t>
            </a:r>
            <a:r>
              <a:rPr lang="ru-RU" b="1" dirty="0">
                <a:solidFill>
                  <a:srgbClr val="000000"/>
                </a:solidFill>
                <a:latin typeface="+mj-lt"/>
              </a:rPr>
              <a:t>элементы - ситовидные трубки с клетками-спутницами </a:t>
            </a:r>
            <a:endParaRPr lang="ru-RU" b="1" dirty="0" smtClean="0">
              <a:solidFill>
                <a:srgbClr val="000000"/>
              </a:solidFill>
              <a:latin typeface="+mj-lt"/>
            </a:endParaRPr>
          </a:p>
          <a:p>
            <a:endParaRPr lang="ru-RU" b="1" dirty="0" smtClean="0">
              <a:solidFill>
                <a:srgbClr val="000000"/>
              </a:solidFill>
              <a:latin typeface="+mj-lt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ru-RU" b="1" dirty="0">
                <a:solidFill>
                  <a:srgbClr val="000000"/>
                </a:solidFill>
                <a:latin typeface="+mj-lt"/>
              </a:rPr>
              <a:t>) лубяные волокна - механическая </a:t>
            </a:r>
            <a:r>
              <a:rPr lang="ru-RU" b="1" dirty="0" smtClean="0">
                <a:solidFill>
                  <a:srgbClr val="000000"/>
                </a:solidFill>
                <a:latin typeface="+mj-lt"/>
              </a:rPr>
              <a:t>ткань</a:t>
            </a:r>
          </a:p>
          <a:p>
            <a:r>
              <a:rPr lang="ru-RU" b="1" dirty="0">
                <a:latin typeface="+mj-lt"/>
              </a:rPr>
              <a:t/>
            </a:r>
            <a:br>
              <a:rPr lang="ru-RU" b="1" dirty="0">
                <a:latin typeface="+mj-lt"/>
              </a:rPr>
            </a:br>
            <a:r>
              <a:rPr lang="ru-RU" b="1" dirty="0">
                <a:solidFill>
                  <a:srgbClr val="000000"/>
                </a:solidFill>
                <a:latin typeface="+mj-lt"/>
              </a:rPr>
              <a:t>3) </a:t>
            </a:r>
            <a:r>
              <a:rPr lang="ru-RU" b="1" dirty="0" smtClean="0">
                <a:solidFill>
                  <a:srgbClr val="000000"/>
                </a:solidFill>
                <a:latin typeface="+mj-lt"/>
              </a:rPr>
              <a:t>лубяная паренхима </a:t>
            </a:r>
            <a:r>
              <a:rPr lang="ru-RU" b="1" dirty="0">
                <a:solidFill>
                  <a:srgbClr val="000000"/>
                </a:solidFill>
                <a:latin typeface="+mj-lt"/>
              </a:rPr>
              <a:t>(основная ткань) </a:t>
            </a:r>
            <a:endParaRPr lang="ru-RU" b="1" dirty="0" smtClean="0">
              <a:solidFill>
                <a:srgbClr val="000000"/>
              </a:solidFill>
              <a:latin typeface="+mj-lt"/>
            </a:endParaRPr>
          </a:p>
          <a:p>
            <a:endParaRPr lang="ru-RU" b="1" dirty="0">
              <a:solidFill>
                <a:srgbClr val="000000"/>
              </a:solidFill>
              <a:latin typeface="+mj-lt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+mj-lt"/>
              </a:rPr>
              <a:t>Обеспечивает нисходящий ток органических веществ от фотосинтезирующих поверхностей в другие органы растения</a:t>
            </a:r>
            <a:endParaRPr lang="ru-RU" b="1" dirty="0"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2" t="23890" r="28850" b="11139"/>
          <a:stretch/>
        </p:blipFill>
        <p:spPr bwMode="auto">
          <a:xfrm>
            <a:off x="198842" y="1224185"/>
            <a:ext cx="7940199" cy="525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лилиния 5"/>
          <p:cNvSpPr/>
          <p:nvPr/>
        </p:nvSpPr>
        <p:spPr>
          <a:xfrm>
            <a:off x="4032523" y="3960490"/>
            <a:ext cx="589548" cy="62123"/>
          </a:xfrm>
          <a:custGeom>
            <a:avLst/>
            <a:gdLst>
              <a:gd name="connsiteX0" fmla="*/ 0 w 589548"/>
              <a:gd name="connsiteY0" fmla="*/ 12032 h 62123"/>
              <a:gd name="connsiteX1" fmla="*/ 60158 w 589548"/>
              <a:gd name="connsiteY1" fmla="*/ 0 h 62123"/>
              <a:gd name="connsiteX2" fmla="*/ 168443 w 589548"/>
              <a:gd name="connsiteY2" fmla="*/ 24063 h 62123"/>
              <a:gd name="connsiteX3" fmla="*/ 192506 w 589548"/>
              <a:gd name="connsiteY3" fmla="*/ 48127 h 62123"/>
              <a:gd name="connsiteX4" fmla="*/ 372979 w 589548"/>
              <a:gd name="connsiteY4" fmla="*/ 48127 h 62123"/>
              <a:gd name="connsiteX5" fmla="*/ 409074 w 589548"/>
              <a:gd name="connsiteY5" fmla="*/ 24063 h 62123"/>
              <a:gd name="connsiteX6" fmla="*/ 481264 w 589548"/>
              <a:gd name="connsiteY6" fmla="*/ 0 h 62123"/>
              <a:gd name="connsiteX7" fmla="*/ 589548 w 589548"/>
              <a:gd name="connsiteY7" fmla="*/ 12032 h 6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548" h="62123">
                <a:moveTo>
                  <a:pt x="0" y="12032"/>
                </a:moveTo>
                <a:cubicBezTo>
                  <a:pt x="20053" y="8021"/>
                  <a:pt x="39708" y="0"/>
                  <a:pt x="60158" y="0"/>
                </a:cubicBezTo>
                <a:cubicBezTo>
                  <a:pt x="75427" y="0"/>
                  <a:pt x="149886" y="19424"/>
                  <a:pt x="168443" y="24063"/>
                </a:cubicBezTo>
                <a:cubicBezTo>
                  <a:pt x="176464" y="32084"/>
                  <a:pt x="182779" y="42291"/>
                  <a:pt x="192506" y="48127"/>
                </a:cubicBezTo>
                <a:cubicBezTo>
                  <a:pt x="242448" y="78093"/>
                  <a:pt x="337690" y="51068"/>
                  <a:pt x="372979" y="48127"/>
                </a:cubicBezTo>
                <a:cubicBezTo>
                  <a:pt x="385011" y="40106"/>
                  <a:pt x="395860" y="29936"/>
                  <a:pt x="409074" y="24063"/>
                </a:cubicBezTo>
                <a:cubicBezTo>
                  <a:pt x="432253" y="13761"/>
                  <a:pt x="481264" y="0"/>
                  <a:pt x="481264" y="0"/>
                </a:cubicBezTo>
                <a:cubicBezTo>
                  <a:pt x="565321" y="14010"/>
                  <a:pt x="529058" y="12032"/>
                  <a:pt x="589548" y="12032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864171" y="4183150"/>
            <a:ext cx="1503947" cy="72189"/>
          </a:xfrm>
          <a:custGeom>
            <a:avLst/>
            <a:gdLst>
              <a:gd name="connsiteX0" fmla="*/ 0 w 1503947"/>
              <a:gd name="connsiteY0" fmla="*/ 48126 h 72189"/>
              <a:gd name="connsiteX1" fmla="*/ 72189 w 1503947"/>
              <a:gd name="connsiteY1" fmla="*/ 36094 h 72189"/>
              <a:gd name="connsiteX2" fmla="*/ 156410 w 1503947"/>
              <a:gd name="connsiteY2" fmla="*/ 24063 h 72189"/>
              <a:gd name="connsiteX3" fmla="*/ 204536 w 1503947"/>
              <a:gd name="connsiteY3" fmla="*/ 0 h 72189"/>
              <a:gd name="connsiteX4" fmla="*/ 336884 w 1503947"/>
              <a:gd name="connsiteY4" fmla="*/ 12031 h 72189"/>
              <a:gd name="connsiteX5" fmla="*/ 445168 w 1503947"/>
              <a:gd name="connsiteY5" fmla="*/ 24063 h 72189"/>
              <a:gd name="connsiteX6" fmla="*/ 842210 w 1503947"/>
              <a:gd name="connsiteY6" fmla="*/ 0 h 72189"/>
              <a:gd name="connsiteX7" fmla="*/ 998621 w 1503947"/>
              <a:gd name="connsiteY7" fmla="*/ 12031 h 72189"/>
              <a:gd name="connsiteX8" fmla="*/ 1046747 w 1503947"/>
              <a:gd name="connsiteY8" fmla="*/ 36094 h 72189"/>
              <a:gd name="connsiteX9" fmla="*/ 1094873 w 1503947"/>
              <a:gd name="connsiteY9" fmla="*/ 48126 h 72189"/>
              <a:gd name="connsiteX10" fmla="*/ 1203158 w 1503947"/>
              <a:gd name="connsiteY10" fmla="*/ 48126 h 72189"/>
              <a:gd name="connsiteX11" fmla="*/ 1431758 w 1503947"/>
              <a:gd name="connsiteY11" fmla="*/ 60157 h 72189"/>
              <a:gd name="connsiteX12" fmla="*/ 1503947 w 1503947"/>
              <a:gd name="connsiteY12" fmla="*/ 72189 h 7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03947" h="72189">
                <a:moveTo>
                  <a:pt x="0" y="48126"/>
                </a:moveTo>
                <a:lnTo>
                  <a:pt x="72189" y="36094"/>
                </a:lnTo>
                <a:cubicBezTo>
                  <a:pt x="100218" y="31782"/>
                  <a:pt x="129051" y="31525"/>
                  <a:pt x="156410" y="24063"/>
                </a:cubicBezTo>
                <a:cubicBezTo>
                  <a:pt x="173714" y="19344"/>
                  <a:pt x="188494" y="8021"/>
                  <a:pt x="204536" y="0"/>
                </a:cubicBezTo>
                <a:lnTo>
                  <a:pt x="336884" y="12031"/>
                </a:lnTo>
                <a:cubicBezTo>
                  <a:pt x="373021" y="15645"/>
                  <a:pt x="408851" y="24063"/>
                  <a:pt x="445168" y="24063"/>
                </a:cubicBezTo>
                <a:cubicBezTo>
                  <a:pt x="574111" y="24063"/>
                  <a:pt x="712297" y="10826"/>
                  <a:pt x="842210" y="0"/>
                </a:cubicBezTo>
                <a:cubicBezTo>
                  <a:pt x="894347" y="4010"/>
                  <a:pt x="947126" y="2944"/>
                  <a:pt x="998621" y="12031"/>
                </a:cubicBezTo>
                <a:cubicBezTo>
                  <a:pt x="1016284" y="15148"/>
                  <a:pt x="1029953" y="29796"/>
                  <a:pt x="1046747" y="36094"/>
                </a:cubicBezTo>
                <a:cubicBezTo>
                  <a:pt x="1062230" y="41900"/>
                  <a:pt x="1078831" y="44115"/>
                  <a:pt x="1094873" y="48126"/>
                </a:cubicBezTo>
                <a:cubicBezTo>
                  <a:pt x="1184455" y="25730"/>
                  <a:pt x="1100053" y="39534"/>
                  <a:pt x="1203158" y="48126"/>
                </a:cubicBezTo>
                <a:cubicBezTo>
                  <a:pt x="1279200" y="54463"/>
                  <a:pt x="1355558" y="56147"/>
                  <a:pt x="1431758" y="60157"/>
                </a:cubicBezTo>
                <a:lnTo>
                  <a:pt x="1503947" y="72189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616699" y="6088341"/>
            <a:ext cx="2016224" cy="3924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662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Задания линейки 3. ВПР 6 класс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4" t="17740" r="27555" b="11601"/>
          <a:stretch/>
        </p:blipFill>
        <p:spPr bwMode="auto">
          <a:xfrm>
            <a:off x="32958" y="1008162"/>
            <a:ext cx="7015193" cy="546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75" y="507547"/>
            <a:ext cx="316388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49966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Задания линейки 3. ВПР 6 класс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3003" y="1499260"/>
            <a:ext cx="1728192" cy="231721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7" t="18186" r="28044" b="17768"/>
          <a:stretch/>
        </p:blipFill>
        <p:spPr bwMode="auto">
          <a:xfrm>
            <a:off x="432123" y="792138"/>
            <a:ext cx="7704856" cy="569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9"/>
          <a:stretch/>
        </p:blipFill>
        <p:spPr bwMode="auto">
          <a:xfrm>
            <a:off x="8353003" y="792138"/>
            <a:ext cx="2126582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олилиния 7"/>
          <p:cNvSpPr/>
          <p:nvPr/>
        </p:nvSpPr>
        <p:spPr>
          <a:xfrm>
            <a:off x="7844589" y="755362"/>
            <a:ext cx="1888958" cy="3961017"/>
          </a:xfrm>
          <a:custGeom>
            <a:avLst/>
            <a:gdLst>
              <a:gd name="connsiteX0" fmla="*/ 1371600 w 1888958"/>
              <a:gd name="connsiteY0" fmla="*/ 147006 h 3961017"/>
              <a:gd name="connsiteX1" fmla="*/ 1347537 w 1888958"/>
              <a:gd name="connsiteY1" fmla="*/ 207164 h 3961017"/>
              <a:gd name="connsiteX2" fmla="*/ 1287379 w 1888958"/>
              <a:gd name="connsiteY2" fmla="*/ 231227 h 3961017"/>
              <a:gd name="connsiteX3" fmla="*/ 1263316 w 1888958"/>
              <a:gd name="connsiteY3" fmla="*/ 255291 h 3961017"/>
              <a:gd name="connsiteX4" fmla="*/ 1275348 w 1888958"/>
              <a:gd name="connsiteY4" fmla="*/ 291385 h 3961017"/>
              <a:gd name="connsiteX5" fmla="*/ 1227222 w 1888958"/>
              <a:gd name="connsiteY5" fmla="*/ 303417 h 3961017"/>
              <a:gd name="connsiteX6" fmla="*/ 1155032 w 1888958"/>
              <a:gd name="connsiteY6" fmla="*/ 339512 h 3961017"/>
              <a:gd name="connsiteX7" fmla="*/ 1082843 w 1888958"/>
              <a:gd name="connsiteY7" fmla="*/ 351543 h 3961017"/>
              <a:gd name="connsiteX8" fmla="*/ 1034716 w 1888958"/>
              <a:gd name="connsiteY8" fmla="*/ 363575 h 3961017"/>
              <a:gd name="connsiteX9" fmla="*/ 854243 w 1888958"/>
              <a:gd name="connsiteY9" fmla="*/ 351543 h 3961017"/>
              <a:gd name="connsiteX10" fmla="*/ 818148 w 1888958"/>
              <a:gd name="connsiteY10" fmla="*/ 363575 h 3961017"/>
              <a:gd name="connsiteX11" fmla="*/ 745958 w 1888958"/>
              <a:gd name="connsiteY11" fmla="*/ 375606 h 3961017"/>
              <a:gd name="connsiteX12" fmla="*/ 685800 w 1888958"/>
              <a:gd name="connsiteY12" fmla="*/ 435764 h 3961017"/>
              <a:gd name="connsiteX13" fmla="*/ 649706 w 1888958"/>
              <a:gd name="connsiteY13" fmla="*/ 471859 h 3961017"/>
              <a:gd name="connsiteX14" fmla="*/ 601579 w 1888958"/>
              <a:gd name="connsiteY14" fmla="*/ 495922 h 3961017"/>
              <a:gd name="connsiteX15" fmla="*/ 577516 w 1888958"/>
              <a:gd name="connsiteY15" fmla="*/ 544049 h 3961017"/>
              <a:gd name="connsiteX16" fmla="*/ 553453 w 1888958"/>
              <a:gd name="connsiteY16" fmla="*/ 616238 h 3961017"/>
              <a:gd name="connsiteX17" fmla="*/ 577516 w 1888958"/>
              <a:gd name="connsiteY17" fmla="*/ 736554 h 3961017"/>
              <a:gd name="connsiteX18" fmla="*/ 601579 w 1888958"/>
              <a:gd name="connsiteY18" fmla="*/ 844838 h 3961017"/>
              <a:gd name="connsiteX19" fmla="*/ 625643 w 1888958"/>
              <a:gd name="connsiteY19" fmla="*/ 868901 h 3961017"/>
              <a:gd name="connsiteX20" fmla="*/ 613611 w 1888958"/>
              <a:gd name="connsiteY20" fmla="*/ 904996 h 3961017"/>
              <a:gd name="connsiteX21" fmla="*/ 589548 w 1888958"/>
              <a:gd name="connsiteY21" fmla="*/ 1061406 h 3961017"/>
              <a:gd name="connsiteX22" fmla="*/ 553453 w 1888958"/>
              <a:gd name="connsiteY22" fmla="*/ 1085470 h 3961017"/>
              <a:gd name="connsiteX23" fmla="*/ 529390 w 1888958"/>
              <a:gd name="connsiteY23" fmla="*/ 1193754 h 3961017"/>
              <a:gd name="connsiteX24" fmla="*/ 541422 w 1888958"/>
              <a:gd name="connsiteY24" fmla="*/ 1253912 h 3961017"/>
              <a:gd name="connsiteX25" fmla="*/ 601579 w 1888958"/>
              <a:gd name="connsiteY25" fmla="*/ 1374227 h 3961017"/>
              <a:gd name="connsiteX26" fmla="*/ 637674 w 1888958"/>
              <a:gd name="connsiteY26" fmla="*/ 1386259 h 3961017"/>
              <a:gd name="connsiteX27" fmla="*/ 673769 w 1888958"/>
              <a:gd name="connsiteY27" fmla="*/ 1422354 h 3961017"/>
              <a:gd name="connsiteX28" fmla="*/ 673769 w 1888958"/>
              <a:gd name="connsiteY28" fmla="*/ 1554701 h 3961017"/>
              <a:gd name="connsiteX29" fmla="*/ 649706 w 1888958"/>
              <a:gd name="connsiteY29" fmla="*/ 1590796 h 3961017"/>
              <a:gd name="connsiteX30" fmla="*/ 637674 w 1888958"/>
              <a:gd name="connsiteY30" fmla="*/ 1626891 h 3961017"/>
              <a:gd name="connsiteX31" fmla="*/ 613611 w 1888958"/>
              <a:gd name="connsiteY31" fmla="*/ 1687049 h 3961017"/>
              <a:gd name="connsiteX32" fmla="*/ 589548 w 1888958"/>
              <a:gd name="connsiteY32" fmla="*/ 1723143 h 3961017"/>
              <a:gd name="connsiteX33" fmla="*/ 601579 w 1888958"/>
              <a:gd name="connsiteY33" fmla="*/ 1783301 h 3961017"/>
              <a:gd name="connsiteX34" fmla="*/ 613611 w 1888958"/>
              <a:gd name="connsiteY34" fmla="*/ 1819396 h 3961017"/>
              <a:gd name="connsiteX35" fmla="*/ 541422 w 1888958"/>
              <a:gd name="connsiteY35" fmla="*/ 1867522 h 3961017"/>
              <a:gd name="connsiteX36" fmla="*/ 493295 w 1888958"/>
              <a:gd name="connsiteY36" fmla="*/ 1927680 h 3961017"/>
              <a:gd name="connsiteX37" fmla="*/ 457200 w 1888958"/>
              <a:gd name="connsiteY37" fmla="*/ 2011901 h 3961017"/>
              <a:gd name="connsiteX38" fmla="*/ 433137 w 1888958"/>
              <a:gd name="connsiteY38" fmla="*/ 2060027 h 3961017"/>
              <a:gd name="connsiteX39" fmla="*/ 385011 w 1888958"/>
              <a:gd name="connsiteY39" fmla="*/ 2192375 h 3961017"/>
              <a:gd name="connsiteX40" fmla="*/ 348916 w 1888958"/>
              <a:gd name="connsiteY40" fmla="*/ 2204406 h 3961017"/>
              <a:gd name="connsiteX41" fmla="*/ 324853 w 1888958"/>
              <a:gd name="connsiteY41" fmla="*/ 2240501 h 3961017"/>
              <a:gd name="connsiteX42" fmla="*/ 312822 w 1888958"/>
              <a:gd name="connsiteY42" fmla="*/ 2276596 h 3961017"/>
              <a:gd name="connsiteX43" fmla="*/ 264695 w 1888958"/>
              <a:gd name="connsiteY43" fmla="*/ 2372849 h 3961017"/>
              <a:gd name="connsiteX44" fmla="*/ 228600 w 1888958"/>
              <a:gd name="connsiteY44" fmla="*/ 2396912 h 3961017"/>
              <a:gd name="connsiteX45" fmla="*/ 204537 w 1888958"/>
              <a:gd name="connsiteY45" fmla="*/ 2433006 h 3961017"/>
              <a:gd name="connsiteX46" fmla="*/ 216569 w 1888958"/>
              <a:gd name="connsiteY46" fmla="*/ 2469101 h 3961017"/>
              <a:gd name="connsiteX47" fmla="*/ 204537 w 1888958"/>
              <a:gd name="connsiteY47" fmla="*/ 2505196 h 3961017"/>
              <a:gd name="connsiteX48" fmla="*/ 252664 w 1888958"/>
              <a:gd name="connsiteY48" fmla="*/ 2577385 h 3961017"/>
              <a:gd name="connsiteX49" fmla="*/ 264695 w 1888958"/>
              <a:gd name="connsiteY49" fmla="*/ 2625512 h 3961017"/>
              <a:gd name="connsiteX50" fmla="*/ 276727 w 1888958"/>
              <a:gd name="connsiteY50" fmla="*/ 2661606 h 3961017"/>
              <a:gd name="connsiteX51" fmla="*/ 336885 w 1888958"/>
              <a:gd name="connsiteY51" fmla="*/ 2709733 h 3961017"/>
              <a:gd name="connsiteX52" fmla="*/ 360948 w 1888958"/>
              <a:gd name="connsiteY52" fmla="*/ 2769891 h 3961017"/>
              <a:gd name="connsiteX53" fmla="*/ 397043 w 1888958"/>
              <a:gd name="connsiteY53" fmla="*/ 2793954 h 3961017"/>
              <a:gd name="connsiteX54" fmla="*/ 433137 w 1888958"/>
              <a:gd name="connsiteY54" fmla="*/ 2830049 h 3961017"/>
              <a:gd name="connsiteX55" fmla="*/ 457200 w 1888958"/>
              <a:gd name="connsiteY55" fmla="*/ 2878175 h 3961017"/>
              <a:gd name="connsiteX56" fmla="*/ 469232 w 1888958"/>
              <a:gd name="connsiteY56" fmla="*/ 2914270 h 3961017"/>
              <a:gd name="connsiteX57" fmla="*/ 505327 w 1888958"/>
              <a:gd name="connsiteY57" fmla="*/ 2938333 h 3961017"/>
              <a:gd name="connsiteX58" fmla="*/ 505327 w 1888958"/>
              <a:gd name="connsiteY58" fmla="*/ 3010522 h 3961017"/>
              <a:gd name="connsiteX59" fmla="*/ 481264 w 1888958"/>
              <a:gd name="connsiteY59" fmla="*/ 3178964 h 3961017"/>
              <a:gd name="connsiteX60" fmla="*/ 493295 w 1888958"/>
              <a:gd name="connsiteY60" fmla="*/ 3215059 h 3961017"/>
              <a:gd name="connsiteX61" fmla="*/ 517358 w 1888958"/>
              <a:gd name="connsiteY61" fmla="*/ 3299280 h 3961017"/>
              <a:gd name="connsiteX62" fmla="*/ 613611 w 1888958"/>
              <a:gd name="connsiteY62" fmla="*/ 3407564 h 3961017"/>
              <a:gd name="connsiteX63" fmla="*/ 661737 w 1888958"/>
              <a:gd name="connsiteY63" fmla="*/ 3455691 h 3961017"/>
              <a:gd name="connsiteX64" fmla="*/ 733927 w 1888958"/>
              <a:gd name="connsiteY64" fmla="*/ 3503817 h 3961017"/>
              <a:gd name="connsiteX65" fmla="*/ 770022 w 1888958"/>
              <a:gd name="connsiteY65" fmla="*/ 3527880 h 3961017"/>
              <a:gd name="connsiteX66" fmla="*/ 926432 w 1888958"/>
              <a:gd name="connsiteY66" fmla="*/ 3539912 h 3961017"/>
              <a:gd name="connsiteX67" fmla="*/ 974558 w 1888958"/>
              <a:gd name="connsiteY67" fmla="*/ 3563975 h 3961017"/>
              <a:gd name="connsiteX68" fmla="*/ 1010653 w 1888958"/>
              <a:gd name="connsiteY68" fmla="*/ 3576006 h 3961017"/>
              <a:gd name="connsiteX69" fmla="*/ 1118937 w 1888958"/>
              <a:gd name="connsiteY69" fmla="*/ 3624133 h 3961017"/>
              <a:gd name="connsiteX70" fmla="*/ 1215190 w 1888958"/>
              <a:gd name="connsiteY70" fmla="*/ 3672259 h 3961017"/>
              <a:gd name="connsiteX71" fmla="*/ 1299411 w 1888958"/>
              <a:gd name="connsiteY71" fmla="*/ 3684291 h 3961017"/>
              <a:gd name="connsiteX72" fmla="*/ 1347537 w 1888958"/>
              <a:gd name="connsiteY72" fmla="*/ 3696322 h 3961017"/>
              <a:gd name="connsiteX73" fmla="*/ 1395664 w 1888958"/>
              <a:gd name="connsiteY73" fmla="*/ 3720385 h 3961017"/>
              <a:gd name="connsiteX74" fmla="*/ 1431758 w 1888958"/>
              <a:gd name="connsiteY74" fmla="*/ 3756480 h 3961017"/>
              <a:gd name="connsiteX75" fmla="*/ 1636295 w 1888958"/>
              <a:gd name="connsiteY75" fmla="*/ 3780543 h 3961017"/>
              <a:gd name="connsiteX76" fmla="*/ 1864895 w 1888958"/>
              <a:gd name="connsiteY76" fmla="*/ 3792575 h 3961017"/>
              <a:gd name="connsiteX77" fmla="*/ 1888958 w 1888958"/>
              <a:gd name="connsiteY77" fmla="*/ 3756480 h 3961017"/>
              <a:gd name="connsiteX78" fmla="*/ 1648327 w 1888958"/>
              <a:gd name="connsiteY78" fmla="*/ 3756480 h 3961017"/>
              <a:gd name="connsiteX79" fmla="*/ 1552074 w 1888958"/>
              <a:gd name="connsiteY79" fmla="*/ 3804606 h 3961017"/>
              <a:gd name="connsiteX80" fmla="*/ 1395664 w 1888958"/>
              <a:gd name="connsiteY80" fmla="*/ 3852733 h 3961017"/>
              <a:gd name="connsiteX81" fmla="*/ 1335506 w 1888958"/>
              <a:gd name="connsiteY81" fmla="*/ 3900859 h 3961017"/>
              <a:gd name="connsiteX82" fmla="*/ 1275348 w 1888958"/>
              <a:gd name="connsiteY82" fmla="*/ 3912891 h 3961017"/>
              <a:gd name="connsiteX83" fmla="*/ 1239253 w 1888958"/>
              <a:gd name="connsiteY83" fmla="*/ 3936954 h 3961017"/>
              <a:gd name="connsiteX84" fmla="*/ 1155032 w 1888958"/>
              <a:gd name="connsiteY84" fmla="*/ 3961017 h 3961017"/>
              <a:gd name="connsiteX85" fmla="*/ 1094874 w 1888958"/>
              <a:gd name="connsiteY85" fmla="*/ 3948985 h 3961017"/>
              <a:gd name="connsiteX86" fmla="*/ 998622 w 1888958"/>
              <a:gd name="connsiteY86" fmla="*/ 3900859 h 3961017"/>
              <a:gd name="connsiteX87" fmla="*/ 890337 w 1888958"/>
              <a:gd name="connsiteY87" fmla="*/ 3840701 h 3961017"/>
              <a:gd name="connsiteX88" fmla="*/ 842211 w 1888958"/>
              <a:gd name="connsiteY88" fmla="*/ 3828670 h 3961017"/>
              <a:gd name="connsiteX89" fmla="*/ 685800 w 1888958"/>
              <a:gd name="connsiteY89" fmla="*/ 3780543 h 3961017"/>
              <a:gd name="connsiteX90" fmla="*/ 613611 w 1888958"/>
              <a:gd name="connsiteY90" fmla="*/ 3756480 h 3961017"/>
              <a:gd name="connsiteX91" fmla="*/ 457200 w 1888958"/>
              <a:gd name="connsiteY91" fmla="*/ 3732417 h 3961017"/>
              <a:gd name="connsiteX92" fmla="*/ 372979 w 1888958"/>
              <a:gd name="connsiteY92" fmla="*/ 3672259 h 3961017"/>
              <a:gd name="connsiteX93" fmla="*/ 300790 w 1888958"/>
              <a:gd name="connsiteY93" fmla="*/ 3624133 h 3961017"/>
              <a:gd name="connsiteX94" fmla="*/ 240632 w 1888958"/>
              <a:gd name="connsiteY94" fmla="*/ 3588038 h 3961017"/>
              <a:gd name="connsiteX95" fmla="*/ 144379 w 1888958"/>
              <a:gd name="connsiteY95" fmla="*/ 3527880 h 3961017"/>
              <a:gd name="connsiteX96" fmla="*/ 132348 w 1888958"/>
              <a:gd name="connsiteY96" fmla="*/ 3479754 h 3961017"/>
              <a:gd name="connsiteX97" fmla="*/ 84222 w 1888958"/>
              <a:gd name="connsiteY97" fmla="*/ 3455691 h 3961017"/>
              <a:gd name="connsiteX98" fmla="*/ 72190 w 1888958"/>
              <a:gd name="connsiteY98" fmla="*/ 3395533 h 3961017"/>
              <a:gd name="connsiteX99" fmla="*/ 24064 w 1888958"/>
              <a:gd name="connsiteY99" fmla="*/ 3323343 h 3961017"/>
              <a:gd name="connsiteX100" fmla="*/ 0 w 1888958"/>
              <a:gd name="connsiteY100" fmla="*/ 3251154 h 3961017"/>
              <a:gd name="connsiteX101" fmla="*/ 24064 w 1888958"/>
              <a:gd name="connsiteY101" fmla="*/ 3142870 h 3961017"/>
              <a:gd name="connsiteX102" fmla="*/ 48127 w 1888958"/>
              <a:gd name="connsiteY102" fmla="*/ 3046617 h 3961017"/>
              <a:gd name="connsiteX103" fmla="*/ 72190 w 1888958"/>
              <a:gd name="connsiteY103" fmla="*/ 2842080 h 3961017"/>
              <a:gd name="connsiteX104" fmla="*/ 108285 w 1888958"/>
              <a:gd name="connsiteY104" fmla="*/ 2769891 h 3961017"/>
              <a:gd name="connsiteX105" fmla="*/ 120316 w 1888958"/>
              <a:gd name="connsiteY105" fmla="*/ 2733796 h 3961017"/>
              <a:gd name="connsiteX106" fmla="*/ 132348 w 1888958"/>
              <a:gd name="connsiteY106" fmla="*/ 2673638 h 3961017"/>
              <a:gd name="connsiteX107" fmla="*/ 180474 w 1888958"/>
              <a:gd name="connsiteY107" fmla="*/ 2637543 h 3961017"/>
              <a:gd name="connsiteX108" fmla="*/ 192506 w 1888958"/>
              <a:gd name="connsiteY108" fmla="*/ 2433006 h 3961017"/>
              <a:gd name="connsiteX109" fmla="*/ 204537 w 1888958"/>
              <a:gd name="connsiteY109" fmla="*/ 2372849 h 3961017"/>
              <a:gd name="connsiteX110" fmla="*/ 192506 w 1888958"/>
              <a:gd name="connsiteY110" fmla="*/ 2264564 h 3961017"/>
              <a:gd name="connsiteX111" fmla="*/ 168443 w 1888958"/>
              <a:gd name="connsiteY111" fmla="*/ 2192375 h 3961017"/>
              <a:gd name="connsiteX112" fmla="*/ 120316 w 1888958"/>
              <a:gd name="connsiteY112" fmla="*/ 1891585 h 3961017"/>
              <a:gd name="connsiteX113" fmla="*/ 96253 w 1888958"/>
              <a:gd name="connsiteY113" fmla="*/ 1855491 h 3961017"/>
              <a:gd name="connsiteX114" fmla="*/ 132348 w 1888958"/>
              <a:gd name="connsiteY114" fmla="*/ 1819396 h 3961017"/>
              <a:gd name="connsiteX115" fmla="*/ 204537 w 1888958"/>
              <a:gd name="connsiteY115" fmla="*/ 1699080 h 3961017"/>
              <a:gd name="connsiteX116" fmla="*/ 240632 w 1888958"/>
              <a:gd name="connsiteY116" fmla="*/ 1638922 h 3961017"/>
              <a:gd name="connsiteX117" fmla="*/ 264695 w 1888958"/>
              <a:gd name="connsiteY117" fmla="*/ 1590796 h 3961017"/>
              <a:gd name="connsiteX118" fmla="*/ 300790 w 1888958"/>
              <a:gd name="connsiteY118" fmla="*/ 1566733 h 3961017"/>
              <a:gd name="connsiteX119" fmla="*/ 336885 w 1888958"/>
              <a:gd name="connsiteY119" fmla="*/ 1506575 h 3961017"/>
              <a:gd name="connsiteX120" fmla="*/ 385011 w 1888958"/>
              <a:gd name="connsiteY120" fmla="*/ 1458449 h 3961017"/>
              <a:gd name="connsiteX121" fmla="*/ 397043 w 1888958"/>
              <a:gd name="connsiteY121" fmla="*/ 1398291 h 3961017"/>
              <a:gd name="connsiteX122" fmla="*/ 409074 w 1888958"/>
              <a:gd name="connsiteY122" fmla="*/ 1350164 h 3961017"/>
              <a:gd name="connsiteX123" fmla="*/ 421106 w 1888958"/>
              <a:gd name="connsiteY123" fmla="*/ 1277975 h 3961017"/>
              <a:gd name="connsiteX124" fmla="*/ 469232 w 1888958"/>
              <a:gd name="connsiteY124" fmla="*/ 1241880 h 3961017"/>
              <a:gd name="connsiteX125" fmla="*/ 481264 w 1888958"/>
              <a:gd name="connsiteY125" fmla="*/ 1205785 h 3961017"/>
              <a:gd name="connsiteX126" fmla="*/ 505327 w 1888958"/>
              <a:gd name="connsiteY126" fmla="*/ 1157659 h 3961017"/>
              <a:gd name="connsiteX127" fmla="*/ 445169 w 1888958"/>
              <a:gd name="connsiteY127" fmla="*/ 953122 h 3961017"/>
              <a:gd name="connsiteX128" fmla="*/ 397043 w 1888958"/>
              <a:gd name="connsiteY128" fmla="*/ 917027 h 3961017"/>
              <a:gd name="connsiteX129" fmla="*/ 324853 w 1888958"/>
              <a:gd name="connsiteY129" fmla="*/ 868901 h 3961017"/>
              <a:gd name="connsiteX130" fmla="*/ 312822 w 1888958"/>
              <a:gd name="connsiteY130" fmla="*/ 832806 h 3961017"/>
              <a:gd name="connsiteX131" fmla="*/ 288758 w 1888958"/>
              <a:gd name="connsiteY131" fmla="*/ 796712 h 3961017"/>
              <a:gd name="connsiteX132" fmla="*/ 264695 w 1888958"/>
              <a:gd name="connsiteY132" fmla="*/ 748585 h 3961017"/>
              <a:gd name="connsiteX133" fmla="*/ 288758 w 1888958"/>
              <a:gd name="connsiteY133" fmla="*/ 544049 h 3961017"/>
              <a:gd name="connsiteX134" fmla="*/ 312822 w 1888958"/>
              <a:gd name="connsiteY134" fmla="*/ 507954 h 3961017"/>
              <a:gd name="connsiteX135" fmla="*/ 312822 w 1888958"/>
              <a:gd name="connsiteY135" fmla="*/ 351543 h 3961017"/>
              <a:gd name="connsiteX136" fmla="*/ 324853 w 1888958"/>
              <a:gd name="connsiteY136" fmla="*/ 315449 h 3961017"/>
              <a:gd name="connsiteX137" fmla="*/ 360948 w 1888958"/>
              <a:gd name="connsiteY137" fmla="*/ 279354 h 3961017"/>
              <a:gd name="connsiteX138" fmla="*/ 372979 w 1888958"/>
              <a:gd name="connsiteY138" fmla="*/ 231227 h 3961017"/>
              <a:gd name="connsiteX139" fmla="*/ 385011 w 1888958"/>
              <a:gd name="connsiteY139" fmla="*/ 171070 h 3961017"/>
              <a:gd name="connsiteX140" fmla="*/ 421106 w 1888958"/>
              <a:gd name="connsiteY140" fmla="*/ 159038 h 3961017"/>
              <a:gd name="connsiteX141" fmla="*/ 457200 w 1888958"/>
              <a:gd name="connsiteY141" fmla="*/ 122943 h 3961017"/>
              <a:gd name="connsiteX142" fmla="*/ 565485 w 1888958"/>
              <a:gd name="connsiteY142" fmla="*/ 50754 h 3961017"/>
              <a:gd name="connsiteX143" fmla="*/ 673769 w 1888958"/>
              <a:gd name="connsiteY143" fmla="*/ 26691 h 3961017"/>
              <a:gd name="connsiteX144" fmla="*/ 757990 w 1888958"/>
              <a:gd name="connsiteY144" fmla="*/ 14659 h 3961017"/>
              <a:gd name="connsiteX145" fmla="*/ 866274 w 1888958"/>
              <a:gd name="connsiteY145" fmla="*/ 50754 h 3961017"/>
              <a:gd name="connsiteX146" fmla="*/ 902369 w 1888958"/>
              <a:gd name="connsiteY146" fmla="*/ 74817 h 3961017"/>
              <a:gd name="connsiteX147" fmla="*/ 938464 w 1888958"/>
              <a:gd name="connsiteY147" fmla="*/ 86849 h 3961017"/>
              <a:gd name="connsiteX148" fmla="*/ 986590 w 1888958"/>
              <a:gd name="connsiteY148" fmla="*/ 110912 h 3961017"/>
              <a:gd name="connsiteX149" fmla="*/ 1034716 w 1888958"/>
              <a:gd name="connsiteY149" fmla="*/ 86849 h 3961017"/>
              <a:gd name="connsiteX150" fmla="*/ 1094874 w 1888958"/>
              <a:gd name="connsiteY150" fmla="*/ 98880 h 3961017"/>
              <a:gd name="connsiteX151" fmla="*/ 1239253 w 1888958"/>
              <a:gd name="connsiteY151" fmla="*/ 122943 h 3961017"/>
              <a:gd name="connsiteX152" fmla="*/ 1275348 w 1888958"/>
              <a:gd name="connsiteY152" fmla="*/ 159038 h 3961017"/>
              <a:gd name="connsiteX153" fmla="*/ 1311443 w 1888958"/>
              <a:gd name="connsiteY153" fmla="*/ 171070 h 3961017"/>
              <a:gd name="connsiteX154" fmla="*/ 1347537 w 1888958"/>
              <a:gd name="connsiteY154" fmla="*/ 195133 h 3961017"/>
              <a:gd name="connsiteX155" fmla="*/ 1395664 w 1888958"/>
              <a:gd name="connsiteY155" fmla="*/ 219196 h 3961017"/>
              <a:gd name="connsiteX156" fmla="*/ 1323474 w 1888958"/>
              <a:gd name="connsiteY156" fmla="*/ 207164 h 396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888958" h="3961017">
                <a:moveTo>
                  <a:pt x="1371600" y="147006"/>
                </a:moveTo>
                <a:cubicBezTo>
                  <a:pt x="1363579" y="167059"/>
                  <a:pt x="1362809" y="191892"/>
                  <a:pt x="1347537" y="207164"/>
                </a:cubicBezTo>
                <a:cubicBezTo>
                  <a:pt x="1332265" y="222436"/>
                  <a:pt x="1306131" y="220512"/>
                  <a:pt x="1287379" y="231227"/>
                </a:cubicBezTo>
                <a:cubicBezTo>
                  <a:pt x="1277530" y="236855"/>
                  <a:pt x="1271337" y="247270"/>
                  <a:pt x="1263316" y="255291"/>
                </a:cubicBezTo>
                <a:cubicBezTo>
                  <a:pt x="1267327" y="267322"/>
                  <a:pt x="1282957" y="281239"/>
                  <a:pt x="1275348" y="291385"/>
                </a:cubicBezTo>
                <a:cubicBezTo>
                  <a:pt x="1265427" y="304614"/>
                  <a:pt x="1242575" y="297276"/>
                  <a:pt x="1227222" y="303417"/>
                </a:cubicBezTo>
                <a:cubicBezTo>
                  <a:pt x="1202243" y="313409"/>
                  <a:pt x="1180555" y="331004"/>
                  <a:pt x="1155032" y="339512"/>
                </a:cubicBezTo>
                <a:cubicBezTo>
                  <a:pt x="1131889" y="347226"/>
                  <a:pt x="1106764" y="346759"/>
                  <a:pt x="1082843" y="351543"/>
                </a:cubicBezTo>
                <a:cubicBezTo>
                  <a:pt x="1066628" y="354786"/>
                  <a:pt x="1050758" y="359564"/>
                  <a:pt x="1034716" y="363575"/>
                </a:cubicBezTo>
                <a:cubicBezTo>
                  <a:pt x="974558" y="359564"/>
                  <a:pt x="914534" y="351543"/>
                  <a:pt x="854243" y="351543"/>
                </a:cubicBezTo>
                <a:cubicBezTo>
                  <a:pt x="841560" y="351543"/>
                  <a:pt x="830529" y="360824"/>
                  <a:pt x="818148" y="363575"/>
                </a:cubicBezTo>
                <a:cubicBezTo>
                  <a:pt x="794334" y="368867"/>
                  <a:pt x="770021" y="371596"/>
                  <a:pt x="745958" y="375606"/>
                </a:cubicBezTo>
                <a:lnTo>
                  <a:pt x="685800" y="435764"/>
                </a:lnTo>
                <a:cubicBezTo>
                  <a:pt x="673769" y="447796"/>
                  <a:pt x="664925" y="464250"/>
                  <a:pt x="649706" y="471859"/>
                </a:cubicBezTo>
                <a:lnTo>
                  <a:pt x="601579" y="495922"/>
                </a:lnTo>
                <a:cubicBezTo>
                  <a:pt x="593558" y="511964"/>
                  <a:pt x="584177" y="527396"/>
                  <a:pt x="577516" y="544049"/>
                </a:cubicBezTo>
                <a:cubicBezTo>
                  <a:pt x="568096" y="567599"/>
                  <a:pt x="553453" y="616238"/>
                  <a:pt x="553453" y="616238"/>
                </a:cubicBezTo>
                <a:cubicBezTo>
                  <a:pt x="575337" y="681887"/>
                  <a:pt x="561715" y="633850"/>
                  <a:pt x="577516" y="736554"/>
                </a:cubicBezTo>
                <a:cubicBezTo>
                  <a:pt x="579693" y="750707"/>
                  <a:pt x="588041" y="822275"/>
                  <a:pt x="601579" y="844838"/>
                </a:cubicBezTo>
                <a:cubicBezTo>
                  <a:pt x="607415" y="854565"/>
                  <a:pt x="617622" y="860880"/>
                  <a:pt x="625643" y="868901"/>
                </a:cubicBezTo>
                <a:cubicBezTo>
                  <a:pt x="621632" y="880933"/>
                  <a:pt x="615948" y="892531"/>
                  <a:pt x="613611" y="904996"/>
                </a:cubicBezTo>
                <a:cubicBezTo>
                  <a:pt x="603890" y="956843"/>
                  <a:pt x="606229" y="1011363"/>
                  <a:pt x="589548" y="1061406"/>
                </a:cubicBezTo>
                <a:cubicBezTo>
                  <a:pt x="584975" y="1075124"/>
                  <a:pt x="565485" y="1077449"/>
                  <a:pt x="553453" y="1085470"/>
                </a:cubicBezTo>
                <a:cubicBezTo>
                  <a:pt x="548814" y="1104028"/>
                  <a:pt x="529390" y="1178484"/>
                  <a:pt x="529390" y="1193754"/>
                </a:cubicBezTo>
                <a:cubicBezTo>
                  <a:pt x="529390" y="1214204"/>
                  <a:pt x="536462" y="1234073"/>
                  <a:pt x="541422" y="1253912"/>
                </a:cubicBezTo>
                <a:cubicBezTo>
                  <a:pt x="556113" y="1312674"/>
                  <a:pt x="553025" y="1341858"/>
                  <a:pt x="601579" y="1374227"/>
                </a:cubicBezTo>
                <a:cubicBezTo>
                  <a:pt x="612131" y="1381262"/>
                  <a:pt x="625642" y="1382248"/>
                  <a:pt x="637674" y="1386259"/>
                </a:cubicBezTo>
                <a:cubicBezTo>
                  <a:pt x="649706" y="1398291"/>
                  <a:pt x="664331" y="1408196"/>
                  <a:pt x="673769" y="1422354"/>
                </a:cubicBezTo>
                <a:cubicBezTo>
                  <a:pt x="698010" y="1458717"/>
                  <a:pt x="682309" y="1523386"/>
                  <a:pt x="673769" y="1554701"/>
                </a:cubicBezTo>
                <a:cubicBezTo>
                  <a:pt x="669964" y="1568652"/>
                  <a:pt x="656173" y="1577862"/>
                  <a:pt x="649706" y="1590796"/>
                </a:cubicBezTo>
                <a:cubicBezTo>
                  <a:pt x="644034" y="1602140"/>
                  <a:pt x="642127" y="1615016"/>
                  <a:pt x="637674" y="1626891"/>
                </a:cubicBezTo>
                <a:cubicBezTo>
                  <a:pt x="630091" y="1647113"/>
                  <a:pt x="623270" y="1667732"/>
                  <a:pt x="613611" y="1687049"/>
                </a:cubicBezTo>
                <a:cubicBezTo>
                  <a:pt x="607144" y="1699982"/>
                  <a:pt x="597569" y="1711112"/>
                  <a:pt x="589548" y="1723143"/>
                </a:cubicBezTo>
                <a:cubicBezTo>
                  <a:pt x="593558" y="1743196"/>
                  <a:pt x="596619" y="1763462"/>
                  <a:pt x="601579" y="1783301"/>
                </a:cubicBezTo>
                <a:cubicBezTo>
                  <a:pt x="604655" y="1795605"/>
                  <a:pt x="617622" y="1807364"/>
                  <a:pt x="613611" y="1819396"/>
                </a:cubicBezTo>
                <a:cubicBezTo>
                  <a:pt x="602345" y="1853193"/>
                  <a:pt x="568468" y="1858507"/>
                  <a:pt x="541422" y="1867522"/>
                </a:cubicBezTo>
                <a:cubicBezTo>
                  <a:pt x="512694" y="1953703"/>
                  <a:pt x="553765" y="1855117"/>
                  <a:pt x="493295" y="1927680"/>
                </a:cubicBezTo>
                <a:cubicBezTo>
                  <a:pt x="469824" y="1955845"/>
                  <a:pt x="470475" y="1980927"/>
                  <a:pt x="457200" y="2011901"/>
                </a:cubicBezTo>
                <a:cubicBezTo>
                  <a:pt x="450135" y="2028386"/>
                  <a:pt x="441158" y="2043985"/>
                  <a:pt x="433137" y="2060027"/>
                </a:cubicBezTo>
                <a:cubicBezTo>
                  <a:pt x="424028" y="2114687"/>
                  <a:pt x="427172" y="2150215"/>
                  <a:pt x="385011" y="2192375"/>
                </a:cubicBezTo>
                <a:cubicBezTo>
                  <a:pt x="376043" y="2201343"/>
                  <a:pt x="360948" y="2200396"/>
                  <a:pt x="348916" y="2204406"/>
                </a:cubicBezTo>
                <a:cubicBezTo>
                  <a:pt x="340895" y="2216438"/>
                  <a:pt x="331320" y="2227567"/>
                  <a:pt x="324853" y="2240501"/>
                </a:cubicBezTo>
                <a:cubicBezTo>
                  <a:pt x="319181" y="2251845"/>
                  <a:pt x="317275" y="2264721"/>
                  <a:pt x="312822" y="2276596"/>
                </a:cubicBezTo>
                <a:cubicBezTo>
                  <a:pt x="302483" y="2304167"/>
                  <a:pt x="287953" y="2349591"/>
                  <a:pt x="264695" y="2372849"/>
                </a:cubicBezTo>
                <a:cubicBezTo>
                  <a:pt x="254470" y="2383074"/>
                  <a:pt x="240632" y="2388891"/>
                  <a:pt x="228600" y="2396912"/>
                </a:cubicBezTo>
                <a:cubicBezTo>
                  <a:pt x="220579" y="2408943"/>
                  <a:pt x="206914" y="2418743"/>
                  <a:pt x="204537" y="2433006"/>
                </a:cubicBezTo>
                <a:cubicBezTo>
                  <a:pt x="202452" y="2445516"/>
                  <a:pt x="216569" y="2456418"/>
                  <a:pt x="216569" y="2469101"/>
                </a:cubicBezTo>
                <a:cubicBezTo>
                  <a:pt x="216569" y="2481784"/>
                  <a:pt x="208548" y="2493164"/>
                  <a:pt x="204537" y="2505196"/>
                </a:cubicBezTo>
                <a:cubicBezTo>
                  <a:pt x="239081" y="2643368"/>
                  <a:pt x="186191" y="2477674"/>
                  <a:pt x="252664" y="2577385"/>
                </a:cubicBezTo>
                <a:cubicBezTo>
                  <a:pt x="261836" y="2591144"/>
                  <a:pt x="260152" y="2609612"/>
                  <a:pt x="264695" y="2625512"/>
                </a:cubicBezTo>
                <a:cubicBezTo>
                  <a:pt x="268179" y="2637706"/>
                  <a:pt x="270202" y="2650731"/>
                  <a:pt x="276727" y="2661606"/>
                </a:cubicBezTo>
                <a:cubicBezTo>
                  <a:pt x="288158" y="2680658"/>
                  <a:pt x="320488" y="2698802"/>
                  <a:pt x="336885" y="2709733"/>
                </a:cubicBezTo>
                <a:cubicBezTo>
                  <a:pt x="344906" y="2729786"/>
                  <a:pt x="348395" y="2752317"/>
                  <a:pt x="360948" y="2769891"/>
                </a:cubicBezTo>
                <a:cubicBezTo>
                  <a:pt x="369353" y="2781658"/>
                  <a:pt x="385934" y="2784697"/>
                  <a:pt x="397043" y="2793954"/>
                </a:cubicBezTo>
                <a:cubicBezTo>
                  <a:pt x="410114" y="2804847"/>
                  <a:pt x="423247" y="2816203"/>
                  <a:pt x="433137" y="2830049"/>
                </a:cubicBezTo>
                <a:cubicBezTo>
                  <a:pt x="443562" y="2844644"/>
                  <a:pt x="450135" y="2861690"/>
                  <a:pt x="457200" y="2878175"/>
                </a:cubicBezTo>
                <a:cubicBezTo>
                  <a:pt x="462196" y="2889832"/>
                  <a:pt x="461309" y="2904367"/>
                  <a:pt x="469232" y="2914270"/>
                </a:cubicBezTo>
                <a:cubicBezTo>
                  <a:pt x="478265" y="2925561"/>
                  <a:pt x="493295" y="2930312"/>
                  <a:pt x="505327" y="2938333"/>
                </a:cubicBezTo>
                <a:cubicBezTo>
                  <a:pt x="527278" y="3004188"/>
                  <a:pt x="515459" y="2944666"/>
                  <a:pt x="505327" y="3010522"/>
                </a:cubicBezTo>
                <a:cubicBezTo>
                  <a:pt x="472503" y="3223883"/>
                  <a:pt x="510925" y="3060314"/>
                  <a:pt x="481264" y="3178964"/>
                </a:cubicBezTo>
                <a:cubicBezTo>
                  <a:pt x="485274" y="3190996"/>
                  <a:pt x="489651" y="3202911"/>
                  <a:pt x="493295" y="3215059"/>
                </a:cubicBezTo>
                <a:cubicBezTo>
                  <a:pt x="501685" y="3243025"/>
                  <a:pt x="505123" y="3272770"/>
                  <a:pt x="517358" y="3299280"/>
                </a:cubicBezTo>
                <a:cubicBezTo>
                  <a:pt x="555975" y="3382949"/>
                  <a:pt x="556655" y="3357727"/>
                  <a:pt x="613611" y="3407564"/>
                </a:cubicBezTo>
                <a:cubicBezTo>
                  <a:pt x="630685" y="3422504"/>
                  <a:pt x="644021" y="3441518"/>
                  <a:pt x="661737" y="3455691"/>
                </a:cubicBezTo>
                <a:cubicBezTo>
                  <a:pt x="684320" y="3473757"/>
                  <a:pt x="709864" y="3487775"/>
                  <a:pt x="733927" y="3503817"/>
                </a:cubicBezTo>
                <a:cubicBezTo>
                  <a:pt x="745959" y="3511838"/>
                  <a:pt x="755604" y="3526771"/>
                  <a:pt x="770022" y="3527880"/>
                </a:cubicBezTo>
                <a:lnTo>
                  <a:pt x="926432" y="3539912"/>
                </a:lnTo>
                <a:cubicBezTo>
                  <a:pt x="942474" y="3547933"/>
                  <a:pt x="958073" y="3556910"/>
                  <a:pt x="974558" y="3563975"/>
                </a:cubicBezTo>
                <a:cubicBezTo>
                  <a:pt x="986215" y="3568971"/>
                  <a:pt x="999642" y="3569714"/>
                  <a:pt x="1010653" y="3576006"/>
                </a:cubicBezTo>
                <a:cubicBezTo>
                  <a:pt x="1106145" y="3630572"/>
                  <a:pt x="1007496" y="3601844"/>
                  <a:pt x="1118937" y="3624133"/>
                </a:cubicBezTo>
                <a:cubicBezTo>
                  <a:pt x="1155266" y="3648352"/>
                  <a:pt x="1168096" y="3660485"/>
                  <a:pt x="1215190" y="3672259"/>
                </a:cubicBezTo>
                <a:cubicBezTo>
                  <a:pt x="1242702" y="3679137"/>
                  <a:pt x="1271510" y="3679218"/>
                  <a:pt x="1299411" y="3684291"/>
                </a:cubicBezTo>
                <a:cubicBezTo>
                  <a:pt x="1315680" y="3687249"/>
                  <a:pt x="1331495" y="3692312"/>
                  <a:pt x="1347537" y="3696322"/>
                </a:cubicBezTo>
                <a:cubicBezTo>
                  <a:pt x="1363579" y="3704343"/>
                  <a:pt x="1381069" y="3709960"/>
                  <a:pt x="1395664" y="3720385"/>
                </a:cubicBezTo>
                <a:cubicBezTo>
                  <a:pt x="1409510" y="3730275"/>
                  <a:pt x="1415251" y="3752353"/>
                  <a:pt x="1431758" y="3756480"/>
                </a:cubicBezTo>
                <a:cubicBezTo>
                  <a:pt x="1498357" y="3773130"/>
                  <a:pt x="1568116" y="3772522"/>
                  <a:pt x="1636295" y="3780543"/>
                </a:cubicBezTo>
                <a:cubicBezTo>
                  <a:pt x="1728691" y="3817501"/>
                  <a:pt x="1727105" y="3827022"/>
                  <a:pt x="1864895" y="3792575"/>
                </a:cubicBezTo>
                <a:cubicBezTo>
                  <a:pt x="1878923" y="3789068"/>
                  <a:pt x="1880937" y="3768512"/>
                  <a:pt x="1888958" y="3756480"/>
                </a:cubicBezTo>
                <a:cubicBezTo>
                  <a:pt x="1798748" y="3726411"/>
                  <a:pt x="1808030" y="3724540"/>
                  <a:pt x="1648327" y="3756480"/>
                </a:cubicBezTo>
                <a:cubicBezTo>
                  <a:pt x="1613152" y="3763515"/>
                  <a:pt x="1585243" y="3790948"/>
                  <a:pt x="1552074" y="3804606"/>
                </a:cubicBezTo>
                <a:cubicBezTo>
                  <a:pt x="1488211" y="3830902"/>
                  <a:pt x="1454577" y="3838004"/>
                  <a:pt x="1395664" y="3852733"/>
                </a:cubicBezTo>
                <a:cubicBezTo>
                  <a:pt x="1378046" y="3870351"/>
                  <a:pt x="1359788" y="3891753"/>
                  <a:pt x="1335506" y="3900859"/>
                </a:cubicBezTo>
                <a:cubicBezTo>
                  <a:pt x="1316358" y="3908039"/>
                  <a:pt x="1295401" y="3908880"/>
                  <a:pt x="1275348" y="3912891"/>
                </a:cubicBezTo>
                <a:cubicBezTo>
                  <a:pt x="1263316" y="3920912"/>
                  <a:pt x="1252187" y="3930487"/>
                  <a:pt x="1239253" y="3936954"/>
                </a:cubicBezTo>
                <a:cubicBezTo>
                  <a:pt x="1221997" y="3945582"/>
                  <a:pt x="1170446" y="3957163"/>
                  <a:pt x="1155032" y="3961017"/>
                </a:cubicBezTo>
                <a:cubicBezTo>
                  <a:pt x="1134979" y="3957006"/>
                  <a:pt x="1113561" y="3957290"/>
                  <a:pt x="1094874" y="3948985"/>
                </a:cubicBezTo>
                <a:cubicBezTo>
                  <a:pt x="937101" y="3878864"/>
                  <a:pt x="1145711" y="3937633"/>
                  <a:pt x="998622" y="3900859"/>
                </a:cubicBezTo>
                <a:cubicBezTo>
                  <a:pt x="933993" y="3857774"/>
                  <a:pt x="945925" y="3856583"/>
                  <a:pt x="890337" y="3840701"/>
                </a:cubicBezTo>
                <a:cubicBezTo>
                  <a:pt x="874438" y="3836158"/>
                  <a:pt x="858253" y="3832680"/>
                  <a:pt x="842211" y="3828670"/>
                </a:cubicBezTo>
                <a:cubicBezTo>
                  <a:pt x="749392" y="3782258"/>
                  <a:pt x="835552" y="3820477"/>
                  <a:pt x="685800" y="3780543"/>
                </a:cubicBezTo>
                <a:cubicBezTo>
                  <a:pt x="661292" y="3774008"/>
                  <a:pt x="638483" y="3761454"/>
                  <a:pt x="613611" y="3756480"/>
                </a:cubicBezTo>
                <a:cubicBezTo>
                  <a:pt x="521747" y="3738108"/>
                  <a:pt x="573745" y="3746986"/>
                  <a:pt x="457200" y="3732417"/>
                </a:cubicBezTo>
                <a:cubicBezTo>
                  <a:pt x="339836" y="3654173"/>
                  <a:pt x="522239" y="3776741"/>
                  <a:pt x="372979" y="3672259"/>
                </a:cubicBezTo>
                <a:cubicBezTo>
                  <a:pt x="349287" y="3655674"/>
                  <a:pt x="325189" y="3639660"/>
                  <a:pt x="300790" y="3624133"/>
                </a:cubicBezTo>
                <a:cubicBezTo>
                  <a:pt x="281061" y="3611578"/>
                  <a:pt x="240632" y="3588038"/>
                  <a:pt x="240632" y="3588038"/>
                </a:cubicBezTo>
                <a:cubicBezTo>
                  <a:pt x="162595" y="3470981"/>
                  <a:pt x="300284" y="3661512"/>
                  <a:pt x="144379" y="3527880"/>
                </a:cubicBezTo>
                <a:cubicBezTo>
                  <a:pt x="131824" y="3517119"/>
                  <a:pt x="142934" y="3492457"/>
                  <a:pt x="132348" y="3479754"/>
                </a:cubicBezTo>
                <a:cubicBezTo>
                  <a:pt x="120866" y="3465976"/>
                  <a:pt x="100264" y="3463712"/>
                  <a:pt x="84222" y="3455691"/>
                </a:cubicBezTo>
                <a:cubicBezTo>
                  <a:pt x="80211" y="3435638"/>
                  <a:pt x="80652" y="3414150"/>
                  <a:pt x="72190" y="3395533"/>
                </a:cubicBezTo>
                <a:cubicBezTo>
                  <a:pt x="60223" y="3369205"/>
                  <a:pt x="33210" y="3350779"/>
                  <a:pt x="24064" y="3323343"/>
                </a:cubicBezTo>
                <a:lnTo>
                  <a:pt x="0" y="3251154"/>
                </a:lnTo>
                <a:cubicBezTo>
                  <a:pt x="36305" y="3069636"/>
                  <a:pt x="-9933" y="3295856"/>
                  <a:pt x="24064" y="3142870"/>
                </a:cubicBezTo>
                <a:cubicBezTo>
                  <a:pt x="43423" y="3055752"/>
                  <a:pt x="26626" y="3111119"/>
                  <a:pt x="48127" y="3046617"/>
                </a:cubicBezTo>
                <a:cubicBezTo>
                  <a:pt x="56148" y="2978438"/>
                  <a:pt x="57607" y="2909162"/>
                  <a:pt x="72190" y="2842080"/>
                </a:cubicBezTo>
                <a:cubicBezTo>
                  <a:pt x="77905" y="2815791"/>
                  <a:pt x="97359" y="2794476"/>
                  <a:pt x="108285" y="2769891"/>
                </a:cubicBezTo>
                <a:cubicBezTo>
                  <a:pt x="113436" y="2758302"/>
                  <a:pt x="117240" y="2746100"/>
                  <a:pt x="120316" y="2733796"/>
                </a:cubicBezTo>
                <a:cubicBezTo>
                  <a:pt x="125276" y="2713957"/>
                  <a:pt x="121510" y="2690979"/>
                  <a:pt x="132348" y="2673638"/>
                </a:cubicBezTo>
                <a:cubicBezTo>
                  <a:pt x="142976" y="2656633"/>
                  <a:pt x="164432" y="2649575"/>
                  <a:pt x="180474" y="2637543"/>
                </a:cubicBezTo>
                <a:cubicBezTo>
                  <a:pt x="184485" y="2569364"/>
                  <a:pt x="186323" y="2501022"/>
                  <a:pt x="192506" y="2433006"/>
                </a:cubicBezTo>
                <a:cubicBezTo>
                  <a:pt x="194357" y="2412641"/>
                  <a:pt x="204537" y="2393298"/>
                  <a:pt x="204537" y="2372849"/>
                </a:cubicBezTo>
                <a:cubicBezTo>
                  <a:pt x="204537" y="2336532"/>
                  <a:pt x="199628" y="2300176"/>
                  <a:pt x="192506" y="2264564"/>
                </a:cubicBezTo>
                <a:cubicBezTo>
                  <a:pt x="187532" y="2239692"/>
                  <a:pt x="168443" y="2192375"/>
                  <a:pt x="168443" y="2192375"/>
                </a:cubicBezTo>
                <a:cubicBezTo>
                  <a:pt x="152401" y="2092112"/>
                  <a:pt x="141591" y="1990870"/>
                  <a:pt x="120316" y="1891585"/>
                </a:cubicBezTo>
                <a:cubicBezTo>
                  <a:pt x="117286" y="1877446"/>
                  <a:pt x="93876" y="1869754"/>
                  <a:pt x="96253" y="1855491"/>
                </a:cubicBezTo>
                <a:cubicBezTo>
                  <a:pt x="99050" y="1838707"/>
                  <a:pt x="120316" y="1831428"/>
                  <a:pt x="132348" y="1819396"/>
                </a:cubicBezTo>
                <a:cubicBezTo>
                  <a:pt x="175895" y="1688754"/>
                  <a:pt x="127465" y="1798172"/>
                  <a:pt x="204537" y="1699080"/>
                </a:cubicBezTo>
                <a:cubicBezTo>
                  <a:pt x="218894" y="1680621"/>
                  <a:pt x="229275" y="1659364"/>
                  <a:pt x="240632" y="1638922"/>
                </a:cubicBezTo>
                <a:cubicBezTo>
                  <a:pt x="249342" y="1623244"/>
                  <a:pt x="253213" y="1604574"/>
                  <a:pt x="264695" y="1590796"/>
                </a:cubicBezTo>
                <a:cubicBezTo>
                  <a:pt x="273952" y="1579687"/>
                  <a:pt x="288758" y="1574754"/>
                  <a:pt x="300790" y="1566733"/>
                </a:cubicBezTo>
                <a:cubicBezTo>
                  <a:pt x="312822" y="1546680"/>
                  <a:pt x="322528" y="1525034"/>
                  <a:pt x="336885" y="1506575"/>
                </a:cubicBezTo>
                <a:cubicBezTo>
                  <a:pt x="350813" y="1488667"/>
                  <a:pt x="373993" y="1478281"/>
                  <a:pt x="385011" y="1458449"/>
                </a:cubicBezTo>
                <a:cubicBezTo>
                  <a:pt x="394942" y="1440573"/>
                  <a:pt x="392607" y="1418254"/>
                  <a:pt x="397043" y="1398291"/>
                </a:cubicBezTo>
                <a:cubicBezTo>
                  <a:pt x="400630" y="1382149"/>
                  <a:pt x="405831" y="1366379"/>
                  <a:pt x="409074" y="1350164"/>
                </a:cubicBezTo>
                <a:cubicBezTo>
                  <a:pt x="413858" y="1326243"/>
                  <a:pt x="409259" y="1299300"/>
                  <a:pt x="421106" y="1277975"/>
                </a:cubicBezTo>
                <a:cubicBezTo>
                  <a:pt x="430844" y="1260446"/>
                  <a:pt x="453190" y="1253912"/>
                  <a:pt x="469232" y="1241880"/>
                </a:cubicBezTo>
                <a:cubicBezTo>
                  <a:pt x="473243" y="1229848"/>
                  <a:pt x="476268" y="1217442"/>
                  <a:pt x="481264" y="1205785"/>
                </a:cubicBezTo>
                <a:cubicBezTo>
                  <a:pt x="488329" y="1189300"/>
                  <a:pt x="505327" y="1175595"/>
                  <a:pt x="505327" y="1157659"/>
                </a:cubicBezTo>
                <a:cubicBezTo>
                  <a:pt x="505327" y="1067943"/>
                  <a:pt x="502607" y="1010561"/>
                  <a:pt x="445169" y="953122"/>
                </a:cubicBezTo>
                <a:cubicBezTo>
                  <a:pt x="430990" y="938943"/>
                  <a:pt x="411222" y="931206"/>
                  <a:pt x="397043" y="917027"/>
                </a:cubicBezTo>
                <a:cubicBezTo>
                  <a:pt x="341651" y="861636"/>
                  <a:pt x="412343" y="890774"/>
                  <a:pt x="324853" y="868901"/>
                </a:cubicBezTo>
                <a:cubicBezTo>
                  <a:pt x="320843" y="856869"/>
                  <a:pt x="318494" y="844149"/>
                  <a:pt x="312822" y="832806"/>
                </a:cubicBezTo>
                <a:cubicBezTo>
                  <a:pt x="306355" y="819873"/>
                  <a:pt x="295932" y="809267"/>
                  <a:pt x="288758" y="796712"/>
                </a:cubicBezTo>
                <a:cubicBezTo>
                  <a:pt x="279859" y="781139"/>
                  <a:pt x="272716" y="764627"/>
                  <a:pt x="264695" y="748585"/>
                </a:cubicBezTo>
                <a:cubicBezTo>
                  <a:pt x="266595" y="721986"/>
                  <a:pt x="261413" y="598738"/>
                  <a:pt x="288758" y="544049"/>
                </a:cubicBezTo>
                <a:cubicBezTo>
                  <a:pt x="295225" y="531115"/>
                  <a:pt x="304801" y="519986"/>
                  <a:pt x="312822" y="507954"/>
                </a:cubicBezTo>
                <a:cubicBezTo>
                  <a:pt x="289585" y="438245"/>
                  <a:pt x="294631" y="469787"/>
                  <a:pt x="312822" y="351543"/>
                </a:cubicBezTo>
                <a:cubicBezTo>
                  <a:pt x="314750" y="339008"/>
                  <a:pt x="317818" y="326001"/>
                  <a:pt x="324853" y="315449"/>
                </a:cubicBezTo>
                <a:cubicBezTo>
                  <a:pt x="334291" y="301291"/>
                  <a:pt x="348916" y="291386"/>
                  <a:pt x="360948" y="279354"/>
                </a:cubicBezTo>
                <a:cubicBezTo>
                  <a:pt x="364958" y="263312"/>
                  <a:pt x="369392" y="247369"/>
                  <a:pt x="372979" y="231227"/>
                </a:cubicBezTo>
                <a:cubicBezTo>
                  <a:pt x="377415" y="211264"/>
                  <a:pt x="373668" y="188085"/>
                  <a:pt x="385011" y="171070"/>
                </a:cubicBezTo>
                <a:cubicBezTo>
                  <a:pt x="392046" y="160518"/>
                  <a:pt x="409074" y="163049"/>
                  <a:pt x="421106" y="159038"/>
                </a:cubicBezTo>
                <a:cubicBezTo>
                  <a:pt x="433137" y="147006"/>
                  <a:pt x="444395" y="134148"/>
                  <a:pt x="457200" y="122943"/>
                </a:cubicBezTo>
                <a:cubicBezTo>
                  <a:pt x="494792" y="90050"/>
                  <a:pt x="519932" y="67836"/>
                  <a:pt x="565485" y="50754"/>
                </a:cubicBezTo>
                <a:cubicBezTo>
                  <a:pt x="584910" y="43470"/>
                  <a:pt x="657426" y="29960"/>
                  <a:pt x="673769" y="26691"/>
                </a:cubicBezTo>
                <a:cubicBezTo>
                  <a:pt x="709656" y="-9198"/>
                  <a:pt x="691460" y="-4350"/>
                  <a:pt x="757990" y="14659"/>
                </a:cubicBezTo>
                <a:cubicBezTo>
                  <a:pt x="794573" y="25112"/>
                  <a:pt x="834617" y="29649"/>
                  <a:pt x="866274" y="50754"/>
                </a:cubicBezTo>
                <a:cubicBezTo>
                  <a:pt x="878306" y="58775"/>
                  <a:pt x="889435" y="68350"/>
                  <a:pt x="902369" y="74817"/>
                </a:cubicBezTo>
                <a:cubicBezTo>
                  <a:pt x="913713" y="80489"/>
                  <a:pt x="926807" y="81853"/>
                  <a:pt x="938464" y="86849"/>
                </a:cubicBezTo>
                <a:cubicBezTo>
                  <a:pt x="954949" y="93914"/>
                  <a:pt x="970548" y="102891"/>
                  <a:pt x="986590" y="110912"/>
                </a:cubicBezTo>
                <a:cubicBezTo>
                  <a:pt x="1002632" y="102891"/>
                  <a:pt x="1016890" y="88830"/>
                  <a:pt x="1034716" y="86849"/>
                </a:cubicBezTo>
                <a:cubicBezTo>
                  <a:pt x="1055041" y="84591"/>
                  <a:pt x="1074735" y="95326"/>
                  <a:pt x="1094874" y="98880"/>
                </a:cubicBezTo>
                <a:lnTo>
                  <a:pt x="1239253" y="122943"/>
                </a:lnTo>
                <a:cubicBezTo>
                  <a:pt x="1251285" y="134975"/>
                  <a:pt x="1261190" y="149600"/>
                  <a:pt x="1275348" y="159038"/>
                </a:cubicBezTo>
                <a:cubicBezTo>
                  <a:pt x="1285900" y="166073"/>
                  <a:pt x="1300099" y="165398"/>
                  <a:pt x="1311443" y="171070"/>
                </a:cubicBezTo>
                <a:cubicBezTo>
                  <a:pt x="1324376" y="177537"/>
                  <a:pt x="1334982" y="187959"/>
                  <a:pt x="1347537" y="195133"/>
                </a:cubicBezTo>
                <a:cubicBezTo>
                  <a:pt x="1363110" y="204032"/>
                  <a:pt x="1411706" y="211175"/>
                  <a:pt x="1395664" y="219196"/>
                </a:cubicBezTo>
                <a:cubicBezTo>
                  <a:pt x="1373844" y="230106"/>
                  <a:pt x="1323474" y="207164"/>
                  <a:pt x="1323474" y="20716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512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Задания линейки 3. ВПР 6 класс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53003" y="1008162"/>
            <a:ext cx="2137695" cy="544764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ru-RU" sz="2000" b="1" dirty="0" smtClean="0"/>
              <a:t>Школьники могут ответить «</a:t>
            </a:r>
            <a:r>
              <a:rPr lang="ru-RU" sz="2000" b="1" dirty="0" smtClean="0">
                <a:solidFill>
                  <a:srgbClr val="FF0000"/>
                </a:solidFill>
              </a:rPr>
              <a:t>проводящий пучок</a:t>
            </a:r>
            <a:r>
              <a:rPr lang="ru-RU" sz="2000" b="1" dirty="0" smtClean="0"/>
              <a:t>»  </a:t>
            </a:r>
            <a:endParaRPr lang="ru-RU" sz="2000" b="1" dirty="0" smtClean="0"/>
          </a:p>
          <a:p>
            <a:r>
              <a:rPr lang="ru-RU" sz="2000" b="1" dirty="0" smtClean="0"/>
              <a:t>Но в жилке фикуса есть склеренхима ( механическая ткань), поэтому именно «</a:t>
            </a:r>
            <a:r>
              <a:rPr lang="ru-RU" sz="2000" b="1" dirty="0" smtClean="0">
                <a:solidFill>
                  <a:srgbClr val="FF0000"/>
                </a:solidFill>
              </a:rPr>
              <a:t>сосудисто-волокнистый</a:t>
            </a:r>
            <a:r>
              <a:rPr lang="ru-RU" sz="2000" b="1" dirty="0" smtClean="0"/>
              <a:t>». </a:t>
            </a:r>
          </a:p>
          <a:p>
            <a:r>
              <a:rPr lang="ru-RU" sz="2000" b="1" dirty="0" smtClean="0"/>
              <a:t>Но сомневаюсь, что в школьных учебниках есть  такое понятие </a:t>
            </a:r>
            <a:endParaRPr lang="ru-RU" sz="2000" b="1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4" t="19887" r="27634" b="18119"/>
          <a:stretch/>
        </p:blipFill>
        <p:spPr bwMode="auto">
          <a:xfrm>
            <a:off x="504131" y="936156"/>
            <a:ext cx="7560840" cy="544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36910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Задания линейки 3. ВПР 6 класс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1" t="17287" r="32374" b="17849"/>
          <a:stretch/>
        </p:blipFill>
        <p:spPr bwMode="auto">
          <a:xfrm>
            <a:off x="126091" y="950372"/>
            <a:ext cx="7578840" cy="531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76939" y="1080171"/>
            <a:ext cx="2736304" cy="1512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504D">
                    <a:lumMod val="75000"/>
                  </a:srgbClr>
                </a:solidFill>
              </a:rPr>
              <a:t>Тема : «Двойное оплодотворение растений» </a:t>
            </a:r>
            <a:endParaRPr lang="ru-RU" b="1" dirty="0">
              <a:solidFill>
                <a:srgbClr val="C0504D">
                  <a:lumMod val="75000"/>
                </a:srgbClr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8497019" y="4032498"/>
            <a:ext cx="14401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874" y="3456434"/>
            <a:ext cx="3356434" cy="149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75824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Задания линейки 3. ВПР 6 класс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t="13110" r="39736" b="23574"/>
          <a:stretch/>
        </p:blipFill>
        <p:spPr bwMode="auto">
          <a:xfrm>
            <a:off x="360115" y="652759"/>
            <a:ext cx="7632848" cy="633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7848947" y="2160290"/>
            <a:ext cx="2808312" cy="237626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ru-RU" sz="1800" b="1" kern="0" dirty="0">
                <a:solidFill>
                  <a:prstClr val="black"/>
                </a:solidFill>
              </a:rPr>
              <a:t>Учебник «Линия жизни»  Тема «Клеточное строение листа»</a:t>
            </a:r>
            <a:r>
              <a:rPr lang="ru-RU" sz="1800" kern="0" dirty="0">
                <a:solidFill>
                  <a:prstClr val="black"/>
                </a:solidFill>
              </a:rPr>
              <a:t> :</a:t>
            </a:r>
          </a:p>
          <a:p>
            <a:pPr defTabSz="914400"/>
            <a:r>
              <a:rPr lang="ru-RU" sz="1800" kern="0" dirty="0" smtClean="0">
                <a:solidFill>
                  <a:prstClr val="black"/>
                </a:solidFill>
              </a:rPr>
              <a:t>Указано на</a:t>
            </a:r>
            <a:endParaRPr lang="ru-RU" sz="1800" b="1" kern="0" dirty="0">
              <a:solidFill>
                <a:prstClr val="black"/>
              </a:solidFill>
            </a:endParaRPr>
          </a:p>
          <a:p>
            <a:pPr defTabSz="914400"/>
            <a:r>
              <a:rPr lang="ru-RU" sz="1800" b="1" kern="0" dirty="0">
                <a:solidFill>
                  <a:prstClr val="black"/>
                </a:solidFill>
              </a:rPr>
              <a:t>устьица как элемент кожицы, а не </a:t>
            </a:r>
            <a:r>
              <a:rPr lang="ru-RU" sz="1800" b="1" kern="0" dirty="0">
                <a:solidFill>
                  <a:srgbClr val="FF0000"/>
                </a:solidFill>
              </a:rPr>
              <a:t>покровной ткани</a:t>
            </a:r>
            <a:r>
              <a:rPr lang="ru-RU" sz="1800" kern="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716379" y="6701589"/>
            <a:ext cx="1094874" cy="108285"/>
          </a:xfrm>
          <a:custGeom>
            <a:avLst/>
            <a:gdLst>
              <a:gd name="connsiteX0" fmla="*/ 0 w 1094874"/>
              <a:gd name="connsiteY0" fmla="*/ 72190 h 108285"/>
              <a:gd name="connsiteX1" fmla="*/ 156410 w 1094874"/>
              <a:gd name="connsiteY1" fmla="*/ 36095 h 108285"/>
              <a:gd name="connsiteX2" fmla="*/ 216568 w 1094874"/>
              <a:gd name="connsiteY2" fmla="*/ 12032 h 108285"/>
              <a:gd name="connsiteX3" fmla="*/ 252663 w 1094874"/>
              <a:gd name="connsiteY3" fmla="*/ 0 h 108285"/>
              <a:gd name="connsiteX4" fmla="*/ 385010 w 1094874"/>
              <a:gd name="connsiteY4" fmla="*/ 12032 h 108285"/>
              <a:gd name="connsiteX5" fmla="*/ 457200 w 1094874"/>
              <a:gd name="connsiteY5" fmla="*/ 48127 h 108285"/>
              <a:gd name="connsiteX6" fmla="*/ 493295 w 1094874"/>
              <a:gd name="connsiteY6" fmla="*/ 60158 h 108285"/>
              <a:gd name="connsiteX7" fmla="*/ 589547 w 1094874"/>
              <a:gd name="connsiteY7" fmla="*/ 72190 h 108285"/>
              <a:gd name="connsiteX8" fmla="*/ 673768 w 1094874"/>
              <a:gd name="connsiteY8" fmla="*/ 96253 h 108285"/>
              <a:gd name="connsiteX9" fmla="*/ 794084 w 1094874"/>
              <a:gd name="connsiteY9" fmla="*/ 84222 h 108285"/>
              <a:gd name="connsiteX10" fmla="*/ 842210 w 1094874"/>
              <a:gd name="connsiteY10" fmla="*/ 60158 h 108285"/>
              <a:gd name="connsiteX11" fmla="*/ 902368 w 1094874"/>
              <a:gd name="connsiteY11" fmla="*/ 48127 h 108285"/>
              <a:gd name="connsiteX12" fmla="*/ 938463 w 1094874"/>
              <a:gd name="connsiteY12" fmla="*/ 36095 h 108285"/>
              <a:gd name="connsiteX13" fmla="*/ 1046747 w 1094874"/>
              <a:gd name="connsiteY13" fmla="*/ 84222 h 108285"/>
              <a:gd name="connsiteX14" fmla="*/ 1094874 w 1094874"/>
              <a:gd name="connsiteY14" fmla="*/ 108285 h 1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4874" h="108285">
                <a:moveTo>
                  <a:pt x="0" y="72190"/>
                </a:moveTo>
                <a:cubicBezTo>
                  <a:pt x="75283" y="59642"/>
                  <a:pt x="79499" y="61732"/>
                  <a:pt x="156410" y="36095"/>
                </a:cubicBezTo>
                <a:cubicBezTo>
                  <a:pt x="176899" y="29265"/>
                  <a:pt x="196346" y="19615"/>
                  <a:pt x="216568" y="12032"/>
                </a:cubicBezTo>
                <a:cubicBezTo>
                  <a:pt x="228443" y="7579"/>
                  <a:pt x="240631" y="4011"/>
                  <a:pt x="252663" y="0"/>
                </a:cubicBezTo>
                <a:cubicBezTo>
                  <a:pt x="296779" y="4011"/>
                  <a:pt x="341158" y="5767"/>
                  <a:pt x="385010" y="12032"/>
                </a:cubicBezTo>
                <a:cubicBezTo>
                  <a:pt x="427348" y="18081"/>
                  <a:pt x="419075" y="29065"/>
                  <a:pt x="457200" y="48127"/>
                </a:cubicBezTo>
                <a:cubicBezTo>
                  <a:pt x="468544" y="53799"/>
                  <a:pt x="480817" y="57889"/>
                  <a:pt x="493295" y="60158"/>
                </a:cubicBezTo>
                <a:cubicBezTo>
                  <a:pt x="525107" y="65942"/>
                  <a:pt x="557653" y="66874"/>
                  <a:pt x="589547" y="72190"/>
                </a:cubicBezTo>
                <a:cubicBezTo>
                  <a:pt x="619760" y="77226"/>
                  <a:pt x="645161" y="86718"/>
                  <a:pt x="673768" y="96253"/>
                </a:cubicBezTo>
                <a:cubicBezTo>
                  <a:pt x="713873" y="92243"/>
                  <a:pt x="754673" y="92667"/>
                  <a:pt x="794084" y="84222"/>
                </a:cubicBezTo>
                <a:cubicBezTo>
                  <a:pt x="811622" y="80464"/>
                  <a:pt x="825195" y="65830"/>
                  <a:pt x="842210" y="60158"/>
                </a:cubicBezTo>
                <a:cubicBezTo>
                  <a:pt x="861610" y="53691"/>
                  <a:pt x="882529" y="53087"/>
                  <a:pt x="902368" y="48127"/>
                </a:cubicBezTo>
                <a:cubicBezTo>
                  <a:pt x="914672" y="45051"/>
                  <a:pt x="926431" y="40106"/>
                  <a:pt x="938463" y="36095"/>
                </a:cubicBezTo>
                <a:cubicBezTo>
                  <a:pt x="1064514" y="78112"/>
                  <a:pt x="966663" y="38459"/>
                  <a:pt x="1046747" y="84222"/>
                </a:cubicBezTo>
                <a:cubicBezTo>
                  <a:pt x="1062320" y="93121"/>
                  <a:pt x="1094874" y="108285"/>
                  <a:pt x="1094874" y="108285"/>
                </a:cubicBezTo>
              </a:path>
            </a:pathLst>
          </a:cu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8783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167" y="180026"/>
            <a:ext cx="8610299" cy="738664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Методические особенности проведения урока с анатомическим содержанием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115" y="864147"/>
            <a:ext cx="5904656" cy="6555641"/>
          </a:xfrm>
        </p:spPr>
        <p:txBody>
          <a:bodyPr/>
          <a:lstStyle/>
          <a:p>
            <a:r>
              <a:rPr lang="ru-RU" sz="2400" b="1" u="sng" dirty="0" smtClean="0"/>
              <a:t>1. Оборудование: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наличие </a:t>
            </a:r>
            <a:r>
              <a:rPr lang="ru-RU" sz="2400" b="1" dirty="0" smtClean="0"/>
              <a:t>микроскопа, набора для </a:t>
            </a:r>
            <a:r>
              <a:rPr lang="ru-RU" sz="2400" b="1" dirty="0" err="1" smtClean="0"/>
              <a:t>микроскопирования</a:t>
            </a:r>
            <a:r>
              <a:rPr lang="ru-RU" sz="2400" dirty="0" smtClean="0"/>
              <a:t>, </a:t>
            </a:r>
            <a:r>
              <a:rPr lang="ru-RU" sz="2400" b="1" dirty="0" smtClean="0"/>
              <a:t>объекта</a:t>
            </a:r>
            <a:r>
              <a:rPr lang="ru-RU" sz="2400" dirty="0" smtClean="0"/>
              <a:t> для приготовления временного микропрепарата или </a:t>
            </a:r>
            <a:r>
              <a:rPr lang="ru-RU" sz="2400" b="1" dirty="0" smtClean="0"/>
              <a:t>готовых микропрепаратов</a:t>
            </a:r>
            <a:r>
              <a:rPr lang="ru-RU" sz="2400" dirty="0" smtClean="0"/>
              <a:t>.</a:t>
            </a:r>
          </a:p>
          <a:p>
            <a:pPr marL="285750" indent="-285750">
              <a:buFontTx/>
              <a:buChar char="-"/>
            </a:pPr>
            <a:endParaRPr lang="ru-RU" sz="2400" dirty="0" smtClean="0"/>
          </a:p>
          <a:p>
            <a:pPr marL="285750" indent="-285750">
              <a:buFontTx/>
              <a:buChar char="-"/>
            </a:pPr>
            <a:r>
              <a:rPr lang="ru-RU" sz="2400" dirty="0" smtClean="0"/>
              <a:t>четкое изображение анатомического строения исследуемого объекта на доске (</a:t>
            </a:r>
            <a:r>
              <a:rPr lang="ru-RU" sz="2400" b="1" dirty="0" smtClean="0"/>
              <a:t>рисунок</a:t>
            </a:r>
            <a:r>
              <a:rPr lang="ru-RU" sz="2400" dirty="0" smtClean="0"/>
              <a:t> и </a:t>
            </a:r>
            <a:r>
              <a:rPr lang="ru-RU" sz="2400" b="1" dirty="0" smtClean="0"/>
              <a:t>микрофотография</a:t>
            </a:r>
            <a:r>
              <a:rPr lang="ru-RU" sz="2400" dirty="0" smtClean="0"/>
              <a:t> ) на  настенной таблице, слайде презентации)</a:t>
            </a:r>
          </a:p>
          <a:p>
            <a:endParaRPr lang="ru-RU" sz="2400" dirty="0" smtClean="0"/>
          </a:p>
          <a:p>
            <a:pPr marL="285750" indent="-285750">
              <a:buFontTx/>
              <a:buChar char="-"/>
            </a:pPr>
            <a:r>
              <a:rPr lang="ru-RU" sz="2400" dirty="0" smtClean="0"/>
              <a:t>либо использование </a:t>
            </a:r>
            <a:r>
              <a:rPr lang="ru-RU" sz="2400" b="1" dirty="0" smtClean="0"/>
              <a:t>микроскопа с окуляр-камерой,</a:t>
            </a:r>
            <a:r>
              <a:rPr lang="ru-RU" sz="2400" dirty="0" smtClean="0"/>
              <a:t> выводящей изображение на экран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535">
            <a:off x="8234792" y="1177266"/>
            <a:ext cx="2660002" cy="227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832" y="1123729"/>
            <a:ext cx="174405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34124">
            <a:off x="6955257" y="676962"/>
            <a:ext cx="1961633" cy="202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23060" r="6896" b="11129"/>
          <a:stretch/>
        </p:blipFill>
        <p:spPr bwMode="auto">
          <a:xfrm>
            <a:off x="6696819" y="3643547"/>
            <a:ext cx="3456384" cy="290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63476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</a:t>
            </a:r>
            <a:r>
              <a:rPr lang="ru-RU" dirty="0" err="1" smtClean="0"/>
              <a:t>вебинара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64571" y="1944266"/>
            <a:ext cx="5450062" cy="3757374"/>
          </a:xfrm>
        </p:spPr>
        <p:txBody>
          <a:bodyPr/>
          <a:lstStyle/>
          <a:p>
            <a:r>
              <a:rPr lang="ru-RU" sz="2400" dirty="0" smtClean="0"/>
              <a:t>1.О предметных дефицитах, выявленных в результате анализа ВПР 7 класс.</a:t>
            </a:r>
          </a:p>
          <a:p>
            <a:r>
              <a:rPr lang="ru-RU" sz="2400" dirty="0" smtClean="0"/>
              <a:t> 2. Анализ заданий ВПР 7 класс 2020 г (линейка заданий 3)</a:t>
            </a:r>
          </a:p>
          <a:p>
            <a:r>
              <a:rPr lang="ru-RU" sz="2400" dirty="0" smtClean="0"/>
              <a:t>3.  О методических особенностях урока с анатомическим содержанием</a:t>
            </a:r>
          </a:p>
          <a:p>
            <a:r>
              <a:rPr lang="ru-RU" sz="2400" dirty="0" smtClean="0"/>
              <a:t>4.  Об основных этапах формирования умений.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2428957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157" y="197489"/>
            <a:ext cx="9000999" cy="738664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C0504D">
                    <a:lumMod val="75000"/>
                  </a:srgbClr>
                </a:solidFill>
              </a:rPr>
              <a:t>Методические особенности проведения урока с анатомическим содержанием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126" y="936156"/>
            <a:ext cx="7020779" cy="6186309"/>
          </a:xfrm>
        </p:spPr>
        <p:txBody>
          <a:bodyPr/>
          <a:lstStyle/>
          <a:p>
            <a:pPr lvl="0"/>
            <a:r>
              <a:rPr lang="ru-RU" sz="2000" dirty="0" smtClean="0">
                <a:ea typeface="+mj-ea"/>
              </a:rPr>
              <a:t>2. Фрагментом </a:t>
            </a:r>
            <a:r>
              <a:rPr lang="ru-RU" sz="2000" dirty="0">
                <a:ea typeface="+mj-ea"/>
              </a:rPr>
              <a:t>урока с анатомическом содержанием является </a:t>
            </a:r>
            <a:r>
              <a:rPr lang="ru-RU" sz="2000" b="1" dirty="0">
                <a:ea typeface="+mj-ea"/>
              </a:rPr>
              <a:t>лабораторная </a:t>
            </a:r>
            <a:r>
              <a:rPr lang="ru-RU" sz="2000" b="1" dirty="0" smtClean="0">
                <a:ea typeface="+mj-ea"/>
              </a:rPr>
              <a:t>работа</a:t>
            </a:r>
            <a:r>
              <a:rPr lang="ru-RU" sz="2000" dirty="0" smtClean="0">
                <a:ea typeface="+mj-ea"/>
              </a:rPr>
              <a:t>.</a:t>
            </a:r>
          </a:p>
          <a:p>
            <a:pPr lvl="0"/>
            <a:r>
              <a:rPr lang="ru-RU" sz="2000" dirty="0" smtClean="0"/>
              <a:t>- Изучение анатомического строения объекта целесообразнее начать 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с </a:t>
            </a:r>
            <a:r>
              <a:rPr lang="ru-RU" sz="2000" dirty="0" smtClean="0">
                <a:solidFill>
                  <a:prstClr val="black"/>
                </a:solidFill>
              </a:rPr>
              <a:t>фронтальной беседы с элементами объяснения. При </a:t>
            </a:r>
            <a:r>
              <a:rPr lang="ru-RU" sz="2000" dirty="0">
                <a:solidFill>
                  <a:prstClr val="black"/>
                </a:solidFill>
              </a:rPr>
              <a:t>этом используется  учебная таблица (слайд презентации, рисунок в учебнике) с четким изображением  изучаемого </a:t>
            </a:r>
            <a:r>
              <a:rPr lang="ru-RU" sz="2000" dirty="0" smtClean="0">
                <a:solidFill>
                  <a:prstClr val="black"/>
                </a:solidFill>
              </a:rPr>
              <a:t>объекта. </a:t>
            </a:r>
            <a:endParaRPr lang="ru-RU" sz="2000" dirty="0">
              <a:solidFill>
                <a:prstClr val="black"/>
              </a:solidFill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- Лабораторная </a:t>
            </a:r>
            <a:r>
              <a:rPr lang="ru-RU" sz="2000" dirty="0">
                <a:solidFill>
                  <a:prstClr val="black"/>
                </a:solidFill>
              </a:rPr>
              <a:t>работа  </a:t>
            </a:r>
            <a:r>
              <a:rPr lang="ru-RU" sz="2000" dirty="0" smtClean="0">
                <a:solidFill>
                  <a:prstClr val="black"/>
                </a:solidFill>
              </a:rPr>
              <a:t>на уроках с анатомическим содержанием выполняется </a:t>
            </a:r>
            <a:r>
              <a:rPr lang="ru-RU" sz="2000" dirty="0">
                <a:solidFill>
                  <a:prstClr val="black"/>
                </a:solidFill>
              </a:rPr>
              <a:t>учеником 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с целью </a:t>
            </a:r>
            <a:r>
              <a:rPr lang="ru-RU" sz="2000" b="1" dirty="0">
                <a:solidFill>
                  <a:prstClr val="black"/>
                </a:solidFill>
              </a:rPr>
              <a:t>закрепления и конкретизации </a:t>
            </a:r>
            <a:r>
              <a:rPr lang="ru-RU" sz="2000" dirty="0">
                <a:solidFill>
                  <a:prstClr val="black"/>
                </a:solidFill>
              </a:rPr>
              <a:t>изученного материала  о клеточном строении объекта.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- При выполнении лабораторной работы ученик пользуется либо </a:t>
            </a:r>
            <a:r>
              <a:rPr lang="ru-RU" sz="2000" b="1" dirty="0" smtClean="0">
                <a:solidFill>
                  <a:prstClr val="black"/>
                </a:solidFill>
              </a:rPr>
              <a:t>готовыми</a:t>
            </a:r>
            <a:r>
              <a:rPr lang="ru-RU" sz="2000" dirty="0" smtClean="0">
                <a:solidFill>
                  <a:prstClr val="black"/>
                </a:solidFill>
              </a:rPr>
              <a:t> микропрепаратами, либо готовит </a:t>
            </a:r>
            <a:r>
              <a:rPr lang="ru-RU" sz="2000" b="1" dirty="0" smtClean="0">
                <a:solidFill>
                  <a:prstClr val="black"/>
                </a:solidFill>
              </a:rPr>
              <a:t>временный микропрепарат  </a:t>
            </a:r>
            <a:r>
              <a:rPr lang="ru-RU" sz="2000" dirty="0" smtClean="0">
                <a:solidFill>
                  <a:prstClr val="black"/>
                </a:solidFill>
              </a:rPr>
              <a:t>( «Изучение клетки кожицы лука», «Х</a:t>
            </a:r>
            <a:r>
              <a:rPr lang="ru-RU" dirty="0" smtClean="0">
                <a:solidFill>
                  <a:prstClr val="black"/>
                </a:solidFill>
              </a:rPr>
              <a:t>лоропласты в клетках листа элодеи», </a:t>
            </a:r>
            <a:r>
              <a:rPr lang="ru-RU" sz="2000" dirty="0" smtClean="0">
                <a:solidFill>
                  <a:prstClr val="black"/>
                </a:solidFill>
              </a:rPr>
              <a:t>«Изучение эпидермиса листа герани» – наиболее доступные с точки зрения приготовления временного микропрепарата)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sz="2400" dirty="0">
              <a:solidFill>
                <a:prstClr val="black"/>
              </a:solidFill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. </a:t>
            </a:r>
            <a:endParaRPr lang="ru-RU" sz="24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992963" y="936154"/>
            <a:ext cx="2592288" cy="19442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Важно четко обратить внимание обучающегося на особенности строения объекта, которые он должен наблюдать под микроскопом  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6912843" y="2232298"/>
            <a:ext cx="1080120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7776939" y="3816474"/>
            <a:ext cx="2808312" cy="18722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Готовятся при помощи </a:t>
            </a:r>
            <a:r>
              <a:rPr lang="ru-RU" sz="1600" b="1" dirty="0" err="1" smtClean="0">
                <a:solidFill>
                  <a:schemeClr val="tx1"/>
                </a:solidFill>
              </a:rPr>
              <a:t>препаровальных</a:t>
            </a:r>
            <a:r>
              <a:rPr lang="ru-RU" sz="1600" b="1" dirty="0" smtClean="0">
                <a:solidFill>
                  <a:schemeClr val="tx1"/>
                </a:solidFill>
              </a:rPr>
              <a:t> игл, без лезвия. Остальное – требует лезвия и для детального изучения </a:t>
            </a:r>
            <a:r>
              <a:rPr lang="ru-RU" sz="1600" b="1" dirty="0" err="1" smtClean="0">
                <a:solidFill>
                  <a:schemeClr val="tx1"/>
                </a:solidFill>
              </a:rPr>
              <a:t>прокрашивания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флороглюцином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endParaRPr lang="ru-RU" sz="1600" b="1" dirty="0">
              <a:solidFill>
                <a:schemeClr val="tx1"/>
              </a:solidFill>
            </a:endParaRPr>
          </a:p>
        </p:txBody>
      </p:sp>
      <p:cxnSp>
        <p:nvCxnSpPr>
          <p:cNvPr id="10" name="Прямая со стрелкой 9"/>
          <p:cNvCxnSpPr>
            <a:stCxn id="8" idx="1"/>
          </p:cNvCxnSpPr>
          <p:nvPr/>
        </p:nvCxnSpPr>
        <p:spPr>
          <a:xfrm flipH="1">
            <a:off x="7344891" y="4752579"/>
            <a:ext cx="432048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32981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213" y="180026"/>
            <a:ext cx="8064894" cy="738664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C0504D">
                    <a:lumMod val="75000"/>
                  </a:srgbClr>
                </a:solidFill>
              </a:rPr>
              <a:t>Методические особенности проведения урока с анатомическим содержанием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6101" y="1224188"/>
            <a:ext cx="7920878" cy="5786199"/>
          </a:xfrm>
        </p:spPr>
        <p:txBody>
          <a:bodyPr/>
          <a:lstStyle/>
          <a:p>
            <a:pPr lvl="0">
              <a:defRPr/>
            </a:pPr>
            <a:r>
              <a:rPr lang="ru-RU" sz="2000" b="1" dirty="0" smtClean="0">
                <a:solidFill>
                  <a:prstClr val="black"/>
                </a:solidFill>
              </a:rPr>
              <a:t>3. </a:t>
            </a:r>
            <a:r>
              <a:rPr lang="ru-RU" sz="2400" dirty="0" smtClean="0">
                <a:solidFill>
                  <a:prstClr val="black"/>
                </a:solidFill>
              </a:rPr>
              <a:t>Ход лабораторной работы </a:t>
            </a:r>
            <a:r>
              <a:rPr lang="ru-RU" sz="2400" dirty="0">
                <a:solidFill>
                  <a:prstClr val="black"/>
                </a:solidFill>
              </a:rPr>
              <a:t>должен быть записан в </a:t>
            </a:r>
            <a:r>
              <a:rPr lang="ru-RU" sz="2400" b="1" dirty="0">
                <a:solidFill>
                  <a:prstClr val="black"/>
                </a:solidFill>
              </a:rPr>
              <a:t>инструктивной карточке </a:t>
            </a:r>
            <a:r>
              <a:rPr lang="ru-RU" sz="2400" dirty="0" smtClean="0">
                <a:solidFill>
                  <a:prstClr val="black"/>
                </a:solidFill>
              </a:rPr>
              <a:t>(инструкции </a:t>
            </a:r>
            <a:r>
              <a:rPr lang="ru-RU" sz="2400" dirty="0">
                <a:solidFill>
                  <a:prstClr val="black"/>
                </a:solidFill>
              </a:rPr>
              <a:t>практикума, рабочей тетради  и т.д.)</a:t>
            </a:r>
          </a:p>
          <a:p>
            <a:pPr lvl="0">
              <a:defRPr/>
            </a:pPr>
            <a:r>
              <a:rPr lang="ru-RU" sz="2400" b="1" u="sng" dirty="0" smtClean="0">
                <a:solidFill>
                  <a:prstClr val="black"/>
                </a:solidFill>
              </a:rPr>
              <a:t>Инструктивная карточка должна содержать</a:t>
            </a:r>
            <a:r>
              <a:rPr lang="ru-RU" sz="2400" dirty="0" smtClean="0">
                <a:solidFill>
                  <a:prstClr val="black"/>
                </a:solidFill>
              </a:rPr>
              <a:t>: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</a:rPr>
              <a:t>цель </a:t>
            </a:r>
            <a:r>
              <a:rPr lang="ru-RU" sz="2400" b="1" dirty="0">
                <a:solidFill>
                  <a:prstClr val="black"/>
                </a:solidFill>
              </a:rPr>
              <a:t>работы</a:t>
            </a:r>
            <a:r>
              <a:rPr lang="ru-RU" sz="2400" dirty="0" smtClean="0">
                <a:solidFill>
                  <a:prstClr val="black"/>
                </a:solidFill>
              </a:rPr>
              <a:t>,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</a:rPr>
              <a:t>оборудование,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</a:rPr>
              <a:t>ход работы ( ход проведения </a:t>
            </a:r>
            <a:r>
              <a:rPr lang="ru-RU" sz="2400" b="1" dirty="0">
                <a:solidFill>
                  <a:prstClr val="black"/>
                </a:solidFill>
              </a:rPr>
              <a:t>наблюдения </a:t>
            </a:r>
            <a:r>
              <a:rPr lang="ru-RU" sz="2400" dirty="0">
                <a:solidFill>
                  <a:prstClr val="black"/>
                </a:solidFill>
              </a:rPr>
              <a:t>с уточняющими и конкретизирующими позициями (найдите …., обратите внимание на расположение, форму, размеры,  окраску…..), </a:t>
            </a:r>
            <a:endParaRPr lang="ru-RU" sz="24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</a:rPr>
              <a:t>формат отражения результатов </a:t>
            </a:r>
            <a:r>
              <a:rPr lang="ru-RU" sz="2400" b="1" dirty="0">
                <a:solidFill>
                  <a:prstClr val="black"/>
                </a:solidFill>
              </a:rPr>
              <a:t>наблюдений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prstClr val="black"/>
                </a:solidFill>
              </a:rPr>
              <a:t>(рисунок, таблица 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smtClean="0">
                <a:solidFill>
                  <a:prstClr val="black"/>
                </a:solidFill>
              </a:rPr>
              <a:t>схема) 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</a:rPr>
              <a:t> вывод</a:t>
            </a:r>
            <a:r>
              <a:rPr lang="ru-RU" sz="2400" dirty="0" smtClean="0">
                <a:solidFill>
                  <a:prstClr val="black"/>
                </a:solidFill>
              </a:rPr>
              <a:t> ( вывод должен соответствовать цели)</a:t>
            </a:r>
          </a:p>
          <a:p>
            <a:pPr lvl="0">
              <a:defRPr/>
            </a:pPr>
            <a:r>
              <a:rPr lang="ru-RU" sz="2400" dirty="0" smtClean="0">
                <a:solidFill>
                  <a:prstClr val="black"/>
                </a:solidFill>
              </a:rPr>
              <a:t> </a:t>
            </a:r>
            <a:endParaRPr lang="ru-RU" sz="2400" dirty="0">
              <a:solidFill>
                <a:prstClr val="black"/>
              </a:solidFill>
            </a:endParaRPr>
          </a:p>
          <a:p>
            <a:pPr lvl="0"/>
            <a:endParaRPr lang="ru-RU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4"/>
          <a:stretch/>
        </p:blipFill>
        <p:spPr bwMode="auto">
          <a:xfrm>
            <a:off x="8100975" y="1440210"/>
            <a:ext cx="223224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12034" y="3199441"/>
            <a:ext cx="181013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95856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221" y="180026"/>
            <a:ext cx="8106243" cy="738664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C0504D">
                    <a:lumMod val="75000"/>
                  </a:srgbClr>
                </a:solidFill>
              </a:rPr>
              <a:t>Методические особенности проведения урока с анатомическим содержанием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6099" y="1008164"/>
            <a:ext cx="6192689" cy="5607689"/>
          </a:xfrm>
        </p:spPr>
        <p:txBody>
          <a:bodyPr/>
          <a:lstStyle/>
          <a:p>
            <a:pPr marL="457200" lvl="0" indent="-457200">
              <a:buAutoNum type="arabicPeriod" startAt="4"/>
            </a:pPr>
            <a:endParaRPr lang="ru-RU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>
              <a:buAutoNum type="arabicPeriod" startAt="4"/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Обучающийся выполняет </a:t>
            </a:r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анатомический рисуно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к: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Это умение должно формироваться , как и все умения поэтапно</a:t>
            </a:r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вначале требуется </a:t>
            </a:r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образец. 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Учитель 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зарисовывает объект на доске, вначале схематично, а затем показывая, как прорисовать детали фрагмента  исследуемого 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объекта.</a:t>
            </a:r>
          </a:p>
          <a:p>
            <a:pPr lvl="0"/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Обучающиеся зарисовывают в тетради 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объект и подписывают части объекта. 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Рисунок сопровождается горизонтальными надписями; каждая надпись соединяется с соответствующей частью рисунка сплошной 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линией.</a:t>
            </a:r>
          </a:p>
          <a:p>
            <a:pPr lvl="0"/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Постепенно усиливаем долю самостоятельности 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sz="2400" kern="12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673" y="1008163"/>
            <a:ext cx="3732268" cy="321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5" t="7931" r="20211" b="12373"/>
          <a:stretch/>
        </p:blipFill>
        <p:spPr bwMode="auto">
          <a:xfrm>
            <a:off x="6768829" y="3779033"/>
            <a:ext cx="3310795" cy="303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24012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74" y="288370"/>
            <a:ext cx="9721215" cy="590178"/>
          </a:xfrm>
          <a:solidFill>
            <a:schemeClr val="bg1">
              <a:alpha val="61961"/>
            </a:schemeClr>
          </a:solidFill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Методика формирования предметных умений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091" y="1656234"/>
            <a:ext cx="9361040" cy="3531991"/>
          </a:xfrm>
        </p:spPr>
        <p:txBody>
          <a:bodyPr/>
          <a:lstStyle/>
          <a:p>
            <a:pPr marL="0" indent="0">
              <a:buNone/>
            </a:pPr>
            <a:endParaRPr lang="ru-RU" sz="1800" b="1" i="1" dirty="0">
              <a:solidFill>
                <a:schemeClr val="accent2">
                  <a:lumMod val="75000"/>
                </a:schemeClr>
              </a:solidFill>
              <a:latin typeface="Lato"/>
            </a:endParaRPr>
          </a:p>
          <a:p>
            <a:pPr marL="0" indent="0">
              <a:buNone/>
            </a:pP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Lato"/>
              </a:rPr>
              <a:t>1 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Lato"/>
              </a:rPr>
              <a:t>этап -</a:t>
            </a:r>
            <a:r>
              <a:rPr lang="ru-RU" sz="1800" b="0" i="1" dirty="0" smtClean="0">
                <a:solidFill>
                  <a:srgbClr val="555555"/>
                </a:solidFill>
                <a:effectLst/>
                <a:latin typeface="Lato"/>
              </a:rPr>
              <a:t> </a:t>
            </a:r>
            <a:r>
              <a:rPr lang="ru-RU" sz="2000" b="1" dirty="0" smtClean="0">
                <a:solidFill>
                  <a:srgbClr val="555555"/>
                </a:solidFill>
                <a:effectLst/>
                <a:latin typeface="Calibri Light" panose="020F0302020204030204" pitchFamily="34" charset="0"/>
              </a:rPr>
              <a:t>знакомство учащихся с тем, как выполнить действие, которым надо овладеть. </a:t>
            </a:r>
          </a:p>
          <a:p>
            <a:pPr marL="0" indent="0">
              <a:buNone/>
            </a:pPr>
            <a:endParaRPr lang="ru-RU" dirty="0">
              <a:solidFill>
                <a:srgbClr val="555555"/>
              </a:solidFill>
              <a:latin typeface="Lato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799681"/>
              </p:ext>
            </p:extLst>
          </p:nvPr>
        </p:nvGraphicFramePr>
        <p:xfrm>
          <a:off x="288107" y="2680112"/>
          <a:ext cx="6840760" cy="2534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7278"/>
                <a:gridCol w="3263482"/>
              </a:tblGrid>
              <a:tr h="2216796">
                <a:tc>
                  <a:txBody>
                    <a:bodyPr/>
                    <a:lstStyle/>
                    <a:p>
                      <a:endParaRPr lang="ru-RU" sz="1600" b="1" u="sng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1600" b="1" u="sng" dirty="0" smtClean="0">
                          <a:solidFill>
                            <a:schemeClr val="tx1"/>
                          </a:solidFill>
                        </a:rPr>
                        <a:t>Учитель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объясняет: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цель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действия ( ДЛЯ ЧЕГО?),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что для этого нужно: приборы, инструменты ( С ПОМОЩЬЮ ЧЕГО?)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суть действия, его строение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(какие операции нужно произвести, (ЧТО? ),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ход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выполнения действия (КАК?)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8006" marB="480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1600" u="sng" dirty="0" smtClean="0">
                          <a:solidFill>
                            <a:schemeClr val="tx1"/>
                          </a:solidFill>
                        </a:rPr>
                        <a:t>Учащиеся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внимательно слушают, следят за демонстрацией  действия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8006" marB="48006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95030" y="5299220"/>
            <a:ext cx="9721080" cy="18902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800" b="1" dirty="0" smtClean="0">
                <a:solidFill>
                  <a:srgbClr val="C0504D">
                    <a:lumMod val="75000"/>
                  </a:srgbClr>
                </a:solidFill>
              </a:rPr>
              <a:t>ЛАБОРАТОРНАЯ РАБОТА  «СТРОЕНИЕ КОЖИЦЫ ЛУКА»</a:t>
            </a:r>
          </a:p>
          <a:p>
            <a:pPr defTabSz="914400"/>
            <a:r>
              <a:rPr lang="ru-RU" sz="1800" dirty="0" smtClean="0">
                <a:solidFill>
                  <a:srgbClr val="C0504D">
                    <a:lumMod val="75000"/>
                  </a:srgbClr>
                </a:solidFill>
              </a:rPr>
              <a:t>ЦЕЛЬ : ( ДЛЯ ЧЕГО?) </a:t>
            </a:r>
            <a:r>
              <a:rPr lang="ru-RU" sz="1800" dirty="0" smtClean="0">
                <a:solidFill>
                  <a:prstClr val="black"/>
                </a:solidFill>
              </a:rPr>
              <a:t>изучить строение клетки</a:t>
            </a:r>
            <a:r>
              <a:rPr lang="ru-RU" sz="1800" dirty="0" smtClean="0">
                <a:solidFill>
                  <a:srgbClr val="C0504D">
                    <a:lumMod val="75000"/>
                  </a:srgbClr>
                </a:solidFill>
              </a:rPr>
              <a:t>. ОБОРУДОВАНИЕ </a:t>
            </a:r>
            <a:r>
              <a:rPr lang="ru-RU" sz="1800" dirty="0">
                <a:solidFill>
                  <a:srgbClr val="C0504D">
                    <a:lumMod val="75000"/>
                  </a:srgbClr>
                </a:solidFill>
              </a:rPr>
              <a:t>: ( </a:t>
            </a:r>
            <a:r>
              <a:rPr lang="ru-RU" sz="1800" dirty="0" smtClean="0">
                <a:solidFill>
                  <a:srgbClr val="C0504D">
                    <a:lumMod val="75000"/>
                  </a:srgbClr>
                </a:solidFill>
              </a:rPr>
              <a:t>С ПОМОЩЬЮ ЧЕГО?) </a:t>
            </a:r>
          </a:p>
          <a:p>
            <a:pPr defTabSz="914400"/>
            <a:r>
              <a:rPr lang="ru-RU" sz="1800" dirty="0" smtClean="0">
                <a:solidFill>
                  <a:srgbClr val="C0504D">
                    <a:lumMod val="75000"/>
                  </a:srgbClr>
                </a:solidFill>
              </a:rPr>
              <a:t>СУЩНОСТЬ ДЕЙСТВИЯ  (ЧТО?) </a:t>
            </a:r>
            <a:r>
              <a:rPr lang="ru-RU" sz="1800" dirty="0" smtClean="0">
                <a:solidFill>
                  <a:prstClr val="black"/>
                </a:solidFill>
              </a:rPr>
              <a:t>приготовление микропрепарата, чтобы под микроскопом увидеть клетки</a:t>
            </a:r>
          </a:p>
          <a:p>
            <a:pPr defTabSz="914400"/>
            <a:r>
              <a:rPr lang="ru-RU" sz="1800" dirty="0" smtClean="0">
                <a:solidFill>
                  <a:srgbClr val="C0504D">
                    <a:lumMod val="75000"/>
                  </a:srgbClr>
                </a:solidFill>
              </a:rPr>
              <a:t>ХОД ВЫПОЛНЕНИЯ (КАК? )</a:t>
            </a:r>
            <a:r>
              <a:rPr lang="ru-RU" sz="1800" dirty="0" smtClean="0">
                <a:solidFill>
                  <a:prstClr val="black"/>
                </a:solidFill>
              </a:rPr>
              <a:t> Объектом изучения будет кожица лука, мы должны будем приготовить микропрепарат, настроить микроскоп, поместить микропрепарат на предметный столик микроскопа,  наблюдать клетки растения , различить части клетки и зарисовать их .</a:t>
            </a:r>
            <a:endParaRPr lang="ru-RU" sz="1800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726" y="2615712"/>
            <a:ext cx="3369568" cy="257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5030" y="1152178"/>
            <a:ext cx="9082109" cy="7200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УМЕНИЕ -  </a:t>
            </a:r>
            <a:r>
              <a:rPr lang="ru-RU" altLang="ru-RU" sz="2400" dirty="0">
                <a:solidFill>
                  <a:prstClr val="black"/>
                </a:solidFill>
              </a:rPr>
              <a:t>освоенный субъектом </a:t>
            </a:r>
            <a:r>
              <a:rPr lang="ru-RU" altLang="ru-RU" sz="2400" b="1" dirty="0">
                <a:solidFill>
                  <a:prstClr val="black"/>
                </a:solidFill>
              </a:rPr>
              <a:t>способ выполнения действия, </a:t>
            </a:r>
            <a:r>
              <a:rPr lang="ru-RU" altLang="ru-RU" sz="2400" dirty="0">
                <a:solidFill>
                  <a:prstClr val="black"/>
                </a:solidFill>
              </a:rPr>
              <a:t>обеспечиваемый совокупностью приобретенных знаний и навыков; </a:t>
            </a:r>
          </a:p>
        </p:txBody>
      </p:sp>
    </p:spTree>
    <p:extLst>
      <p:ext uri="{BB962C8B-B14F-4D97-AF65-F5344CB8AC3E}">
        <p14:creationId xmlns:p14="http://schemas.microsoft.com/office/powerpoint/2010/main" val="1212353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179" y="360090"/>
            <a:ext cx="9721215" cy="665786"/>
          </a:xfrm>
          <a:solidFill>
            <a:schemeClr val="bg1">
              <a:alpha val="61176"/>
            </a:schemeClr>
          </a:solidFill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Методика формирования предметных умений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148" y="1256590"/>
            <a:ext cx="9721215" cy="5746238"/>
          </a:xfrm>
        </p:spPr>
        <p:txBody>
          <a:bodyPr/>
          <a:lstStyle/>
          <a:p>
            <a:r>
              <a:rPr lang="ru-RU" b="0" i="0" dirty="0" smtClean="0">
                <a:solidFill>
                  <a:srgbClr val="555555"/>
                </a:solidFill>
                <a:effectLst/>
                <a:latin typeface="Lato"/>
              </a:rPr>
              <a:t>  </a:t>
            </a:r>
            <a:r>
              <a:rPr lang="ru-RU" sz="2400" b="1" i="1" dirty="0" smtClean="0">
                <a:solidFill>
                  <a:srgbClr val="C00000"/>
                </a:solidFill>
                <a:effectLst/>
                <a:latin typeface="Lato"/>
              </a:rPr>
              <a:t>2 </a:t>
            </a:r>
            <a:r>
              <a:rPr lang="ru-RU" sz="2400" b="1" i="1" dirty="0" smtClean="0">
                <a:solidFill>
                  <a:srgbClr val="C00000"/>
                </a:solidFill>
                <a:latin typeface="Lato"/>
              </a:rPr>
              <a:t>этап </a:t>
            </a:r>
            <a:r>
              <a:rPr lang="ru-RU" sz="2400" b="0" i="0" dirty="0" smtClean="0">
                <a:solidFill>
                  <a:srgbClr val="555555"/>
                </a:solidFill>
                <a:effectLst/>
                <a:latin typeface="Lato"/>
              </a:rPr>
              <a:t> - усвоение или восстановление знаний, на основе которых будут вырабатываться эти умения, формулируются правила осуществления действия.</a:t>
            </a:r>
          </a:p>
          <a:p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281014"/>
              </p:ext>
            </p:extLst>
          </p:nvPr>
        </p:nvGraphicFramePr>
        <p:xfrm>
          <a:off x="936179" y="2919981"/>
          <a:ext cx="8640960" cy="1738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6504"/>
                <a:gridCol w="4104456"/>
              </a:tblGrid>
              <a:tr h="1738992"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Учитель :</a:t>
                      </a:r>
                    </a:p>
                    <a:p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задает вопросы, нацеленные на осознание действия, актуализирует знания предыдущих тем. Формулирует правила осуществления действия</a:t>
                      </a:r>
                    </a:p>
                  </a:txBody>
                  <a:tcPr marL="91441" marR="91441" marT="48006" marB="480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solidFill>
                            <a:schemeClr val="tx1"/>
                          </a:solidFill>
                        </a:rPr>
                        <a:t>Ученики: отвечают на вопросы учителя, повторяют правила</a:t>
                      </a:r>
                      <a:r>
                        <a:rPr lang="ru-RU" sz="1900" baseline="0" dirty="0" smtClean="0">
                          <a:solidFill>
                            <a:schemeClr val="tx1"/>
                          </a:solidFill>
                        </a:rPr>
                        <a:t> осуществления действия</a:t>
                      </a:r>
                      <a:endParaRPr lang="ru-RU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8006" marB="48006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36179" y="4658968"/>
            <a:ext cx="8784976" cy="23438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800" dirty="0">
                <a:solidFill>
                  <a:srgbClr val="C0504D">
                    <a:lumMod val="75000"/>
                  </a:srgbClr>
                </a:solidFill>
              </a:rPr>
              <a:t>ЛАБОРАТОРНАЯ РАБОТА  «СТРОЕНИЕ КОЖИЦЫ ЛУКА</a:t>
            </a:r>
            <a:r>
              <a:rPr lang="ru-RU" sz="1800" dirty="0" smtClean="0">
                <a:solidFill>
                  <a:srgbClr val="C0504D">
                    <a:lumMod val="75000"/>
                  </a:srgbClr>
                </a:solidFill>
              </a:rPr>
              <a:t>»</a:t>
            </a:r>
          </a:p>
          <a:p>
            <a:pPr defTabSz="914400"/>
            <a:r>
              <a:rPr lang="ru-RU" sz="1800" dirty="0" smtClean="0">
                <a:solidFill>
                  <a:prstClr val="black"/>
                </a:solidFill>
              </a:rPr>
              <a:t>-Объясните, почему мы должны взять тонкий слой (кожицу), чтобы рассмотреть клетки?</a:t>
            </a:r>
          </a:p>
          <a:p>
            <a:pPr defTabSz="914400"/>
            <a:r>
              <a:rPr lang="ru-RU" sz="1800" dirty="0" smtClean="0">
                <a:solidFill>
                  <a:prstClr val="black"/>
                </a:solidFill>
              </a:rPr>
              <a:t>- Какой объектив мы поставим? Что такое объектив? Что такое окуляр? Где его искать?</a:t>
            </a:r>
          </a:p>
          <a:p>
            <a:pPr defTabSz="914400"/>
            <a:r>
              <a:rPr lang="ru-RU" sz="1800" dirty="0" smtClean="0">
                <a:solidFill>
                  <a:prstClr val="black"/>
                </a:solidFill>
              </a:rPr>
              <a:t>- Найдите объектив, как поменять объектив? </a:t>
            </a:r>
          </a:p>
          <a:p>
            <a:pPr defTabSz="914400"/>
            <a:r>
              <a:rPr lang="ru-RU" sz="1800" dirty="0" smtClean="0">
                <a:solidFill>
                  <a:prstClr val="black"/>
                </a:solidFill>
              </a:rPr>
              <a:t>- Где находится предметный столик?</a:t>
            </a:r>
            <a:br>
              <a:rPr lang="ru-RU" sz="1800" dirty="0" smtClean="0">
                <a:solidFill>
                  <a:prstClr val="black"/>
                </a:solidFill>
              </a:rPr>
            </a:br>
            <a:r>
              <a:rPr lang="ru-RU" sz="1800" dirty="0" smtClean="0">
                <a:solidFill>
                  <a:prstClr val="black"/>
                </a:solidFill>
              </a:rPr>
              <a:t>-Как правильно переносить микроскоп? </a:t>
            </a:r>
          </a:p>
          <a:p>
            <a:pPr defTabSz="914400"/>
            <a:r>
              <a:rPr lang="ru-RU" sz="1800" dirty="0" smtClean="0">
                <a:solidFill>
                  <a:prstClr val="black"/>
                </a:solidFill>
              </a:rPr>
              <a:t>-С какой стороны он должен находиться от исследователя</a:t>
            </a:r>
            <a:r>
              <a:rPr lang="ru-RU" sz="1800" dirty="0">
                <a:solidFill>
                  <a:srgbClr val="C0504D">
                    <a:lumMod val="75000"/>
                  </a:srgb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09197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187" y="349293"/>
            <a:ext cx="9145016" cy="817003"/>
          </a:xfrm>
          <a:solidFill>
            <a:schemeClr val="bg1">
              <a:alpha val="47059"/>
            </a:schemeClr>
          </a:solidFill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</a:rPr>
              <a:t>Методика формирования предметных умений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144" y="1332200"/>
            <a:ext cx="9721215" cy="5432737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C00000"/>
                </a:solidFill>
                <a:effectLst/>
                <a:latin typeface="Lato"/>
              </a:rPr>
              <a:t>3 этап</a:t>
            </a:r>
            <a:r>
              <a:rPr lang="ru-RU" sz="2400" b="0" i="0" dirty="0" smtClean="0">
                <a:solidFill>
                  <a:srgbClr val="555555"/>
                </a:solidFill>
                <a:effectLst/>
                <a:latin typeface="Lato"/>
              </a:rPr>
              <a:t> – показ образца данного действия, чтобы предупредить ошибки первых шагов деятельности, которые могут закрепиться в процессе последующих упражнений. 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20155" y="5339445"/>
            <a:ext cx="7081658" cy="1357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800" dirty="0">
                <a:solidFill>
                  <a:srgbClr val="C0504D">
                    <a:lumMod val="75000"/>
                  </a:srgbClr>
                </a:solidFill>
              </a:rPr>
              <a:t>ЛАБОРАТОРНАЯ РАБОТА  «СТРОЕНИЕ КОЖИЦЫ ЛУКА</a:t>
            </a:r>
            <a:r>
              <a:rPr lang="ru-RU" sz="1800" dirty="0" smtClean="0">
                <a:solidFill>
                  <a:srgbClr val="C0504D">
                    <a:lumMod val="75000"/>
                  </a:srgbClr>
                </a:solidFill>
              </a:rPr>
              <a:t>»</a:t>
            </a:r>
            <a:r>
              <a:rPr lang="ru-RU" sz="1800" u="sng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 </a:t>
            </a:r>
            <a:r>
              <a:rPr lang="ru-RU" sz="18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https://www.youtube.com/watch?v=HFZZDhKRlIk</a:t>
            </a:r>
            <a:endParaRPr lang="ru-RU" sz="1800" dirty="0">
              <a:solidFill>
                <a:srgbClr val="C0504D">
                  <a:lumMod val="75000"/>
                </a:srgb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829085"/>
              </p:ext>
            </p:extLst>
          </p:nvPr>
        </p:nvGraphicFramePr>
        <p:xfrm>
          <a:off x="936179" y="2693159"/>
          <a:ext cx="9217024" cy="2419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8"/>
                <a:gridCol w="4464496"/>
              </a:tblGrid>
              <a:tr h="2419464">
                <a:tc>
                  <a:txBody>
                    <a:bodyPr/>
                    <a:lstStyle/>
                    <a:p>
                      <a:r>
                        <a:rPr lang="ru-RU" sz="1900" u="sng" dirty="0" smtClean="0">
                          <a:solidFill>
                            <a:schemeClr val="tx1"/>
                          </a:solidFill>
                        </a:rPr>
                        <a:t>Деятельность учителя:</a:t>
                      </a:r>
                    </a:p>
                    <a:p>
                      <a:r>
                        <a:rPr lang="ru-RU" sz="1900" dirty="0" smtClean="0">
                          <a:solidFill>
                            <a:schemeClr val="tx1"/>
                          </a:solidFill>
                        </a:rPr>
                        <a:t>Показывает образец выполнения действия, разъясняет каждый элемент;</a:t>
                      </a:r>
                      <a:r>
                        <a:rPr lang="ru-RU" sz="1900" baseline="0" dirty="0" smtClean="0">
                          <a:solidFill>
                            <a:schemeClr val="tx1"/>
                          </a:solidFill>
                        </a:rPr>
                        <a:t> либо знакомит школьников с инструкцией по его выполнению ( ходом работы в инструктивной карточке)</a:t>
                      </a:r>
                      <a:endParaRPr lang="ru-RU" sz="1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8006" marB="48006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u="sng" dirty="0" smtClean="0">
                          <a:solidFill>
                            <a:schemeClr val="tx1"/>
                          </a:solidFill>
                        </a:rPr>
                        <a:t>Деятельность учащихся:</a:t>
                      </a:r>
                    </a:p>
                    <a:p>
                      <a:r>
                        <a:rPr lang="ru-RU" sz="1900" dirty="0" smtClean="0">
                          <a:solidFill>
                            <a:schemeClr val="tx1"/>
                          </a:solidFill>
                        </a:rPr>
                        <a:t>-наблюдают за действиями</a:t>
                      </a:r>
                      <a:r>
                        <a:rPr lang="ru-RU" sz="1900" baseline="0" dirty="0" smtClean="0">
                          <a:solidFill>
                            <a:schemeClr val="tx1"/>
                          </a:solidFill>
                        </a:rPr>
                        <a:t> учителя, знакомятся с ходом работы в инструктивной карте</a:t>
                      </a:r>
                      <a:endParaRPr lang="ru-RU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8006" marB="48006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20558" r="14263"/>
          <a:stretch/>
        </p:blipFill>
        <p:spPr bwMode="auto">
          <a:xfrm>
            <a:off x="6912843" y="4104506"/>
            <a:ext cx="3655525" cy="279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032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79" y="288374"/>
            <a:ext cx="9721215" cy="741395"/>
          </a:xfrm>
          <a:solidFill>
            <a:schemeClr val="bg1">
              <a:alpha val="41961"/>
            </a:schemeClr>
          </a:solidFill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Методика формирования предметных умений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144" y="1256590"/>
            <a:ext cx="9721215" cy="5746238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C00000"/>
                </a:solidFill>
                <a:effectLst/>
                <a:latin typeface="Lato"/>
              </a:rPr>
              <a:t>4этап</a:t>
            </a:r>
            <a:r>
              <a:rPr lang="ru-RU" sz="2800" b="0" i="1" dirty="0" smtClean="0">
                <a:solidFill>
                  <a:srgbClr val="555555"/>
                </a:solidFill>
                <a:effectLst/>
                <a:latin typeface="Lato"/>
              </a:rPr>
              <a:t>-</a:t>
            </a:r>
            <a:r>
              <a:rPr lang="ru-RU" sz="2800" b="0" i="0" dirty="0" smtClean="0">
                <a:solidFill>
                  <a:srgbClr val="555555"/>
                </a:solidFill>
                <a:effectLst/>
                <a:latin typeface="Lato"/>
              </a:rPr>
              <a:t> идет практическое овладение действием, выработка правильного умения.</a:t>
            </a:r>
          </a:p>
          <a:p>
            <a:pPr marL="0" indent="0">
              <a:buNone/>
            </a:pPr>
            <a:endParaRPr lang="ru-RU" sz="2800" b="0" i="0" dirty="0" smtClean="0">
              <a:solidFill>
                <a:srgbClr val="555555"/>
              </a:solidFill>
              <a:effectLst/>
              <a:latin typeface="Lato"/>
            </a:endParaRPr>
          </a:p>
          <a:p>
            <a:endParaRPr lang="ru-RU" dirty="0">
              <a:solidFill>
                <a:srgbClr val="555555"/>
              </a:solidFill>
              <a:latin typeface="Lato"/>
            </a:endParaRPr>
          </a:p>
          <a:p>
            <a:endParaRPr lang="ru-RU" b="0" i="0" dirty="0" smtClean="0">
              <a:solidFill>
                <a:srgbClr val="555555"/>
              </a:solidFill>
              <a:effectLst/>
              <a:latin typeface="Lato"/>
            </a:endParaRPr>
          </a:p>
          <a:p>
            <a:endParaRPr lang="ru-RU" dirty="0">
              <a:solidFill>
                <a:srgbClr val="555555"/>
              </a:solidFill>
              <a:latin typeface="Lato"/>
            </a:endParaRPr>
          </a:p>
          <a:p>
            <a:pPr marL="0" indent="0">
              <a:buNone/>
            </a:pPr>
            <a:endParaRPr lang="ru-RU" dirty="0">
              <a:solidFill>
                <a:srgbClr val="555555"/>
              </a:solidFill>
              <a:latin typeface="Lato"/>
            </a:endParaRPr>
          </a:p>
          <a:p>
            <a:endParaRPr lang="ru-RU" b="0" i="1" dirty="0" smtClean="0">
              <a:solidFill>
                <a:srgbClr val="555555"/>
              </a:solidFill>
              <a:effectLst/>
              <a:latin typeface="Lato"/>
            </a:endParaRPr>
          </a:p>
          <a:p>
            <a:r>
              <a:rPr lang="ru-RU" b="1" i="1" dirty="0" smtClean="0">
                <a:solidFill>
                  <a:srgbClr val="C00000"/>
                </a:solidFill>
                <a:effectLst/>
                <a:latin typeface="Lato"/>
              </a:rPr>
              <a:t>5 этап</a:t>
            </a:r>
            <a:r>
              <a:rPr lang="ru-RU" b="0" i="0" dirty="0" smtClean="0">
                <a:solidFill>
                  <a:srgbClr val="555555"/>
                </a:solidFill>
                <a:effectLst/>
                <a:latin typeface="Lato"/>
              </a:rPr>
              <a:t> – самостоятельные и систематические упражнения по выполнению действия </a:t>
            </a:r>
          </a:p>
          <a:p>
            <a:endParaRPr lang="ru-RU" dirty="0" smtClean="0">
              <a:solidFill>
                <a:srgbClr val="555555"/>
              </a:solidFill>
              <a:latin typeface="Lato"/>
            </a:endParaRPr>
          </a:p>
          <a:p>
            <a:endParaRPr lang="ru-RU" b="0" i="0" dirty="0" smtClean="0">
              <a:solidFill>
                <a:srgbClr val="555555"/>
              </a:solidFill>
              <a:effectLst/>
              <a:latin typeface="Lato"/>
            </a:endParaRPr>
          </a:p>
          <a:p>
            <a:endParaRPr lang="ru-RU" dirty="0">
              <a:solidFill>
                <a:srgbClr val="555555"/>
              </a:solidFill>
              <a:latin typeface="Lato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634167"/>
              </p:ext>
            </p:extLst>
          </p:nvPr>
        </p:nvGraphicFramePr>
        <p:xfrm>
          <a:off x="432124" y="2232298"/>
          <a:ext cx="7920880" cy="1897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7476"/>
                <a:gridCol w="3993404"/>
              </a:tblGrid>
              <a:tr h="1897413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solidFill>
                            <a:schemeClr val="tx1"/>
                          </a:solidFill>
                        </a:rPr>
                        <a:t>Учитель:  дает возможность выполнить</a:t>
                      </a:r>
                      <a:r>
                        <a:rPr lang="ru-RU" sz="1900" baseline="0" dirty="0" smtClean="0">
                          <a:solidFill>
                            <a:schemeClr val="tx1"/>
                          </a:solidFill>
                        </a:rPr>
                        <a:t> пробные действия, </a:t>
                      </a:r>
                      <a:r>
                        <a:rPr lang="ru-RU" sz="1900" dirty="0" smtClean="0">
                          <a:solidFill>
                            <a:schemeClr val="tx1"/>
                          </a:solidFill>
                        </a:rPr>
                        <a:t>следит за правильностью их</a:t>
                      </a:r>
                      <a:r>
                        <a:rPr lang="ru-RU" sz="1900" baseline="0" dirty="0" smtClean="0">
                          <a:solidFill>
                            <a:schemeClr val="tx1"/>
                          </a:solidFill>
                        </a:rPr>
                        <a:t> выполнения, анализируют их действия, устраняет ошибки. </a:t>
                      </a:r>
                    </a:p>
                  </a:txBody>
                  <a:tcPr marL="91441" marR="91441" marT="48006" marB="48006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solidFill>
                            <a:schemeClr val="tx1"/>
                          </a:solidFill>
                        </a:rPr>
                        <a:t>Учащиеся:  пробуют осознанно</a:t>
                      </a:r>
                      <a:r>
                        <a:rPr lang="ru-RU" sz="19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900" dirty="0" smtClean="0">
                          <a:solidFill>
                            <a:schemeClr val="tx1"/>
                          </a:solidFill>
                        </a:rPr>
                        <a:t>выполнять  действия, демонстрируют правильность их выполнения учителю.  Исправляют ошибки</a:t>
                      </a:r>
                      <a:endParaRPr lang="ru-RU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8006" marB="48006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32124" y="4280926"/>
            <a:ext cx="9001000" cy="15121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800" dirty="0">
                <a:solidFill>
                  <a:srgbClr val="C0504D">
                    <a:lumMod val="75000"/>
                  </a:srgbClr>
                </a:solidFill>
              </a:rPr>
              <a:t>ЛАБОРАТОРНАЯ РАБОТА  «СТРОЕНИЕ КОЖИЦЫ ЛУКА»</a:t>
            </a:r>
          </a:p>
          <a:p>
            <a:pPr marL="285750" indent="-285750" defTabSz="914400">
              <a:buFontTx/>
              <a:buChar char="-"/>
            </a:pPr>
            <a:r>
              <a:rPr lang="ru-RU" sz="1800" dirty="0" smtClean="0">
                <a:solidFill>
                  <a:prstClr val="black"/>
                </a:solidFill>
              </a:rPr>
              <a:t>Андрей, покажи, как ты будешь держать чешую лука?;</a:t>
            </a:r>
          </a:p>
          <a:p>
            <a:pPr marL="285750" indent="-285750" defTabSz="914400">
              <a:buFontTx/>
              <a:buChar char="-"/>
            </a:pPr>
            <a:r>
              <a:rPr lang="ru-RU" sz="1800" dirty="0" smtClean="0">
                <a:solidFill>
                  <a:prstClr val="black"/>
                </a:solidFill>
              </a:rPr>
              <a:t>С какой стороны чешуи снимаем кожицу?</a:t>
            </a:r>
          </a:p>
          <a:p>
            <a:pPr marL="285750" indent="-285750" defTabSz="914400">
              <a:buFontTx/>
              <a:buChar char="-"/>
            </a:pPr>
            <a:r>
              <a:rPr lang="ru-RU" sz="1800" dirty="0" smtClean="0">
                <a:solidFill>
                  <a:prstClr val="black"/>
                </a:solidFill>
              </a:rPr>
              <a:t> Алена, неверно держишь лезвие</a:t>
            </a:r>
          </a:p>
          <a:p>
            <a:pPr algn="ctr" defTabSz="914400"/>
            <a:endParaRPr lang="ru-RU" sz="1800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952" y="2232298"/>
            <a:ext cx="2250617" cy="2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773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3655" y="1785848"/>
            <a:ext cx="5945408" cy="2239989"/>
          </a:xfrm>
          <a:prstGeom prst="rect">
            <a:avLst/>
          </a:prstGeom>
        </p:spPr>
        <p:txBody>
          <a:bodyPr wrap="square" lIns="115207" tIns="57603" rIns="115207" bIns="57603">
            <a:spAutoFit/>
          </a:bodyPr>
          <a:lstStyle/>
          <a:p>
            <a:pPr algn="ctr" defTabSz="1152070"/>
            <a:r>
              <a:rPr lang="ru-RU" sz="2300" b="1" dirty="0" smtClean="0">
                <a:solidFill>
                  <a:prstClr val="black"/>
                </a:solidFill>
                <a:latin typeface="Circe Bold"/>
              </a:rPr>
              <a:t>Спасибо за внимание  </a:t>
            </a:r>
            <a:r>
              <a:rPr lang="ru-RU" sz="2300" dirty="0">
                <a:solidFill>
                  <a:prstClr val="black"/>
                </a:solidFill>
                <a:latin typeface="Circe Bold"/>
              </a:rPr>
              <a:t/>
            </a:r>
            <a:br>
              <a:rPr lang="ru-RU" sz="2300" dirty="0">
                <a:solidFill>
                  <a:prstClr val="black"/>
                </a:solidFill>
                <a:latin typeface="Circe Bold"/>
              </a:rPr>
            </a:br>
            <a:r>
              <a:rPr lang="ru-RU" sz="2300" dirty="0">
                <a:solidFill>
                  <a:prstClr val="black"/>
                </a:solidFill>
                <a:latin typeface="Circe Bold"/>
              </a:rPr>
              <a:t/>
            </a:r>
            <a:br>
              <a:rPr lang="ru-RU" sz="2300" dirty="0">
                <a:solidFill>
                  <a:prstClr val="black"/>
                </a:solidFill>
                <a:latin typeface="Circe Bold"/>
              </a:rPr>
            </a:br>
            <a:r>
              <a:rPr lang="ru-RU" sz="2300" dirty="0">
                <a:solidFill>
                  <a:prstClr val="black"/>
                </a:solidFill>
                <a:latin typeface="Circe Bold"/>
              </a:rPr>
              <a:t/>
            </a:r>
            <a:br>
              <a:rPr lang="ru-RU" sz="2300" dirty="0">
                <a:solidFill>
                  <a:prstClr val="black"/>
                </a:solidFill>
                <a:latin typeface="Circe Bold"/>
              </a:rPr>
            </a:br>
            <a:r>
              <a:rPr lang="ru-RU" sz="2300" dirty="0">
                <a:solidFill>
                  <a:prstClr val="black"/>
                </a:solidFill>
                <a:latin typeface="Circe Bold"/>
              </a:rPr>
              <a:t/>
            </a:r>
            <a:br>
              <a:rPr lang="ru-RU" sz="2300" dirty="0">
                <a:solidFill>
                  <a:prstClr val="black"/>
                </a:solidFill>
                <a:latin typeface="Circe Bold"/>
              </a:rPr>
            </a:br>
            <a:r>
              <a:rPr lang="ru-RU" sz="2300" dirty="0">
                <a:solidFill>
                  <a:prstClr val="black"/>
                </a:solidFill>
                <a:latin typeface="Circe Bold"/>
              </a:rPr>
              <a:t/>
            </a:r>
            <a:br>
              <a:rPr lang="ru-RU" sz="2300" dirty="0">
                <a:solidFill>
                  <a:prstClr val="black"/>
                </a:solidFill>
                <a:latin typeface="Circe Bold"/>
              </a:rPr>
            </a:br>
            <a:endParaRPr lang="ru-RU" sz="2300" dirty="0">
              <a:solidFill>
                <a:prstClr val="black"/>
              </a:solidFill>
              <a:latin typeface="Circe Bold"/>
            </a:endParaRPr>
          </a:p>
        </p:txBody>
      </p:sp>
    </p:spTree>
    <p:extLst>
      <p:ext uri="{BB962C8B-B14F-4D97-AF65-F5344CB8AC3E}">
        <p14:creationId xmlns:p14="http://schemas.microsoft.com/office/powerpoint/2010/main" val="252367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8547" y="1987472"/>
            <a:ext cx="5540211" cy="3455707"/>
          </a:xfrm>
          <a:prstGeom prst="rect">
            <a:avLst/>
          </a:prstGeom>
        </p:spPr>
        <p:txBody>
          <a:bodyPr wrap="square" lIns="115207" tIns="57603" rIns="115207" bIns="57603">
            <a:spAutoFit/>
          </a:bodyPr>
          <a:lstStyle/>
          <a:p>
            <a:pPr defTabSz="1152070"/>
            <a:r>
              <a:rPr lang="ru-RU" sz="2300" dirty="0" smtClean="0">
                <a:solidFill>
                  <a:prstClr val="black"/>
                </a:solidFill>
                <a:latin typeface="Circe Bold"/>
              </a:rPr>
              <a:t>В 2020 </a:t>
            </a:r>
            <a:r>
              <a:rPr lang="ru-RU" sz="2300" dirty="0">
                <a:solidFill>
                  <a:prstClr val="black"/>
                </a:solidFill>
                <a:latin typeface="Circe Bold"/>
              </a:rPr>
              <a:t>году ВПР в </a:t>
            </a:r>
            <a:r>
              <a:rPr lang="ru-RU" sz="2300" dirty="0" smtClean="0">
                <a:solidFill>
                  <a:prstClr val="black"/>
                </a:solidFill>
                <a:latin typeface="Circe Bold"/>
              </a:rPr>
              <a:t>7 классе проводились </a:t>
            </a:r>
            <a:r>
              <a:rPr lang="ru-RU" sz="2300" dirty="0">
                <a:solidFill>
                  <a:prstClr val="black"/>
                </a:solidFill>
                <a:latin typeface="Circe Bold"/>
              </a:rPr>
              <a:t>по программе </a:t>
            </a:r>
            <a:r>
              <a:rPr lang="ru-RU" sz="2300" dirty="0" smtClean="0">
                <a:solidFill>
                  <a:prstClr val="black"/>
                </a:solidFill>
                <a:latin typeface="Circe Bold"/>
              </a:rPr>
              <a:t>6-го класса. Результаты  были проанализированы. По гистограмме можно сделать вывод, что наиболее низкие результаты ученики 7-х классов показали по заданиям  1, 3 и 8</a:t>
            </a:r>
            <a:r>
              <a:rPr lang="ru-RU" sz="2800" kern="0" dirty="0" smtClean="0">
                <a:solidFill>
                  <a:prstClr val="black"/>
                </a:solidFill>
              </a:rPr>
              <a:t>.</a:t>
            </a:r>
          </a:p>
          <a:p>
            <a:pPr lvl="0" defTabSz="914400"/>
            <a:endParaRPr lang="ru-RU" sz="2800" dirty="0" smtClean="0">
              <a:solidFill>
                <a:prstClr val="black"/>
              </a:solidFill>
              <a:latin typeface="Circe Bold"/>
            </a:endParaRPr>
          </a:p>
        </p:txBody>
      </p:sp>
    </p:spTree>
    <p:extLst>
      <p:ext uri="{BB962C8B-B14F-4D97-AF65-F5344CB8AC3E}">
        <p14:creationId xmlns:p14="http://schemas.microsoft.com/office/powerpoint/2010/main" val="380262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6679DAD6-79FA-4ACF-8135-45E040F87F7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801350" cy="715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rgbClr val="A50021"/>
                </a:solidFill>
              </a:rPr>
              <a:t>Биология. 7 класс.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892803"/>
              </p:ext>
            </p:extLst>
          </p:nvPr>
        </p:nvGraphicFramePr>
        <p:xfrm>
          <a:off x="504131" y="949122"/>
          <a:ext cx="9721080" cy="5387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олилиния 1"/>
          <p:cNvSpPr/>
          <p:nvPr/>
        </p:nvSpPr>
        <p:spPr>
          <a:xfrm>
            <a:off x="1428750" y="6057900"/>
            <a:ext cx="422910" cy="480060"/>
          </a:xfrm>
          <a:custGeom>
            <a:avLst/>
            <a:gdLst>
              <a:gd name="connsiteX0" fmla="*/ 0 w 422910"/>
              <a:gd name="connsiteY0" fmla="*/ 182880 h 480060"/>
              <a:gd name="connsiteX1" fmla="*/ 57150 w 422910"/>
              <a:gd name="connsiteY1" fmla="*/ 194310 h 480060"/>
              <a:gd name="connsiteX2" fmla="*/ 80010 w 422910"/>
              <a:gd name="connsiteY2" fmla="*/ 228600 h 480060"/>
              <a:gd name="connsiteX3" fmla="*/ 114300 w 422910"/>
              <a:gd name="connsiteY3" fmla="*/ 251460 h 480060"/>
              <a:gd name="connsiteX4" fmla="*/ 125730 w 422910"/>
              <a:gd name="connsiteY4" fmla="*/ 285750 h 480060"/>
              <a:gd name="connsiteX5" fmla="*/ 171450 w 422910"/>
              <a:gd name="connsiteY5" fmla="*/ 354330 h 480060"/>
              <a:gd name="connsiteX6" fmla="*/ 205740 w 422910"/>
              <a:gd name="connsiteY6" fmla="*/ 480060 h 480060"/>
              <a:gd name="connsiteX7" fmla="*/ 228600 w 422910"/>
              <a:gd name="connsiteY7" fmla="*/ 445770 h 480060"/>
              <a:gd name="connsiteX8" fmla="*/ 240030 w 422910"/>
              <a:gd name="connsiteY8" fmla="*/ 411480 h 480060"/>
              <a:gd name="connsiteX9" fmla="*/ 262890 w 422910"/>
              <a:gd name="connsiteY9" fmla="*/ 320040 h 480060"/>
              <a:gd name="connsiteX10" fmla="*/ 285750 w 422910"/>
              <a:gd name="connsiteY10" fmla="*/ 251460 h 480060"/>
              <a:gd name="connsiteX11" fmla="*/ 342900 w 422910"/>
              <a:gd name="connsiteY11" fmla="*/ 125730 h 480060"/>
              <a:gd name="connsiteX12" fmla="*/ 388620 w 422910"/>
              <a:gd name="connsiteY12" fmla="*/ 57150 h 480060"/>
              <a:gd name="connsiteX13" fmla="*/ 422910 w 422910"/>
              <a:gd name="connsiteY13" fmla="*/ 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910" h="480060">
                <a:moveTo>
                  <a:pt x="0" y="182880"/>
                </a:moveTo>
                <a:cubicBezTo>
                  <a:pt x="19050" y="186690"/>
                  <a:pt x="40282" y="184671"/>
                  <a:pt x="57150" y="194310"/>
                </a:cubicBezTo>
                <a:cubicBezTo>
                  <a:pt x="69077" y="201126"/>
                  <a:pt x="70296" y="218886"/>
                  <a:pt x="80010" y="228600"/>
                </a:cubicBezTo>
                <a:cubicBezTo>
                  <a:pt x="89724" y="238314"/>
                  <a:pt x="102870" y="243840"/>
                  <a:pt x="114300" y="251460"/>
                </a:cubicBezTo>
                <a:cubicBezTo>
                  <a:pt x="118110" y="262890"/>
                  <a:pt x="119879" y="275218"/>
                  <a:pt x="125730" y="285750"/>
                </a:cubicBezTo>
                <a:cubicBezTo>
                  <a:pt x="139073" y="309767"/>
                  <a:pt x="162762" y="328266"/>
                  <a:pt x="171450" y="354330"/>
                </a:cubicBezTo>
                <a:cubicBezTo>
                  <a:pt x="200453" y="441340"/>
                  <a:pt x="189584" y="399281"/>
                  <a:pt x="205740" y="480060"/>
                </a:cubicBezTo>
                <a:cubicBezTo>
                  <a:pt x="213360" y="468630"/>
                  <a:pt x="222457" y="458057"/>
                  <a:pt x="228600" y="445770"/>
                </a:cubicBezTo>
                <a:cubicBezTo>
                  <a:pt x="233988" y="434994"/>
                  <a:pt x="236860" y="423104"/>
                  <a:pt x="240030" y="411480"/>
                </a:cubicBezTo>
                <a:cubicBezTo>
                  <a:pt x="248297" y="381169"/>
                  <a:pt x="252955" y="349846"/>
                  <a:pt x="262890" y="320040"/>
                </a:cubicBezTo>
                <a:lnTo>
                  <a:pt x="285750" y="251460"/>
                </a:lnTo>
                <a:cubicBezTo>
                  <a:pt x="301933" y="202911"/>
                  <a:pt x="308828" y="176838"/>
                  <a:pt x="342900" y="125730"/>
                </a:cubicBezTo>
                <a:cubicBezTo>
                  <a:pt x="358140" y="102870"/>
                  <a:pt x="379932" y="83214"/>
                  <a:pt x="388620" y="57150"/>
                </a:cubicBezTo>
                <a:cubicBezTo>
                  <a:pt x="403458" y="12637"/>
                  <a:pt x="391531" y="31379"/>
                  <a:pt x="422910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4286250" y="6183630"/>
            <a:ext cx="354330" cy="423578"/>
          </a:xfrm>
          <a:custGeom>
            <a:avLst/>
            <a:gdLst>
              <a:gd name="connsiteX0" fmla="*/ 0 w 354330"/>
              <a:gd name="connsiteY0" fmla="*/ 57150 h 423578"/>
              <a:gd name="connsiteX1" fmla="*/ 80010 w 354330"/>
              <a:gd name="connsiteY1" fmla="*/ 137160 h 423578"/>
              <a:gd name="connsiteX2" fmla="*/ 102870 w 354330"/>
              <a:gd name="connsiteY2" fmla="*/ 205740 h 423578"/>
              <a:gd name="connsiteX3" fmla="*/ 114300 w 354330"/>
              <a:gd name="connsiteY3" fmla="*/ 240030 h 423578"/>
              <a:gd name="connsiteX4" fmla="*/ 137160 w 354330"/>
              <a:gd name="connsiteY4" fmla="*/ 274320 h 423578"/>
              <a:gd name="connsiteX5" fmla="*/ 182880 w 354330"/>
              <a:gd name="connsiteY5" fmla="*/ 377190 h 423578"/>
              <a:gd name="connsiteX6" fmla="*/ 194310 w 354330"/>
              <a:gd name="connsiteY6" fmla="*/ 422910 h 423578"/>
              <a:gd name="connsiteX7" fmla="*/ 205740 w 354330"/>
              <a:gd name="connsiteY7" fmla="*/ 388620 h 423578"/>
              <a:gd name="connsiteX8" fmla="*/ 251460 w 354330"/>
              <a:gd name="connsiteY8" fmla="*/ 274320 h 423578"/>
              <a:gd name="connsiteX9" fmla="*/ 262890 w 354330"/>
              <a:gd name="connsiteY9" fmla="*/ 228600 h 423578"/>
              <a:gd name="connsiteX10" fmla="*/ 274320 w 354330"/>
              <a:gd name="connsiteY10" fmla="*/ 194310 h 423578"/>
              <a:gd name="connsiteX11" fmla="*/ 285750 w 354330"/>
              <a:gd name="connsiteY11" fmla="*/ 137160 h 423578"/>
              <a:gd name="connsiteX12" fmla="*/ 297180 w 354330"/>
              <a:gd name="connsiteY12" fmla="*/ 102870 h 423578"/>
              <a:gd name="connsiteX13" fmla="*/ 308610 w 354330"/>
              <a:gd name="connsiteY13" fmla="*/ 57150 h 423578"/>
              <a:gd name="connsiteX14" fmla="*/ 354330 w 354330"/>
              <a:gd name="connsiteY14" fmla="*/ 0 h 42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4330" h="423578">
                <a:moveTo>
                  <a:pt x="0" y="57150"/>
                </a:moveTo>
                <a:cubicBezTo>
                  <a:pt x="34448" y="84708"/>
                  <a:pt x="62441" y="97630"/>
                  <a:pt x="80010" y="137160"/>
                </a:cubicBezTo>
                <a:cubicBezTo>
                  <a:pt x="89797" y="159180"/>
                  <a:pt x="95250" y="182880"/>
                  <a:pt x="102870" y="205740"/>
                </a:cubicBezTo>
                <a:cubicBezTo>
                  <a:pt x="106680" y="217170"/>
                  <a:pt x="107617" y="230005"/>
                  <a:pt x="114300" y="240030"/>
                </a:cubicBezTo>
                <a:cubicBezTo>
                  <a:pt x="121920" y="251460"/>
                  <a:pt x="131581" y="261767"/>
                  <a:pt x="137160" y="274320"/>
                </a:cubicBezTo>
                <a:cubicBezTo>
                  <a:pt x="191568" y="396738"/>
                  <a:pt x="131145" y="299587"/>
                  <a:pt x="182880" y="377190"/>
                </a:cubicBezTo>
                <a:cubicBezTo>
                  <a:pt x="186690" y="392430"/>
                  <a:pt x="180259" y="415885"/>
                  <a:pt x="194310" y="422910"/>
                </a:cubicBezTo>
                <a:cubicBezTo>
                  <a:pt x="205086" y="428298"/>
                  <a:pt x="200994" y="399694"/>
                  <a:pt x="205740" y="388620"/>
                </a:cubicBezTo>
                <a:cubicBezTo>
                  <a:pt x="234119" y="322403"/>
                  <a:pt x="230647" y="357572"/>
                  <a:pt x="251460" y="274320"/>
                </a:cubicBezTo>
                <a:cubicBezTo>
                  <a:pt x="255270" y="259080"/>
                  <a:pt x="258574" y="243705"/>
                  <a:pt x="262890" y="228600"/>
                </a:cubicBezTo>
                <a:cubicBezTo>
                  <a:pt x="266200" y="217015"/>
                  <a:pt x="271398" y="205999"/>
                  <a:pt x="274320" y="194310"/>
                </a:cubicBezTo>
                <a:cubicBezTo>
                  <a:pt x="279032" y="175463"/>
                  <a:pt x="281038" y="156007"/>
                  <a:pt x="285750" y="137160"/>
                </a:cubicBezTo>
                <a:cubicBezTo>
                  <a:pt x="288672" y="125471"/>
                  <a:pt x="293870" y="114455"/>
                  <a:pt x="297180" y="102870"/>
                </a:cubicBezTo>
                <a:cubicBezTo>
                  <a:pt x="301496" y="87765"/>
                  <a:pt x="302422" y="71589"/>
                  <a:pt x="308610" y="57150"/>
                </a:cubicBezTo>
                <a:cubicBezTo>
                  <a:pt x="319424" y="31917"/>
                  <a:pt x="335895" y="18435"/>
                  <a:pt x="35433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8366760" y="6057900"/>
            <a:ext cx="308633" cy="571500"/>
          </a:xfrm>
          <a:custGeom>
            <a:avLst/>
            <a:gdLst>
              <a:gd name="connsiteX0" fmla="*/ 0 w 308633"/>
              <a:gd name="connsiteY0" fmla="*/ 228600 h 571500"/>
              <a:gd name="connsiteX1" fmla="*/ 57150 w 308633"/>
              <a:gd name="connsiteY1" fmla="*/ 240030 h 571500"/>
              <a:gd name="connsiteX2" fmla="*/ 125730 w 308633"/>
              <a:gd name="connsiteY2" fmla="*/ 285750 h 571500"/>
              <a:gd name="connsiteX3" fmla="*/ 148590 w 308633"/>
              <a:gd name="connsiteY3" fmla="*/ 320040 h 571500"/>
              <a:gd name="connsiteX4" fmla="*/ 182880 w 308633"/>
              <a:gd name="connsiteY4" fmla="*/ 342900 h 571500"/>
              <a:gd name="connsiteX5" fmla="*/ 205740 w 308633"/>
              <a:gd name="connsiteY5" fmla="*/ 411480 h 571500"/>
              <a:gd name="connsiteX6" fmla="*/ 228600 w 308633"/>
              <a:gd name="connsiteY6" fmla="*/ 445770 h 571500"/>
              <a:gd name="connsiteX7" fmla="*/ 240030 w 308633"/>
              <a:gd name="connsiteY7" fmla="*/ 502920 h 571500"/>
              <a:gd name="connsiteX8" fmla="*/ 262890 w 308633"/>
              <a:gd name="connsiteY8" fmla="*/ 571500 h 571500"/>
              <a:gd name="connsiteX9" fmla="*/ 274320 w 308633"/>
              <a:gd name="connsiteY9" fmla="*/ 251460 h 571500"/>
              <a:gd name="connsiteX10" fmla="*/ 297180 w 308633"/>
              <a:gd name="connsiteY10" fmla="*/ 102870 h 571500"/>
              <a:gd name="connsiteX11" fmla="*/ 308610 w 308633"/>
              <a:gd name="connsiteY11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633" h="571500">
                <a:moveTo>
                  <a:pt x="0" y="228600"/>
                </a:moveTo>
                <a:cubicBezTo>
                  <a:pt x="19050" y="232410"/>
                  <a:pt x="39464" y="231991"/>
                  <a:pt x="57150" y="240030"/>
                </a:cubicBezTo>
                <a:cubicBezTo>
                  <a:pt x="82162" y="251399"/>
                  <a:pt x="125730" y="285750"/>
                  <a:pt x="125730" y="285750"/>
                </a:cubicBezTo>
                <a:cubicBezTo>
                  <a:pt x="133350" y="297180"/>
                  <a:pt x="138876" y="310326"/>
                  <a:pt x="148590" y="320040"/>
                </a:cubicBezTo>
                <a:cubicBezTo>
                  <a:pt x="158304" y="329754"/>
                  <a:pt x="175599" y="331251"/>
                  <a:pt x="182880" y="342900"/>
                </a:cubicBezTo>
                <a:cubicBezTo>
                  <a:pt x="195651" y="363334"/>
                  <a:pt x="192374" y="391430"/>
                  <a:pt x="205740" y="411480"/>
                </a:cubicBezTo>
                <a:lnTo>
                  <a:pt x="228600" y="445770"/>
                </a:lnTo>
                <a:cubicBezTo>
                  <a:pt x="232410" y="464820"/>
                  <a:pt x="234918" y="484177"/>
                  <a:pt x="240030" y="502920"/>
                </a:cubicBezTo>
                <a:cubicBezTo>
                  <a:pt x="246370" y="526167"/>
                  <a:pt x="262890" y="571500"/>
                  <a:pt x="262890" y="571500"/>
                </a:cubicBezTo>
                <a:cubicBezTo>
                  <a:pt x="266700" y="464820"/>
                  <a:pt x="268709" y="358060"/>
                  <a:pt x="274320" y="251460"/>
                </a:cubicBezTo>
                <a:cubicBezTo>
                  <a:pt x="279845" y="146483"/>
                  <a:pt x="275877" y="166779"/>
                  <a:pt x="297180" y="102870"/>
                </a:cubicBezTo>
                <a:cubicBezTo>
                  <a:pt x="309688" y="15317"/>
                  <a:pt x="308610" y="49801"/>
                  <a:pt x="30861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27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552481"/>
              </p:ext>
            </p:extLst>
          </p:nvPr>
        </p:nvGraphicFramePr>
        <p:xfrm>
          <a:off x="4104531" y="1584226"/>
          <a:ext cx="6712838" cy="4752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11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816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870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b="1" spc="-5" dirty="0">
                          <a:latin typeface="Calibri"/>
                          <a:cs typeface="Calibri"/>
                        </a:rPr>
                        <a:t>1.2</a:t>
                      </a:r>
                      <a:endParaRPr sz="17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EC7C30"/>
                      </a:solidFill>
                      <a:prstDash val="solid"/>
                    </a:lnL>
                    <a:lnR w="12700" cap="flat" cmpd="sng" algn="ctr">
                      <a:solidFill>
                        <a:srgbClr val="EC7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EC7C30"/>
                      </a:solidFill>
                      <a:prstDash val="solid"/>
                    </a:lnT>
                    <a:lnB w="12700">
                      <a:solidFill>
                        <a:srgbClr val="EC7C30"/>
                      </a:solidFill>
                      <a:prstDash val="soli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Умение описывать биологический процесс: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определять область биологии, в которой изучается данный процесс.</a:t>
                      </a:r>
                      <a:r>
                        <a:rPr kumimoji="0" lang="ru-RU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35338" marB="0">
                    <a:lnL w="12700" cap="flat" cmpd="sng" algn="ctr">
                      <a:solidFill>
                        <a:srgbClr val="EC7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EC7C30"/>
                      </a:solidFill>
                      <a:prstDash val="solid"/>
                    </a:lnR>
                    <a:lnT w="28575">
                      <a:solidFill>
                        <a:srgbClr val="EC7C30"/>
                      </a:solidFill>
                      <a:prstDash val="solid"/>
                    </a:lnT>
                    <a:lnB w="12700">
                      <a:solidFill>
                        <a:srgbClr val="EC7C30"/>
                      </a:solidFill>
                      <a:prstDash val="soli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985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b="1" spc="-5" dirty="0">
                          <a:latin typeface="Calibri"/>
                          <a:cs typeface="Calibri"/>
                        </a:rPr>
                        <a:t>3.4</a:t>
                      </a:r>
                      <a:endParaRPr sz="1700" dirty="0">
                        <a:latin typeface="Calibri"/>
                        <a:cs typeface="Calibri"/>
                      </a:endParaRPr>
                    </a:p>
                  </a:txBody>
                  <a:tcPr marL="0" marR="0" marT="3334" marB="0">
                    <a:lnL w="12700">
                      <a:solidFill>
                        <a:srgbClr val="EC7C30"/>
                      </a:solidFill>
                      <a:prstDash val="solid"/>
                    </a:lnL>
                    <a:lnR w="12700">
                      <a:solidFill>
                        <a:srgbClr val="EC7C30"/>
                      </a:solidFill>
                      <a:prstDash val="solid"/>
                    </a:lnR>
                    <a:lnT w="12700">
                      <a:solidFill>
                        <a:srgbClr val="EC7C30"/>
                      </a:solidFill>
                      <a:prstDash val="solid"/>
                    </a:lnT>
                    <a:lnB w="12700">
                      <a:solidFill>
                        <a:srgbClr val="EC7C3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Умение работать с микроскопическими объектами: умение определять растительную ткань, к которой этот микроскопический объект следует отнести. </a:t>
                      </a:r>
                      <a:endParaRPr kumimoji="0" lang="ru-RU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5338" marB="0">
                    <a:lnL w="12700">
                      <a:solidFill>
                        <a:srgbClr val="EC7C30"/>
                      </a:solidFill>
                      <a:prstDash val="solid"/>
                    </a:lnL>
                    <a:lnR w="12700">
                      <a:solidFill>
                        <a:srgbClr val="EC7C30"/>
                      </a:solidFill>
                      <a:prstDash val="solid"/>
                    </a:lnR>
                    <a:lnT w="12700">
                      <a:solidFill>
                        <a:srgbClr val="EC7C30"/>
                      </a:solidFill>
                      <a:prstDash val="solid"/>
                    </a:lnT>
                    <a:lnB w="12700">
                      <a:solidFill>
                        <a:srgbClr val="EC7C3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669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700" b="1" spc="-5" dirty="0">
                          <a:latin typeface="Calibri"/>
                          <a:cs typeface="Calibri"/>
                        </a:rPr>
                        <a:t>8.3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EC7C30"/>
                      </a:solidFill>
                      <a:prstDash val="solid"/>
                    </a:lnL>
                    <a:lnR w="12700">
                      <a:solidFill>
                        <a:srgbClr val="EC7C30"/>
                      </a:solidFill>
                      <a:prstDash val="solid"/>
                    </a:lnR>
                    <a:lnT w="12700">
                      <a:solidFill>
                        <a:srgbClr val="EC7C30"/>
                      </a:solidFill>
                      <a:prstDash val="solid"/>
                    </a:lnT>
                    <a:lnB w="12700">
                      <a:solidFill>
                        <a:srgbClr val="EC7C30"/>
                      </a:solidFill>
                      <a:prstDash val="soli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Умение проводить анализ виртуального эксперимента, формулировать гипотезу, ставить цель, описывать результаты, делать выводы на основании полученных результатов</a:t>
                      </a:r>
                      <a:r>
                        <a:rPr kumimoji="0" lang="ru-RU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9050" algn="just">
                        <a:lnSpc>
                          <a:spcPct val="100000"/>
                        </a:lnSpc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EC7C30"/>
                      </a:solidFill>
                      <a:prstDash val="solid"/>
                    </a:lnL>
                    <a:lnR w="12700">
                      <a:solidFill>
                        <a:srgbClr val="EC7C30"/>
                      </a:solidFill>
                      <a:prstDash val="solid"/>
                    </a:lnR>
                    <a:lnT w="12700">
                      <a:solidFill>
                        <a:srgbClr val="EC7C30"/>
                      </a:solidFill>
                      <a:prstDash val="solid"/>
                    </a:lnT>
                    <a:lnB w="12700">
                      <a:solidFill>
                        <a:srgbClr val="EC7C30"/>
                      </a:solidFill>
                      <a:prstDash val="soli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84251" y="360092"/>
            <a:ext cx="5544616" cy="1188177"/>
          </a:xfrm>
        </p:spPr>
        <p:txBody>
          <a:bodyPr/>
          <a:lstStyle/>
          <a:p>
            <a:r>
              <a:rPr lang="ru-RU" sz="2300" kern="0" dirty="0">
                <a:solidFill>
                  <a:schemeClr val="accent6">
                    <a:lumMod val="25000"/>
                  </a:schemeClr>
                </a:solidFill>
                <a:latin typeface="Circe Bold"/>
                <a:ea typeface="Calibri" panose="020F0502020204030204" pitchFamily="34" charset="0"/>
              </a:rPr>
              <a:t>По итогам ВПР по биологии для </a:t>
            </a:r>
            <a:r>
              <a:rPr lang="ru-RU" sz="2300" kern="0" dirty="0" smtClean="0">
                <a:solidFill>
                  <a:schemeClr val="accent6">
                    <a:lumMod val="25000"/>
                  </a:schemeClr>
                </a:solidFill>
                <a:latin typeface="Circe Bold"/>
                <a:ea typeface="Calibri" panose="020F0502020204030204" pitchFamily="34" charset="0"/>
              </a:rPr>
              <a:t>7 </a:t>
            </a:r>
            <a:r>
              <a:rPr lang="ru-RU" sz="2300" kern="0" dirty="0">
                <a:solidFill>
                  <a:schemeClr val="accent6">
                    <a:lumMod val="25000"/>
                  </a:schemeClr>
                </a:solidFill>
                <a:latin typeface="Circe Bold"/>
                <a:ea typeface="Calibri" panose="020F0502020204030204" pitchFamily="34" charset="0"/>
              </a:rPr>
              <a:t>классов </a:t>
            </a:r>
            <a:r>
              <a:rPr lang="ru-RU" sz="2300" kern="0" dirty="0" smtClean="0">
                <a:solidFill>
                  <a:schemeClr val="accent6">
                    <a:lumMod val="25000"/>
                  </a:schemeClr>
                </a:solidFill>
                <a:latin typeface="Circe Bold"/>
                <a:ea typeface="Calibri" panose="020F0502020204030204" pitchFamily="34" charset="0"/>
              </a:rPr>
              <a:t>выявлены предметные дефициты</a:t>
            </a:r>
            <a:endParaRPr lang="ru-RU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20555" y="2952380"/>
            <a:ext cx="6591607" cy="14401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598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191" y="180022"/>
            <a:ext cx="8394275" cy="738664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БИОЛОГИЯ 7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кл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. 2020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spc="-6" dirty="0" smtClean="0">
                <a:solidFill>
                  <a:schemeClr val="accent2">
                    <a:lumMod val="50000"/>
                  </a:schemeClr>
                </a:solidFill>
              </a:rPr>
              <a:t>Пример задания линейки 3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123" y="903531"/>
            <a:ext cx="10081120" cy="1231106"/>
          </a:xfrm>
        </p:spPr>
        <p:txBody>
          <a:bodyPr/>
          <a:lstStyle/>
          <a:p>
            <a:r>
              <a:rPr lang="ru-RU" sz="2000" b="1" dirty="0" smtClean="0"/>
              <a:t>3.1, 3.3 проверяется умение узнавать микроскопические объекты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r>
              <a:rPr lang="ru-RU" sz="2000" b="1" dirty="0" smtClean="0"/>
              <a:t>3.2 определять значение микроскопических объектов. </a:t>
            </a:r>
          </a:p>
          <a:p>
            <a:r>
              <a:rPr lang="ru-RU" sz="2000" b="1" dirty="0" smtClean="0"/>
              <a:t>3.4 </a:t>
            </a:r>
            <a:r>
              <a:rPr lang="ru-RU" sz="2000" b="1" dirty="0"/>
              <a:t>– </a:t>
            </a:r>
            <a:r>
              <a:rPr lang="ru-RU" sz="2000" b="1" dirty="0" smtClean="0"/>
              <a:t>проверяется знание растительной ткани, к которой этот микроскопический объект следует отнести</a:t>
            </a:r>
            <a:r>
              <a:rPr lang="ru-RU" sz="2000" b="1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2" t="40017" r="42019" b="10456"/>
          <a:stretch/>
        </p:blipFill>
        <p:spPr bwMode="auto">
          <a:xfrm>
            <a:off x="-19345" y="2160292"/>
            <a:ext cx="7792247" cy="491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730999" y="2442418"/>
            <a:ext cx="3070357" cy="72598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умение узнавать микроскопические объекты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30998" y="3361081"/>
            <a:ext cx="3096419" cy="72598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ru-RU" sz="1600" b="1" kern="0" dirty="0">
                <a:solidFill>
                  <a:prstClr val="black"/>
                </a:solidFill>
              </a:rPr>
              <a:t>умение определять значение микроскопических объектов</a:t>
            </a:r>
            <a:r>
              <a:rPr lang="ru-RU" b="1" kern="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772900" y="5472658"/>
            <a:ext cx="3028450" cy="108012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prstClr val="black"/>
                </a:solidFill>
              </a:rPr>
              <a:t>знание растительной ткани, к которой этот микроскопический объект следует отнести.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772907" y="4269883"/>
            <a:ext cx="3028449" cy="72598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умение узнавать микроскопические объекты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39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164" y="180027"/>
            <a:ext cx="8424936" cy="492443"/>
          </a:xfrm>
        </p:spPr>
        <p:txBody>
          <a:bodyPr/>
          <a:lstStyle/>
          <a:p>
            <a:pPr algn="ctr"/>
            <a:r>
              <a:rPr lang="ru-RU" dirty="0" smtClean="0"/>
              <a:t>Задания линейки 3. ВПР 6 класс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6" t="18101" r="27089" b="27562"/>
          <a:stretch/>
        </p:blipFill>
        <p:spPr bwMode="auto">
          <a:xfrm>
            <a:off x="360115" y="827990"/>
            <a:ext cx="8387387" cy="507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25012" y="827992"/>
            <a:ext cx="2376338" cy="5467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C0504D">
                    <a:lumMod val="75000"/>
                  </a:srgbClr>
                </a:solidFill>
              </a:rPr>
              <a:t>Проверяемые знания:</a:t>
            </a:r>
          </a:p>
          <a:p>
            <a:pPr marL="457200" indent="-457200">
              <a:buFontTx/>
              <a:buAutoNum type="arabicPeriod"/>
            </a:pPr>
            <a:r>
              <a:rPr lang="ru-RU" sz="1800" b="1" dirty="0" smtClean="0">
                <a:solidFill>
                  <a:srgbClr val="C0504D">
                    <a:lumMod val="75000"/>
                  </a:srgbClr>
                </a:solidFill>
              </a:rPr>
              <a:t>Строение растительной клетки и функции органоидов</a:t>
            </a:r>
          </a:p>
          <a:p>
            <a:pPr marL="457200" indent="-457200">
              <a:buFontTx/>
              <a:buAutoNum type="arabicPeriod"/>
            </a:pPr>
            <a:endParaRPr lang="ru-RU" sz="1800" b="1" dirty="0" smtClean="0">
              <a:solidFill>
                <a:srgbClr val="C0504D">
                  <a:lumMod val="75000"/>
                </a:srgbClr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1800" b="1" dirty="0" smtClean="0">
                <a:solidFill>
                  <a:srgbClr val="C0504D">
                    <a:lumMod val="75000"/>
                  </a:srgbClr>
                </a:solidFill>
              </a:rPr>
              <a:t>Анатомического строения листа, топографии тканей, классификации растительных тканей</a:t>
            </a:r>
          </a:p>
          <a:p>
            <a:pPr marL="457200" indent="-457200">
              <a:buFontTx/>
              <a:buAutoNum type="arabicPeriod"/>
            </a:pPr>
            <a:endParaRPr lang="ru-RU" sz="1800" b="1" dirty="0" smtClean="0">
              <a:solidFill>
                <a:srgbClr val="C0504D">
                  <a:lumMod val="75000"/>
                </a:srgbClr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1800" b="1" dirty="0" smtClean="0">
                <a:solidFill>
                  <a:srgbClr val="C0504D">
                    <a:lumMod val="75000"/>
                  </a:srgbClr>
                </a:solidFill>
              </a:rPr>
              <a:t>Особенностей строения </a:t>
            </a:r>
            <a:r>
              <a:rPr lang="en-US" sz="1800" b="1" dirty="0" smtClean="0">
                <a:solidFill>
                  <a:srgbClr val="C0504D">
                    <a:lumMod val="75000"/>
                  </a:srgbClr>
                </a:solidFill>
              </a:rPr>
              <a:t> </a:t>
            </a:r>
            <a:r>
              <a:rPr lang="ru-RU" sz="1800" b="1" dirty="0" smtClean="0">
                <a:solidFill>
                  <a:srgbClr val="C0504D">
                    <a:lumMod val="75000"/>
                  </a:srgbClr>
                </a:solidFill>
              </a:rPr>
              <a:t>и функции ткани</a:t>
            </a:r>
          </a:p>
          <a:p>
            <a:pPr marL="457200" indent="-457200">
              <a:buFontTx/>
              <a:buAutoNum type="arabicPeriod"/>
            </a:pPr>
            <a:endParaRPr lang="ru-RU" sz="18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86641"/>
          <a:stretch/>
        </p:blipFill>
        <p:spPr bwMode="auto">
          <a:xfrm>
            <a:off x="792163" y="5904706"/>
            <a:ext cx="7152916" cy="78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217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6139" y="1080170"/>
            <a:ext cx="8046955" cy="861774"/>
          </a:xfrm>
        </p:spPr>
        <p:txBody>
          <a:bodyPr/>
          <a:lstStyle/>
          <a:p>
            <a:r>
              <a:rPr lang="ru-RU" dirty="0" smtClean="0"/>
              <a:t>СЛОЖНОСТИ: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936180" y="2304306"/>
            <a:ext cx="6408712" cy="3038277"/>
          </a:xfrm>
        </p:spPr>
        <p:txBody>
          <a:bodyPr/>
          <a:lstStyle/>
          <a:p>
            <a:r>
              <a:rPr lang="ru-RU" sz="3200" dirty="0"/>
              <a:t>1. школьникам предлагаются микрофотографии.  </a:t>
            </a:r>
            <a:br>
              <a:rPr lang="ru-RU" sz="3200" dirty="0"/>
            </a:br>
            <a:r>
              <a:rPr lang="ru-RU" sz="3200" dirty="0"/>
              <a:t>2. Требуется назвать тип ткани </a:t>
            </a:r>
            <a:r>
              <a:rPr lang="ru-RU" sz="3200" dirty="0" smtClean="0"/>
              <a:t>(основная</a:t>
            </a:r>
            <a:r>
              <a:rPr lang="ru-RU" sz="3200" dirty="0"/>
              <a:t>, покровная, проводящая, механическая и т.д.) </a:t>
            </a:r>
          </a:p>
          <a:p>
            <a:endParaRPr lang="ru-RU" sz="3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704931" y="956819"/>
            <a:ext cx="2880320" cy="158417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 учебниках они почти не включены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704931" y="3024386"/>
            <a:ext cx="2880320" cy="216024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Не во всех учебниках разных авторских линий четко раскрывается классификация тканей 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7" name="Прямая со стрелкой 6"/>
          <p:cNvCxnSpPr>
            <a:stCxn id="4" idx="1"/>
          </p:cNvCxnSpPr>
          <p:nvPr/>
        </p:nvCxnSpPr>
        <p:spPr>
          <a:xfrm flipH="1">
            <a:off x="6336779" y="1748907"/>
            <a:ext cx="1368152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5" idx="1"/>
          </p:cNvCxnSpPr>
          <p:nvPr/>
        </p:nvCxnSpPr>
        <p:spPr>
          <a:xfrm flipH="1">
            <a:off x="6480795" y="4104506"/>
            <a:ext cx="1224136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955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39" y="180027"/>
            <a:ext cx="8856984" cy="615553"/>
          </a:xfrm>
        </p:spPr>
        <p:txBody>
          <a:bodyPr/>
          <a:lstStyle/>
          <a:p>
            <a:r>
              <a:rPr lang="ru-RU" sz="2000" dirty="0" smtClean="0"/>
              <a:t>Учебник «Биология. Растения. Бактерии. Грибы. Лишайники. 5  класс» под ред. Д.И. </a:t>
            </a:r>
            <a:r>
              <a:rPr lang="ru-RU" sz="2000" dirty="0" err="1" smtClean="0"/>
              <a:t>Трайтака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92963" y="1499260"/>
            <a:ext cx="2304256" cy="2215991"/>
          </a:xfrm>
        </p:spPr>
        <p:txBody>
          <a:bodyPr/>
          <a:lstStyle/>
          <a:p>
            <a:r>
              <a:rPr lang="ru-RU" dirty="0" smtClean="0"/>
              <a:t>При изучении клеточного строения растений авторы раскрывают понятие «ТКАНЬ» и приводят классификацию тканей (критерий – функция и происхождение) 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18356" r="31130" b="7582"/>
          <a:stretch/>
        </p:blipFill>
        <p:spPr bwMode="auto">
          <a:xfrm>
            <a:off x="144092" y="864146"/>
            <a:ext cx="7704855" cy="572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908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144">
  <a:themeElements>
    <a:clrScheme name="Другая 18">
      <a:dk1>
        <a:sysClr val="windowText" lastClr="000000"/>
      </a:dk1>
      <a:lt1>
        <a:sysClr val="window" lastClr="FFFFFF"/>
      </a:lt1>
      <a:dk2>
        <a:srgbClr val="373C59"/>
      </a:dk2>
      <a:lt2>
        <a:srgbClr val="939598"/>
      </a:lt2>
      <a:accent1>
        <a:srgbClr val="373C59"/>
      </a:accent1>
      <a:accent2>
        <a:srgbClr val="F15B4E"/>
      </a:accent2>
      <a:accent3>
        <a:srgbClr val="6D6E71"/>
      </a:accent3>
      <a:accent4>
        <a:srgbClr val="929EBC"/>
      </a:accent4>
      <a:accent5>
        <a:srgbClr val="939598"/>
      </a:accent5>
      <a:accent6>
        <a:srgbClr val="FABFB7"/>
      </a:accent6>
      <a:hlink>
        <a:srgbClr val="373C59"/>
      </a:hlink>
      <a:folHlink>
        <a:srgbClr val="F15B4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пециальное оформление">
  <a:themeElements>
    <a:clrScheme name="Другая 18">
      <a:dk1>
        <a:sysClr val="windowText" lastClr="000000"/>
      </a:dk1>
      <a:lt1>
        <a:sysClr val="window" lastClr="FFFFFF"/>
      </a:lt1>
      <a:dk2>
        <a:srgbClr val="373C59"/>
      </a:dk2>
      <a:lt2>
        <a:srgbClr val="939598"/>
      </a:lt2>
      <a:accent1>
        <a:srgbClr val="373C59"/>
      </a:accent1>
      <a:accent2>
        <a:srgbClr val="F15B4E"/>
      </a:accent2>
      <a:accent3>
        <a:srgbClr val="6D6E71"/>
      </a:accent3>
      <a:accent4>
        <a:srgbClr val="929EBC"/>
      </a:accent4>
      <a:accent5>
        <a:srgbClr val="939598"/>
      </a:accent5>
      <a:accent6>
        <a:srgbClr val="FABFB7"/>
      </a:accent6>
      <a:hlink>
        <a:srgbClr val="373C59"/>
      </a:hlink>
      <a:folHlink>
        <a:srgbClr val="F15B4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1359</Words>
  <Application>Microsoft Office PowerPoint</Application>
  <PresentationFormat>Произвольный</PresentationFormat>
  <Paragraphs>173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Презентация144</vt:lpstr>
      <vt:lpstr>1_Специальное оформление</vt:lpstr>
      <vt:lpstr>Office Theme</vt:lpstr>
      <vt:lpstr>1_Тема Office</vt:lpstr>
      <vt:lpstr>2_Тема Office</vt:lpstr>
      <vt:lpstr>3_Тема Office</vt:lpstr>
      <vt:lpstr>Презентация PowerPoint</vt:lpstr>
      <vt:lpstr>План вебинара</vt:lpstr>
      <vt:lpstr>Презентация PowerPoint</vt:lpstr>
      <vt:lpstr>Презентация PowerPoint</vt:lpstr>
      <vt:lpstr>По итогам ВПР по биологии для 7 классов выявлены предметные дефициты</vt:lpstr>
      <vt:lpstr>БИОЛОГИЯ 7 кл. 2020.  Пример задания линейки 3</vt:lpstr>
      <vt:lpstr>Задания линейки 3. ВПР 6 класс</vt:lpstr>
      <vt:lpstr>СЛОЖНОСТИ: </vt:lpstr>
      <vt:lpstr>Учебник «Биология. Растения. Бактерии. Грибы. Лишайники. 5  класс» под ред. Д.И. Трайтака</vt:lpstr>
      <vt:lpstr>Презентация PowerPoint</vt:lpstr>
      <vt:lpstr>Задания линейки 3. ВПР 6 класс</vt:lpstr>
      <vt:lpstr>Задания линейки 3. ВПР 6 класс</vt:lpstr>
      <vt:lpstr>Задания линейки 3. ВПР 6 класс</vt:lpstr>
      <vt:lpstr>Задания линейки 3. ВПР 6 класс</vt:lpstr>
      <vt:lpstr>Задания линейки 3. ВПР 6 класс</vt:lpstr>
      <vt:lpstr>Задания линейки 3. ВПР 6 класс</vt:lpstr>
      <vt:lpstr>Задания линейки 3. ВПР 6 класс</vt:lpstr>
      <vt:lpstr>Задания линейки 3. ВПР 6 класс</vt:lpstr>
      <vt:lpstr>Методические особенности проведения урока с анатомическим содержанием</vt:lpstr>
      <vt:lpstr>Методические особенности проведения урока с анатомическим содержанием</vt:lpstr>
      <vt:lpstr>Методические особенности проведения урока с анатомическим содержанием</vt:lpstr>
      <vt:lpstr>Методические особенности проведения урока с анатомическим содержанием</vt:lpstr>
      <vt:lpstr>Методика формирования предметных умений</vt:lpstr>
      <vt:lpstr>Методика формирования предметных умений</vt:lpstr>
      <vt:lpstr>Методика формирования предметных умений</vt:lpstr>
      <vt:lpstr>Методика формирования предметных умений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Татьяна Михайловна Ефимова</cp:lastModifiedBy>
  <cp:revision>63</cp:revision>
  <cp:lastPrinted>2021-04-06T06:51:07Z</cp:lastPrinted>
  <dcterms:created xsi:type="dcterms:W3CDTF">2021-03-23T20:13:02Z</dcterms:created>
  <dcterms:modified xsi:type="dcterms:W3CDTF">2021-04-06T10:15:30Z</dcterms:modified>
</cp:coreProperties>
</file>