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5.xml" ContentType="application/vnd.openxmlformats-officedocument.theme+xml"/>
  <Override PartName="/ppt/slideLayouts/slideLayout101.xml" ContentType="application/vnd.openxmlformats-officedocument.presentationml.slideLayout+xml"/>
  <Override PartName="/ppt/theme/theme1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9.xml" ContentType="application/vnd.openxmlformats-officedocument.theme+xml"/>
  <Override PartName="/ppt/slideLayouts/slideLayout112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  <p:sldMasterId id="2147483690" r:id="rId3"/>
    <p:sldMasterId id="2147483706" r:id="rId4"/>
    <p:sldMasterId id="2147483719" r:id="rId5"/>
    <p:sldMasterId id="2147483734" r:id="rId6"/>
    <p:sldMasterId id="2147483839" r:id="rId7"/>
    <p:sldMasterId id="2147483845" r:id="rId8"/>
    <p:sldMasterId id="2147483847" r:id="rId9"/>
    <p:sldMasterId id="2147483849" r:id="rId10"/>
    <p:sldMasterId id="2147483851" r:id="rId11"/>
    <p:sldMasterId id="2147483855" r:id="rId12"/>
    <p:sldMasterId id="2147483857" r:id="rId13"/>
    <p:sldMasterId id="2147483859" r:id="rId14"/>
    <p:sldMasterId id="2147483865" r:id="rId15"/>
    <p:sldMasterId id="2147483867" r:id="rId16"/>
    <p:sldMasterId id="2147483869" r:id="rId17"/>
    <p:sldMasterId id="2147483871" r:id="rId18"/>
    <p:sldMasterId id="2147483875" r:id="rId19"/>
    <p:sldMasterId id="2147483877" r:id="rId20"/>
  </p:sldMasterIdLst>
  <p:notesMasterIdLst>
    <p:notesMasterId r:id="rId55"/>
  </p:notesMasterIdLst>
  <p:sldIdLst>
    <p:sldId id="296" r:id="rId21"/>
    <p:sldId id="257" r:id="rId22"/>
    <p:sldId id="360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2" r:id="rId31"/>
    <p:sldId id="373" r:id="rId32"/>
    <p:sldId id="374" r:id="rId33"/>
    <p:sldId id="371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62" r:id="rId47"/>
    <p:sldId id="387" r:id="rId48"/>
    <p:sldId id="388" r:id="rId49"/>
    <p:sldId id="393" r:id="rId50"/>
    <p:sldId id="394" r:id="rId51"/>
    <p:sldId id="395" r:id="rId52"/>
    <p:sldId id="396" r:id="rId53"/>
    <p:sldId id="268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990033"/>
    <a:srgbClr val="0000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109" d="100"/>
          <a:sy n="109" d="100"/>
        </p:scale>
        <p:origin x="16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365E42-FB03-499B-A219-B0A9525E0B9D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BD7CB1-AE36-41CD-A502-E780B4C15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32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839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80758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48656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17373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64295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31341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04941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88147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854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33060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17331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35770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69824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3385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41451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36400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70088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53310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0062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6393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34282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21574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63315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731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658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6238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34901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7183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0784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5169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953A-FE1D-4D65-835F-C478C8DE0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040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4439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9061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389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153F-C63A-4586-8D3F-2CEF18214D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919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0011-E79F-4FAF-8919-610A5C9EC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26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6136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770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8CF6F-6BF8-43CD-98B1-D9015FF5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38F94A-12EC-4FE4-92DB-DA6CAC2A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32233-9827-45AF-8704-44D15DDC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93CD-6CE9-429F-B451-A380555A9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1340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-290513"/>
            <a:ext cx="2151063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-290513"/>
            <a:ext cx="630555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1508-C5D2-4C8D-9D29-FB24428B7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1818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282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5DE7-8F96-4054-8A65-98C7CA1CB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6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42291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08513" y="4189413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B692-CF26-4435-96D3-F26C9215F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8513" y="1676400"/>
            <a:ext cx="42291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A3328-909C-4C44-9F2E-A0289752B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227513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42291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8600" y="4189413"/>
            <a:ext cx="4227513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08513" y="4189413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208D6-71F0-4921-BD8C-8DF07C182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A4C2E-3958-40D9-81DA-B2D3028A6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4A94-E660-4C44-B98F-163F23085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7BE1-6A65-4CF8-9DA5-7C8E431E6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235A3-6A22-4B73-A25A-1BFBB3268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FA8-3254-4713-865D-83257CB4D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026F-0DFE-4B11-92E3-5948E717F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3D6D-ED38-412C-AE61-F953EFA8B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0B537-72DC-4DBE-AD0F-A2AF39065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4E110-7A95-4512-B44A-BF9CDA7BA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27F6E-4102-40C1-8D2E-A37980483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1421-95EA-4733-AE27-4EF595F48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604963"/>
            <a:ext cx="215106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604963"/>
            <a:ext cx="630555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2D2B-0BBB-45E0-965F-03D21D944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68713"/>
            <a:ext cx="8609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9EA01-607A-4EA4-9395-0BC07CE12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AAAE1-205C-47C2-B822-CE69A599E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1CE7F-6C57-486D-B593-C7013C125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F9EC-362C-44B0-8C18-12ECD8CB6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20B9-99DE-4B61-B9D0-A6079ED21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8513" y="1676400"/>
            <a:ext cx="42291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9AC5-C592-4545-A368-2C7CB804B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1EC36-E4FC-4759-BE25-142E2D7B6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B3258-9C6D-4CC5-A9EF-B7A3C3E47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434B7-1484-445E-B970-9E0016ABD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FF5F-62EE-4342-B110-2B44D4038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D31A3-8012-4B4F-ACA4-BC5DBA63B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8BDD0-3CB9-4A04-9BBE-55DFF8076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-290513"/>
            <a:ext cx="2151063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-290513"/>
            <a:ext cx="630555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13BA4-2752-4094-BEA2-6A2F42DAD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42291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08513" y="4189413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0B74A-AAAA-42F5-9E1B-7F4001CB9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8513" y="1676400"/>
            <a:ext cx="42291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231C-5850-487B-9820-F5DF732B4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8513" y="1676400"/>
            <a:ext cx="42291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6150-BE0F-4283-8184-D93F15875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227513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42291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8600" y="4189413"/>
            <a:ext cx="4227513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08513" y="4189413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E7AF6-EC90-44D3-A5F7-34A225910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68713"/>
            <a:ext cx="8609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16D6A-2185-4F47-8C5A-9E2F599FC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6983-9528-4750-AFB3-6F46C01D0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F6D4F-8684-48DB-B6B1-869A3284E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F7A0-64D6-412D-8E5D-076CE20F1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BC511-5E28-4598-934C-BA6182CC6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011A3-428E-4889-BB24-A665702DD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014A-9633-436B-93D2-421889235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9D3B-354D-4099-955A-936DFD480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D360-865A-44F2-8ECE-CFFB1B5DB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E6953-8BCB-4C6D-ACE0-62A823CB8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9A6A-0F31-490A-A46E-E4E3F710E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A8A20-A693-4FB6-819D-E5C9823F5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604963"/>
            <a:ext cx="215106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604963"/>
            <a:ext cx="630555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421D-AFDC-42BF-B664-5BD1F02E7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68713"/>
            <a:ext cx="8609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A471-7F59-4A0F-A1D4-948B71AE1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AC39-F2FB-4946-896C-05B1E4C66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CFAC-2247-45DE-802C-6CD5B9C3E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8D7B-E9A8-4D46-9B73-C5EF6DE37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8513" y="1676400"/>
            <a:ext cx="42291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17A0-AB38-44A1-96F7-1507852B6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FFC13-C978-40C3-AEC5-EB3808295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72928-7723-4034-AD13-D943F8EF3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153F-C63A-4586-8D3F-2CEF18214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2132C-FBF8-4476-85A6-BE8DA838C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290E-0A09-4286-8903-ED1CD2253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4480-1AA9-4CC7-9BA0-98819561E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CC05-058E-4E06-9A00-F086D5755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-290513"/>
            <a:ext cx="2151063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-290513"/>
            <a:ext cx="630555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4EAB-17C7-42AE-B365-103F3B095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42291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08513" y="4189413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26F8-6C11-4735-A7EC-4FBDF2362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8513" y="1676400"/>
            <a:ext cx="42291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9C3A-2008-49A4-9B2F-1A946A458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227513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42291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8600" y="4189413"/>
            <a:ext cx="4227513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08513" y="4189413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4CD1-94C6-4039-A7A8-EF4BA745A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551F-BB78-41C0-8183-5DFBAF77A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A31D0-A165-47EC-AD9C-EEE1668E7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8E385-92CD-4EA6-A09C-17F615BE3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64E5-C84C-4E07-85CB-DCCD89C45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4E61-CAD0-4FF1-98EA-FB766F0CA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DCC4-B32D-4A06-B51B-71DBF5861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FEE07-7D70-4E0C-B61F-0A30D404B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E26E0-A4A1-4127-8F1D-AB0EDFC89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AAF5-9E5E-4ABB-A5F1-278EF72C1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F9951-A586-4D07-8F1E-6DA08A5AF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A02-A16B-4A84-A136-5F03617F0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604963"/>
            <a:ext cx="215106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604963"/>
            <a:ext cx="630555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175DE-901B-4147-990C-7FA2F1853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68713"/>
            <a:ext cx="8609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96B2-B147-45E5-A8B7-52EBA5561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E32B-F99D-4AF7-AC2F-C59E9A66F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319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805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87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153F-C63A-4586-8D3F-2CEF18214D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674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0011-E79F-4FAF-8919-610A5C9EC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653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151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5693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2132C-FBF8-4476-85A6-BE8DA838C7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075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5600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9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0CD5-4998-49B4-A7DC-31247CEAF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879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8CF6F-6BF8-43CD-98B1-D9015FF5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38F94A-12EC-4FE4-92DB-DA6CAC2A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32233-9827-45AF-8704-44D15DDC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93CD-6CE9-429F-B451-A380555A9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3080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5701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5DE7-8F96-4054-8A65-98C7CA1CB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779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105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989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169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153F-C63A-4586-8D3F-2CEF18214D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030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0011-E79F-4FAF-8919-610A5C9EC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26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44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7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9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0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6.jpeg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0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7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0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290513"/>
            <a:ext cx="7466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09013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282A69-6836-408F-A209-6F00E798E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_ДОМ\РАБОТА\АСОУ\Презентации\Учитель будущего\ИТОГ\Слайд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0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_ДОМ\РАБОТА\АСОУ\Презентации\Учитель будущего\ИТОГ\Слайд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5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5DE7-8F96-4054-8A65-98C7CA1CB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9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_ДОМ\РАБОТА\АСОУ\Презентации\Учитель будущего\ИТОГ\Слайд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8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_ДОМ\РАБОТА\АСОУ\Презентации\Учитель будущего\ИТОГ\Слайд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6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87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БОТА_ДОМ\РАБОТА\АСОУ\Презентации\Учитель будущего\ИТОГ\Слайд 3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3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_ДОМ\РАБОТА\АСОУ\Презентации\Учитель будущего\ИТОГ\Слайд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8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9" r:id="rId2"/>
    <p:sldLayoutId id="2147483881" r:id="rId3"/>
    <p:sldLayoutId id="214748388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_ДОМ\РАБОТА\АСОУ\Презентации\Учитель будущего\ИТОГ\Слайд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8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2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668713"/>
            <a:ext cx="8609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17A843-BACB-4414-B3CE-AC35C23AD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5DE7-8F96-4054-8A65-98C7CA1CB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4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290513"/>
            <a:ext cx="7466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09013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306C0B-82D8-461E-A384-49DB5A204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668713"/>
            <a:ext cx="8609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2530BB-34C8-430C-9C58-1A79D2DBB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290513"/>
            <a:ext cx="7466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09013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B5514-335F-4991-9515-FB9A726B4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668713"/>
            <a:ext cx="8609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DAF083-4085-4487-9DC6-BE9A04A55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_ДОМ\РАБОТА\АСОУ\Презентации\Учитель будущего\ИТОГ\Слайд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8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_ДОМ\РАБОТА\АСОУ\Презентации\Учитель будущего\ИТОГ\Слайд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БОТА_ДОМ\РАБОТА\АСОУ\Презентации\Учитель будущего\ИТОГ\Слайд 3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9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57422" y="4429132"/>
            <a:ext cx="6200764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320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20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</a:br>
            <a:r>
              <a:rPr lang="ru-RU" sz="180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</a:t>
            </a:r>
            <a:br>
              <a:rPr lang="ru-RU" sz="180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МОУ СОШ №33 Г.о. Подольск</a:t>
            </a:r>
            <a:br>
              <a:rPr lang="ru-RU" sz="180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Стульникова Л.В.</a:t>
            </a:r>
            <a:endParaRPr lang="ru-RU" sz="1800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972616" y="2708920"/>
            <a:ext cx="9217024" cy="1614502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r" eaLnBrk="1" hangingPunct="1">
              <a:lnSpc>
                <a:spcPts val="3300"/>
              </a:lnSpc>
              <a:defRPr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Методика обучения </a:t>
            </a:r>
          </a:p>
          <a:p>
            <a:pPr algn="r" eaLnBrk="1" hangingPunct="1">
              <a:lnSpc>
                <a:spcPts val="3300"/>
              </a:lnSpc>
              <a:defRPr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решению текстовых задач </a:t>
            </a:r>
          </a:p>
          <a:p>
            <a:pPr algn="r" eaLnBrk="1" hangingPunct="1">
              <a:lnSpc>
                <a:spcPts val="3300"/>
              </a:lnSpc>
              <a:defRPr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производительность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5-9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683568" y="2060848"/>
                <a:ext cx="7941825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ts val="3600"/>
                  </a:lnSpc>
                  <a:buFont typeface="+mj-lt"/>
                  <a:buAutoNum type="arabicPeriod"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Выделить три параметра </a:t>
                </a:r>
              </a:p>
              <a:p>
                <a:pPr algn="just">
                  <a:lnSpc>
                    <a:spcPts val="3600"/>
                  </a:lnSpc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производительность – Р</a:t>
                </a:r>
              </a:p>
              <a:p>
                <a:pPr algn="just">
                  <a:lnSpc>
                    <a:spcPts val="3600"/>
                  </a:lnSpc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 работы –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3600"/>
                  </a:lnSpc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объем работы –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ts val="3600"/>
                  </a:lnSpc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Эти величины связаны между собой</a:t>
                </a:r>
              </a:p>
              <a:p>
                <a:pPr algn="just">
                  <a:lnSpc>
                    <a:spcPts val="3600"/>
                  </a:lnSpc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Производительность: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3600"/>
                  </a:lnSpc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 работы: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36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Объем работы: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3600"/>
                  </a:lnSpc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0848"/>
                <a:ext cx="7941825" cy="4247317"/>
              </a:xfrm>
              <a:prstGeom prst="rect">
                <a:avLst/>
              </a:prstGeom>
              <a:blipFill>
                <a:blip r:embed="rId3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55131" y="836712"/>
            <a:ext cx="856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задач на совместную работу</a:t>
            </a:r>
          </a:p>
        </p:txBody>
      </p:sp>
    </p:spTree>
    <p:extLst>
      <p:ext uri="{BB962C8B-B14F-4D97-AF65-F5344CB8AC3E}">
        <p14:creationId xmlns:p14="http://schemas.microsoft.com/office/powerpoint/2010/main" val="120365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060848"/>
            <a:ext cx="79418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решения задач на совместную работу нужно ответить на следующие вопросы (рассмотрим на примере рабочих):</a:t>
            </a: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за время выполнения работы первым рабочим?</a:t>
            </a: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за время выполнения работы вторым рабочим?</a:t>
            </a: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 первого рабочего?</a:t>
            </a: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 второго рабочего?</a:t>
            </a: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равна совместная производительность труда?</a:t>
            </a: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 время, за которое выполнят задание, работая вместе?</a:t>
            </a:r>
          </a:p>
          <a:p>
            <a:pPr algn="just">
              <a:lnSpc>
                <a:spcPts val="36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56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задач на совместную работу</a:t>
            </a:r>
          </a:p>
        </p:txBody>
      </p:sp>
    </p:spTree>
    <p:extLst>
      <p:ext uri="{BB962C8B-B14F-4D97-AF65-F5344CB8AC3E}">
        <p14:creationId xmlns:p14="http://schemas.microsoft.com/office/powerpoint/2010/main" val="1459587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28800"/>
            <a:ext cx="7941825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модель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56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задач на совместную работу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79" y="2276872"/>
            <a:ext cx="7090805" cy="42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80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28800"/>
            <a:ext cx="7941825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таблицы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56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задач на совместную работу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82" y="2708920"/>
            <a:ext cx="8523190" cy="3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93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79418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может изготовить 360 деталей за 6 дней, а ученик - за 12 дней. За сколько дней мастер и ученик могут изготовить это количество деталей, работая одновременно?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1) 360:6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60 (дет.) – производительность мастера за один день.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2) 360:12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30 (дет.) – производительность ученика за один день.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3) 30+60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90 (дет.) – производительность мастера и ученика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день, если они будут работать вместе.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4) 360:90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 (дня) – количество дней, которое нужно мастеру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ученику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совместное изготовление всего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количества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дня.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27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7941825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по алгоритму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может изготовить 360 деталей за 6 дней, а ученик - за 12 дней. За сколько дней мастер и ученик могут изготовить это количество деталей, работая одновременно?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068960"/>
            <a:ext cx="6900098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0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7941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Алгебраический способ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Чан наполняется двумя кранами при совместной работе за 1 час. Наполнение чана только через первый кран длится вдвое дольше, чем через второй кран. За какой промежуток времени каждый кран отдельно может наполнить чан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67792"/>
            <a:ext cx="6472411" cy="26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8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7941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Алгебраический способ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Чан наполняется двумя кранами при совместной работе за 1 час. Наполнение чана только через первый кран длится вдвое дольше, чем через второй кран. За какой промежуток времени каждый кран отдельно может наполнить чан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30" y="3570242"/>
            <a:ext cx="6716068" cy="31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69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7941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Решим задачу с помощью составления таблицы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Чан наполняется двумя кранами при совместной работе за 1 час. Наполнение чана только через первый кран длится вдвое дольше, чем через второй кран. За какой промежуток времени каждый кран отдельно может наполнить чан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03973"/>
              </p:ext>
            </p:extLst>
          </p:nvPr>
        </p:nvGraphicFramePr>
        <p:xfrm>
          <a:off x="683568" y="3567792"/>
          <a:ext cx="7797808" cy="2525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538288182"/>
                    </a:ext>
                  </a:extLst>
                </a:gridCol>
                <a:gridCol w="2818784">
                  <a:extLst>
                    <a:ext uri="{9D8B030D-6E8A-4147-A177-3AD203B41FA5}">
                      <a16:colId xmlns:a16="http://schemas.microsoft.com/office/drawing/2014/main" val="2228769784"/>
                    </a:ext>
                  </a:extLst>
                </a:gridCol>
                <a:gridCol w="1949452">
                  <a:extLst>
                    <a:ext uri="{9D8B030D-6E8A-4147-A177-3AD203B41FA5}">
                      <a16:colId xmlns:a16="http://schemas.microsoft.com/office/drawing/2014/main" val="3234866714"/>
                    </a:ext>
                  </a:extLst>
                </a:gridCol>
                <a:gridCol w="1949452">
                  <a:extLst>
                    <a:ext uri="{9D8B030D-6E8A-4147-A177-3AD203B41FA5}">
                      <a16:colId xmlns:a16="http://schemas.microsoft.com/office/drawing/2014/main" val="3543472661"/>
                    </a:ext>
                  </a:extLst>
                </a:gridCol>
              </a:tblGrid>
              <a:tr h="631376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10147"/>
                  </a:ext>
                </a:extLst>
              </a:tr>
              <a:tr h="6313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кран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974774"/>
                  </a:ext>
                </a:extLst>
              </a:tr>
              <a:tr h="6313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кран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533991"/>
                  </a:ext>
                </a:extLst>
              </a:tr>
              <a:tr h="6313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01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13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7941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Решим задачу с помощью составления таблицы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Чан наполняется двумя кранами при совместной работе за 1 час. Наполнение чана только через первый кран длится вдвое дольше, чем через второй кран. За какой промежуток времени каждый кран отдельно может наполнить чан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59541"/>
              </p:ext>
            </p:extLst>
          </p:nvPr>
        </p:nvGraphicFramePr>
        <p:xfrm>
          <a:off x="683568" y="3567792"/>
          <a:ext cx="7797808" cy="2525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538288182"/>
                    </a:ext>
                  </a:extLst>
                </a:gridCol>
                <a:gridCol w="2818784">
                  <a:extLst>
                    <a:ext uri="{9D8B030D-6E8A-4147-A177-3AD203B41FA5}">
                      <a16:colId xmlns:a16="http://schemas.microsoft.com/office/drawing/2014/main" val="2228769784"/>
                    </a:ext>
                  </a:extLst>
                </a:gridCol>
                <a:gridCol w="1949452">
                  <a:extLst>
                    <a:ext uri="{9D8B030D-6E8A-4147-A177-3AD203B41FA5}">
                      <a16:colId xmlns:a16="http://schemas.microsoft.com/office/drawing/2014/main" val="3234866714"/>
                    </a:ext>
                  </a:extLst>
                </a:gridCol>
                <a:gridCol w="1949452">
                  <a:extLst>
                    <a:ext uri="{9D8B030D-6E8A-4147-A177-3AD203B41FA5}">
                      <a16:colId xmlns:a16="http://schemas.microsoft.com/office/drawing/2014/main" val="3543472661"/>
                    </a:ext>
                  </a:extLst>
                </a:gridCol>
              </a:tblGrid>
              <a:tr h="631376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10147"/>
                  </a:ext>
                </a:extLst>
              </a:tr>
              <a:tr h="6313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кран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974774"/>
                  </a:ext>
                </a:extLst>
              </a:tr>
              <a:tr h="6313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кран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533991"/>
                  </a:ext>
                </a:extLst>
              </a:tr>
              <a:tr h="6313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01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186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916832"/>
            <a:ext cx="842493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970" marR="9144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курс основной школы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обучающийся научится:</a:t>
            </a:r>
          </a:p>
          <a:p>
            <a:pPr marL="342900" marR="9652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81788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решать сюжетные задачи разных типов на все арифметические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действия;</a:t>
            </a:r>
          </a:p>
          <a:p>
            <a:pPr marL="342900" marR="9144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71882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строить модель условия задачи (в виде таблицы, схемы, рисунка), в которой даны значения двух из трёх взаимосвязанных величин, с целью поиска решения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задачи;</a:t>
            </a:r>
          </a:p>
          <a:p>
            <a:pPr marL="342900" marR="9525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7067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осуществлять способ поиска решения задачи, в котором рассуждение строится от условия к требованию или от требования к условию;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6946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составлять план решения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6946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выделять этапы решения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задачи;</a:t>
            </a:r>
          </a:p>
          <a:p>
            <a:pPr marL="342900" marR="9398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интерпретировать вычислительные результаты в задаче, исследовать полученное решение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задачи;</a:t>
            </a:r>
          </a:p>
          <a:p>
            <a:pPr marL="342900" marR="93345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7232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решать задачи разных типов (на работу, на покупки, на движение), связывающих три величины, выделять эти величины и отношения между ними.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1" y="980728"/>
            <a:ext cx="5737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ООО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7941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Решим задачу с помощью составления таблицы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Чан наполняется двумя кранами при совместной работе за 1 час. Наполнение чана только через первый кран длится вдвое дольше, чем через второй кран. За какой промежуток времени каждый кран отдельно может наполнить чан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25934"/>
              </p:ext>
            </p:extLst>
          </p:nvPr>
        </p:nvGraphicFramePr>
        <p:xfrm>
          <a:off x="683568" y="3567792"/>
          <a:ext cx="7797808" cy="2525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538288182"/>
                    </a:ext>
                  </a:extLst>
                </a:gridCol>
                <a:gridCol w="2818784">
                  <a:extLst>
                    <a:ext uri="{9D8B030D-6E8A-4147-A177-3AD203B41FA5}">
                      <a16:colId xmlns:a16="http://schemas.microsoft.com/office/drawing/2014/main" val="2228769784"/>
                    </a:ext>
                  </a:extLst>
                </a:gridCol>
                <a:gridCol w="1949452">
                  <a:extLst>
                    <a:ext uri="{9D8B030D-6E8A-4147-A177-3AD203B41FA5}">
                      <a16:colId xmlns:a16="http://schemas.microsoft.com/office/drawing/2014/main" val="3234866714"/>
                    </a:ext>
                  </a:extLst>
                </a:gridCol>
                <a:gridCol w="1949452">
                  <a:extLst>
                    <a:ext uri="{9D8B030D-6E8A-4147-A177-3AD203B41FA5}">
                      <a16:colId xmlns:a16="http://schemas.microsoft.com/office/drawing/2014/main" val="3543472661"/>
                    </a:ext>
                  </a:extLst>
                </a:gridCol>
              </a:tblGrid>
              <a:tr h="631376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10147"/>
                  </a:ext>
                </a:extLst>
              </a:tr>
              <a:tr h="6313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кран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974774"/>
                  </a:ext>
                </a:extLst>
              </a:tr>
              <a:tr h="6313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кран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533991"/>
                  </a:ext>
                </a:extLst>
              </a:tr>
              <a:tr h="6313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01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270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7941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Решим задачу с помощью составления таблицы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Чан наполняется двумя кранами при совместной работе за 1 час. Наполнение чана только через первый кран длится вдвое дольше, чем через второй кран. За какой промежуток времени каждый кран отдельно может наполнить чан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0858296"/>
                  </p:ext>
                </p:extLst>
              </p:nvPr>
            </p:nvGraphicFramePr>
            <p:xfrm>
              <a:off x="683568" y="3567792"/>
              <a:ext cx="7797808" cy="2525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0120">
                      <a:extLst>
                        <a:ext uri="{9D8B030D-6E8A-4147-A177-3AD203B41FA5}">
                          <a16:colId xmlns:a16="http://schemas.microsoft.com/office/drawing/2014/main" val="2538288182"/>
                        </a:ext>
                      </a:extLst>
                    </a:gridCol>
                    <a:gridCol w="2818784">
                      <a:extLst>
                        <a:ext uri="{9D8B030D-6E8A-4147-A177-3AD203B41FA5}">
                          <a16:colId xmlns:a16="http://schemas.microsoft.com/office/drawing/2014/main" val="2228769784"/>
                        </a:ext>
                      </a:extLst>
                    </a:gridCol>
                    <a:gridCol w="1949452">
                      <a:extLst>
                        <a:ext uri="{9D8B030D-6E8A-4147-A177-3AD203B41FA5}">
                          <a16:colId xmlns:a16="http://schemas.microsoft.com/office/drawing/2014/main" val="3234866714"/>
                        </a:ext>
                      </a:extLst>
                    </a:gridCol>
                    <a:gridCol w="1949452">
                      <a:extLst>
                        <a:ext uri="{9D8B030D-6E8A-4147-A177-3AD203B41FA5}">
                          <a16:colId xmlns:a16="http://schemas.microsoft.com/office/drawing/2014/main" val="3543472661"/>
                        </a:ext>
                      </a:extLst>
                    </a:gridCol>
                  </a:tblGrid>
                  <a:tr h="631376"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Производительность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Время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Объем работы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4710147"/>
                      </a:ext>
                    </a:extLst>
                  </a:tr>
                  <a:tr h="631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кран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2х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0974774"/>
                      </a:ext>
                    </a:extLst>
                  </a:tr>
                  <a:tr h="631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кран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76533991"/>
                      </a:ext>
                    </a:extLst>
                  </a:tr>
                  <a:tr h="631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Вместе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2х</m:t>
                                    </m:r>
                                  </m:den>
                                </m:f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340112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0858296"/>
                  </p:ext>
                </p:extLst>
              </p:nvPr>
            </p:nvGraphicFramePr>
            <p:xfrm>
              <a:off x="683568" y="3567792"/>
              <a:ext cx="7797808" cy="2525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0120">
                      <a:extLst>
                        <a:ext uri="{9D8B030D-6E8A-4147-A177-3AD203B41FA5}">
                          <a16:colId xmlns:a16="http://schemas.microsoft.com/office/drawing/2014/main" val="2538288182"/>
                        </a:ext>
                      </a:extLst>
                    </a:gridCol>
                    <a:gridCol w="2818784">
                      <a:extLst>
                        <a:ext uri="{9D8B030D-6E8A-4147-A177-3AD203B41FA5}">
                          <a16:colId xmlns:a16="http://schemas.microsoft.com/office/drawing/2014/main" val="2228769784"/>
                        </a:ext>
                      </a:extLst>
                    </a:gridCol>
                    <a:gridCol w="1949452">
                      <a:extLst>
                        <a:ext uri="{9D8B030D-6E8A-4147-A177-3AD203B41FA5}">
                          <a16:colId xmlns:a16="http://schemas.microsoft.com/office/drawing/2014/main" val="3234866714"/>
                        </a:ext>
                      </a:extLst>
                    </a:gridCol>
                    <a:gridCol w="1949452">
                      <a:extLst>
                        <a:ext uri="{9D8B030D-6E8A-4147-A177-3AD203B41FA5}">
                          <a16:colId xmlns:a16="http://schemas.microsoft.com/office/drawing/2014/main" val="3543472661"/>
                        </a:ext>
                      </a:extLst>
                    </a:gridCol>
                  </a:tblGrid>
                  <a:tr h="631376"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Производительность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Время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Объем работы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4710147"/>
                      </a:ext>
                    </a:extLst>
                  </a:tr>
                  <a:tr h="631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кран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445" t="-100962" r="-138661" b="-2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2х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0974774"/>
                      </a:ext>
                    </a:extLst>
                  </a:tr>
                  <a:tr h="631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кран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445" t="-202913" r="-138661" b="-102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76533991"/>
                      </a:ext>
                    </a:extLst>
                  </a:tr>
                  <a:tr h="631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Вместе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445" t="-300000" r="-138661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340112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926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1628800"/>
                <a:ext cx="7941825" cy="5214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Решим задачу с помощью составления таблицы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Чан наполняется двумя кранами при совместной работе за 1 час. Наполнение чана только через первый кран длится вдвое дольше, чем через второй кран. За какой промежуток времени каждый кран отдельно может наполнить чан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этого следует, что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2х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2х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х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1,5 (ч) - время, за которое чан наполнится только через второй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кран</a:t>
                </a:r>
              </a:p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2х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 (ч) - время, за которое чан наполнится через первый кран.</a:t>
                </a:r>
              </a:p>
              <a:p>
                <a:pPr algn="just"/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 часа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3 часа потребуется, для заполнения чана отдельно вторым и первым краном.</a:t>
                </a:r>
              </a:p>
              <a:p>
                <a:pPr algn="just"/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7941825" cy="5214826"/>
              </a:xfrm>
              <a:prstGeom prst="rect">
                <a:avLst/>
              </a:prstGeom>
              <a:blipFill>
                <a:blip r:embed="rId3"/>
                <a:stretch>
                  <a:fillRect l="-1229" t="-935" r="-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94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7941825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плану бригада должна была выполнить заказ за 10 дней. Но фактически она перевыполняла норму на 27 деталей в день и за 7 дней работы не только выполнила предусмотренное планом задание,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изготовила сверх плана 54 детали. Сколько деталей в день должна была изготовить бригада по плану?</a:t>
            </a:r>
          </a:p>
          <a:p>
            <a:pPr algn="just">
              <a:lnSpc>
                <a:spcPts val="2500"/>
              </a:lnSpc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следующие вопросы:</a:t>
            </a: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сколько дней бригада должна выполнить заказ по плану?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дней бригада фактически выполнила заказ?</a:t>
            </a: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деталей изготовила бригада сверх плана?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 содержатся в задаче?</a:t>
            </a: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связаны между собой производительность труда, время и объем выполненной работы?</a:t>
            </a: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величины, входящие в условие и вопрос задачи, неизвестны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величина в задаче является искомой?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3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7941825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плану бригада должна была выполнить заказ за 10 дней. Но фактически она перевыполняла норму на 27 деталей в день и за 7 дней работы не только выполнила предусмотренное планом задание,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изготовила сверх плана 54 детали. Сколько деталей в день должна была изготовить бригада по плану?</a:t>
            </a:r>
          </a:p>
          <a:p>
            <a:pPr algn="just">
              <a:lnSpc>
                <a:spcPts val="2500"/>
              </a:lnSpc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ответов на поставленные вопросы, заполняется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77072"/>
            <a:ext cx="71437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72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7941825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плану бригада должна была выполнить заказ за 10 дней. Но фактически она перевыполняла норму на 27 деталей в день и за 7 дней работы не только выполнила предусмотренное планом задание,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изготовила сверх плана 54 детали. Сколько деталей в день должна была изготовить бригада по плану?</a:t>
            </a:r>
          </a:p>
          <a:p>
            <a:pPr algn="just">
              <a:lnSpc>
                <a:spcPts val="2500"/>
              </a:lnSpc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ответов на поставленные вопросы, заполняется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96" y="3965337"/>
            <a:ext cx="7315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9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7941825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плану бригада должна была выполнить заказ за 10 дней. Но фактически она перевыполняла норму на 27 деталей в день и за 7 дней работы не только выполнила предусмотренное планом задание,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изготовила сверх плана 54 детали. Сколько деталей в день должна была изготовить бригада по плану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41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96" y="3298103"/>
            <a:ext cx="6624736" cy="33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42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291877"/>
            <a:ext cx="8424936" cy="4791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этапа анализа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этапа поиска решения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этапа исследования решения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Смешение этапов анализа и поиска решения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анализа условия фиксируются не все связи между величинами.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решения задачи алгебраическим методом начинается с выбора переменной.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частных, подсказывающих вопросов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  <a:p>
            <a:pPr marR="93345"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72326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36712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ошибки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решению задач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совместную работу</a:t>
            </a:r>
          </a:p>
        </p:txBody>
      </p:sp>
    </p:spTree>
    <p:extLst>
      <p:ext uri="{BB962C8B-B14F-4D97-AF65-F5344CB8AC3E}">
        <p14:creationId xmlns:p14="http://schemas.microsoft.com/office/powerpoint/2010/main" val="3921831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101" y="73806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задания. 5 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141" y="1705136"/>
            <a:ext cx="800530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Наташа и её подруга должны надписать 360 конвертов.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Наташа   	  надписывает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конвертов в час, а ее подруга 50 конвертов.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	  время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выполняют всю работу, если будут работать вместе?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5141" y="3356992"/>
            <a:ext cx="800530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труба заполняет бассейн за 30 ч, а другая - за 15 ч. Какая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  	  бассейна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заполнена через час, если включить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	  две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трубы? Сколько времени понадобится для заполнения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бассейна 	 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работе обеих труб?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556" y="5373216"/>
            <a:ext cx="802889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съедает воз сена за месяц, коза –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месяца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овца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месяца. За какое время лошадь, коза и овца вместе съедят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	 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 сена?</a:t>
            </a:r>
          </a:p>
        </p:txBody>
      </p:sp>
    </p:spTree>
    <p:extLst>
      <p:ext uri="{BB962C8B-B14F-4D97-AF65-F5344CB8AC3E}">
        <p14:creationId xmlns:p14="http://schemas.microsoft.com/office/powerpoint/2010/main" val="3415535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76644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задания. 5 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021" y="1916832"/>
            <a:ext cx="797641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Библиотеке надо переплести 960 книг. Одна переплетная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	  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эту работу  за 16, другая – за 24 и третья - за 48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какой срок могут выполнить эту работу три мастерские,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работая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одновременно, и сколько книг успеет переплести каждая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мастерская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Можно ли распределить книги между мастерскими так,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чтобы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работа была выполнена за более короткий срок?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6021" y="4077360"/>
            <a:ext cx="7976419" cy="1669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Пошел дождь. Под водосточную трубу поставили пустую бочку.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	  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вливалось каждую минуту 8 л воды, а через щель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бочке  	выливалось 3 л воды в минуту. Сколько литров воды будет в бочке 	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мин; 2 мин; 3 мин? Успеет ли бочка наполниться, если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	 объем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л, а дождь шел 1 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9431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84784"/>
            <a:ext cx="8424936" cy="549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необходимо сформировать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читать текст задачи;</a:t>
            </a:r>
          </a:p>
          <a:p>
            <a:pPr marL="342900" lvl="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первичный анализ текста задачи — выделять условие и вопрос задачи;</a:t>
            </a:r>
          </a:p>
          <a:p>
            <a:pPr marL="342900" lvl="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оформлять краткую запись текста задачи;</a:t>
            </a:r>
          </a:p>
          <a:p>
            <a:pPr marL="342900" lvl="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чертежи, рисунки, схемы, таблицы по тексту 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8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</a:p>
          <a:p>
            <a:pPr lvl="0">
              <a:lnSpc>
                <a:spcPts val="28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учащихся пониманию различных способов словесного выражения изменения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величин;</a:t>
            </a:r>
          </a:p>
          <a:p>
            <a:pPr marL="342900" lvl="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фиксации 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математических выражений или уравнений.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1" y="828001"/>
            <a:ext cx="8256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этапа обучения решению текстовых задач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80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101" y="73806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задания. 6 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141" y="1340768"/>
            <a:ext cx="8005301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комбайн может убрать все поле за 6 дней, а другой — за 4 дня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	Какую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поля уберут оба комбайна за один день?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5141" y="2060848"/>
            <a:ext cx="8005301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Зрители могут выйти из кинозала через узкие и широкие двери.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 только узкие двери, то все зрители выходят за 15 мин. Если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открыты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широкие двери, то все зрители выходят за 10 мин.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какое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зал освободиться, если открыты одновременно и те,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другие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556" y="3717032"/>
            <a:ext cx="8028892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насоса, работая одновременно, могут откачать воду из резервуара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ч. Первый насос, работая один, может откачать эту воду за 15 ч.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часов сможет откачать воду из резервуара второй насос,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работать только он?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5141" y="4974024"/>
            <a:ext cx="8005301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заводе трудятся рабочие разной квалификации. Рабочий высшего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разряда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выполнить заказ за 12 дней, менее опытный рабочий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дней. Рабочий самой низкой квалификации выполнит этот заказ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дней. За сколько дней выполнит этот заказ бригада из трех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рабочих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разной квалификации?</a:t>
            </a:r>
          </a:p>
        </p:txBody>
      </p:sp>
    </p:spTree>
    <p:extLst>
      <p:ext uri="{BB962C8B-B14F-4D97-AF65-F5344CB8AC3E}">
        <p14:creationId xmlns:p14="http://schemas.microsoft.com/office/powerpoint/2010/main" val="3465141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101" y="76644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задания. 6 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141" y="1412776"/>
            <a:ext cx="800530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бака выходят две трубы. Через одну из них вытекает 4/5 л воды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минуту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через другую – в полтора раза больше. Полный бак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опорожняется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обе трубы за 3 часа 20 минут. Сколько литров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вмещает бак?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852936"/>
            <a:ext cx="802889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по условию задачи: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Мастер и его ученик могут выполнить некоторую работу за 17 часов. За какое время ученик сможет выполнить всю работу, если ему потребуется на это на 20 часов больше, чем мастеру?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Два насоса, работая одновременно, могут откачать воду из цистерны за 18 часов. Первый насос мог бы откачать эту воду на 9 часов быстрее, чем второй. За какое время мог бы откачать воду из цистерны каждый из насосов, работая отдельно?</a:t>
            </a:r>
          </a:p>
          <a:p>
            <a:pPr algn="just">
              <a:lnSpc>
                <a:spcPts val="25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первой задаче объем работы, а во второй – объем воды надо принять за единицу.</a:t>
            </a:r>
          </a:p>
        </p:txBody>
      </p:sp>
    </p:spTree>
    <p:extLst>
      <p:ext uri="{BB962C8B-B14F-4D97-AF65-F5344CB8AC3E}">
        <p14:creationId xmlns:p14="http://schemas.microsoft.com/office/powerpoint/2010/main" val="2577590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101" y="83671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задания. 9 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141" y="1628800"/>
            <a:ext cx="8005301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копировальные машины, работая одновременно,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  	выполнить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за 12 мин. Если будет работать только первая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копировальная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машина, то она может выполнить всю работу на 10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быстрее, чем вторая. За сколько минут всю работу может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выполнить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копировальная машина?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56992"/>
            <a:ext cx="802889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крана, открытые одновременно, могут наполнить водой детский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надувной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 за 20 мин. Если сначала в течение 25 мин будет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открыт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первый кран, а затем его закрыть и открыть второй, 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мин бассейн наполнится. За сколько минут может наполнить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бассейн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кран в отдельности?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5131" y="5118040"/>
            <a:ext cx="800530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Двое рабочих вместе могут выполнить некоторую работу за 10 дней.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дней совместной работы один из них был переведён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другой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 а второй закончил работу, проработав ещё 9 дней.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сколько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каждый рабочий мог выполнить всю работу?</a:t>
            </a:r>
          </a:p>
        </p:txBody>
      </p:sp>
    </p:spTree>
    <p:extLst>
      <p:ext uri="{BB962C8B-B14F-4D97-AF65-F5344CB8AC3E}">
        <p14:creationId xmlns:p14="http://schemas.microsoft.com/office/powerpoint/2010/main" val="2657667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101" y="62068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задания. 9 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139" y="1412776"/>
            <a:ext cx="8005301" cy="1989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бассейн проведены две трубы разного сечения. Одна равномерно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вторая равномерно отводит воду, причем через первую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бассейн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наполняется на 2 ч дольше, чем через вторую опорожняется.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заполненном на 1/3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бассейне были открыты обе трубы, и бассейн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оказался пустым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8 ч. За сколько часов, действуя отдельно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	первая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труба наполняет, а вторая опорожняет бассейн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5556" y="3501008"/>
            <a:ext cx="8028892" cy="386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79974"/>
            <a:ext cx="5472608" cy="35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37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31626-E732-4CF1-ADFA-57D536CA36D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32004" y="2395914"/>
            <a:ext cx="5420908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eaLnBrk="1" hangingPunct="1"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обучения </a:t>
            </a:r>
          </a:p>
          <a:p>
            <a:pPr algn="r" eaLnBrk="1" hangingPunct="1"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текстовых задач </a:t>
            </a:r>
          </a:p>
          <a:p>
            <a:pPr algn="r" eaLnBrk="1" hangingPunct="1"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производительность</a:t>
            </a:r>
          </a:p>
          <a:p>
            <a:pPr algn="r" eaLnBrk="1" hangingPunct="1"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(5-9 класс)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3" y="2348880"/>
            <a:ext cx="8085841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Швея за час выполняет в 3 раза больше работы, чем её ученица. Какой объём работы выполняет швея и ученица, если вместе за час они сшили 12 фартуков?</a:t>
            </a:r>
          </a:p>
          <a:p>
            <a:pPr>
              <a:lnSpc>
                <a:spcPts val="28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8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Назовите величины, которые связаны зависимостями: </a:t>
            </a:r>
          </a:p>
          <a:p>
            <a:pPr>
              <a:lnSpc>
                <a:spcPts val="28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одна выполняет больше другой в 3 раза;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б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одна выполняет меньше другой в 3 раза.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 Если ученица сшила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фартуков, то как можно истолковать выражения: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3а+а?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какой из представленных здесь величин известно по условию задачи?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1792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всевозможные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величинами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28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3" y="2348880"/>
            <a:ext cx="8085841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землевладельцев проводились состязания по сбору урожая. Землевладелец К выиграл на ... состязаний..., чем проиграл. Число проигранных землевладельцем К состязаний в ... числа состязаний, проведенных вничью. Сколько проведено состязаний, если ничьих было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...,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проигрышей?</a:t>
            </a:r>
          </a:p>
          <a:p>
            <a:pPr algn="just">
              <a:lnSpc>
                <a:spcPts val="28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справочный материал, заполните пропуски в тексте задачи.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землевладелец К выиграл 16 состязаний, проиграл 6 и свел вничью 2.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1792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всевозможные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величинами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62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3" y="2348880"/>
            <a:ext cx="8085841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землевладельцев проводились состязания по сбору урожая. Землевладелец К выиграл 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состязаний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проиграл. Число проигранных землевладельцем К состязаний в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раза больше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состязаний, проведенных вничью. Сколько проведено состязаний, если ничьих было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4 меньше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проигрышей?</a:t>
            </a:r>
          </a:p>
          <a:p>
            <a:pPr algn="just">
              <a:lnSpc>
                <a:spcPts val="28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справочный материал, заполните пропуски в тексте задачи.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землевладелец К выиграл 16 состязаний, проиграл 6 и свел вничью 2.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1792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всевозможные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величинами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46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3" y="2348880"/>
            <a:ext cx="8085841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токаря, для получения постоянной работы, должен сделать 8 деталей. За каждую деталь без брака засчитывалось 5 очков, а за каждую деталь с браком списывалось 3 очка. Сколько деталей без брака сделал токарь, если он получил 24 очка?</a:t>
            </a:r>
          </a:p>
          <a:p>
            <a:pPr algn="just">
              <a:lnSpc>
                <a:spcPts val="28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Установите, к решению, каких из приведенных ниже уравнений сводится решение предложенной задачи:</a:t>
            </a:r>
          </a:p>
          <a:p>
            <a:pPr algn="just">
              <a:lnSpc>
                <a:spcPts val="28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5a – 3(8 – a) =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5a=24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5(8 – a)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3a=24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5a – 3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+ 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3b =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5a + 3 (8 – a) =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967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видеть в математическом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формуле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математическую модель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55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3" y="2348880"/>
            <a:ext cx="80858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асфальтоукладчика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начали ремонтировать дорогу длиной 120 м. Через сколько часов они завершат работу, если один укладывает 11 м/ч, а другой 9 м/ч?</a:t>
            </a:r>
          </a:p>
          <a:p>
            <a:pPr algn="just">
              <a:lnSpc>
                <a:spcPts val="28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 приведенные ниже выражения до уравнения, к которому сводится решение задачи:</a:t>
            </a:r>
          </a:p>
          <a:p>
            <a:pPr algn="just">
              <a:lnSpc>
                <a:spcPts val="28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11х + ... = 120;</a:t>
            </a:r>
          </a:p>
          <a:p>
            <a:pPr algn="just">
              <a:lnSpc>
                <a:spcPts val="28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120 ... = 9х;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...11х = ...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967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видеть в математическом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формуле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математическую модель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73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060848"/>
            <a:ext cx="7941825" cy="375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запись анализа. </a:t>
            </a:r>
          </a:p>
          <a:p>
            <a:pPr marL="45720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 решения задачи.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 решения.</a:t>
            </a:r>
          </a:p>
          <a:p>
            <a:pPr marL="45720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ответа.</a:t>
            </a:r>
          </a:p>
          <a:p>
            <a:pPr marL="45720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задачи.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31" y="836712"/>
            <a:ext cx="817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решения задач на совместную работу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9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Тема1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17D395E-EE31-404A-9C4E-BC4C94F4A79B}" vid="{A5EA1674-436A-4609-89AE-22C1436CB3EE}"/>
    </a:ext>
  </a:extLst>
</a:theme>
</file>

<file path=ppt/theme/theme15.xml><?xml version="1.0" encoding="utf-8"?>
<a:theme xmlns:a="http://schemas.openxmlformats.org/drawingml/2006/main" name="4_Тема Office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8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1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17D395E-EE31-404A-9C4E-BC4C94F4A79B}" vid="{A5EA1674-436A-4609-89AE-22C1436CB3EE}"/>
    </a:ext>
  </a:extLst>
</a:theme>
</file>

<file path=ppt/theme/theme8.xml><?xml version="1.0" encoding="utf-8"?>
<a:theme xmlns:a="http://schemas.openxmlformats.org/drawingml/2006/main" name="3_Тема Office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2291</TotalTime>
  <Words>2094</Words>
  <Application>Microsoft Office PowerPoint</Application>
  <PresentationFormat>Экран (4:3)</PresentationFormat>
  <Paragraphs>322</Paragraphs>
  <Slides>34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34</vt:i4>
      </vt:variant>
    </vt:vector>
  </HeadingPairs>
  <TitlesOfParts>
    <vt:vector size="61" baseType="lpstr">
      <vt:lpstr>Arial</vt:lpstr>
      <vt:lpstr>Calibri</vt:lpstr>
      <vt:lpstr>Cambria</vt:lpstr>
      <vt:lpstr>Cambria Math</vt:lpstr>
      <vt:lpstr>Lucida Sans Unicode</vt:lpstr>
      <vt:lpstr>Times New Roman</vt:lpstr>
      <vt:lpstr>Wingdings</vt:lpstr>
      <vt:lpstr>Тема10</vt:lpstr>
      <vt:lpstr>Тема Office</vt:lpstr>
      <vt:lpstr>1_Тема10</vt:lpstr>
      <vt:lpstr>1_Тема Office</vt:lpstr>
      <vt:lpstr>2_Тема10</vt:lpstr>
      <vt:lpstr>2_Тема Office</vt:lpstr>
      <vt:lpstr>Тема1</vt:lpstr>
      <vt:lpstr>3_Тема Office</vt:lpstr>
      <vt:lpstr>3_Специальное оформление</vt:lpstr>
      <vt:lpstr>1_Специальное оформление</vt:lpstr>
      <vt:lpstr>4_Специальное оформление</vt:lpstr>
      <vt:lpstr>5_Специальное оформление</vt:lpstr>
      <vt:lpstr>Специальное оформление</vt:lpstr>
      <vt:lpstr>1_Тема1</vt:lpstr>
      <vt:lpstr>4_Тема Office</vt:lpstr>
      <vt:lpstr>6_Специальное оформление</vt:lpstr>
      <vt:lpstr>2_Специальное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  учитель математики  МОУ СОШ №33 Г.о. Подольск Стульникова Л.В.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Lovik</cp:lastModifiedBy>
  <cp:revision>153</cp:revision>
  <dcterms:created xsi:type="dcterms:W3CDTF">2010-04-06T12:46:48Z</dcterms:created>
  <dcterms:modified xsi:type="dcterms:W3CDTF">2020-12-16T22:33:18Z</dcterms:modified>
</cp:coreProperties>
</file>