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1" r:id="rId9"/>
    <p:sldId id="263" r:id="rId10"/>
    <p:sldId id="265" r:id="rId11"/>
    <p:sldId id="267" r:id="rId12"/>
    <p:sldId id="266" r:id="rId13"/>
    <p:sldId id="281" r:id="rId14"/>
    <p:sldId id="275" r:id="rId15"/>
    <p:sldId id="278" r:id="rId16"/>
    <p:sldId id="279" r:id="rId17"/>
    <p:sldId id="282" r:id="rId18"/>
    <p:sldId id="283" r:id="rId19"/>
    <p:sldId id="284" r:id="rId20"/>
    <p:sldId id="285" r:id="rId21"/>
    <p:sldId id="269" r:id="rId22"/>
    <p:sldId id="270" r:id="rId23"/>
    <p:sldId id="271" r:id="rId24"/>
    <p:sldId id="272" r:id="rId25"/>
    <p:sldId id="286" r:id="rId26"/>
    <p:sldId id="280" r:id="rId27"/>
    <p:sldId id="287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24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23AE3C-2F6C-4269-B3E5-BED490A84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2338" y="1611991"/>
            <a:ext cx="9217578" cy="2098226"/>
          </a:xfrm>
        </p:spPr>
        <p:txBody>
          <a:bodyPr/>
          <a:lstStyle/>
          <a:p>
            <a:r>
              <a:rPr lang="ru-RU" sz="4000" dirty="0">
                <a:solidFill>
                  <a:srgbClr val="FF0000"/>
                </a:solidFill>
              </a:rPr>
              <a:t>«Методы обучения решению задач по комбинаторике и теории вероятностей (5-9 классы)»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9D13CCC-BDC9-4C38-AE52-CE02834905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3064" y="4405458"/>
            <a:ext cx="6831673" cy="1086237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Кузнецова Светлана Валентиновна, учитель математики, заместитель директора МБОУ «Гимназия № 2 «Квантор», Коломенского </a:t>
            </a:r>
            <a:r>
              <a:rPr lang="ru-RU" dirty="0" err="1"/>
              <a:t>г.о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0571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9F04DD-5D52-4351-B537-DBA954989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0"/>
            <a:ext cx="9601200" cy="626165"/>
          </a:xfrm>
        </p:spPr>
        <p:txBody>
          <a:bodyPr>
            <a:normAutofit fontScale="90000"/>
          </a:bodyPr>
          <a:lstStyle/>
          <a:p>
            <a:r>
              <a:rPr lang="ru-RU" dirty="0"/>
              <a:t>Дополнительные пособия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F05630-519F-4CF8-A031-4E44DD712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6191" y="626165"/>
            <a:ext cx="9601200" cy="35814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Бунимович Е.А., Булычев В.А. Вероятность и статистика, 5–9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кл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– М.: Дрофа, 2002–2009.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Тюрин Ю.Н., Макаров А.А., Высоцкий И.Р., Ященко И.В. Теория вероятностей и статистика – М.: МЦНМО: ОАО «Московские учебники» 2004.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Бунимович Е.А., Булычев В.А. Основы статистики и вероятность. 5–11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кл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.: учебное пособие – М.: Дрофа, 2008.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Бунимович Е.А., Булычев В.А. Вероятность и статистика. 5–9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кл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Электронное учебное пособие. – М.: Дрофа, 2007.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Макарычев Ю.Н.,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Миндюк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Н.Г. Алгебра: элементы статистики и теории вероятностей: учеб. Пособие для учащихся 7–9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кл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общеобразоват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учреждений /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Ю.Н.Макарычев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Н.Г.Миндюк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под ред.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С.А.Теляковского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– 3-е изд. – М.: Просвещение, 2005.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Ткачева М.В., Федорова Н.Е. Элементы статистики и вероятность: Учеб. Пособие для 7– 9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кл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общеобразоват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Учреждений /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М.В.Ткачева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Н.Е.Федорова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– М. Просвещение, 2004.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Бродский И.Л., Литвиненко Р.А. Вероятность и статистика 7–9 классы. Решение задач из учебников под ред.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Г.В.Дорофеева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– М.: АРКТИ, 2006.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792727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739516" y="5421"/>
                <a:ext cx="8712968" cy="3716928"/>
              </a:xfrm>
            </p:spPr>
            <p:txBody>
              <a:bodyPr anchor="ctr">
                <a:noAutofit/>
              </a:bodyPr>
              <a:lstStyle/>
              <a:p>
                <a:pPr marL="0" indent="0" algn="just" fontAlgn="base">
                  <a:buNone/>
                </a:pPr>
                <a:r>
                  <a:rPr lang="ru-RU" sz="2800" dirty="0"/>
                  <a:t>	Вероятностью случайного события А называется дробь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𝑁</m:t>
                        </m:r>
                        <m:r>
                          <a:rPr lang="ru-RU" sz="2800" i="1">
                            <a:latin typeface="Cambria Math"/>
                          </a:rPr>
                          <m:t>(А)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𝑁</m:t>
                        </m:r>
                      </m:den>
                    </m:f>
                    <m:r>
                      <a:rPr lang="ru-RU" sz="2800">
                        <a:latin typeface="Cambria Math"/>
                      </a:rPr>
                      <m:t> , где</m:t>
                    </m:r>
                  </m:oMath>
                </a14:m>
                <a:r>
                  <a:rPr lang="en-US" sz="2800" dirty="0"/>
                  <a:t> N – </a:t>
                </a:r>
                <a:r>
                  <a:rPr lang="ru-RU" sz="2800" dirty="0"/>
                  <a:t>число всех возможных  исходов эксперимента, </a:t>
                </a:r>
                <a:r>
                  <a:rPr lang="en-US" sz="2800" dirty="0"/>
                  <a:t>N(A) – </a:t>
                </a:r>
                <a:r>
                  <a:rPr lang="ru-RU" sz="2800" dirty="0"/>
                  <a:t>число исходов, благоприятных для события А</a:t>
                </a: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39516" y="5421"/>
                <a:ext cx="8712968" cy="3716928"/>
              </a:xfrm>
              <a:blipFill>
                <a:blip r:embed="rId2"/>
                <a:stretch>
                  <a:fillRect l="-1399" r="-13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2">
            <a:extLst>
              <a:ext uri="{FF2B5EF4-FFF2-40B4-BE49-F238E27FC236}">
                <a16:creationId xmlns:a16="http://schemas.microsoft.com/office/drawing/2014/main" id="{5B25CC1E-8F69-D14E-B7AA-BE7FACD83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676289" y="3429000"/>
                <a:ext cx="2285049" cy="910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Р</m:t>
                      </m:r>
                      <m:d>
                        <m:dPr>
                          <m:ctrlPr>
                            <a:rPr lang="ru-RU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</m:d>
                      <m:r>
                        <a:rPr lang="en-US" sz="2800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sz="28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𝐴</m:t>
                          </m:r>
                          <m:r>
                            <a:rPr lang="en-US" sz="28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6289" y="3429000"/>
                <a:ext cx="2285049" cy="9101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Объект 2"/>
          <p:cNvSpPr txBox="1">
            <a:spLocks/>
          </p:cNvSpPr>
          <p:nvPr/>
        </p:nvSpPr>
        <p:spPr>
          <a:xfrm>
            <a:off x="2090458" y="4146033"/>
            <a:ext cx="7956884" cy="16622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b="1" dirty="0">
                <a:latin typeface="Frank Light" panose="02000000000000000000" pitchFamily="50" charset="-52"/>
              </a:rPr>
              <a:t>Классическое определение вероятности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06EC62C-1905-4A17-8786-8E0CCD064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888" y="142461"/>
            <a:ext cx="11198086" cy="679174"/>
          </a:xfrm>
        </p:spPr>
        <p:txBody>
          <a:bodyPr>
            <a:normAutofit/>
          </a:bodyPr>
          <a:lstStyle/>
          <a:p>
            <a:r>
              <a:rPr lang="ru-RU" sz="4000" dirty="0"/>
              <a:t>Теория вероятностей. Определения вероятности.</a:t>
            </a:r>
          </a:p>
        </p:txBody>
      </p:sp>
    </p:spTree>
    <p:extLst>
      <p:ext uri="{BB962C8B-B14F-4D97-AF65-F5344CB8AC3E}">
        <p14:creationId xmlns:p14="http://schemas.microsoft.com/office/powerpoint/2010/main" val="3194088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866841-0479-41A2-8AD5-E52AF5E7D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888" y="142461"/>
            <a:ext cx="11198086" cy="679174"/>
          </a:xfrm>
        </p:spPr>
        <p:txBody>
          <a:bodyPr>
            <a:normAutofit/>
          </a:bodyPr>
          <a:lstStyle/>
          <a:p>
            <a:r>
              <a:rPr lang="ru-RU" sz="4000" dirty="0"/>
              <a:t>Теория вероятностей. Определения вероятности.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7AFCB8-690A-4C0C-82F1-CAF5A3280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3060" y="1252331"/>
            <a:ext cx="9601200" cy="2352260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Помимо </a:t>
            </a:r>
            <a:r>
              <a:rPr lang="ru-RU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случайных событий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исход которых не определён, существуют события, которые наступают всегда. Такие события называют </a:t>
            </a:r>
            <a:r>
              <a:rPr lang="ru-RU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достоверными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(В: 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 среды наступает четверг). Вероятность таких событий равна 1 (общее число исходов равно числу благоприятных исходов)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 так же есть события, которые не могут произойти (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С: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после осени наступит лето). Такие события называют </a:t>
            </a:r>
            <a:r>
              <a:rPr lang="ru-RU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невозможными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Их вероятность равна нулю</a:t>
            </a:r>
            <a:endParaRPr lang="ru-RU" sz="2400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4FB99626-A1CF-4EE8-A446-A036D6AE4C45}"/>
              </a:ext>
            </a:extLst>
          </p:cNvPr>
          <p:cNvSpPr txBox="1">
            <a:spLocks/>
          </p:cNvSpPr>
          <p:nvPr/>
        </p:nvSpPr>
        <p:spPr>
          <a:xfrm>
            <a:off x="3901852" y="3707296"/>
            <a:ext cx="3168352" cy="1005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Franklin Gothic Book" panose="020B0503020102020204" pitchFamily="34" charset="0"/>
              <a:buNone/>
            </a:pPr>
            <a:r>
              <a:rPr lang="ru-RU" sz="3600" dirty="0">
                <a:solidFill>
                  <a:srgbClr val="FF0000"/>
                </a:solidFill>
                <a:latin typeface="Frank Light" panose="02000000000000000000" pitchFamily="50" charset="-52"/>
              </a:rPr>
              <a:t>0≤</a:t>
            </a:r>
            <a:r>
              <a:rPr lang="en-US" sz="3600" dirty="0">
                <a:solidFill>
                  <a:srgbClr val="FF0000"/>
                </a:solidFill>
                <a:latin typeface="Frank Light" panose="02000000000000000000" pitchFamily="50" charset="-52"/>
              </a:rPr>
              <a:t>P(A)≤1</a:t>
            </a:r>
            <a:endParaRPr lang="ru-RU" sz="3600" dirty="0">
              <a:solidFill>
                <a:srgbClr val="FF0000"/>
              </a:solidFill>
              <a:latin typeface="Frank Light" panose="02000000000000000000" pitchFamily="50" charset="-5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7D7258-BB2E-498D-8D81-AB1AAB142291}"/>
              </a:ext>
            </a:extLst>
          </p:cNvPr>
          <p:cNvSpPr txBox="1"/>
          <p:nvPr/>
        </p:nvSpPr>
        <p:spPr>
          <a:xfrm>
            <a:off x="974204" y="4897783"/>
            <a:ext cx="60960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A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и </a:t>
            </a:r>
            <a:r>
              <a:rPr lang="en-US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Ā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 –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противоположные события</a:t>
            </a:r>
          </a:p>
          <a:p>
            <a:pPr marL="0" indent="0" algn="ctr">
              <a:buNone/>
            </a:pP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Р(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)+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P(Ā)=1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5CD6A7-F95E-4875-96F6-A4CF6C7676C7}"/>
              </a:ext>
            </a:extLst>
          </p:cNvPr>
          <p:cNvSpPr txBox="1"/>
          <p:nvPr/>
        </p:nvSpPr>
        <p:spPr>
          <a:xfrm>
            <a:off x="1133059" y="6006176"/>
            <a:ext cx="97274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Понятие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совместных и несовместных событий, равновероятные события</a:t>
            </a:r>
          </a:p>
        </p:txBody>
      </p:sp>
    </p:spTree>
    <p:extLst>
      <p:ext uri="{BB962C8B-B14F-4D97-AF65-F5344CB8AC3E}">
        <p14:creationId xmlns:p14="http://schemas.microsoft.com/office/powerpoint/2010/main" val="886407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7635" y="135426"/>
            <a:ext cx="9349917" cy="2233020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ru-RU" sz="2800" dirty="0">
                <a:latin typeface="Frank Light" panose="02000000000000000000" pitchFamily="50" charset="-52"/>
              </a:rPr>
              <a:t>1. В среднем из каждых 80 поступивших в продажу аккумуляторов 76 аккумуляторов заряжены. Найдите вероятность того, что купленный аккумулятор не заряжен.</a:t>
            </a:r>
          </a:p>
          <a:p>
            <a:pPr marL="0" indent="0" algn="just">
              <a:buNone/>
            </a:pPr>
            <a:endParaRPr lang="ru-RU" sz="2800" dirty="0">
              <a:latin typeface="Frank Light" panose="02000000000000000000" pitchFamily="50" charset="-5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68901C-4B4C-482C-B33F-81C3ADDBBEE1}"/>
              </a:ext>
            </a:extLst>
          </p:cNvPr>
          <p:cNvSpPr txBox="1"/>
          <p:nvPr/>
        </p:nvSpPr>
        <p:spPr>
          <a:xfrm>
            <a:off x="1528011" y="2551837"/>
            <a:ext cx="905977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/>
              <a:t>Из каждых 80 аккумуляторов в среднем будет 80 − 76 = 4 незаряженных.</a:t>
            </a:r>
          </a:p>
          <a:p>
            <a:endParaRPr lang="ru-RU" sz="2000" dirty="0"/>
          </a:p>
          <a:p>
            <a:r>
              <a:rPr lang="ru-RU" sz="2000" dirty="0"/>
              <a:t> Таким образом, вероятность купить незаряженный аккумулятор равна доле числа незаряженных аккумуляторов из каждых 80 купленных, то есть  .</a:t>
            </a:r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r>
              <a:rPr lang="ru-RU" sz="2000" dirty="0"/>
              <a:t>Ответ: 0,05.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C7E56BC-2B2A-4575-864C-9A51F21ADE6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6079" y="3982998"/>
            <a:ext cx="958783" cy="6972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8791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175" y="0"/>
            <a:ext cx="10702976" cy="1811008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ru-RU" sz="2800" dirty="0">
                <a:latin typeface="Frank Light" panose="02000000000000000000" pitchFamily="50" charset="-52"/>
              </a:rPr>
              <a:t>2. Фабрика выпускает сумки. В среднем на 180 качественных сумок приходится две сумки со скрытыми дефектами. Найдите вероятность того, что купленная сумка окажется качественной.  Результат округлите до сотых.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58001A-4C14-4AF4-88A2-6532015DE40E}"/>
              </a:ext>
            </a:extLst>
          </p:cNvPr>
          <p:cNvSpPr txBox="1"/>
          <p:nvPr/>
        </p:nvSpPr>
        <p:spPr>
          <a:xfrm>
            <a:off x="929390" y="1966503"/>
            <a:ext cx="10867869" cy="4238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!!! </a:t>
            </a:r>
            <a:r>
              <a:rPr lang="ru-RU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Важный момент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Подсчёт общего числа сумок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75DB4B-0EA7-4BC1-B866-512BD6ECC85C}"/>
              </a:ext>
            </a:extLst>
          </p:cNvPr>
          <p:cNvSpPr txBox="1"/>
          <p:nvPr/>
        </p:nvSpPr>
        <p:spPr>
          <a:xfrm>
            <a:off x="854440" y="5461709"/>
            <a:ext cx="10867869" cy="11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!!! </a:t>
            </a:r>
            <a:r>
              <a:rPr lang="ru-RU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Важный момент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 результате деления может получиться бесконечная десятичная дробь. Внимательно читаем условие, там должна быть подсказка, до каково знака надо округлить ответ, чтобы записать его в бланк.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29D01C-7150-4CB1-BBEF-FB5DE7F21521}"/>
              </a:ext>
            </a:extLst>
          </p:cNvPr>
          <p:cNvSpPr txBox="1"/>
          <p:nvPr/>
        </p:nvSpPr>
        <p:spPr>
          <a:xfrm>
            <a:off x="854439" y="2512682"/>
            <a:ext cx="10731972" cy="4238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среднем выпускают  180 качественных сумки  + 2 с дефектами, т.е. всего 180 + 2 = 182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86AD9A1-ED0D-430A-8AC6-035FEA313499}"/>
                  </a:ext>
                </a:extLst>
              </p:cNvPr>
              <p:cNvSpPr txBox="1"/>
              <p:nvPr/>
            </p:nvSpPr>
            <p:spPr>
              <a:xfrm>
                <a:off x="3046996" y="3138474"/>
                <a:ext cx="6373729" cy="5952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Р(А)=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180</m:t>
                        </m:r>
                      </m:num>
                      <m:den>
                        <m:r>
                          <a:rPr lang="ru-RU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182</m:t>
                        </m:r>
                      </m:den>
                    </m:f>
                    <m:r>
                      <a:rPr lang="ru-RU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=0,9890109…≈0,99</m:t>
                    </m:r>
                  </m:oMath>
                </a14:m>
                <a:endParaRPr lang="ru-RU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86AD9A1-ED0D-430A-8AC6-035FEA3134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6996" y="3138474"/>
                <a:ext cx="6373729" cy="595291"/>
              </a:xfrm>
              <a:prstGeom prst="rect">
                <a:avLst/>
              </a:prstGeom>
              <a:blipFill>
                <a:blip r:embed="rId2"/>
                <a:stretch>
                  <a:fillRect b="-61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A0E5213A-E2DB-4C2D-9FFD-38B91B2D7EC7}"/>
              </a:ext>
            </a:extLst>
          </p:cNvPr>
          <p:cNvSpPr txBox="1"/>
          <p:nvPr/>
        </p:nvSpPr>
        <p:spPr>
          <a:xfrm>
            <a:off x="929390" y="4181886"/>
            <a:ext cx="6093994" cy="4238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 0,99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19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5371" y="195387"/>
            <a:ext cx="11091789" cy="1509744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ru-RU" sz="2800" dirty="0">
                <a:latin typeface="Frank Light" panose="02000000000000000000" pitchFamily="50" charset="-52"/>
              </a:rPr>
              <a:t>3. В мешке содержатся жетоны с номерами от 5 до 54 включительно. Какова вероятность, того, что извлеченный наугад из мешка жетон содержит двузначное число?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66D66F-BA20-49B6-B81C-972D8169EA3C}"/>
              </a:ext>
            </a:extLst>
          </p:cNvPr>
          <p:cNvSpPr txBox="1"/>
          <p:nvPr/>
        </p:nvSpPr>
        <p:spPr>
          <a:xfrm>
            <a:off x="1262921" y="1705131"/>
            <a:ext cx="106842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!!! Важный момент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 из самых сложных вопросов этой задачи – это подсчёт числа жетонов в мешке. </a:t>
            </a:r>
            <a:endParaRPr lang="ru-RU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E7246DD-FCBA-42BD-AE63-31B920747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171" y="2077604"/>
            <a:ext cx="1068424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>
                <a:latin typeface="Times New Roman" panose="02020603050405020304" pitchFamily="18" charset="0"/>
              </a:rPr>
              <a:t>Многие делают это так 54-5=49. Но это не так.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>
                <a:latin typeface="Times New Roman" panose="02020603050405020304" pitchFamily="18" charset="0"/>
              </a:rPr>
              <a:t>Запишем все номера по порядку, начиная с 1-го.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>
                <a:latin typeface="Times New Roman" panose="02020603050405020304" pitchFamily="18" charset="0"/>
              </a:rPr>
              <a:t> 1,2,3,4,5,6,7,8, 9…54.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>
                <a:latin typeface="Times New Roman" panose="02020603050405020304" pitchFamily="18" charset="0"/>
              </a:rPr>
              <a:t>В задаче номера начинаются с 5.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>
                <a:latin typeface="Times New Roman" panose="02020603050405020304" pitchFamily="18" charset="0"/>
              </a:rPr>
              <a:t> Вычеркнем лишние  номера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strike="sngStrike" dirty="0">
                <a:latin typeface="Times New Roman" panose="02020603050405020304" pitchFamily="18" charset="0"/>
              </a:rPr>
              <a:t>1, 2, 3, 4</a:t>
            </a:r>
            <a:r>
              <a:rPr lang="ru-RU" altLang="ru-RU" sz="2000" dirty="0">
                <a:latin typeface="Times New Roman" panose="02020603050405020304" pitchFamily="18" charset="0"/>
              </a:rPr>
              <a:t>, 5, 6, 7, 8, 9…54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>
                <a:latin typeface="Times New Roman" panose="02020603050405020304" pitchFamily="18" charset="0"/>
              </a:rPr>
              <a:t>Как видим, вычеркнуто всего 4 номера. Поэтому жетонов 54-4=50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>
                <a:latin typeface="Times New Roman" panose="02020603050405020304" pitchFamily="18" charset="0"/>
              </a:rPr>
              <a:t> Среди них 5 однозначных и значит 45 имеют двузначный номер. Вероятность того, что извлеченный наугад из мешка жетон содержит двузначное число равна </a:t>
            </a:r>
          </a:p>
        </p:txBody>
      </p:sp>
      <p:pic>
        <p:nvPicPr>
          <p:cNvPr id="1025" name="Рисунок 5" descr="https://oge.sdamgia.ru/formula/65/65bc80995cd52cbbeaf3c607d93e5c5bp.png">
            <a:extLst>
              <a:ext uri="{FF2B5EF4-FFF2-40B4-BE49-F238E27FC236}">
                <a16:creationId xmlns:a16="http://schemas.microsoft.com/office/drawing/2014/main" id="{444B47F3-9980-47AC-AE9F-0C82545DD8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6766" y="4939926"/>
            <a:ext cx="2353456" cy="585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85F8E995-7FEF-44E9-9E1D-61DEA6000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9251" y="5506266"/>
            <a:ext cx="2469199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Ответ: 0,9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496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2527" y="343119"/>
            <a:ext cx="10840451" cy="1654123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ru-RU" sz="2800" dirty="0">
                <a:latin typeface="Frank Light" panose="02000000000000000000" pitchFamily="50" charset="-52"/>
              </a:rPr>
              <a:t>4. Из 1600 пакетов молока в среднем 80 протекают. Какова вероятность того, что случайно выбранный пакет молока не течёт?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1EB7F3-82D4-4231-A27B-2940D1607AA1}"/>
              </a:ext>
            </a:extLst>
          </p:cNvPr>
          <p:cNvSpPr txBox="1"/>
          <p:nvPr/>
        </p:nvSpPr>
        <p:spPr>
          <a:xfrm>
            <a:off x="1403684" y="2205412"/>
            <a:ext cx="938463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Важный момент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решения этой задачи вспомним, что сумма вероятностей противоположных событий  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сначала найти вероятность того, что пакет молока протекает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вероятность того, что случайно выбранный пакет молока не течёт равна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Ответ: 0,95.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D670658-09F5-4321-9753-041D5E00521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699017" y="2519596"/>
            <a:ext cx="1396983" cy="41610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5FE92A5-B8B7-4064-95C3-079C53B040C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264" y="3542057"/>
            <a:ext cx="2021304" cy="65696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29C3E683-26F6-4DF4-8C5A-53E04902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Рисунок 6" descr="https://oge.sdamgia.ru/formula/b4/b4085ed339bfb16bcdaf6d3360eaee64p.png">
            <a:extLst>
              <a:ext uri="{FF2B5EF4-FFF2-40B4-BE49-F238E27FC236}">
                <a16:creationId xmlns:a16="http://schemas.microsoft.com/office/drawing/2014/main" id="{609D489C-1C52-495F-8ED1-65E5F143F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4305" y="5137483"/>
            <a:ext cx="1966842" cy="27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3">
            <a:extLst>
              <a:ext uri="{FF2B5EF4-FFF2-40B4-BE49-F238E27FC236}">
                <a16:creationId xmlns:a16="http://schemas.microsoft.com/office/drawing/2014/main" id="{A90CF503-9822-4F14-974E-54C1F175E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86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491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6175" y="551289"/>
            <a:ext cx="10840451" cy="1654123"/>
          </a:xfrm>
        </p:spPr>
        <p:txBody>
          <a:bodyPr anchor="ctr">
            <a:noAutofit/>
          </a:bodyPr>
          <a:lstStyle/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latin typeface="Frank Light" panose="02000000000000000000" pitchFamily="50" charset="-52"/>
              </a:rPr>
              <a:t>5. На семинар приехали трое  ученых из Норвегии, четверо  из России и трое из Испании. Порядок докладов определяется жеребьёвкой. Найдите вероятность того, что восьмым окажется доклад ученого из России.</a:t>
            </a:r>
          </a:p>
          <a:p>
            <a:pPr marL="0" indent="0" algn="just">
              <a:buNone/>
            </a:pPr>
            <a:endParaRPr lang="ru-RU" sz="2800" dirty="0">
              <a:latin typeface="Frank Light" panose="02000000000000000000" pitchFamily="50" charset="-5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B1EB7F3-82D4-4231-A27B-2940D1607AA1}"/>
                  </a:ext>
                </a:extLst>
              </p:cNvPr>
              <p:cNvSpPr txBox="1"/>
              <p:nvPr/>
            </p:nvSpPr>
            <p:spPr>
              <a:xfrm>
                <a:off x="1831193" y="2068934"/>
                <a:ext cx="9384632" cy="56548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algn="just">
                  <a:lnSpc>
                    <a:spcPct val="115000"/>
                  </a:lnSpc>
                </a:pPr>
                <a:r>
                  <a:rPr lang="ru-RU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!!! </a:t>
                </a:r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Эта задача традиционно вызывает затруднение т.к.  многие начинают искать в ней «скрытый смысл», высчитывая, как изменится ситуация, если первым выступит участник из России, или 3-им учёный из Норвегии. </a:t>
                </a:r>
              </a:p>
              <a:p>
                <a:pPr marL="457200" algn="just">
                  <a:lnSpc>
                    <a:spcPct val="115000"/>
                  </a:lnSpc>
                </a:pPr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На самом деле всё подчиняется условиям классической вероятности. </a:t>
                </a:r>
              </a:p>
              <a:p>
                <a:pPr marL="457200" algn="just">
                  <a:lnSpc>
                    <a:spcPct val="115000"/>
                  </a:lnSpc>
                </a:pPr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Любой из учёных может равнозначно выступать восьмым, не зависимо от того, под какими номерами выступали остальные.</a:t>
                </a:r>
                <a:endPara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15000"/>
                  </a:lnSpc>
                </a:pPr>
                <a:endParaRPr lang="ru-RU" sz="20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15000"/>
                  </a:lnSpc>
                </a:pPr>
                <a:r>
                  <a:rPr lang="en-US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N(A) = 4</a:t>
                </a:r>
                <a:endPara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15000"/>
                  </a:lnSpc>
                </a:pPr>
                <a:endParaRPr lang="ru-RU" sz="20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15000"/>
                  </a:lnSpc>
                </a:pPr>
                <a:r>
                  <a:rPr lang="en-US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N= 3+4+3=10</a:t>
                </a:r>
                <a:endPara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</m:d>
                      <m:r>
                        <a:rPr lang="ru-RU" sz="20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10</m:t>
                          </m:r>
                        </m:den>
                      </m:f>
                      <m:r>
                        <a:rPr lang="ru-RU" sz="20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=0,4</m:t>
                      </m:r>
                    </m:oMath>
                  </m:oMathPara>
                </a14:m>
                <a:endPara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Ответ: 0,4</a:t>
                </a:r>
              </a:p>
              <a:p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B1EB7F3-82D4-4231-A27B-2940D1607A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1193" y="2068934"/>
                <a:ext cx="9384632" cy="5654818"/>
              </a:xfrm>
              <a:prstGeom prst="rect">
                <a:avLst/>
              </a:prstGeom>
              <a:blipFill>
                <a:blip r:embed="rId2"/>
                <a:stretch>
                  <a:fillRect l="-649" t="-216" r="-6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2">
            <a:extLst>
              <a:ext uri="{FF2B5EF4-FFF2-40B4-BE49-F238E27FC236}">
                <a16:creationId xmlns:a16="http://schemas.microsoft.com/office/drawing/2014/main" id="{29C3E683-26F6-4DF4-8C5A-53E04902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90CF503-9822-4F14-974E-54C1F175E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86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68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2527" y="343119"/>
            <a:ext cx="10840451" cy="1654123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ru-RU" sz="2800" dirty="0">
                <a:latin typeface="Frank Light" panose="02000000000000000000" pitchFamily="50" charset="-52"/>
              </a:rPr>
              <a:t>6. Какова вероятность, что подброшенные вверх симметричные монеты упадут на одну и ту же сторону?</a:t>
            </a:r>
          </a:p>
          <a:p>
            <a:pPr marL="0" indent="0" algn="just">
              <a:buNone/>
            </a:pPr>
            <a:endParaRPr lang="ru-RU" sz="2800" dirty="0">
              <a:latin typeface="Frank Light" panose="02000000000000000000" pitchFamily="50" charset="-5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B1EB7F3-82D4-4231-A27B-2940D1607AA1}"/>
                  </a:ext>
                </a:extLst>
              </p:cNvPr>
              <p:cNvSpPr txBox="1"/>
              <p:nvPr/>
            </p:nvSpPr>
            <p:spPr>
              <a:xfrm>
                <a:off x="1403684" y="2205412"/>
                <a:ext cx="9384632" cy="572002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!!! Важный момент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С этой задачей связана одна интересная ситуация, названная ошибкой Даламбера (великий французский учёный). Такую же ошибку могут совершить и современные учащиеся. </a:t>
                </a:r>
              </a:p>
              <a:p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Рассмотрим все возможные ситуации</a:t>
                </a:r>
              </a:p>
              <a:p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«Орёл + Орёл», «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Решка+Решка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», «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Орёл+Решка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»</a:t>
                </a:r>
              </a:p>
              <a:p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 вот дальше ошибка Даламбера, который объединил два принципиально разных случая в один и   ограничился только этими тремя случаями, но в природе все объекты различны, даже если они для нас неотличимы, </a:t>
                </a:r>
              </a:p>
              <a:p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поэтому есть ещё один случай «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Решка+Орёл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»</a:t>
                </a:r>
              </a:p>
              <a:p>
                <a:r>
                  <a:rPr lang="en-US" dirty="0"/>
                  <a:t>N=4</a:t>
                </a:r>
                <a:endParaRPr lang="ru-RU" dirty="0"/>
              </a:p>
              <a:p>
                <a:r>
                  <a:rPr lang="en-US" dirty="0"/>
                  <a:t>N(A)=2</a:t>
                </a:r>
                <a:endParaRPr lang="ru-RU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/>
                        <m:t>𝑃</m:t>
                      </m:r>
                      <m:d>
                        <m:dPr>
                          <m:ctrlPr>
                            <a:rPr lang="ru-RU" i="1"/>
                          </m:ctrlPr>
                        </m:dPr>
                        <m:e>
                          <m:r>
                            <a:rPr lang="en-US" i="1"/>
                            <m:t>𝐴</m:t>
                          </m:r>
                        </m:e>
                      </m:d>
                      <m:r>
                        <a:rPr lang="en-US" i="1"/>
                        <m:t>=</m:t>
                      </m:r>
                      <m:f>
                        <m:fPr>
                          <m:ctrlPr>
                            <a:rPr lang="ru-RU" i="1"/>
                          </m:ctrlPr>
                        </m:fPr>
                        <m:num>
                          <m:r>
                            <a:rPr lang="en-US" i="1"/>
                            <m:t>2</m:t>
                          </m:r>
                        </m:num>
                        <m:den>
                          <m:r>
                            <a:rPr lang="en-US" i="1"/>
                            <m:t>4</m:t>
                          </m:r>
                        </m:den>
                      </m:f>
                      <m:r>
                        <a:rPr lang="en-US" i="1"/>
                        <m:t>=0,5</m:t>
                      </m:r>
                    </m:oMath>
                  </m:oMathPara>
                </a14:m>
                <a:endParaRPr lang="ru-RU" dirty="0"/>
              </a:p>
              <a:p>
                <a:r>
                  <a:rPr lang="ru-RU" dirty="0"/>
                  <a:t> </a:t>
                </a:r>
              </a:p>
              <a:p>
                <a:r>
                  <a:rPr lang="ru-RU" dirty="0"/>
                  <a:t>Ответ: 0,5</a:t>
                </a:r>
              </a:p>
              <a:p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B1EB7F3-82D4-4231-A27B-2940D1607A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84" y="2205412"/>
                <a:ext cx="9384632" cy="5720027"/>
              </a:xfrm>
              <a:prstGeom prst="rect">
                <a:avLst/>
              </a:prstGeom>
              <a:blipFill>
                <a:blip r:embed="rId2"/>
                <a:stretch>
                  <a:fillRect l="-649" t="-6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2">
            <a:extLst>
              <a:ext uri="{FF2B5EF4-FFF2-40B4-BE49-F238E27FC236}">
                <a16:creationId xmlns:a16="http://schemas.microsoft.com/office/drawing/2014/main" id="{29C3E683-26F6-4DF4-8C5A-53E04902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90CF503-9822-4F14-974E-54C1F175E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86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AC76BDD-FC6C-44AF-BF88-A44DEC752702}"/>
                  </a:ext>
                </a:extLst>
              </p:cNvPr>
              <p:cNvSpPr txBox="1"/>
              <p:nvPr/>
            </p:nvSpPr>
            <p:spPr>
              <a:xfrm>
                <a:off x="7443537" y="4485509"/>
                <a:ext cx="4604084" cy="20981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>
                    <a:solidFill>
                      <a:srgbClr val="FF0000"/>
                    </a:solidFill>
                  </a:rPr>
                  <a:t>!!! При решении задач с монетами число всех возможных исходов можно посчитать по формуле N=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ru-RU" dirty="0">
                    <a:solidFill>
                      <a:srgbClr val="FF0000"/>
                    </a:solidFill>
                  </a:rPr>
                  <a:t>, где n – количество бросков, 2 – число исходов в одном испытании (орёл или решка). Например монету подбросили 3 раза, тогда число всех исходов N=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dirty="0">
                    <a:solidFill>
                      <a:srgbClr val="FF0000"/>
                    </a:solidFill>
                  </a:rPr>
                  <a:t>=8, четыре раза – N=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ru-RU" dirty="0">
                    <a:solidFill>
                      <a:srgbClr val="FF0000"/>
                    </a:solidFill>
                  </a:rPr>
                  <a:t>=16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AC76BDD-FC6C-44AF-BF88-A44DEC752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3537" y="4485509"/>
                <a:ext cx="4604084" cy="2098138"/>
              </a:xfrm>
              <a:prstGeom prst="rect">
                <a:avLst/>
              </a:prstGeom>
              <a:blipFill>
                <a:blip r:embed="rId3"/>
                <a:stretch>
                  <a:fillRect l="-1060" t="-1744" r="-1060" b="-5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476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8049" y="67176"/>
            <a:ext cx="10840451" cy="1654123"/>
          </a:xfrm>
        </p:spPr>
        <p:txBody>
          <a:bodyPr anchor="ctr">
            <a:noAutofit/>
          </a:bodyPr>
          <a:lstStyle/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latin typeface="Frank Light" panose="02000000000000000000" pitchFamily="50" charset="-52"/>
              </a:rPr>
              <a:t>7.	При игре в нарды бросают 2 игральных кубика. Какова вероятность того, что на обоих кубиках выпадут одинаковые числа? При необходимости ответ округлите до тысячных.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29C3E683-26F6-4DF4-8C5A-53E04902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90CF503-9822-4F14-974E-54C1F175E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86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CF33DEC-1D54-4E8A-9290-9DF92321A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496" y="1721299"/>
            <a:ext cx="7255146" cy="451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099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FC0A3F-FEDF-4B37-A685-033F0476E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77" y="247650"/>
            <a:ext cx="11547423" cy="56181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Вероятность, статистика,  комбинаторика в УМК по математике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CBC830-1B33-4ABC-A20F-D8D4A5AD0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3" y="809468"/>
            <a:ext cx="11264347" cy="592111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Г. В. Дорофеев, С. Б. Суворова, Е. А. Бунимович, Л. В. Кузнецова, С. С. Минаева, Л. О. Рослова </a:t>
            </a:r>
          </a:p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«Алгебра, 7» </a:t>
            </a:r>
          </a:p>
          <a:p>
            <a:r>
              <a:rPr lang="ru-RU" sz="1800" dirty="0">
                <a:latin typeface="PragmaticaC"/>
              </a:rPr>
              <a:t>Статистические характеристики – 3ч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Решение комбинаторных задач. Перестановки – 4ч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Случайные события – 2ч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Частота случайного события</a:t>
            </a:r>
            <a:r>
              <a:rPr lang="ru-RU" sz="1800" dirty="0">
                <a:latin typeface="PragmaticaC"/>
              </a:rPr>
              <a:t>. Вероятность случайного события – 4ч</a:t>
            </a:r>
            <a:endParaRPr lang="ru-RU" sz="1800" b="0" i="0" u="none" strike="noStrike" baseline="0" dirty="0">
              <a:latin typeface="PragmaticaC"/>
            </a:endParaRPr>
          </a:p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«Алгебра, 8»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Статистические характеристики -  2 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Вероятность равновозможных событий. Сложные эксперименты. Геометрические вероятности – 5ч</a:t>
            </a:r>
            <a:endParaRPr lang="ru-RU" sz="1800" b="1" i="0" u="none" strike="noStrike" baseline="0" dirty="0">
              <a:solidFill>
                <a:srgbClr val="FF0000"/>
              </a:solidFill>
              <a:latin typeface="PragmaticaC-Bold"/>
            </a:endParaRPr>
          </a:p>
          <a:p>
            <a:pPr marL="0" indent="0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«Алгебра, 9»</a:t>
            </a:r>
          </a:p>
          <a:p>
            <a:r>
              <a:rPr lang="ru-RU" sz="1800" dirty="0">
                <a:latin typeface="PragmaticaC"/>
              </a:rPr>
              <a:t>Выборочные исследования – 2ч</a:t>
            </a:r>
          </a:p>
          <a:p>
            <a:r>
              <a:rPr lang="ru-RU" sz="1800" b="0" i="0" u="none" strike="noStrike" baseline="0" dirty="0">
                <a:latin typeface="PragmaticaC"/>
              </a:rPr>
              <a:t>Интервальный ряд. Гистограмма – 2ч</a:t>
            </a:r>
          </a:p>
          <a:p>
            <a:r>
              <a:rPr lang="ru-RU" sz="1800" b="0" i="0" u="none" strike="noStrike" baseline="0" dirty="0">
                <a:latin typeface="PragmaticaC"/>
              </a:rPr>
              <a:t>Характеристика разброса</a:t>
            </a:r>
            <a:r>
              <a:rPr lang="ru-RU" sz="1800" dirty="0">
                <a:latin typeface="PragmaticaC"/>
              </a:rPr>
              <a:t> – 2ч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Статистическое оценивание и прогноз – 1ч</a:t>
            </a:r>
          </a:p>
          <a:p>
            <a:endParaRPr lang="ru-RU" sz="1800" dirty="0">
              <a:latin typeface="PragmaticaC"/>
            </a:endParaRPr>
          </a:p>
          <a:p>
            <a:pPr marL="0" indent="0">
              <a:buNone/>
            </a:pPr>
            <a:endParaRPr lang="ru-RU" sz="1800" i="0" u="none" strike="noStrike" baseline="0" dirty="0">
              <a:solidFill>
                <a:schemeClr val="tx1"/>
              </a:solidFill>
              <a:latin typeface="PragmaticaC-Bold"/>
            </a:endParaRPr>
          </a:p>
          <a:p>
            <a:pPr marL="0" indent="0" algn="l">
              <a:buNone/>
            </a:pPr>
            <a:endParaRPr lang="ru-RU" sz="2800" b="1" i="0" u="none" strike="noStrike" baseline="0" dirty="0">
              <a:solidFill>
                <a:srgbClr val="FF0000"/>
              </a:solidFill>
              <a:latin typeface="PragmaticaC-Bold"/>
            </a:endParaRPr>
          </a:p>
          <a:p>
            <a:pPr marL="0" indent="0" algn="l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064218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8049" y="67176"/>
            <a:ext cx="10840451" cy="1654123"/>
          </a:xfrm>
        </p:spPr>
        <p:txBody>
          <a:bodyPr anchor="ctr">
            <a:noAutofit/>
          </a:bodyPr>
          <a:lstStyle/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latin typeface="Frank Light" panose="02000000000000000000" pitchFamily="50" charset="-52"/>
              </a:rPr>
              <a:t>7.	При игре в нарды бросают 2 игральных кубика. Какова вероятность того, что на обоих кубиках выпадут одинаковые числа? При необходимости ответ округлите до тысячных.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29C3E683-26F6-4DF4-8C5A-53E04902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90CF503-9822-4F14-974E-54C1F175E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86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8B57994-D4B2-475B-A099-F6FD3B6DFCF9}"/>
                  </a:ext>
                </a:extLst>
              </p:cNvPr>
              <p:cNvSpPr txBox="1"/>
              <p:nvPr/>
            </p:nvSpPr>
            <p:spPr>
              <a:xfrm>
                <a:off x="1106905" y="1963473"/>
                <a:ext cx="9496927" cy="43172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>
                  <a:lnSpc>
                    <a:spcPct val="115000"/>
                  </a:lnSpc>
                </a:pPr>
                <a:r>
                  <a:rPr lang="ru-R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Как видим, общее количество исходов </a:t>
                </a:r>
                <a:r>
                  <a:rPr lang="en-US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ru-R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=6</a:t>
                </a:r>
                <a:r>
                  <a:rPr lang="ru-RU" sz="2000" dirty="0">
                    <a:effectLst/>
                    <a:latin typeface="Cambria Math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·</a:t>
                </a:r>
                <a:r>
                  <a:rPr lang="ru-R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6=36,</a:t>
                </a:r>
              </a:p>
              <a:p>
                <a:pPr marL="457200">
                  <a:lnSpc>
                    <a:spcPct val="115000"/>
                  </a:lnSpc>
                </a:pPr>
                <a:endParaRPr lang="ru-RU" sz="2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:r>
                  <a:rPr lang="ru-R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благоприятными будут </a:t>
                </a:r>
                <a:r>
                  <a:rPr lang="en-US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ru-R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ru-R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=6 исходов.</a:t>
                </a:r>
              </a:p>
              <a:p>
                <a:pPr marL="457200">
                  <a:lnSpc>
                    <a:spcPct val="115000"/>
                  </a:lnSpc>
                </a:pPr>
                <a:endParaRPr lang="ru-RU" sz="20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:r>
                  <a:rPr lang="ru-R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Р(А)=1/6=0,166666…</a:t>
                </a:r>
                <a14:m>
                  <m:oMath xmlns:m="http://schemas.openxmlformats.org/officeDocument/2006/math">
                    <m:r>
                      <a:rPr lang="ru-RU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≈0,167</m:t>
                    </m:r>
                  </m:oMath>
                </a14:m>
                <a:endParaRPr lang="ru-RU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:endParaRPr lang="ru-RU" sz="20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Ответ: 0,167</a:t>
                </a:r>
              </a:p>
              <a:p>
                <a:pPr marL="457200">
                  <a:lnSpc>
                    <a:spcPct val="115000"/>
                  </a:lnSpc>
                </a:pPr>
                <a:endParaRPr lang="ru-RU" sz="2000" b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:r>
                  <a:rPr lang="ru-RU" sz="20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!!! Важный момент </a:t>
                </a:r>
                <a:r>
                  <a:rPr lang="ru-R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При решении задач с игральными кубиками число всех возможных исходов</a:t>
                </a:r>
                <a:r>
                  <a:rPr lang="ru-RU" sz="20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можно посчитать по формуле </a:t>
                </a:r>
                <a:r>
                  <a:rPr lang="en-US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ru-R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=6</a:t>
                </a:r>
                <a:r>
                  <a:rPr lang="en-US" sz="20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ru-R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,где </a:t>
                </a:r>
                <a:r>
                  <a:rPr lang="en-US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ru-R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число бросков,</a:t>
                </a:r>
              </a:p>
              <a:p>
                <a:pPr marL="457200">
                  <a:lnSpc>
                    <a:spcPct val="115000"/>
                  </a:lnSpc>
                </a:pPr>
                <a:r>
                  <a:rPr lang="ru-R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6-число возможных вариантов (1,2,3,4,5,6). Если кубик бросают три раза, то число всех исходов 6</a:t>
                </a:r>
                <a:r>
                  <a:rPr lang="ru-RU" sz="20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ru-RU" sz="2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=216</a:t>
                </a:r>
                <a:endParaRPr lang="ru-RU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8B57994-D4B2-475B-A099-F6FD3B6DFC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905" y="1963473"/>
                <a:ext cx="9496927" cy="4317207"/>
              </a:xfrm>
              <a:prstGeom prst="rect">
                <a:avLst/>
              </a:prstGeom>
              <a:blipFill>
                <a:blip r:embed="rId2"/>
                <a:stretch>
                  <a:fillRect t="-424" b="-15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903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090863" y="1034039"/>
                <a:ext cx="6205565" cy="3066434"/>
              </a:xfrm>
            </p:spPr>
            <p:txBody>
              <a:bodyPr anchor="ctr">
                <a:noAutofit/>
              </a:bodyPr>
              <a:lstStyle/>
              <a:p>
                <a:pPr marL="0" indent="0" algn="just">
                  <a:buNone/>
                </a:pPr>
                <a:r>
                  <a:rPr lang="ru-RU" sz="2800" dirty="0">
                    <a:latin typeface="Frank Light" panose="02000000000000000000" pitchFamily="50" charset="-52"/>
                  </a:rPr>
                  <a:t>Вероятностью попадания точки в меньшую фигуру площади а называют отношение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i="1">
                            <a:latin typeface="Cambria Math"/>
                          </a:rPr>
                          <m:t>а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𝑆</m:t>
                        </m:r>
                      </m:den>
                    </m:f>
                  </m:oMath>
                </a14:m>
                <a:r>
                  <a:rPr lang="ru-RU" sz="2800" dirty="0">
                    <a:latin typeface="Frank Light" panose="02000000000000000000" pitchFamily="50" charset="-52"/>
                  </a:rPr>
                  <a:t>, где </a:t>
                </a:r>
                <a:r>
                  <a:rPr lang="en-US" sz="2800" dirty="0">
                    <a:latin typeface="Frank Light" panose="02000000000000000000" pitchFamily="50" charset="-52"/>
                  </a:rPr>
                  <a:t>S – </a:t>
                </a:r>
                <a:r>
                  <a:rPr lang="ru-RU" sz="2800" dirty="0">
                    <a:latin typeface="Frank Light" panose="02000000000000000000" pitchFamily="50" charset="-52"/>
                  </a:rPr>
                  <a:t>площадь большой фигуры.</a:t>
                </a: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0863" y="1034039"/>
                <a:ext cx="6205565" cy="3066434"/>
              </a:xfrm>
              <a:blipFill>
                <a:blip r:embed="rId2"/>
                <a:stretch>
                  <a:fillRect l="-2063" r="-19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40" t="42658" r="39033"/>
          <a:stretch/>
        </p:blipFill>
        <p:spPr bwMode="auto">
          <a:xfrm>
            <a:off x="7752185" y="1559144"/>
            <a:ext cx="2829693" cy="201622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959433" y="3918277"/>
                <a:ext cx="1681807" cy="830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Р</m:t>
                      </m:r>
                      <m:d>
                        <m:dPr>
                          <m:ctrlPr>
                            <a:rPr lang="ru-RU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</m:d>
                      <m:r>
                        <a:rPr lang="en-US" sz="2800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а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9433" y="3918277"/>
                <a:ext cx="1681807" cy="8304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Объект 2"/>
          <p:cNvSpPr txBox="1">
            <a:spLocks/>
          </p:cNvSpPr>
          <p:nvPr/>
        </p:nvSpPr>
        <p:spPr>
          <a:xfrm>
            <a:off x="2117556" y="4725144"/>
            <a:ext cx="7956884" cy="16622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b="1" dirty="0">
                <a:latin typeface="Frank Light" panose="02000000000000000000" pitchFamily="50" charset="-52"/>
              </a:rPr>
              <a:t>Геометрическое определение вероятности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7663455F-9C1A-460E-B716-BE21DE191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888" y="142461"/>
            <a:ext cx="11198086" cy="679174"/>
          </a:xfrm>
        </p:spPr>
        <p:txBody>
          <a:bodyPr>
            <a:normAutofit/>
          </a:bodyPr>
          <a:lstStyle/>
          <a:p>
            <a:r>
              <a:rPr lang="ru-RU" sz="4000" dirty="0"/>
              <a:t>Теория вероятностей. Определения вероятности.</a:t>
            </a:r>
          </a:p>
        </p:txBody>
      </p:sp>
    </p:spTree>
    <p:extLst>
      <p:ext uri="{BB962C8B-B14F-4D97-AF65-F5344CB8AC3E}">
        <p14:creationId xmlns:p14="http://schemas.microsoft.com/office/powerpoint/2010/main" val="9612094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1083" y="156411"/>
            <a:ext cx="10781528" cy="1975571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ru-RU" sz="2800" dirty="0">
                <a:latin typeface="Frank Light" panose="02000000000000000000" pitchFamily="50" charset="-52"/>
              </a:rPr>
              <a:t>8. В квадрат со стороной 4 см «бросают» точку. Какова вероятность того, что расстояние от этой точки до  ближайшей стороны квадрата будет меньше 1?</a:t>
            </a:r>
            <a:endParaRPr lang="en-US" sz="2800" dirty="0">
              <a:latin typeface="Frank Light" panose="02000000000000000000" pitchFamily="50" charset="-52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314" y="1984824"/>
            <a:ext cx="2609349" cy="2686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01D4A65-B151-429C-8B3E-F75438ED30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6349" y="1714887"/>
            <a:ext cx="5145235" cy="264697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B62549E-1D20-46AA-B1B1-2E5A01ABB45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394" y="4688057"/>
            <a:ext cx="3073101" cy="86251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E3EF738-5ACE-4C74-B44E-2BF160121C5A}"/>
              </a:ext>
            </a:extLst>
          </p:cNvPr>
          <p:cNvSpPr txBox="1"/>
          <p:nvPr/>
        </p:nvSpPr>
        <p:spPr>
          <a:xfrm>
            <a:off x="1524000" y="5876767"/>
            <a:ext cx="1694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0,75</a:t>
            </a:r>
          </a:p>
        </p:txBody>
      </p:sp>
    </p:spTree>
    <p:extLst>
      <p:ext uri="{BB962C8B-B14F-4D97-AF65-F5344CB8AC3E}">
        <p14:creationId xmlns:p14="http://schemas.microsoft.com/office/powerpoint/2010/main" val="2351078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099555" y="1088740"/>
                <a:ext cx="9306381" cy="3066434"/>
              </a:xfrm>
            </p:spPr>
            <p:txBody>
              <a:bodyPr anchor="ctr">
                <a:noAutofit/>
              </a:bodyPr>
              <a:lstStyle/>
              <a:p>
                <a:pPr marL="0" indent="0" algn="just">
                  <a:buNone/>
                </a:pPr>
                <a:r>
                  <a:rPr lang="ru-RU" sz="2800" dirty="0"/>
                  <a:t>Вероятностью события А называется  относительная частота появления этого события в n  произведенных испытаниях, т.е. дробь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/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n</m:t>
                        </m:r>
                      </m:den>
                    </m:f>
                    <m:r>
                      <a:rPr lang="ru-RU" sz="2800"/>
                      <m:t>, где </m:t>
                    </m:r>
                  </m:oMath>
                </a14:m>
                <a:r>
                  <a:rPr lang="ru-RU" sz="2800" dirty="0"/>
                  <a:t> m — число испытаний, в которых появилось событие А</a:t>
                </a: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99555" y="1088740"/>
                <a:ext cx="9306381" cy="3066434"/>
              </a:xfrm>
              <a:blipFill>
                <a:blip r:embed="rId2"/>
                <a:stretch>
                  <a:fillRect l="-1310" r="-1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4843679" y="3897673"/>
                <a:ext cx="1865319" cy="8274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w</m:t>
                      </m:r>
                      <m:d>
                        <m:dPr>
                          <m:ctrlPr>
                            <a:rPr lang="ru-RU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</m:d>
                      <m:r>
                        <a:rPr lang="en-US" sz="2800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3679" y="3897673"/>
                <a:ext cx="1865319" cy="8274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бъект 2"/>
          <p:cNvSpPr txBox="1">
            <a:spLocks/>
          </p:cNvSpPr>
          <p:nvPr/>
        </p:nvSpPr>
        <p:spPr>
          <a:xfrm>
            <a:off x="2117556" y="4725144"/>
            <a:ext cx="7956884" cy="16622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b="1" dirty="0">
                <a:latin typeface="Frank Light" panose="02000000000000000000" pitchFamily="50" charset="-52"/>
              </a:rPr>
              <a:t>Статистическое  определение вероятности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B336B6C1-EE29-4A34-9BD0-641F6E639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914" y="470578"/>
            <a:ext cx="11198086" cy="679174"/>
          </a:xfrm>
        </p:spPr>
        <p:txBody>
          <a:bodyPr>
            <a:normAutofit/>
          </a:bodyPr>
          <a:lstStyle/>
          <a:p>
            <a:r>
              <a:rPr lang="ru-RU" sz="4000" dirty="0"/>
              <a:t>Теория вероятностей. Определения вероятности.</a:t>
            </a:r>
          </a:p>
        </p:txBody>
      </p:sp>
    </p:spTree>
    <p:extLst>
      <p:ext uri="{BB962C8B-B14F-4D97-AF65-F5344CB8AC3E}">
        <p14:creationId xmlns:p14="http://schemas.microsoft.com/office/powerpoint/2010/main" val="1043277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0442" y="137976"/>
            <a:ext cx="10924673" cy="2300424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ru-RU" sz="2800" dirty="0">
                <a:latin typeface="Frank Light" panose="02000000000000000000" pitchFamily="50" charset="-52"/>
              </a:rPr>
              <a:t>9. Известно, что в некотором регионе вероятность того, что родившийся младенец окажется мальчиком, равна 0,512. В 2010 г. в этом регионе на 1000 родившихся младенцев в среднем пришлось 477 девочек. На сколько частота рождения девочек в 2010 г. в этом регионе отличалась от вероятности этого события?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6A7193-B118-4612-AC61-621B713D4B0C}"/>
              </a:ext>
            </a:extLst>
          </p:cNvPr>
          <p:cNvSpPr txBox="1"/>
          <p:nvPr/>
        </p:nvSpPr>
        <p:spPr>
          <a:xfrm>
            <a:off x="1090863" y="2555847"/>
            <a:ext cx="10042357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/>
              <a:t>Частота рождений девочек в 2010 году была равна 477 : 1000 = 0,477.</a:t>
            </a:r>
          </a:p>
          <a:p>
            <a:endParaRPr lang="ru-RU" sz="2000" dirty="0"/>
          </a:p>
          <a:p>
            <a:r>
              <a:rPr lang="ru-RU" sz="2000" dirty="0"/>
              <a:t> Вероятность рождения девочки в этом регионе равна 1 − 0,512 = 0,488   </a:t>
            </a:r>
          </a:p>
          <a:p>
            <a:r>
              <a:rPr lang="ru-RU" sz="2000" dirty="0"/>
              <a:t>(P (A) = 1- P(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</a:t>
            </a:r>
            <a:r>
              <a:rPr lang="ru-RU" sz="2000" dirty="0"/>
              <a:t>))</a:t>
            </a:r>
          </a:p>
          <a:p>
            <a:endParaRPr lang="ru-RU" sz="2000" dirty="0"/>
          </a:p>
          <a:p>
            <a:endParaRPr lang="ru-RU" sz="2000" dirty="0"/>
          </a:p>
          <a:p>
            <a:r>
              <a:rPr lang="ru-RU" sz="2000" dirty="0"/>
              <a:t>Поэтому частота данного события отличалась от его вероятности на</a:t>
            </a:r>
            <a:endParaRPr lang="en-US" sz="2000" dirty="0"/>
          </a:p>
          <a:p>
            <a:r>
              <a:rPr lang="ru-RU" sz="2000" dirty="0"/>
              <a:t> 0,488 − 0,477 = 0,011.</a:t>
            </a:r>
          </a:p>
          <a:p>
            <a:endParaRPr lang="ru-RU" sz="2000" dirty="0"/>
          </a:p>
          <a:p>
            <a:endParaRPr lang="ru-RU" sz="2000" dirty="0"/>
          </a:p>
          <a:p>
            <a:r>
              <a:rPr lang="ru-RU" sz="2000" dirty="0"/>
              <a:t> Ответ: 0,011.</a:t>
            </a:r>
          </a:p>
        </p:txBody>
      </p:sp>
    </p:spTree>
    <p:extLst>
      <p:ext uri="{BB962C8B-B14F-4D97-AF65-F5344CB8AC3E}">
        <p14:creationId xmlns:p14="http://schemas.microsoft.com/office/powerpoint/2010/main" val="2493872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7937" y="1036334"/>
            <a:ext cx="7828547" cy="1386024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ru-RU" sz="2800" dirty="0">
                <a:latin typeface="Frank Light" panose="02000000000000000000" pitchFamily="50" charset="-52"/>
              </a:rPr>
              <a:t>10.	В таблице представлены результаты четырёх стрелков, показанные ими на тренировке.</a:t>
            </a:r>
            <a:r>
              <a:rPr lang="ru-RU" dirty="0"/>
              <a:t>  </a:t>
            </a:r>
            <a:r>
              <a:rPr lang="ru-RU" sz="2800" dirty="0">
                <a:latin typeface="Frank Light" panose="02000000000000000000" pitchFamily="50" charset="-52"/>
              </a:rPr>
              <a:t>Тренер решил послать на соревнования того стрелка, у которого относительная частота попаданий выше. Кого из стрелков выберет тренер? Укажите в ответе его номер.</a:t>
            </a:r>
          </a:p>
          <a:p>
            <a:pPr marL="0" indent="0" algn="just">
              <a:buNone/>
            </a:pPr>
            <a:endParaRPr lang="ru-RU" sz="2800" dirty="0">
              <a:latin typeface="Frank Light" panose="02000000000000000000" pitchFamily="50" charset="-5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6A7193-B118-4612-AC61-621B713D4B0C}"/>
                  </a:ext>
                </a:extLst>
              </p:cNvPr>
              <p:cNvSpPr txBox="1"/>
              <p:nvPr/>
            </p:nvSpPr>
            <p:spPr>
              <a:xfrm>
                <a:off x="1235242" y="2988984"/>
                <a:ext cx="10635916" cy="37615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2400" dirty="0"/>
                  <a:t>Найдём относительную частоту попаданий каждого из стрелков  𝑤(𝐴)=𝑚/𝑛</a:t>
                </a:r>
              </a:p>
              <a:p>
                <a:endParaRPr lang="ru-RU" sz="2400" dirty="0"/>
              </a:p>
              <a:p>
                <a:r>
                  <a:rPr lang="ru-RU" sz="2000" dirty="0"/>
                  <a:t>  </a:t>
                </a:r>
              </a:p>
              <a:p>
                <a:endParaRPr lang="ru-RU" sz="2000" dirty="0"/>
              </a:p>
              <a:p>
                <a:endParaRPr lang="ru-RU" sz="2000" dirty="0"/>
              </a:p>
              <a:p>
                <a:r>
                  <a:rPr lang="ru-RU" sz="2400" dirty="0"/>
                  <a:t>Заметим, что   </a:t>
                </a:r>
              </a:p>
              <a:p>
                <a:r>
                  <a:rPr lang="ru-RU" sz="2400" dirty="0"/>
                  <a:t>Приведём  и  к общему знаменателю и сравним: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 и </m:t>
                    </m:r>
                    <m:f>
                      <m:fPr>
                        <m:ctrlPr>
                          <a:rPr lang="ru-RU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den>
                    </m:f>
                  </m:oMath>
                </a14:m>
                <a:r>
                  <a:rPr lang="ru-RU" sz="2400" dirty="0"/>
                  <a:t> . Получим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115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138</m:t>
                        </m:r>
                      </m:den>
                    </m:f>
                    <m:r>
                      <a:rPr lang="ru-RU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126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138</m:t>
                        </m:r>
                      </m:den>
                    </m:f>
                  </m:oMath>
                </a14:m>
                <a:endParaRPr lang="ru-RU" sz="2400" dirty="0"/>
              </a:p>
              <a:p>
                <a:r>
                  <a:rPr lang="ru-RU" sz="2400" dirty="0"/>
                  <a:t>Таким образом, наибольшая относительная частота попаданий у четвёртого стрелка.</a:t>
                </a:r>
              </a:p>
              <a:p>
                <a:r>
                  <a:rPr lang="ru-RU" sz="2400" dirty="0"/>
                  <a:t> Ответ: 4.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6A7193-B118-4612-AC61-621B713D4B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5242" y="2988984"/>
                <a:ext cx="10635916" cy="3761543"/>
              </a:xfrm>
              <a:prstGeom prst="rect">
                <a:avLst/>
              </a:prstGeom>
              <a:blipFill>
                <a:blip r:embed="rId2"/>
                <a:stretch>
                  <a:fillRect l="-917" t="-1297" b="-29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8F3301C-1B35-4979-A6DA-535689FA79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0442" y="137976"/>
            <a:ext cx="3607163" cy="252501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80FC502-E910-4F93-BFED-0C2C9CF07400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474" y="3429000"/>
            <a:ext cx="3991793" cy="763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99D4BEF-5A6F-4A73-96AD-65E5A960F452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474" y="4420204"/>
            <a:ext cx="1795128" cy="5368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255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5B25CC1E-8F69-D14E-B7AA-BE7FACD83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Объект 4"/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2279577" y="692697"/>
              <a:ext cx="8948056" cy="6037887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289672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99388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05744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22847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2400" b="1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Классическое определение</a:t>
                          </a: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2400" b="1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Статистическое определение</a:t>
                          </a: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2400" b="1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Геометрическое определение</a:t>
                          </a: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036292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2000">
                                    <a:effectLst/>
                                    <a:latin typeface="Cambria Math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ru-RU" sz="2000">
                                        <a:effectLst/>
                                        <a:latin typeface="Cambria Math"/>
                                      </a:rPr>
                                      <m:t>𝐴</m:t>
                                    </m:r>
                                  </m:e>
                                </m:d>
                                <m:r>
                                  <a:rPr lang="ru-RU" sz="20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2000">
                                        <a:effectLst/>
                                        <a:latin typeface="Cambria Math"/>
                                      </a:rPr>
                                      <m:t>𝑁</m:t>
                                    </m:r>
                                    <m:r>
                                      <a:rPr lang="ru-RU" sz="2000">
                                        <a:effectLst/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ru-RU" sz="2000">
                                        <a:effectLst/>
                                        <a:latin typeface="Cambria Math"/>
                                      </a:rPr>
                                      <m:t>𝐴</m:t>
                                    </m:r>
                                    <m:r>
                                      <a:rPr lang="ru-RU" sz="2000">
                                        <a:effectLst/>
                                        <a:latin typeface="Cambria Math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ru-RU" sz="2000">
                                        <a:effectLst/>
                                        <a:latin typeface="Cambria Math"/>
                                      </a:rPr>
                                      <m:t>𝑁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>
                                    <a:effectLst/>
                                    <a:latin typeface="Cambria Math"/>
                                  </a:rPr>
                                  <m:t>𝑤</m:t>
                                </m:r>
                                <m:d>
                                  <m:d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ru-RU" sz="2000">
                                        <a:effectLst/>
                                        <a:latin typeface="Cambria Math"/>
                                      </a:rPr>
                                      <m:t>𝐴</m:t>
                                    </m:r>
                                  </m:e>
                                </m:d>
                                <m:r>
                                  <a:rPr lang="ru-RU" sz="20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2000">
                                        <a:effectLst/>
                                        <a:latin typeface="Cambria Math"/>
                                      </a:rPr>
                                      <m:t>𝑚</m:t>
                                    </m:r>
                                  </m:num>
                                  <m:den>
                                    <m:r>
                                      <a:rPr lang="ru-RU" sz="2000">
                                        <a:effectLst/>
                                        <a:latin typeface="Cambria Math"/>
                                      </a:rPr>
                                      <m:t>𝑛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2000">
                                    <a:effectLst/>
                                    <a:latin typeface="Cambria Math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ru-RU" sz="2000">
                                        <a:effectLst/>
                                        <a:latin typeface="Cambria Math"/>
                                      </a:rPr>
                                      <m:t>𝐴</m:t>
                                    </m:r>
                                  </m:e>
                                </m:d>
                                <m:r>
                                  <a:rPr lang="ru-RU" sz="20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2000">
                                        <a:effectLst/>
                                        <a:latin typeface="Cambria Math"/>
                                      </a:rPr>
                                      <m:t>𝑆</m:t>
                                    </m:r>
                                    <m:r>
                                      <a:rPr lang="ru-RU" sz="2000">
                                        <a:effectLst/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ru-RU" sz="2000">
                                        <a:effectLst/>
                                        <a:latin typeface="Cambria Math"/>
                                      </a:rPr>
                                      <m:t>𝐴</m:t>
                                    </m:r>
                                    <m:r>
                                      <a:rPr lang="ru-RU" sz="2000">
                                        <a:effectLst/>
                                        <a:latin typeface="Cambria Math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ru-RU" sz="2000">
                                        <a:effectLst/>
                                        <a:latin typeface="Cambria Math"/>
                                      </a:rPr>
                                      <m:t>𝑆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73124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P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(</a:t>
                          </a: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A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) – вероятность наступления события А</a:t>
                          </a:r>
                        </a:p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N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(</a:t>
                          </a: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A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) – число благоприятных исходов</a:t>
                          </a:r>
                        </a:p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N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 – общее число исходов</a:t>
                          </a: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w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(</a:t>
                          </a: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A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) – относительная частота события А</a:t>
                          </a:r>
                        </a:p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m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 – число испытаний, в которых появилось событие А</a:t>
                          </a:r>
                        </a:p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n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 – общее число испытаний</a:t>
                          </a: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P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(</a:t>
                          </a: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A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) – вероятность попадания точки в область А</a:t>
                          </a:r>
                        </a:p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S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(</a:t>
                          </a: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A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) – площадь области А</a:t>
                          </a:r>
                        </a:p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S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 – общая площадь рассматриваемой области</a:t>
                          </a: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Объект 4"/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2279577" y="692697"/>
              <a:ext cx="8948056" cy="6037887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289672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99388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05744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22847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2400" b="1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Классическое определение</a:t>
                          </a: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2400" b="1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Статистическое определение</a:t>
                          </a: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2400" b="1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Геометрическое определение</a:t>
                          </a: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036292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10" t="-124706" r="-209034" b="-365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97149" t="-124706" r="-102648" b="-365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92829" t="-124706" r="-398" b="-3658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73124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P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(</a:t>
                          </a: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A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) – вероятность наступления события А</a:t>
                          </a:r>
                        </a:p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N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(</a:t>
                          </a: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A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) – число благоприятных исходов</a:t>
                          </a:r>
                        </a:p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N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 – общее число исходов</a:t>
                          </a: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w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(</a:t>
                          </a: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A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) – относительная частота события А</a:t>
                          </a:r>
                        </a:p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m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 – число испытаний, в которых появилось событие А</a:t>
                          </a:r>
                        </a:p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n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 – общее число испытаний</a:t>
                          </a: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P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(</a:t>
                          </a: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A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) – вероятность попадания точки в область А</a:t>
                          </a:r>
                        </a:p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S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(</a:t>
                          </a: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A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) – площадь области А</a:t>
                          </a:r>
                        </a:p>
                        <a:p>
                          <a:pPr marL="0" algn="ctr" defTabSz="914400" rtl="0" eaLnBrk="1" latinLnBrk="0" hangingPunct="1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S</a:t>
                          </a:r>
                          <a:r>
                            <a:rPr lang="ru-RU" sz="2000" kern="1200" dirty="0">
                              <a:solidFill>
                                <a:schemeClr val="tx1"/>
                              </a:solidFill>
                              <a:latin typeface="Frank Light" panose="02000000000000000000" pitchFamily="50" charset="-52"/>
                              <a:ea typeface="+mn-ea"/>
                              <a:cs typeface="+mn-cs"/>
                            </a:rPr>
                            <a:t> – общая площадь рассматриваемой области</a:t>
                          </a: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2976125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989EE8-00B7-4FE8-ADA6-A3F5F700E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Спасибо за внимание.</a:t>
            </a:r>
          </a:p>
        </p:txBody>
      </p:sp>
    </p:spTree>
    <p:extLst>
      <p:ext uri="{BB962C8B-B14F-4D97-AF65-F5344CB8AC3E}">
        <p14:creationId xmlns:p14="http://schemas.microsoft.com/office/powerpoint/2010/main" val="1309665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FC0A3F-FEDF-4B37-A685-033F0476E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77" y="247650"/>
            <a:ext cx="11547423" cy="56181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Вероятность, статистика,  комбинаторика в УМК по математике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CBC830-1B33-4ABC-A20F-D8D4A5AD0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3" y="809468"/>
            <a:ext cx="11264347" cy="592111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Ю. М. Колягин, М. В. Ткачёва, Н. Е. Фёдорова, М. И. Шабунин</a:t>
            </a:r>
          </a:p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«Алгебра, 7» 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Различные комбинации из трёх элементов</a:t>
            </a:r>
            <a:r>
              <a:rPr lang="ru-RU" sz="1800" dirty="0">
                <a:latin typeface="PragmaticaC"/>
              </a:rPr>
              <a:t>– 1ч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Таблица вариантов и правило произведения– </a:t>
            </a:r>
            <a:r>
              <a:rPr lang="ru-RU" sz="1800" dirty="0">
                <a:latin typeface="PragmaticaC"/>
              </a:rPr>
              <a:t>2</a:t>
            </a:r>
            <a:r>
              <a:rPr lang="ru-RU" sz="1800" b="0" i="0" u="none" strike="noStrike" baseline="0" dirty="0">
                <a:latin typeface="PragmaticaC"/>
              </a:rPr>
              <a:t>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Подсчёт вариантов с помощью графов– 2ч</a:t>
            </a:r>
          </a:p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«Алгебра, 8»</a:t>
            </a:r>
          </a:p>
          <a:p>
            <a:pPr marL="0" indent="0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«Алгебра, 9»</a:t>
            </a:r>
          </a:p>
          <a:p>
            <a:r>
              <a:rPr lang="ru-RU" sz="1800" b="0" i="0" u="none" strike="noStrike" baseline="0" dirty="0">
                <a:latin typeface="PragmaticaC"/>
              </a:rPr>
              <a:t>События   – 2ч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Вероятность события  – 2ч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Решение вероятностных задач с помощью комбинаторики – 2ч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Сложение и умножение вероятностей – 3ч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Относительная частота и закон больших чисел – 2ч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Таблицы распределения  - 2ч 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Полигоны частот – 1ч</a:t>
            </a:r>
          </a:p>
          <a:p>
            <a:pPr marL="0" indent="0">
              <a:buNone/>
            </a:pPr>
            <a:endParaRPr lang="ru-RU" sz="1800" i="0" u="none" strike="noStrike" baseline="0" dirty="0">
              <a:solidFill>
                <a:schemeClr val="tx1"/>
              </a:solidFill>
              <a:latin typeface="PragmaticaC-Bold"/>
            </a:endParaRPr>
          </a:p>
          <a:p>
            <a:pPr marL="0" indent="0" algn="l">
              <a:buNone/>
            </a:pPr>
            <a:endParaRPr lang="ru-RU" sz="2800" b="1" i="0" u="none" strike="noStrike" baseline="0" dirty="0">
              <a:solidFill>
                <a:srgbClr val="FF0000"/>
              </a:solidFill>
              <a:latin typeface="PragmaticaC-Bold"/>
            </a:endParaRPr>
          </a:p>
          <a:p>
            <a:pPr marL="0" indent="0" algn="l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54356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FC0A3F-FEDF-4B37-A685-033F0476E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77" y="247650"/>
            <a:ext cx="11547423" cy="56181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Вероятность, статистика,  комбинаторика в УМК по математике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CBC830-1B33-4ABC-A20F-D8D4A5AD0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3" y="809468"/>
            <a:ext cx="11264347" cy="592111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Ю. М. Колягин, М. В. Ткачёва, Н. Е. Фёдорова, М. И. Шабунин</a:t>
            </a:r>
          </a:p>
          <a:p>
            <a:pPr marL="0" indent="0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«Алгебра, 9»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Генеральная совокупность и выборка числовых данных – 1ч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Центральные тенденции  - 3ч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Меры разброса – 2ч</a:t>
            </a:r>
          </a:p>
          <a:p>
            <a:pPr algn="l"/>
            <a:endParaRPr lang="ru-RU" sz="1800" dirty="0">
              <a:latin typeface="PragmaticaC"/>
            </a:endParaRPr>
          </a:p>
          <a:p>
            <a:pPr marL="0" indent="0">
              <a:buNone/>
            </a:pPr>
            <a:endParaRPr lang="ru-RU" sz="1800" i="0" u="none" strike="noStrike" baseline="0" dirty="0">
              <a:solidFill>
                <a:schemeClr val="tx1"/>
              </a:solidFill>
              <a:latin typeface="PragmaticaC-Bold"/>
            </a:endParaRPr>
          </a:p>
          <a:p>
            <a:pPr marL="0" indent="0" algn="l">
              <a:buNone/>
            </a:pPr>
            <a:endParaRPr lang="ru-RU" sz="2800" b="1" i="0" u="none" strike="noStrike" baseline="0" dirty="0">
              <a:solidFill>
                <a:srgbClr val="FF0000"/>
              </a:solidFill>
              <a:latin typeface="PragmaticaC-Bold"/>
            </a:endParaRPr>
          </a:p>
          <a:p>
            <a:pPr marL="0" indent="0" algn="l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78864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FC0A3F-FEDF-4B37-A685-033F0476E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77" y="247650"/>
            <a:ext cx="11547423" cy="56181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Вероятность, статистика,  комбинаторика в УМК по математике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CBC830-1B33-4ABC-A20F-D8D4A5AD0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3" y="809468"/>
            <a:ext cx="11264347" cy="592111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Ю. Н. Макарычев, Н. Г. </a:t>
            </a:r>
            <a:r>
              <a:rPr lang="ru-RU" sz="1800" b="1" i="0" u="none" strike="noStrike" baseline="0" dirty="0" err="1">
                <a:solidFill>
                  <a:srgbClr val="FF0000"/>
                </a:solidFill>
                <a:latin typeface="PragmaticaC-Bold"/>
              </a:rPr>
              <a:t>Миндюк</a:t>
            </a: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, К. И. </a:t>
            </a:r>
            <a:r>
              <a:rPr lang="ru-RU" sz="1800" b="1" i="0" u="none" strike="noStrike" baseline="0" dirty="0" err="1">
                <a:solidFill>
                  <a:srgbClr val="FF0000"/>
                </a:solidFill>
                <a:latin typeface="PragmaticaC-Bold"/>
              </a:rPr>
              <a:t>Нешков</a:t>
            </a: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, С. Б. Суворова</a:t>
            </a:r>
          </a:p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«Алгебра, 7» 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Статистические характеристики</a:t>
            </a:r>
            <a:r>
              <a:rPr lang="ru-RU" sz="1800" dirty="0">
                <a:latin typeface="PragmaticaC"/>
              </a:rPr>
              <a:t>– 4ч</a:t>
            </a:r>
          </a:p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«Алгебра, 8»</a:t>
            </a:r>
          </a:p>
          <a:p>
            <a:pPr marL="0" indent="0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«Алгебра, 9»</a:t>
            </a:r>
          </a:p>
          <a:p>
            <a:r>
              <a:rPr lang="ru-RU" sz="1800" dirty="0">
                <a:latin typeface="PragmaticaC"/>
              </a:rPr>
              <a:t>Элементы комбинаторики – 9ч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Начальные сведения из теории вероятностей   – 3ч</a:t>
            </a:r>
          </a:p>
          <a:p>
            <a:pPr marL="0" indent="0">
              <a:buNone/>
            </a:pPr>
            <a:endParaRPr lang="ru-RU" sz="1800" i="0" u="none" strike="noStrike" baseline="0" dirty="0">
              <a:solidFill>
                <a:schemeClr val="tx1"/>
              </a:solidFill>
              <a:latin typeface="PragmaticaC-Bold"/>
            </a:endParaRPr>
          </a:p>
          <a:p>
            <a:pPr marL="0" indent="0" algn="l">
              <a:buNone/>
            </a:pPr>
            <a:endParaRPr lang="ru-RU" sz="2800" b="1" i="0" u="none" strike="noStrike" baseline="0" dirty="0">
              <a:solidFill>
                <a:srgbClr val="FF0000"/>
              </a:solidFill>
              <a:latin typeface="PragmaticaC-Bold"/>
            </a:endParaRPr>
          </a:p>
          <a:p>
            <a:pPr marL="0" indent="0" algn="l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83558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FC0A3F-FEDF-4B37-A685-033F0476E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77" y="247650"/>
            <a:ext cx="11547423" cy="56181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Вероятность, статистика,  комбинаторика в УМК по математике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CBC830-1B33-4ABC-A20F-D8D4A5AD0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3" y="809468"/>
            <a:ext cx="11264347" cy="592111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С. М. Никольский, М. К. Потапов, Н. Н. Решетников, А. В. </a:t>
            </a:r>
            <a:r>
              <a:rPr lang="ru-RU" sz="1800" b="1" i="0" u="none" strike="noStrike" baseline="0" dirty="0" err="1">
                <a:solidFill>
                  <a:srgbClr val="FF0000"/>
                </a:solidFill>
                <a:latin typeface="PragmaticaC-Bold"/>
              </a:rPr>
              <a:t>Шевкин</a:t>
            </a:r>
            <a:endParaRPr lang="ru-RU" sz="1800" b="1" i="0" u="none" strike="noStrike" baseline="0" dirty="0">
              <a:solidFill>
                <a:srgbClr val="FF0000"/>
              </a:solidFill>
              <a:latin typeface="PragmaticaC-Bold"/>
            </a:endParaRPr>
          </a:p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«Алгебра, 9» </a:t>
            </a:r>
          </a:p>
          <a:p>
            <a:pPr marL="0" indent="0">
              <a:buNone/>
            </a:pPr>
            <a:endParaRPr lang="ru-RU" sz="1800" i="0" u="none" strike="noStrike" baseline="0" dirty="0">
              <a:solidFill>
                <a:schemeClr val="tx1"/>
              </a:solidFill>
              <a:latin typeface="PragmaticaC-Bold"/>
            </a:endParaRPr>
          </a:p>
          <a:p>
            <a:pPr marL="0" indent="0" algn="l">
              <a:buNone/>
            </a:pPr>
            <a:endParaRPr lang="ru-RU" sz="2800" b="1" i="0" u="none" strike="noStrike" baseline="0" dirty="0">
              <a:solidFill>
                <a:srgbClr val="FF0000"/>
              </a:solidFill>
              <a:latin typeface="PragmaticaC-Bold"/>
            </a:endParaRPr>
          </a:p>
          <a:p>
            <a:pPr marL="0" indent="0" algn="l">
              <a:buNone/>
            </a:pPr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6F69EE7-F9B9-42D8-91D4-DD5CD3AB8A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964" y="1628523"/>
            <a:ext cx="5280581" cy="456024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D385220-BB65-4A30-94DD-B5749CF413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8621" y="1628523"/>
            <a:ext cx="5280580" cy="3280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58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FC0A3F-FEDF-4B37-A685-033F0476E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77" y="247650"/>
            <a:ext cx="11547423" cy="56181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Вероятность, статистика,  комбинаторика в УМК по математике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CBC830-1B33-4ABC-A20F-D8D4A5AD0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3" y="809468"/>
            <a:ext cx="11264347" cy="592111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А. Г. Мордкович</a:t>
            </a:r>
          </a:p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«Алгебра, 7» 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Данные и ряды данных</a:t>
            </a:r>
            <a:r>
              <a:rPr lang="ru-RU" sz="1800" dirty="0">
                <a:latin typeface="PragmaticaC"/>
              </a:rPr>
              <a:t>– 2ч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Упорядоченные ряды данных. Таблицы распределения – 1ч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Нечисловые ряды данных</a:t>
            </a:r>
            <a:r>
              <a:rPr lang="ru-RU" sz="1800" dirty="0">
                <a:latin typeface="PragmaticaC"/>
              </a:rPr>
              <a:t> – 2ч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Составление таблиц распределений без упорядочивания данных – 1ч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Частота результата. Таблица распределения частот – 1ч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Процентные частоты. Таблицы распределения частот в процентах – 1ч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Группировка данных</a:t>
            </a:r>
            <a:r>
              <a:rPr lang="ru-RU" sz="1800" dirty="0">
                <a:latin typeface="PragmaticaC"/>
              </a:rPr>
              <a:t> – 2ч+1ч</a:t>
            </a:r>
          </a:p>
          <a:p>
            <a:pPr algn="l"/>
            <a:r>
              <a:rPr lang="ru-RU" sz="1800" b="1" i="0" u="none" strike="noStrike" baseline="0" dirty="0">
                <a:latin typeface="PragmaticaC-Bold"/>
              </a:rPr>
              <a:t>Обобщающее повторение(включает в себя элементы описательной статистики по материалам </a:t>
            </a:r>
          </a:p>
          <a:p>
            <a:pPr marL="0" indent="0" algn="l">
              <a:buNone/>
            </a:pPr>
            <a:r>
              <a:rPr lang="ru-RU" sz="1800" b="1" i="0" u="none" strike="noStrike" baseline="0" dirty="0">
                <a:latin typeface="PragmaticaC-Bold"/>
              </a:rPr>
              <a:t>Приложения, имеющегося в задачнике) – 6ч</a:t>
            </a:r>
            <a:endParaRPr lang="ru-RU" sz="1800" dirty="0">
              <a:latin typeface="PragmaticaC"/>
            </a:endParaRPr>
          </a:p>
          <a:p>
            <a:pPr marL="0" indent="0">
              <a:buNone/>
            </a:pPr>
            <a:endParaRPr lang="ru-RU" sz="1800" i="0" u="none" strike="noStrike" baseline="0" dirty="0">
              <a:solidFill>
                <a:schemeClr val="tx1"/>
              </a:solidFill>
              <a:latin typeface="PragmaticaC-Bold"/>
            </a:endParaRPr>
          </a:p>
          <a:p>
            <a:pPr marL="0" indent="0" algn="l">
              <a:buNone/>
            </a:pPr>
            <a:endParaRPr lang="ru-RU" sz="2800" b="1" i="0" u="none" strike="noStrike" baseline="0" dirty="0">
              <a:solidFill>
                <a:srgbClr val="FF0000"/>
              </a:solidFill>
              <a:latin typeface="PragmaticaC-Bold"/>
            </a:endParaRPr>
          </a:p>
          <a:p>
            <a:pPr marL="0" indent="0" algn="l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02833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FC0A3F-FEDF-4B37-A685-033F0476E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77" y="247650"/>
            <a:ext cx="11547423" cy="56181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Вероятность, статистика,  комбинаторика в УМК по математике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CBC830-1B33-4ABC-A20F-D8D4A5AD0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3" y="809468"/>
            <a:ext cx="11264347" cy="592111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А. Г. Мордкович</a:t>
            </a:r>
          </a:p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«Алгебра, 8»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Перебор вариантов, дерево вариантов</a:t>
            </a:r>
            <a:r>
              <a:rPr lang="ru-RU" sz="1800" dirty="0">
                <a:latin typeface="PragmaticaC"/>
              </a:rPr>
              <a:t>– 2ч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Простейшие комбинаторные задачи– </a:t>
            </a:r>
            <a:r>
              <a:rPr lang="ru-RU" sz="1800" dirty="0">
                <a:latin typeface="PragmaticaC"/>
              </a:rPr>
              <a:t>2</a:t>
            </a:r>
            <a:r>
              <a:rPr lang="ru-RU" sz="1800" b="0" i="0" u="none" strike="noStrike" baseline="0" dirty="0">
                <a:latin typeface="PragmaticaC"/>
              </a:rPr>
              <a:t>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Организованный перебор вариантов. Простейшие вероятностные задачи</a:t>
            </a:r>
            <a:r>
              <a:rPr lang="ru-RU" sz="1800" dirty="0">
                <a:latin typeface="PragmaticaC"/>
              </a:rPr>
              <a:t>– 2ч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Дерево вариантов. Простейшие вероятностные задачи– 2ч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Приближённые значения действительных чисел, погрешность приближения, приближение по недостатку и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latin typeface="PragmaticaC"/>
              </a:rPr>
              <a:t>избытку– 2ч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Стандартный вид числа– 1ч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Простейшие комбинаторные и вероятностные задачи</a:t>
            </a:r>
            <a:r>
              <a:rPr lang="ru-RU" sz="1800" dirty="0">
                <a:latin typeface="PragmaticaC"/>
              </a:rPr>
              <a:t>– 3ч</a:t>
            </a:r>
          </a:p>
          <a:p>
            <a:pPr algn="l"/>
            <a:r>
              <a:rPr lang="ru-RU" sz="1800" b="1" i="0" u="none" strike="noStrike" baseline="0" dirty="0">
                <a:latin typeface="PragmaticaC-Bold"/>
              </a:rPr>
              <a:t>Обобщающее повторение(включает в себя элементы комбинаторики по материалам Приложения,</a:t>
            </a:r>
          </a:p>
          <a:p>
            <a:pPr marL="0" indent="0" algn="l">
              <a:buNone/>
            </a:pPr>
            <a:r>
              <a:rPr lang="ru-RU" sz="1800" b="1" i="0" u="none" strike="noStrike" baseline="0" dirty="0">
                <a:latin typeface="PragmaticaC-Bold"/>
              </a:rPr>
              <a:t>имеющегося в задачнике)– 9ч</a:t>
            </a:r>
            <a:endParaRPr lang="ru-RU" sz="1800" dirty="0">
              <a:latin typeface="PragmaticaC"/>
            </a:endParaRPr>
          </a:p>
          <a:p>
            <a:pPr marL="0" indent="0">
              <a:buNone/>
            </a:pPr>
            <a:endParaRPr lang="ru-RU" sz="1800" i="0" u="none" strike="noStrike" baseline="0" dirty="0">
              <a:solidFill>
                <a:schemeClr val="tx1"/>
              </a:solidFill>
              <a:latin typeface="PragmaticaC-Bold"/>
            </a:endParaRPr>
          </a:p>
          <a:p>
            <a:pPr marL="0" indent="0" algn="l">
              <a:buNone/>
            </a:pPr>
            <a:endParaRPr lang="ru-RU" sz="2800" b="1" i="0" u="none" strike="noStrike" baseline="0" dirty="0">
              <a:solidFill>
                <a:srgbClr val="FF0000"/>
              </a:solidFill>
              <a:latin typeface="PragmaticaC-Bold"/>
            </a:endParaRPr>
          </a:p>
          <a:p>
            <a:pPr marL="0" indent="0" algn="l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46486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FC0A3F-FEDF-4B37-A685-033F0476E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77" y="247650"/>
            <a:ext cx="11547423" cy="56181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Вероятность, статистика,  комбинаторика в УМК по математике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CBC830-1B33-4ABC-A20F-D8D4A5AD0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3" y="809468"/>
            <a:ext cx="11264347" cy="592111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А. Г. Мордкович</a:t>
            </a:r>
          </a:p>
          <a:p>
            <a:pPr marL="0" indent="0">
              <a:buNone/>
            </a:pPr>
            <a:r>
              <a:rPr lang="ru-RU" sz="1800" b="1" i="0" u="none" strike="noStrike" baseline="0" dirty="0">
                <a:solidFill>
                  <a:srgbClr val="FF0000"/>
                </a:solidFill>
                <a:latin typeface="PragmaticaC-Bold"/>
              </a:rPr>
              <a:t>«Алгебра, 9»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Комбинаторные задачи</a:t>
            </a:r>
            <a:r>
              <a:rPr lang="ru-RU" sz="1800" dirty="0">
                <a:latin typeface="PragmaticaC"/>
              </a:rPr>
              <a:t>– 5ч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Статистика — дизайн информации– 5ч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Простейшие вероятностные задачи</a:t>
            </a:r>
            <a:r>
              <a:rPr lang="ru-RU" sz="1800" dirty="0">
                <a:latin typeface="PragmaticaC"/>
              </a:rPr>
              <a:t>– 5ч</a:t>
            </a:r>
          </a:p>
          <a:p>
            <a:pPr algn="l"/>
            <a:r>
              <a:rPr lang="ru-RU" sz="1800" b="0" i="0" u="none" strike="noStrike" baseline="0" dirty="0">
                <a:latin typeface="PragmaticaC"/>
              </a:rPr>
              <a:t>Экспериментальные данные и вероятности событий– 4ч</a:t>
            </a:r>
          </a:p>
          <a:p>
            <a:pPr marL="0" indent="0">
              <a:buNone/>
            </a:pPr>
            <a:endParaRPr lang="ru-RU" sz="1800" i="0" u="none" strike="noStrike" baseline="0" dirty="0">
              <a:solidFill>
                <a:schemeClr val="tx1"/>
              </a:solidFill>
              <a:latin typeface="PragmaticaC-Bold"/>
            </a:endParaRPr>
          </a:p>
          <a:p>
            <a:pPr marL="0" indent="0" algn="l">
              <a:buNone/>
            </a:pPr>
            <a:endParaRPr lang="ru-RU" sz="2800" b="1" i="0" u="none" strike="noStrike" baseline="0" dirty="0">
              <a:solidFill>
                <a:srgbClr val="FF0000"/>
              </a:solidFill>
              <a:latin typeface="PragmaticaC-Bold"/>
            </a:endParaRPr>
          </a:p>
          <a:p>
            <a:pPr marL="0" indent="0" algn="l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47379691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234</TotalTime>
  <Words>2286</Words>
  <Application>Microsoft Office PowerPoint</Application>
  <PresentationFormat>Широкоэкранный</PresentationFormat>
  <Paragraphs>233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6" baseType="lpstr">
      <vt:lpstr>Arial</vt:lpstr>
      <vt:lpstr>Calibri</vt:lpstr>
      <vt:lpstr>Cambria Math</vt:lpstr>
      <vt:lpstr>Frank Light</vt:lpstr>
      <vt:lpstr>Franklin Gothic Book</vt:lpstr>
      <vt:lpstr>PragmaticaC</vt:lpstr>
      <vt:lpstr>PragmaticaC-Bold</vt:lpstr>
      <vt:lpstr>Times New Roman</vt:lpstr>
      <vt:lpstr>Уголки</vt:lpstr>
      <vt:lpstr>«Методы обучения решению задач по комбинаторике и теории вероятностей (5-9 классы)»</vt:lpstr>
      <vt:lpstr>Вероятность, статистика,  комбинаторика в УМК по математике</vt:lpstr>
      <vt:lpstr>Вероятность, статистика,  комбинаторика в УМК по математике</vt:lpstr>
      <vt:lpstr>Вероятность, статистика,  комбинаторика в УМК по математике</vt:lpstr>
      <vt:lpstr>Вероятность, статистика,  комбинаторика в УМК по математике</vt:lpstr>
      <vt:lpstr>Вероятность, статистика,  комбинаторика в УМК по математике</vt:lpstr>
      <vt:lpstr>Вероятность, статистика,  комбинаторика в УМК по математике</vt:lpstr>
      <vt:lpstr>Вероятность, статистика,  комбинаторика в УМК по математике</vt:lpstr>
      <vt:lpstr>Вероятность, статистика,  комбинаторика в УМК по математике</vt:lpstr>
      <vt:lpstr>Дополнительные пособия</vt:lpstr>
      <vt:lpstr>Теория вероятностей. Определения вероятности.</vt:lpstr>
      <vt:lpstr>Теория вероятностей. Определения вероятности.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Теория вероятностей. Определения вероятности.</vt:lpstr>
      <vt:lpstr>Презентация PowerPoint</vt:lpstr>
      <vt:lpstr>Теория вероятностей. Определения вероятности.</vt:lpstr>
      <vt:lpstr>Презентация PowerPoint</vt:lpstr>
      <vt:lpstr>Презентация PowerPoint</vt:lpstr>
      <vt:lpstr>Презентация PowerPoint</vt:lpstr>
      <vt:lpstr>Спасибо за внимание.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Кузнецова</dc:creator>
  <cp:lastModifiedBy>Светлана Кузнецова</cp:lastModifiedBy>
  <cp:revision>27</cp:revision>
  <dcterms:created xsi:type="dcterms:W3CDTF">2020-12-06T21:07:01Z</dcterms:created>
  <dcterms:modified xsi:type="dcterms:W3CDTF">2020-12-07T01:01:49Z</dcterms:modified>
</cp:coreProperties>
</file>