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7" r:id="rId2"/>
    <p:sldId id="258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96" r:id="rId12"/>
    <p:sldId id="286" r:id="rId13"/>
    <p:sldId id="289" r:id="rId14"/>
    <p:sldId id="287" r:id="rId15"/>
    <p:sldId id="288" r:id="rId16"/>
    <p:sldId id="290" r:id="rId17"/>
    <p:sldId id="291" r:id="rId18"/>
    <p:sldId id="292" r:id="rId19"/>
    <p:sldId id="293" r:id="rId20"/>
    <p:sldId id="294" r:id="rId21"/>
    <p:sldId id="301" r:id="rId22"/>
    <p:sldId id="297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1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AEA"/>
    <a:srgbClr val="000000"/>
    <a:srgbClr val="F2F2F2"/>
    <a:srgbClr val="2B2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43" autoAdjust="0"/>
    <p:restoredTop sz="94660" autoAdjust="0"/>
  </p:normalViewPr>
  <p:slideViewPr>
    <p:cSldViewPr>
      <p:cViewPr varScale="1">
        <p:scale>
          <a:sx n="87" d="100"/>
          <a:sy n="87" d="100"/>
        </p:scale>
        <p:origin x="1542" y="90"/>
      </p:cViewPr>
      <p:guideLst>
        <p:guide orient="horz" pos="981"/>
        <p:guide pos="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4A80A-D0C3-4362-8F79-27BDB67A76EC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A33AD-B6BF-4321-B361-74DC3F73D4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15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46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26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67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08" y="1817168"/>
            <a:ext cx="8229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0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975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2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82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40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43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31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79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7782A-666C-4AEC-8A54-00D0510C0B8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6447C-4478-4498-8106-E777109B3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67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ТЕМА УРОКА: </a:t>
            </a:r>
            <a:br>
              <a:rPr lang="ru-RU" dirty="0"/>
            </a:br>
            <a:r>
              <a:rPr lang="ru-RU" dirty="0"/>
              <a:t>Часть 2. Задания с развернутым ответом. </a:t>
            </a:r>
            <a:br>
              <a:rPr lang="ru-RU" dirty="0"/>
            </a:br>
            <a:r>
              <a:rPr lang="ru-RU" dirty="0"/>
              <a:t>Задание 27.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05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532" y="656692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600" dirty="0">
                <a:latin typeface="+mj-lt"/>
              </a:rPr>
              <a:t>К какому типу (в зависимости от структуры) можно отнести эту семью? </a:t>
            </a:r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 smtClean="0">
                <a:latin typeface="+mj-lt"/>
              </a:rPr>
              <a:t>Какая </a:t>
            </a:r>
            <a:r>
              <a:rPr lang="ru-RU" sz="3600" dirty="0">
                <a:latin typeface="+mj-lt"/>
              </a:rPr>
              <a:t>информация Вам необходима для того, чтобы установить: является семья Мироновых патриархальной или демократической? (Сформулируйте два вопроса, необходимых для получения данной информации.) </a:t>
            </a:r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 smtClean="0">
                <a:latin typeface="+mj-lt"/>
              </a:rPr>
              <a:t>Какую </a:t>
            </a:r>
            <a:r>
              <a:rPr lang="ru-RU" sz="3600" dirty="0">
                <a:latin typeface="+mj-lt"/>
              </a:rPr>
              <a:t>функцию семьи иллюстрирует приведённый в задании пример деятельности семьи Мироновых? </a:t>
            </a:r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 smtClean="0">
                <a:latin typeface="+mj-lt"/>
              </a:rPr>
              <a:t>Каковы </a:t>
            </a:r>
            <a:r>
              <a:rPr lang="ru-RU" sz="3600" dirty="0">
                <a:latin typeface="+mj-lt"/>
              </a:rPr>
              <a:t>источники (виды) доходов семейного бюджета семьи Мироновых (назовите два источника (вида). </a:t>
            </a:r>
            <a:r>
              <a:rPr lang="ru-RU" sz="3600" i="1" dirty="0">
                <a:latin typeface="+mj-lt"/>
              </a:rPr>
              <a:t>Назовите не вид деятельности, а  вид дохода</a:t>
            </a:r>
            <a:r>
              <a:rPr lang="ru-RU" sz="3600" dirty="0">
                <a:latin typeface="+mj-lt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77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87524" y="620688"/>
          <a:ext cx="8229600" cy="43204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89540"/>
                <a:gridCol w="940060"/>
              </a:tblGrid>
              <a:tr h="54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четыре вопроса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4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любые три вопроса 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4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любые два вопроса 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2148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 ответ на любой один вопрос.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ИЛИ Приведены рассуждения общего характера, не соответствующие требованию задания.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ИЛИ Ответ неправильный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4304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Максимальный балл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941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12676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600" dirty="0">
                <a:latin typeface="+mj-lt"/>
              </a:rPr>
              <a:t>Граждане РФ Андрей и Александра, состоящие 10 лет в зарегистрированном браке, решили заключить брачный договор. По обоюдному согласию они включили в него пункты о своих правах и обязанностях по взаимному содержанию, порядке несения каждым из них семейных расходов, а также определили имущество, которое будет передано каждому из супругов в случае расторжения брака. </a:t>
            </a:r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 smtClean="0">
                <a:latin typeface="+mj-lt"/>
              </a:rPr>
              <a:t>Будет </a:t>
            </a:r>
            <a:r>
              <a:rPr lang="ru-RU" sz="3600" dirty="0">
                <a:latin typeface="+mj-lt"/>
              </a:rPr>
              <a:t>ли брачный договор с такими пунктами удостоверен нотариусом? Свой ответ обоснуйте. Назовите любые два личных неимущественных права супругов, установленных Семейным кодексом РФ.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90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539263"/>
              </p:ext>
            </p:extLst>
          </p:nvPr>
        </p:nvGraphicFramePr>
        <p:xfrm>
          <a:off x="359532" y="1016732"/>
          <a:ext cx="8142366" cy="48040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16257"/>
                <a:gridCol w="926109"/>
              </a:tblGrid>
              <a:tr h="175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Правильно даны ответ на вопрос, обоснование, названы два личных неимущественных права супругов</a:t>
                      </a:r>
                      <a:endParaRPr lang="ru-RU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Правильно даны ответ на вопрос, обоснование, названо одно личное право.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ИЛИ Правильно дан ответ на вопрос и названы два личных права</a:t>
                      </a:r>
                      <a:endParaRPr lang="ru-RU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Правильно даны ответ на вопрос и обоснование.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ИЛИ Правильно дан ответ на вопрос и названо одно личное право </a:t>
                      </a:r>
                      <a:endParaRPr lang="ru-RU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Правильно дан только ответ на вопрос.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ИЛИ Ответ на вопрос отсутствует (дан неправильный ответ) независимо от наличия других элементов ответа.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spc="-30" dirty="0">
                          <a:effectLst/>
                          <a:latin typeface="+mj-lt"/>
                        </a:rPr>
                        <a:t>ИЛИ Приведены рассуждения общего характера, не соответствующие требованию задания.</a:t>
                      </a:r>
                      <a:endParaRPr lang="ru-RU" sz="1800" b="0" dirty="0">
                        <a:effectLst/>
                        <a:latin typeface="+mj-lt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</a:rPr>
                        <a:t>ИЛИ Ответ неправильный</a:t>
                      </a:r>
                      <a:endParaRPr lang="ru-RU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Максимальный балл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116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12676"/>
            <a:ext cx="8229600" cy="55446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800" dirty="0">
                <a:latin typeface="+mj-lt"/>
              </a:rPr>
              <a:t>В государстве </a:t>
            </a:r>
            <a:r>
              <a:rPr lang="en-US" sz="2800" dirty="0">
                <a:latin typeface="+mj-lt"/>
              </a:rPr>
              <a:t>Z</a:t>
            </a:r>
            <a:r>
              <a:rPr lang="ru-RU" sz="2800" dirty="0">
                <a:latin typeface="+mj-lt"/>
              </a:rPr>
              <a:t> в период с 2012 по 2017 г. проводилась реформа образования. За пять лет в школах страны </a:t>
            </a:r>
            <a:r>
              <a:rPr lang="en-US" sz="2800" dirty="0">
                <a:latin typeface="+mj-lt"/>
              </a:rPr>
              <a:t>Z</a:t>
            </a:r>
            <a:r>
              <a:rPr lang="ru-RU" sz="2800" dirty="0">
                <a:latin typeface="+mj-lt"/>
              </a:rPr>
              <a:t> на треть увеличилось количество занятий с использованием интернет-технологий, число получающих дистанционное образование выросло в два раза. Кроме того, учащиеся и их родители отмечают тенденцию </a:t>
            </a:r>
            <a:r>
              <a:rPr lang="ru-RU" sz="2800" dirty="0" err="1">
                <a:latin typeface="+mj-lt"/>
              </a:rPr>
              <a:t>гуманизации</a:t>
            </a:r>
            <a:r>
              <a:rPr lang="ru-RU" sz="2800" dirty="0">
                <a:latin typeface="+mj-lt"/>
              </a:rPr>
              <a:t> образования. </a:t>
            </a:r>
            <a:endParaRPr lang="ru-RU" sz="2800" dirty="0" smtClean="0">
              <a:latin typeface="+mj-lt"/>
            </a:endParaRPr>
          </a:p>
          <a:p>
            <a:pPr algn="just"/>
            <a:r>
              <a:rPr lang="ru-RU" sz="2800" dirty="0"/>
              <a:t>Число желающих поступить в университеты неуклонно растёт, потому что наличие качественного образования и профессии позволяет гражданам страны </a:t>
            </a:r>
            <a:r>
              <a:rPr lang="en-US" sz="2800" dirty="0"/>
              <a:t>Z</a:t>
            </a:r>
            <a:r>
              <a:rPr lang="ru-RU" sz="2800" dirty="0"/>
              <a:t> повышать свой социальный статус, занимать более престижные места в социальной иерархии. В условиях инновационного развития экономики образование становится непрерывным на протяжении всей жизни человека.</a:t>
            </a:r>
          </a:p>
          <a:p>
            <a:pPr algn="just"/>
            <a:endParaRPr lang="ru-RU" sz="2800" dirty="0">
              <a:latin typeface="+mj-lt"/>
            </a:endParaRPr>
          </a:p>
          <a:p>
            <a:pPr algn="just"/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0742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516" y="368660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300" dirty="0">
                <a:latin typeface="+mj-lt"/>
              </a:rPr>
              <a:t>Какая тенденция развития образования описана, но не названа в условии задачи? (Приведите название этой тенденции.) </a:t>
            </a:r>
            <a:endParaRPr lang="ru-RU" sz="3300" dirty="0" smtClean="0">
              <a:latin typeface="+mj-lt"/>
            </a:endParaRPr>
          </a:p>
          <a:p>
            <a:pPr algn="just"/>
            <a:r>
              <a:rPr lang="ru-RU" sz="3300" dirty="0" smtClean="0">
                <a:latin typeface="+mj-lt"/>
              </a:rPr>
              <a:t>В </a:t>
            </a:r>
            <a:r>
              <a:rPr lang="ru-RU" sz="3300" dirty="0">
                <a:latin typeface="+mj-lt"/>
              </a:rPr>
              <a:t>чём может проявляться тенденция </a:t>
            </a:r>
            <a:r>
              <a:rPr lang="ru-RU" sz="3300" dirty="0" err="1">
                <a:latin typeface="+mj-lt"/>
              </a:rPr>
              <a:t>гуманизации</a:t>
            </a:r>
            <a:r>
              <a:rPr lang="ru-RU" sz="3300" dirty="0">
                <a:latin typeface="+mj-lt"/>
              </a:rPr>
              <a:t> образования? (Приведите собственный пример.) </a:t>
            </a:r>
            <a:endParaRPr lang="ru-RU" sz="3300" dirty="0" smtClean="0">
              <a:latin typeface="+mj-lt"/>
            </a:endParaRPr>
          </a:p>
          <a:p>
            <a:pPr algn="just"/>
            <a:r>
              <a:rPr lang="ru-RU" sz="3300" dirty="0" smtClean="0">
                <a:latin typeface="+mj-lt"/>
              </a:rPr>
              <a:t>Почему </a:t>
            </a:r>
            <a:r>
              <a:rPr lang="ru-RU" sz="3300" dirty="0">
                <a:latin typeface="+mj-lt"/>
              </a:rPr>
              <a:t>в условиях инновационного развития экономики образование становится непрерывным на протяжении всей жизни человека? (Приведите собственное объяснение.) </a:t>
            </a:r>
            <a:endParaRPr lang="ru-RU" sz="3300" dirty="0" smtClean="0">
              <a:latin typeface="+mj-lt"/>
            </a:endParaRPr>
          </a:p>
          <a:p>
            <a:pPr algn="just"/>
            <a:r>
              <a:rPr lang="ru-RU" sz="3300" dirty="0" smtClean="0">
                <a:latin typeface="+mj-lt"/>
              </a:rPr>
              <a:t>Какой </a:t>
            </a:r>
            <a:r>
              <a:rPr lang="ru-RU" sz="3300" dirty="0">
                <a:latin typeface="+mj-lt"/>
              </a:rPr>
              <a:t>факт в условии задачи иллюстрирует функцию образования как социального лифта?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2020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143515"/>
              </p:ext>
            </p:extLst>
          </p:nvPr>
        </p:nvGraphicFramePr>
        <p:xfrm>
          <a:off x="431540" y="1916832"/>
          <a:ext cx="8229600" cy="29885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89540"/>
                <a:gridCol w="940060"/>
              </a:tblGrid>
              <a:tr h="357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четыре вопроса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357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любые три вопроса 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357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любые два вопроса 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1414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 ответ на один любой вопрос.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ИЛИ Приведены рассуждения общего характера, не соответствующие требованию задания.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ИЛИ Ответ неправильный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3575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Максимальный балл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562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59406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100" dirty="0">
                <a:latin typeface="+mj-lt"/>
              </a:rPr>
              <a:t>В государстве </a:t>
            </a:r>
            <a:r>
              <a:rPr lang="en-US" sz="3100" dirty="0">
                <a:latin typeface="+mj-lt"/>
              </a:rPr>
              <a:t>Z</a:t>
            </a:r>
            <a:r>
              <a:rPr lang="ru-RU" sz="3100" dirty="0">
                <a:latin typeface="+mj-lt"/>
              </a:rPr>
              <a:t> в период с 2009 по 2019 г. наметился рост популярности дистанционного обучения, в школах на 40% увеличилось количество занятий с использованием интернет-технологий. В среднем число учеников, имеющих доступ к </a:t>
            </a:r>
            <a:r>
              <a:rPr lang="ru-RU" sz="3100" dirty="0" err="1">
                <a:latin typeface="+mj-lt"/>
              </a:rPr>
              <a:t>видеоурокам</a:t>
            </a:r>
            <a:r>
              <a:rPr lang="ru-RU" sz="3100" dirty="0">
                <a:latin typeface="+mj-lt"/>
              </a:rPr>
              <a:t>, другим цифровым учебным материалам, выросло в 15 раз. Кроме того, учащиеся и их родители отмечают тенденцию </a:t>
            </a:r>
            <a:r>
              <a:rPr lang="ru-RU" sz="3100" dirty="0" err="1">
                <a:latin typeface="+mj-lt"/>
              </a:rPr>
              <a:t>гуманизации</a:t>
            </a:r>
            <a:r>
              <a:rPr lang="ru-RU" sz="3100" dirty="0">
                <a:latin typeface="+mj-lt"/>
              </a:rPr>
              <a:t> образования. </a:t>
            </a:r>
          </a:p>
          <a:p>
            <a:pPr algn="just"/>
            <a:r>
              <a:rPr lang="ru-RU" sz="3100" dirty="0">
                <a:latin typeface="+mj-lt"/>
              </a:rPr>
              <a:t>Число желающих поступить в университеты неуклонно растёт, потому что наличие качественного образования и профессии позволяет гражданам государства </a:t>
            </a:r>
            <a:r>
              <a:rPr lang="en-US" sz="3100" dirty="0">
                <a:latin typeface="+mj-lt"/>
              </a:rPr>
              <a:t>Z</a:t>
            </a:r>
            <a:r>
              <a:rPr lang="ru-RU" sz="3100" dirty="0">
                <a:latin typeface="+mj-lt"/>
              </a:rPr>
              <a:t> повышать свой социальный статус, занимать более престижные места в социальной иерархии. В условиях инновационного развития экономики образование становится непрерывным на протяжении всей жизни человека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893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3645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600" dirty="0">
                <a:latin typeface="+mj-lt"/>
              </a:rPr>
              <a:t>Какая тенденция образования описана, но не названа в условии задачи? (Приведите название этой тенденции.) </a:t>
            </a:r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 smtClean="0">
                <a:latin typeface="+mj-lt"/>
              </a:rPr>
              <a:t>В </a:t>
            </a:r>
            <a:r>
              <a:rPr lang="ru-RU" sz="3600" dirty="0">
                <a:latin typeface="+mj-lt"/>
              </a:rPr>
              <a:t>чём может проявляться тенденция </a:t>
            </a:r>
            <a:r>
              <a:rPr lang="ru-RU" sz="3600" dirty="0" err="1">
                <a:latin typeface="+mj-lt"/>
              </a:rPr>
              <a:t>гуманизации</a:t>
            </a:r>
            <a:r>
              <a:rPr lang="ru-RU" sz="3600" dirty="0">
                <a:latin typeface="+mj-lt"/>
              </a:rPr>
              <a:t> образования? (Приведите собственный пример</a:t>
            </a:r>
            <a:r>
              <a:rPr lang="ru-RU" sz="3600" dirty="0" smtClean="0">
                <a:latin typeface="+mj-lt"/>
              </a:rPr>
              <a:t>.)</a:t>
            </a:r>
          </a:p>
          <a:p>
            <a:pPr algn="just"/>
            <a:r>
              <a:rPr lang="ru-RU" sz="3600" dirty="0" smtClean="0">
                <a:latin typeface="+mj-lt"/>
              </a:rPr>
              <a:t> </a:t>
            </a:r>
            <a:r>
              <a:rPr lang="ru-RU" sz="3600" dirty="0">
                <a:latin typeface="+mj-lt"/>
              </a:rPr>
              <a:t>Почему </a:t>
            </a:r>
            <a:r>
              <a:rPr lang="ru-RU" sz="3600" dirty="0" smtClean="0">
                <a:latin typeface="+mj-lt"/>
              </a:rPr>
              <a:t>в </a:t>
            </a:r>
            <a:r>
              <a:rPr lang="ru-RU" sz="3600" dirty="0">
                <a:latin typeface="+mj-lt"/>
              </a:rPr>
              <a:t>условиях инновационного развития экономики образование становится непрерывным на протяжении всей жизни человека? (Приведите собственное объяснение.) </a:t>
            </a:r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 smtClean="0">
                <a:latin typeface="+mj-lt"/>
              </a:rPr>
              <a:t>Какой </a:t>
            </a:r>
            <a:r>
              <a:rPr lang="ru-RU" sz="3600" dirty="0">
                <a:latin typeface="+mj-lt"/>
              </a:rPr>
              <a:t>факт в условии задачи иллюстрирует функцию образования как социального лифта?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821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396894"/>
              </p:ext>
            </p:extLst>
          </p:nvPr>
        </p:nvGraphicFramePr>
        <p:xfrm>
          <a:off x="358775" y="872716"/>
          <a:ext cx="8229600" cy="45725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89540"/>
                <a:gridCol w="940060"/>
              </a:tblGrid>
              <a:tr h="57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даны ответы на четыре вопроса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7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даны ответы на любые три вопроса 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7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даны ответы на любые два вопроса 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22862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 ответ на один любой вопрос.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ИЛИ Приведены рассуждения общего характера, не соответствующие требованию задания.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ИЛИ Ответ неправильный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7156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Максимальный </a:t>
                      </a: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балл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47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0" t="6396"/>
          <a:stretch/>
        </p:blipFill>
        <p:spPr>
          <a:xfrm>
            <a:off x="-508" y="8620"/>
            <a:ext cx="9137104" cy="6849380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-14728" y="3057542"/>
            <a:ext cx="6768244" cy="981236"/>
            <a:chOff x="2375756" y="1835696"/>
            <a:chExt cx="6768244" cy="981236"/>
          </a:xfrm>
          <a:solidFill>
            <a:srgbClr val="EAEAEA">
              <a:alpha val="76000"/>
            </a:srgb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2375756" y="1835696"/>
              <a:ext cx="6768244" cy="9812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Frank Regular" panose="02000000000000000000" pitchFamily="50" charset="-52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002043" y="1910816"/>
              <a:ext cx="6141955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ru-RU" sz="2400" dirty="0">
                <a:latin typeface="Frank Regular" panose="02000000000000000000" pitchFamily="50" charset="-52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-14729" y="4216080"/>
            <a:ext cx="6798443" cy="1315770"/>
            <a:chOff x="2375756" y="1835696"/>
            <a:chExt cx="6798443" cy="1315770"/>
          </a:xfrm>
          <a:solidFill>
            <a:srgbClr val="EAEAEA">
              <a:alpha val="76000"/>
            </a:srgbClr>
          </a:solidFill>
        </p:grpSpPr>
        <p:sp>
          <p:nvSpPr>
            <p:cNvPr id="13" name="Прямоугольник 12"/>
            <p:cNvSpPr/>
            <p:nvPr/>
          </p:nvSpPr>
          <p:spPr>
            <a:xfrm>
              <a:off x="2375756" y="1835696"/>
              <a:ext cx="6768244" cy="13157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Frank Regular" panose="02000000000000000000" pitchFamily="50" charset="-52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002045" y="2078083"/>
              <a:ext cx="617215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ru-RU" sz="2400" dirty="0">
                <a:latin typeface="Frank Regular" panose="02000000000000000000" pitchFamily="50" charset="-52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-14730" y="1592796"/>
            <a:ext cx="7142505" cy="936104"/>
          </a:xfrm>
          <a:prstGeom prst="rect">
            <a:avLst/>
          </a:prstGeom>
          <a:solidFill>
            <a:srgbClr val="EAEAEA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415494"/>
            <a:ext cx="7034491" cy="867509"/>
          </a:xfrm>
          <a:noFill/>
        </p:spPr>
        <p:txBody>
          <a:bodyPr>
            <a:noAutofit/>
          </a:bodyPr>
          <a:lstStyle/>
          <a:p>
            <a:pPr algn="l"/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2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МЫ БУДЕМ СЕГОДНЯ ИЗУЧАТЬ?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5772" y="3108112"/>
            <a:ext cx="6878495" cy="84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развернутым </a:t>
            </a:r>
            <a:r>
              <a:rPr lang="ru-RU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ответом 27.</a:t>
            </a:r>
            <a:endParaRPr lang="ru-RU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495" y="4567420"/>
            <a:ext cx="6509733" cy="54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5000"/>
              </a:lnSpc>
              <a:spcAft>
                <a:spcPts val="800"/>
              </a:spcAft>
            </a:pPr>
            <a:r>
              <a:rPr lang="ru-RU" sz="28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Алгоритмы </a:t>
            </a:r>
            <a:r>
              <a:rPr lang="ru-RU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решения задания 27. </a:t>
            </a:r>
            <a:endParaRPr lang="ru-RU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59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540" y="296652"/>
            <a:ext cx="8229600" cy="55806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Правительство государства </a:t>
            </a:r>
            <a:r>
              <a:rPr lang="en-US" dirty="0"/>
              <a:t>Z</a:t>
            </a:r>
            <a:r>
              <a:rPr lang="ru-RU" dirty="0"/>
              <a:t> активно сотрудничает с соседними государствами по вопросу унификации национальных систем образования, реализации единых учебных программ, взаимного признания государствами документов об образовании.</a:t>
            </a:r>
          </a:p>
          <a:p>
            <a:pPr algn="just"/>
            <a:r>
              <a:rPr lang="ru-RU" dirty="0"/>
              <a:t>Число желающих поступить в университеты неуклонно растёт, потому что наличие качественного образования и профессии позволяет гражданам государства </a:t>
            </a:r>
            <a:r>
              <a:rPr lang="en-US" dirty="0"/>
              <a:t>Z</a:t>
            </a:r>
            <a:r>
              <a:rPr lang="ru-RU" dirty="0"/>
              <a:t> повышать свой социальный статус, занимать более престижные места в социальной иерархии. В условиях инновационного развития экономики образование становится непрерывным на протяжении всей жизни человека.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1838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58775" y="872716"/>
          <a:ext cx="8229600" cy="45725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89540"/>
                <a:gridCol w="940060"/>
              </a:tblGrid>
              <a:tr h="57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даны ответы на четыре вопроса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7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даны ответы на любые три вопроса 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7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даны ответы на любые два вопроса 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22862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Правильно дан ответ на один любой вопрос.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ИЛИ Приведены рассуждения общего характера, не соответствующие требованию задания.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ИЛИ Ответ неправильный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7156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Максимальный </a:t>
                      </a: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балл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220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548" y="512676"/>
            <a:ext cx="8229600" cy="543660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x-none" dirty="0"/>
              <a:t>В КИМ ЕГЭ представлены различные задания-задачи. Они могут быть классифицированы в зависимости от содержания условия или характера требований. В зависимости от содержания условия можно выделить задачи, условия которых содержат проблемное высказывание (суждение); смоделированную социальную ситуацию правового, экономического, бытового и иного характера; конкретный реальный социальный факт или явление. По характеру требований (вопросов) могут быть выделены задачи, которые требуют подводить данные условия под общее понятие (от частного к общему); объяснять существующие взаимосвязи.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999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16832"/>
            <a:ext cx="8316924" cy="2952328"/>
          </a:xfrm>
        </p:spPr>
        <p:txBody>
          <a:bodyPr>
            <a:normAutofit/>
          </a:bodyPr>
          <a:lstStyle/>
          <a:p>
            <a:r>
              <a:rPr lang="ru-RU" sz="2000" dirty="0"/>
              <a:t>Задание 27 представляет собой задание-задачу, содержащую условие в виде проблемной ситуации или высказывания и вопросы (предписания) к нему. Это задание высокого уровня сложности.</a:t>
            </a:r>
          </a:p>
          <a:p>
            <a:r>
              <a:rPr lang="ru-RU" sz="2000" dirty="0"/>
              <a:t> Оно требует применения усвоенных знаний в конкретной ситуации, в контексте определенной …. </a:t>
            </a:r>
            <a:endParaRPr lang="ru-RU" sz="2000" dirty="0" smtClean="0"/>
          </a:p>
          <a:p>
            <a:endParaRPr lang="ru-RU" sz="2000" dirty="0"/>
          </a:p>
          <a:p>
            <a:pPr marL="0" indent="0">
              <a:buNone/>
            </a:pPr>
            <a:r>
              <a:rPr lang="ru-RU" sz="2000" b="1" smtClean="0"/>
              <a:t>                     ВСТАВЬТЕ </a:t>
            </a:r>
            <a:r>
              <a:rPr lang="ru-RU" sz="2000" b="1" dirty="0"/>
              <a:t>ПРОПУЩЕННОЕ СЛОВО</a:t>
            </a:r>
            <a:endParaRPr lang="ru-RU" sz="2000" dirty="0"/>
          </a:p>
          <a:p>
            <a:pPr marL="0" indent="0">
              <a:buNone/>
            </a:pPr>
            <a:endParaRPr lang="ru-RU" sz="2000" dirty="0">
              <a:solidFill>
                <a:schemeClr val="bg1">
                  <a:lumMod val="75000"/>
                </a:schemeClr>
              </a:solidFill>
              <a:latin typeface="Frank Light" panose="02000000000000000000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6A4771-4FD2-441A-AA1F-BB2B73AD1684}"/>
              </a:ext>
            </a:extLst>
          </p:cNvPr>
          <p:cNvSpPr txBox="1"/>
          <p:nvPr/>
        </p:nvSpPr>
        <p:spPr>
          <a:xfrm>
            <a:off x="611560" y="1016732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Frank Medium" panose="02000000000000000000" pitchFamily="50" charset="-52"/>
              </a:rPr>
              <a:t>ВОПРОС</a:t>
            </a:r>
          </a:p>
        </p:txBody>
      </p:sp>
    </p:spTree>
    <p:extLst>
      <p:ext uri="{BB962C8B-B14F-4D97-AF65-F5344CB8AC3E}">
        <p14:creationId xmlns:p14="http://schemas.microsoft.com/office/powerpoint/2010/main" val="144888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20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Задание 27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86054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4000" dirty="0">
                <a:latin typeface="+mj-lt"/>
              </a:rPr>
              <a:t>Задание 27 представляет собой </a:t>
            </a:r>
            <a:r>
              <a:rPr lang="ru-RU" sz="4000" dirty="0">
                <a:solidFill>
                  <a:srgbClr val="FF0000"/>
                </a:solidFill>
                <a:latin typeface="+mj-lt"/>
              </a:rPr>
              <a:t>задание-задачу,</a:t>
            </a:r>
            <a:r>
              <a:rPr lang="ru-RU" sz="4000" dirty="0">
                <a:latin typeface="+mj-lt"/>
              </a:rPr>
              <a:t> содержащую условие в виде проблемной ситуации или высказывания и вопросы (предписания) к нему. Это </a:t>
            </a:r>
            <a:r>
              <a:rPr lang="ru-RU" sz="4000" dirty="0">
                <a:solidFill>
                  <a:srgbClr val="FF0000"/>
                </a:solidFill>
                <a:latin typeface="+mj-lt"/>
              </a:rPr>
              <a:t>задание</a:t>
            </a:r>
            <a:r>
              <a:rPr lang="ru-RU" sz="4000" dirty="0">
                <a:latin typeface="+mj-lt"/>
              </a:rPr>
              <a:t> </a:t>
            </a:r>
            <a:r>
              <a:rPr lang="ru-RU" sz="4000" dirty="0">
                <a:solidFill>
                  <a:srgbClr val="FF0000"/>
                </a:solidFill>
                <a:latin typeface="+mj-lt"/>
              </a:rPr>
              <a:t>высокого уровня сложности</a:t>
            </a:r>
            <a:r>
              <a:rPr lang="ru-RU" sz="4000" dirty="0" smtClean="0">
                <a:latin typeface="+mj-lt"/>
              </a:rPr>
              <a:t>.</a:t>
            </a:r>
          </a:p>
          <a:p>
            <a:pPr algn="just"/>
            <a:endParaRPr lang="ru-RU" sz="4000" dirty="0">
              <a:latin typeface="+mj-lt"/>
            </a:endParaRPr>
          </a:p>
          <a:p>
            <a:pPr algn="just"/>
            <a:r>
              <a:rPr lang="ru-RU" sz="4000" dirty="0">
                <a:latin typeface="+mj-lt"/>
              </a:rPr>
              <a:t> Оно требует применения усвоенных знаний в конкретной ситуации, в контексте определенной проблемы. </a:t>
            </a:r>
            <a:endParaRPr lang="ru-RU" sz="4000" dirty="0" smtClean="0">
              <a:latin typeface="+mj-lt"/>
            </a:endParaRPr>
          </a:p>
          <a:p>
            <a:pPr algn="just"/>
            <a:endParaRPr lang="ru-RU" sz="4000" dirty="0">
              <a:latin typeface="+mj-lt"/>
            </a:endParaRPr>
          </a:p>
          <a:p>
            <a:pPr algn="just"/>
            <a:r>
              <a:rPr lang="ru-RU" sz="4000" dirty="0">
                <a:latin typeface="+mj-lt"/>
              </a:rPr>
              <a:t>За полное и правильное выполнение задания выставляется </a:t>
            </a:r>
            <a:r>
              <a:rPr lang="ru-RU" sz="4000" dirty="0">
                <a:solidFill>
                  <a:srgbClr val="FF0000"/>
                </a:solidFill>
                <a:latin typeface="+mj-lt"/>
              </a:rPr>
              <a:t>3 балла</a:t>
            </a:r>
            <a:r>
              <a:rPr lang="ru-RU" sz="4000" dirty="0">
                <a:latin typeface="+mj-lt"/>
              </a:rPr>
              <a:t>. При неполном правильном ответе – </a:t>
            </a:r>
            <a:r>
              <a:rPr lang="ru-RU" sz="4000" dirty="0">
                <a:solidFill>
                  <a:srgbClr val="FF0000"/>
                </a:solidFill>
                <a:latin typeface="+mj-lt"/>
              </a:rPr>
              <a:t>2 или 1 балл</a:t>
            </a:r>
            <a:r>
              <a:rPr lang="ru-RU" sz="4000" dirty="0">
                <a:latin typeface="+mj-lt"/>
              </a:rPr>
              <a:t>. </a:t>
            </a:r>
          </a:p>
          <a:p>
            <a:pPr algn="just"/>
            <a:endParaRPr lang="ru-RU" sz="3600" dirty="0" smtClean="0">
              <a:latin typeface="+mj-lt"/>
            </a:endParaRPr>
          </a:p>
          <a:p>
            <a:pPr algn="just"/>
            <a:r>
              <a:rPr lang="ru-RU" sz="3600" dirty="0">
                <a:latin typeface="+mj-lt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85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Задание 27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507656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x-none" sz="3300" dirty="0">
                <a:latin typeface="+mj-lt"/>
              </a:rPr>
              <a:t>В зависимости от содержания условия можно выделить задачи, условия которых </a:t>
            </a:r>
            <a:r>
              <a:rPr lang="x-none" sz="3300" dirty="0" smtClean="0">
                <a:latin typeface="+mj-lt"/>
              </a:rPr>
              <a:t>содержат</a:t>
            </a:r>
            <a:endParaRPr lang="ru-RU" sz="3300" dirty="0" smtClean="0">
              <a:latin typeface="+mj-lt"/>
            </a:endParaRPr>
          </a:p>
          <a:p>
            <a:pPr marL="0" indent="0" algn="just">
              <a:buNone/>
            </a:pPr>
            <a:r>
              <a:rPr lang="x-none" sz="3300" dirty="0" smtClean="0">
                <a:latin typeface="+mj-lt"/>
              </a:rPr>
              <a:t> </a:t>
            </a:r>
            <a:r>
              <a:rPr lang="x-none" sz="3300" dirty="0">
                <a:solidFill>
                  <a:srgbClr val="FF0000"/>
                </a:solidFill>
                <a:latin typeface="+mj-lt"/>
              </a:rPr>
              <a:t>проблемное высказывание </a:t>
            </a:r>
            <a:r>
              <a:rPr lang="x-none" sz="3300" dirty="0">
                <a:latin typeface="+mj-lt"/>
              </a:rPr>
              <a:t>(суждение); </a:t>
            </a:r>
            <a:r>
              <a:rPr lang="x-none" sz="3300" dirty="0">
                <a:solidFill>
                  <a:srgbClr val="FF0000"/>
                </a:solidFill>
                <a:latin typeface="+mj-lt"/>
              </a:rPr>
              <a:t>смоделированную социальную ситуацию </a:t>
            </a:r>
            <a:r>
              <a:rPr lang="x-none" sz="3300" dirty="0">
                <a:latin typeface="+mj-lt"/>
              </a:rPr>
              <a:t>правового, экономического, бытового и иного характера; </a:t>
            </a:r>
            <a:endParaRPr lang="ru-RU" sz="3300" dirty="0" smtClean="0">
              <a:latin typeface="+mj-lt"/>
            </a:endParaRPr>
          </a:p>
          <a:p>
            <a:pPr marL="0" indent="0" algn="just">
              <a:buNone/>
            </a:pPr>
            <a:r>
              <a:rPr lang="x-none" sz="3300" dirty="0" smtClean="0">
                <a:latin typeface="+mj-lt"/>
              </a:rPr>
              <a:t>конкретный </a:t>
            </a:r>
            <a:r>
              <a:rPr lang="x-none" sz="3300" dirty="0">
                <a:latin typeface="+mj-lt"/>
              </a:rPr>
              <a:t>реальный </a:t>
            </a:r>
            <a:r>
              <a:rPr lang="x-none" sz="3300" dirty="0">
                <a:solidFill>
                  <a:srgbClr val="FF0000"/>
                </a:solidFill>
                <a:latin typeface="+mj-lt"/>
              </a:rPr>
              <a:t>социальный факт </a:t>
            </a:r>
            <a:r>
              <a:rPr lang="x-none" sz="3300" dirty="0">
                <a:latin typeface="+mj-lt"/>
              </a:rPr>
              <a:t>или </a:t>
            </a:r>
            <a:r>
              <a:rPr lang="x-none" sz="3300" dirty="0">
                <a:solidFill>
                  <a:srgbClr val="FF0000"/>
                </a:solidFill>
                <a:latin typeface="+mj-lt"/>
              </a:rPr>
              <a:t>явление</a:t>
            </a:r>
            <a:r>
              <a:rPr lang="x-none" sz="3300" dirty="0">
                <a:latin typeface="+mj-lt"/>
              </a:rPr>
              <a:t>. </a:t>
            </a:r>
            <a:endParaRPr lang="ru-RU" sz="3300" dirty="0" smtClean="0">
              <a:latin typeface="+mj-lt"/>
            </a:endParaRPr>
          </a:p>
          <a:p>
            <a:pPr marL="0" indent="0" algn="just">
              <a:buNone/>
            </a:pPr>
            <a:r>
              <a:rPr lang="x-none" sz="3300" dirty="0" smtClean="0">
                <a:latin typeface="+mj-lt"/>
              </a:rPr>
              <a:t>По </a:t>
            </a:r>
            <a:r>
              <a:rPr lang="x-none" sz="3300" dirty="0">
                <a:latin typeface="+mj-lt"/>
              </a:rPr>
              <a:t>характеру требований (вопросов) могут быть выделены задачи, которые требуют подводить данные условия под общее понятие (от частного к общему); объяснять существующие взаимосвязи.</a:t>
            </a:r>
            <a:endParaRPr lang="ru-RU" sz="3300" dirty="0">
              <a:latin typeface="+mj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11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12676"/>
            <a:ext cx="8229600" cy="547260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>
                <a:latin typeface="+mj-lt"/>
              </a:rPr>
              <a:t>В государстве </a:t>
            </a:r>
            <a:r>
              <a:rPr lang="en-US" sz="2400" dirty="0">
                <a:latin typeface="+mj-lt"/>
              </a:rPr>
              <a:t>Z</a:t>
            </a:r>
            <a:r>
              <a:rPr lang="ru-RU" sz="2400" dirty="0">
                <a:latin typeface="+mj-lt"/>
              </a:rPr>
              <a:t> развиваются новейшие коммуникационные технологии </a:t>
            </a:r>
            <a:r>
              <a:rPr lang="ru-RU" sz="2400" dirty="0" smtClean="0">
                <a:latin typeface="+mj-lt"/>
              </a:rPr>
              <a:t>и </a:t>
            </a:r>
            <a:r>
              <a:rPr lang="ru-RU" sz="2400" dirty="0">
                <a:latin typeface="+mj-lt"/>
              </a:rPr>
              <a:t>сервисы, внедряются инновации, осуществляется переход к электронике </a:t>
            </a:r>
            <a:r>
              <a:rPr lang="ru-RU" sz="2400" dirty="0" smtClean="0">
                <a:latin typeface="+mj-lt"/>
              </a:rPr>
              <a:t>на </a:t>
            </a:r>
            <a:r>
              <a:rPr lang="ru-RU" sz="2400" dirty="0">
                <a:latin typeface="+mj-lt"/>
              </a:rPr>
              <a:t>всех уровнях производственной деятельности, постоянно возрастает роль науки и образования в жизни общества. </a:t>
            </a:r>
            <a:endParaRPr lang="ru-RU" sz="2400" dirty="0" smtClean="0">
              <a:latin typeface="+mj-lt"/>
            </a:endParaRPr>
          </a:p>
          <a:p>
            <a:pPr algn="just"/>
            <a:endParaRPr lang="ru-RU" sz="2400" dirty="0">
              <a:latin typeface="+mj-lt"/>
            </a:endParaRPr>
          </a:p>
          <a:p>
            <a:pPr algn="just"/>
            <a:r>
              <a:rPr lang="ru-RU" sz="2400" dirty="0">
                <a:latin typeface="+mj-lt"/>
              </a:rPr>
              <a:t>В ходе социологических опросов было установлено, что в государстве </a:t>
            </a:r>
            <a:r>
              <a:rPr lang="en-US" sz="2400" dirty="0">
                <a:latin typeface="+mj-lt"/>
              </a:rPr>
              <a:t>Z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в </a:t>
            </a:r>
            <a:r>
              <a:rPr lang="ru-RU" sz="2400" dirty="0">
                <a:latin typeface="+mj-lt"/>
              </a:rPr>
              <a:t>период с 2013 по 2018 г. на 25% выросла доля учащихся школ, воспользовавшихся правом выбора наиболее удобной формы обучения </a:t>
            </a:r>
            <a:r>
              <a:rPr lang="ru-RU" sz="2400" dirty="0" smtClean="0">
                <a:latin typeface="+mj-lt"/>
              </a:rPr>
              <a:t>в </a:t>
            </a:r>
            <a:r>
              <a:rPr lang="ru-RU" sz="2400" dirty="0">
                <a:latin typeface="+mj-lt"/>
              </a:rPr>
              <a:t>соответствии со своими целями и интересами. Школьники и их родители отмечают общую ориентированность системы образования на развитие </a:t>
            </a:r>
            <a:br>
              <a:rPr lang="ru-RU" sz="2400" dirty="0">
                <a:latin typeface="+mj-lt"/>
              </a:rPr>
            </a:br>
            <a:r>
              <a:rPr lang="ru-RU" sz="2400" dirty="0">
                <a:latin typeface="+mj-lt"/>
              </a:rPr>
              <a:t>и становление отношений взаимного уважения учащихся и педагогов; сохранение и укрепление здоровья учеников. </a:t>
            </a:r>
          </a:p>
          <a:p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920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540" y="512676"/>
            <a:ext cx="8229600" cy="54366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Социологические опросы показали, что в государстве </a:t>
            </a:r>
            <a:r>
              <a:rPr lang="en-US" dirty="0"/>
              <a:t>Z</a:t>
            </a:r>
            <a:r>
              <a:rPr lang="ru-RU" dirty="0"/>
              <a:t> преобладают семьи демократического типа.</a:t>
            </a:r>
          </a:p>
          <a:p>
            <a:pPr algn="just"/>
            <a:r>
              <a:rPr lang="ru-RU" dirty="0"/>
              <a:t>Государство </a:t>
            </a:r>
            <a:r>
              <a:rPr lang="en-US" dirty="0"/>
              <a:t>Z</a:t>
            </a:r>
            <a:r>
              <a:rPr lang="ru-RU" dirty="0"/>
              <a:t> включает в себя 8 территориальных единиц, не обладающих политической самостоятельностью. Законодательную власть осуществляет парламент, а всенародно избираемый глава государства формирует правительство и возглавляет исполнительную власть. </a:t>
            </a:r>
          </a:p>
          <a:p>
            <a:pPr algn="just"/>
            <a:r>
              <a:rPr lang="ru-RU" dirty="0"/>
              <a:t>К какому типу относится общество </a:t>
            </a:r>
            <a:r>
              <a:rPr lang="en-US" dirty="0"/>
              <a:t>Z</a:t>
            </a:r>
            <a:r>
              <a:rPr lang="ru-RU" dirty="0"/>
              <a:t>? Какую тенденцию развития образования иллюстрируют приведённые данные? Что характеризует семью демократического типа? (Приведите любые две характеристики.) Какой факт из условия задачи позволяет сделать вывод, что </a:t>
            </a:r>
            <a:r>
              <a:rPr lang="en-US" dirty="0"/>
              <a:t>Z</a:t>
            </a:r>
            <a:r>
              <a:rPr lang="ru-RU" dirty="0"/>
              <a:t> – унитарное государство?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5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155689"/>
              </p:ext>
            </p:extLst>
          </p:nvPr>
        </p:nvGraphicFramePr>
        <p:xfrm>
          <a:off x="287524" y="620688"/>
          <a:ext cx="8229600" cy="43204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89540"/>
                <a:gridCol w="940060"/>
              </a:tblGrid>
              <a:tr h="54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четыре вопроса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4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любые три вопроса 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4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даны ответы на любые два вопроса 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2148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Правильно дан ответ на любой один вопрос.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ИЛИ Приведены рассуждения общего характера, не соответствующие требованию задания.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</a:rPr>
                        <a:t>ИЛИ Ответ неправильный</a:t>
                      </a:r>
                      <a:endParaRPr lang="ru-RU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  <a:tr h="54304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Максимальный балл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24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0" marR="6847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252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Пример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556" y="1340768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Постиндустриальный тип общества</a:t>
            </a:r>
          </a:p>
          <a:p>
            <a:pPr algn="just"/>
            <a:r>
              <a:rPr lang="ru-RU" sz="2800" dirty="0" smtClean="0"/>
              <a:t>Тенденция </a:t>
            </a:r>
            <a:r>
              <a:rPr lang="ru-RU" sz="2800" dirty="0" err="1" smtClean="0"/>
              <a:t>гуманизации</a:t>
            </a:r>
            <a:endParaRPr lang="ru-RU" sz="2800" dirty="0" smtClean="0"/>
          </a:p>
          <a:p>
            <a:pPr algn="just"/>
            <a:r>
              <a:rPr lang="ru-RU" sz="2800" dirty="0" smtClean="0"/>
              <a:t>- совместное решение всех вопросов</a:t>
            </a:r>
          </a:p>
          <a:p>
            <a:pPr algn="just"/>
            <a:r>
              <a:rPr lang="ru-RU" sz="2800" dirty="0" smtClean="0"/>
              <a:t>- финансовая независимость женщины и мужчины</a:t>
            </a:r>
          </a:p>
          <a:p>
            <a:pPr algn="just"/>
            <a:r>
              <a:rPr lang="ru-RU" sz="2800" dirty="0" smtClean="0"/>
              <a:t>Территориальные единицы не обладают политической самостоятельностью</a:t>
            </a:r>
          </a:p>
          <a:p>
            <a:pPr algn="just"/>
            <a:r>
              <a:rPr lang="ru-RU" sz="2800" dirty="0" smtClean="0"/>
              <a:t>3 балла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2616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540" y="764704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+mj-lt"/>
              </a:rPr>
              <a:t>Семья Мироновых состоит из шести человек: Степана, Дарьи, двух их сыновей и родителей Дарьи. Дарья ведёт домашнее хозяйство; Степан и его тесть работают по найму; мать Дарьи – предприниматель, она владеет туристической фирмой; дети учатся в школе. Средства расходуются </a:t>
            </a:r>
            <a:r>
              <a:rPr lang="ru-RU" sz="2800" dirty="0" smtClean="0">
                <a:latin typeface="+mj-lt"/>
              </a:rPr>
              <a:t>на </a:t>
            </a:r>
            <a:r>
              <a:rPr lang="ru-RU" sz="2800" dirty="0">
                <a:latin typeface="+mj-lt"/>
              </a:rPr>
              <a:t>приобретение еды, одежды, оплату транспортных и коммунальных услуг, обслуживание двух личных автомобилей.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024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rgbClr val="3C3C3C"/>
      </a:dk1>
      <a:lt1>
        <a:srgbClr val="3C3C3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Frank Medium"/>
        <a:ea typeface=""/>
        <a:cs typeface=""/>
      </a:majorFont>
      <a:minorFont>
        <a:latin typeface="Frank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1364</Words>
  <Application>Microsoft Office PowerPoint</Application>
  <PresentationFormat>Экран (4:3)</PresentationFormat>
  <Paragraphs>133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Frank Light</vt:lpstr>
      <vt:lpstr>Frank Medium</vt:lpstr>
      <vt:lpstr>Frank Regular</vt:lpstr>
      <vt:lpstr>Times New Roman</vt:lpstr>
      <vt:lpstr>Тема Office</vt:lpstr>
      <vt:lpstr> ТЕМА УРОКА:  Часть 2. Задания с развернутым ответом.  Задание 27. </vt:lpstr>
      <vt:lpstr>  ЧТО МЫ БУДЕМ СЕГОДНЯ ИЗУЧАТЬ? </vt:lpstr>
      <vt:lpstr>Задание 27 </vt:lpstr>
      <vt:lpstr>Задание 27 </vt:lpstr>
      <vt:lpstr>Презентация PowerPoint</vt:lpstr>
      <vt:lpstr>Презентация PowerPoint</vt:lpstr>
      <vt:lpstr>Презентация PowerPoint</vt:lpstr>
      <vt:lpstr>Пример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Ольга Щенина</cp:lastModifiedBy>
  <cp:revision>79</cp:revision>
  <dcterms:created xsi:type="dcterms:W3CDTF">2020-04-07T20:13:18Z</dcterms:created>
  <dcterms:modified xsi:type="dcterms:W3CDTF">2020-12-03T06:35:02Z</dcterms:modified>
</cp:coreProperties>
</file>