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theme/theme1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5.xml" ContentType="application/vnd.openxmlformats-officedocument.theme+xml"/>
  <Override PartName="/ppt/slideLayouts/slideLayout103.xml" ContentType="application/vnd.openxmlformats-officedocument.presentationml.slideLayout+xml"/>
  <Override PartName="/ppt/theme/theme1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9.xml" ContentType="application/vnd.openxmlformats-officedocument.theme+xml"/>
  <Override PartName="/ppt/slideLayouts/slideLayout11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90" r:id="rId3"/>
    <p:sldMasterId id="2147483706" r:id="rId4"/>
    <p:sldMasterId id="2147483719" r:id="rId5"/>
    <p:sldMasterId id="2147483734" r:id="rId6"/>
    <p:sldMasterId id="2147483839" r:id="rId7"/>
    <p:sldMasterId id="2147483845" r:id="rId8"/>
    <p:sldMasterId id="2147483847" r:id="rId9"/>
    <p:sldMasterId id="2147483849" r:id="rId10"/>
    <p:sldMasterId id="2147483851" r:id="rId11"/>
    <p:sldMasterId id="2147483855" r:id="rId12"/>
    <p:sldMasterId id="2147483857" r:id="rId13"/>
    <p:sldMasterId id="2147483859" r:id="rId14"/>
    <p:sldMasterId id="2147483865" r:id="rId15"/>
    <p:sldMasterId id="2147483867" r:id="rId16"/>
    <p:sldMasterId id="2147483869" r:id="rId17"/>
    <p:sldMasterId id="2147483871" r:id="rId18"/>
    <p:sldMasterId id="2147483875" r:id="rId19"/>
    <p:sldMasterId id="2147483877" r:id="rId20"/>
  </p:sldMasterIdLst>
  <p:notesMasterIdLst>
    <p:notesMasterId r:id="rId67"/>
  </p:notesMasterIdLst>
  <p:sldIdLst>
    <p:sldId id="296" r:id="rId21"/>
    <p:sldId id="257" r:id="rId22"/>
    <p:sldId id="316" r:id="rId23"/>
    <p:sldId id="318" r:id="rId24"/>
    <p:sldId id="317" r:id="rId25"/>
    <p:sldId id="320" r:id="rId26"/>
    <p:sldId id="325" r:id="rId27"/>
    <p:sldId id="326" r:id="rId28"/>
    <p:sldId id="350" r:id="rId29"/>
    <p:sldId id="323" r:id="rId30"/>
    <p:sldId id="322" r:id="rId31"/>
    <p:sldId id="324" r:id="rId32"/>
    <p:sldId id="319" r:id="rId33"/>
    <p:sldId id="327" r:id="rId34"/>
    <p:sldId id="329" r:id="rId35"/>
    <p:sldId id="308" r:id="rId36"/>
    <p:sldId id="331" r:id="rId37"/>
    <p:sldId id="330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282" r:id="rId51"/>
    <p:sldId id="304" r:id="rId52"/>
    <p:sldId id="351" r:id="rId53"/>
    <p:sldId id="277" r:id="rId54"/>
    <p:sldId id="273" r:id="rId55"/>
    <p:sldId id="267" r:id="rId56"/>
    <p:sldId id="348" r:id="rId57"/>
    <p:sldId id="307" r:id="rId58"/>
    <p:sldId id="346" r:id="rId59"/>
    <p:sldId id="347" r:id="rId60"/>
    <p:sldId id="299" r:id="rId61"/>
    <p:sldId id="349" r:id="rId62"/>
    <p:sldId id="353" r:id="rId63"/>
    <p:sldId id="354" r:id="rId64"/>
    <p:sldId id="261" r:id="rId65"/>
    <p:sldId id="268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990033"/>
    <a:srgbClr val="0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9" d="100"/>
          <a:sy n="109" d="100"/>
        </p:scale>
        <p:origin x="16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365E42-FB03-499B-A219-B0A9525E0B9D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BD7CB1-AE36-41CD-A502-E780B4C15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5D8EE-9ECF-4714-9D23-047B505FAE97}" type="slidenum">
              <a:rPr lang="ru-RU" smtClean="0">
                <a:ea typeface="Lucida Sans Unicode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D7CB1-AE36-41CD-A502-E780B4C15A8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D7CB1-AE36-41CD-A502-E780B4C15A8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4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953A-FE1D-4D65-835F-C478C8DE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2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486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040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443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061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389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36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919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267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6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-290513"/>
            <a:ext cx="2151063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-290513"/>
            <a:ext cx="630555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1508-C5D2-4C8D-9D29-FB24428B7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770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8CF6F-6BF8-43CD-98B1-D9015FF5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8F94A-12EC-4FE4-92DB-DA6CAC2A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32233-9827-45AF-8704-44D15DDC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93CD-6CE9-429F-B451-A380555A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1340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255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215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69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1818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28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6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B692-CF26-4435-96D3-F26C9215F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3328-909C-4C44-9F2E-A0289752B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7513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89413"/>
            <a:ext cx="4227513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08D6-71F0-4921-BD8C-8DF07C182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A4C2E-3958-40D9-81DA-B2D3028A6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4A94-E660-4C44-B98F-163F23085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7BE1-6A65-4CF8-9DA5-7C8E431E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35A3-6A22-4B73-A25A-1BFBB3268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FA8-3254-4713-865D-83257CB4D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3D6D-ED38-412C-AE61-F953EFA8B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B537-72DC-4DBE-AD0F-A2AF39065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E110-7A95-4512-B44A-BF9CDA7BA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7F6E-4102-40C1-8D2E-A37980483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1421-95EA-4733-AE27-4EF595F48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15106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04963"/>
            <a:ext cx="630555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2D2B-0BBB-45E0-965F-03D21D944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EA01-607A-4EA4-9395-0BC07CE1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AAE1-205C-47C2-B822-CE69A599E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CE7F-6C57-486D-B593-C7013C12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F9EC-362C-44B0-8C18-12ECD8CB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20B9-99DE-4B61-B9D0-A6079ED21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9AC5-C592-4545-A368-2C7CB804B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EC36-E4FC-4759-BE25-142E2D7B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3258-9C6D-4CC5-A9EF-B7A3C3E4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34B7-1484-445E-B970-9E0016AB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FF5F-62EE-4342-B110-2B44D4038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31A3-8012-4B4F-ACA4-BC5DBA63B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BDD0-3CB9-4A04-9BBE-55DFF8076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-290513"/>
            <a:ext cx="2151063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-290513"/>
            <a:ext cx="630555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3BA4-2752-4094-BEA2-6A2F42DAD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B74A-AAAA-42F5-9E1B-7F4001CB9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231C-5850-487B-9820-F5DF732B4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6150-BE0F-4283-8184-D93F15875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7513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89413"/>
            <a:ext cx="4227513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7AF6-EC90-44D3-A5F7-34A225910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6D6A-2185-4F47-8C5A-9E2F599F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983-9528-4750-AFB3-6F46C01D0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6D4F-8684-48DB-B6B1-869A3284E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F7A0-64D6-412D-8E5D-076CE20F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BC511-5E28-4598-934C-BA6182CC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11A3-428E-4889-BB24-A665702DD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014A-9633-436B-93D2-421889235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9D3B-354D-4099-955A-936DFD48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D360-865A-44F2-8ECE-CFFB1B5D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6953-8BCB-4C6D-ACE0-62A823CB8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9A6A-0F31-490A-A46E-E4E3F710E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8A20-A693-4FB6-819D-E5C9823F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15106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04963"/>
            <a:ext cx="630555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421D-AFDC-42BF-B664-5BD1F02E7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A471-7F59-4A0F-A1D4-948B71AE1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AC39-F2FB-4946-896C-05B1E4C66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CFAC-2247-45DE-802C-6CD5B9C3E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8D7B-E9A8-4D46-9B73-C5EF6DE37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17A0-AB38-44A1-96F7-1507852B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FC13-C978-40C3-AEC5-EB3808295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2928-7723-4034-AD13-D943F8EF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132C-FBF8-4476-85A6-BE8DA838C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290E-0A09-4286-8903-ED1CD2253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4480-1AA9-4CC7-9BA0-98819561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CC05-058E-4E06-9A00-F086D575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-290513"/>
            <a:ext cx="2151063" cy="68421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-290513"/>
            <a:ext cx="6305550" cy="68421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4EAB-17C7-42AE-B365-103F3B095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26F8-6C11-4735-A7EC-4FBDF2362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27513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8513" y="1676400"/>
            <a:ext cx="4229100" cy="4875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9C3A-2008-49A4-9B2F-1A946A458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-290513"/>
            <a:ext cx="7466013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27513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4229100" cy="2360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600" y="4189413"/>
            <a:ext cx="4227513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513" y="4189413"/>
            <a:ext cx="4229100" cy="2362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4CD1-94C6-4039-A7A8-EF4BA745A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551F-BB78-41C0-8183-5DFBAF77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31D0-A165-47EC-AD9C-EEE1668E7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E385-92CD-4EA6-A09C-17F615BE3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64E5-C84C-4E07-85CB-DCCD89C4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4E61-CAD0-4FF1-98EA-FB766F0CA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DCC4-B32D-4A06-B51B-71DBF5861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EE07-7D70-4E0C-B61F-0A30D404B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26E0-A4A1-4127-8F1D-AB0EDFC89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AAF5-9E5E-4ABB-A5F1-278EF72C1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9951-A586-4D07-8F1E-6DA08A5A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A02-A16B-4A84-A136-5F03617F0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4963"/>
            <a:ext cx="215106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604963"/>
            <a:ext cx="630555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75DE-901B-4147-990C-7FA2F1853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68713"/>
            <a:ext cx="8609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96B2-B147-45E5-A8B7-52EBA556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E32B-F99D-4AF7-AC2F-C59E9A66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19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805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87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67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0011-E79F-4FAF-8919-610A5C9E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653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15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569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132C-FBF8-4476-85A6-BE8DA838C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07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60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0CD5-4998-49B4-A7DC-31247CEA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87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8CF6F-6BF8-43CD-98B1-D9015FF5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8F94A-12EC-4FE4-92DB-DA6CAC2A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32233-9827-45AF-8704-44D15DDC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93CD-6CE9-429F-B451-A380555A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3080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2928-7723-4034-AD13-D943F8EF3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89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132C-FBF8-4476-85A6-BE8DA838C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701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5701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77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105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989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6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0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290513"/>
            <a:ext cx="7466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09013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282A69-6836-408F-A209-6F00E798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0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88" r:id="rId4"/>
    <p:sldLayoutId id="214748388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8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8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9" r:id="rId2"/>
    <p:sldLayoutId id="2147483880" r:id="rId3"/>
    <p:sldLayoutId id="2147483881" r:id="rId4"/>
    <p:sldLayoutId id="214748388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83" r:id="rId4"/>
    <p:sldLayoutId id="2147483884" r:id="rId5"/>
    <p:sldLayoutId id="214748388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668713"/>
            <a:ext cx="8609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17A843-BACB-4414-B3CE-AC35C23AD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290513"/>
            <a:ext cx="7466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09013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06C0B-82D8-461E-A384-49DB5A204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668713"/>
            <a:ext cx="8609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2530BB-34C8-430C-9C58-1A79D2DB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290513"/>
            <a:ext cx="7466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09013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B5514-335F-4991-9515-FB9A726B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668713"/>
            <a:ext cx="8609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DAF083-4085-4487-9DC6-BE9A04A5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545" cy="6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9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1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46.xml"/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9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57422" y="4429132"/>
            <a:ext cx="6200764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3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2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</a:t>
            </a:r>
            <a:br>
              <a:rPr lang="ru-RU" sz="32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err="1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Леднева</a:t>
            </a:r>
            <a:r>
              <a:rPr lang="ru-RU" sz="320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Т.В.</a:t>
            </a:r>
            <a:endParaRPr lang="ru-RU" sz="320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972616" y="2708920"/>
            <a:ext cx="9217024" cy="1614502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r" eaLnBrk="1" hangingPunct="1">
              <a:defRPr/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«Методика обучения решению текстовых задач на проценты»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7B4B-7261-4E00-9DA3-AE4A560FA64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2524"/>
            <a:ext cx="7355160" cy="1325562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Задачи на нахождение числа по его нескольким процентам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2088086"/>
            <a:ext cx="4185366" cy="409476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496966"/>
              </p:ext>
            </p:extLst>
          </p:nvPr>
        </p:nvGraphicFramePr>
        <p:xfrm>
          <a:off x="-2764929" y="3196792"/>
          <a:ext cx="356439" cy="36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29" name="Уравнение" r:id="rId5" imgW="939392" imgH="203112" progId="Equation.3">
                  <p:embed/>
                </p:oleObj>
              </mc:Choice>
              <mc:Fallback>
                <p:oleObj name="Уравнение" r:id="rId5" imgW="939392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64929" y="3196792"/>
                        <a:ext cx="356439" cy="368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5353" y="26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1961390"/>
            <a:ext cx="3034680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latin typeface="+mj-lt"/>
                <a:ea typeface="Times New Roman" panose="02020603050405020304" pitchFamily="18" charset="0"/>
              </a:rPr>
              <a:t>Пример3</a:t>
            </a:r>
            <a:r>
              <a:rPr lang="ru-RU" b="1" u="sng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Найдите число, 7% которого равен 21.</a:t>
            </a:r>
            <a:endParaRPr lang="ru-RU" dirty="0">
              <a:latin typeface="+mj-lt"/>
            </a:endParaRPr>
          </a:p>
          <a:p>
            <a:r>
              <a:rPr lang="ru-RU" i="1" dirty="0">
                <a:latin typeface="+mj-lt"/>
                <a:ea typeface="Times New Roman" panose="02020603050405020304" pitchFamily="18" charset="0"/>
              </a:rPr>
              <a:t>Решение: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7% это 0,07</a:t>
            </a:r>
          </a:p>
          <a:p>
            <a:r>
              <a:rPr lang="ru-RU" dirty="0" smtClean="0">
                <a:latin typeface="+mj-lt"/>
              </a:rPr>
              <a:t>21 : 0,07= 300.</a:t>
            </a:r>
          </a:p>
          <a:p>
            <a:r>
              <a:rPr lang="ru-RU" dirty="0" smtClean="0">
                <a:latin typeface="+mj-lt"/>
              </a:rPr>
              <a:t>Ответ: 300.</a:t>
            </a:r>
            <a:endParaRPr lang="ru-RU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3565288"/>
            <a:ext cx="2890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+mn-lt"/>
              </a:rPr>
              <a:t>Пример 4: </a:t>
            </a:r>
            <a:r>
              <a:rPr lang="ru-RU" dirty="0">
                <a:latin typeface="+mn-lt"/>
              </a:rPr>
              <a:t>В библиотеке 12% всех книг – словари. Сколько книг в библиотеке, если словарей в ней 900?</a:t>
            </a:r>
          </a:p>
          <a:p>
            <a:r>
              <a:rPr lang="ru-RU" i="1" dirty="0" smtClean="0">
                <a:latin typeface="+mn-lt"/>
              </a:rPr>
              <a:t>Решение</a:t>
            </a:r>
            <a:r>
              <a:rPr lang="ru-RU" i="1" dirty="0">
                <a:latin typeface="+mn-lt"/>
              </a:rPr>
              <a:t>: 12% = 0,12</a:t>
            </a:r>
            <a:endParaRPr lang="ru-RU" dirty="0">
              <a:latin typeface="+mn-lt"/>
            </a:endParaRPr>
          </a:p>
          <a:p>
            <a:r>
              <a:rPr lang="ru-RU" i="1" dirty="0">
                <a:latin typeface="+mn-lt"/>
              </a:rPr>
              <a:t>900 : 0,12 = 7500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Ответ: 7500 книг в библиотеке.</a:t>
            </a:r>
          </a:p>
          <a:p>
            <a:r>
              <a:rPr lang="ru-RU" dirty="0" smtClean="0">
                <a:latin typeface="+mn-lt"/>
              </a:rPr>
              <a:t>Ответ: 1500кг.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864" y="4996449"/>
            <a:ext cx="475080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/>
              <a:t>Алгоритм.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Записать проценты в виде дроби.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Разделить данную часть числа на полученную дробь.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833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165704" cy="1143000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Задачи на нахождение того, сколько % одно число составляет от другого; на сколько процентов одно число больше другого.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932" y="2564904"/>
            <a:ext cx="3816424" cy="376459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64088" y="2492896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u="sng" dirty="0">
                <a:latin typeface="+mj-lt"/>
              </a:rPr>
              <a:t>Пример 5. </a:t>
            </a:r>
            <a:r>
              <a:rPr lang="ru-RU" dirty="0">
                <a:latin typeface="+mj-lt"/>
              </a:rPr>
              <a:t>Сколько процентов числа </a:t>
            </a:r>
            <a:r>
              <a:rPr lang="tt-RU" dirty="0">
                <a:latin typeface="+mj-lt"/>
              </a:rPr>
              <a:t>2000</a:t>
            </a:r>
            <a:r>
              <a:rPr lang="ru-RU" dirty="0">
                <a:latin typeface="+mj-lt"/>
              </a:rPr>
              <a:t> составляет число </a:t>
            </a:r>
            <a:r>
              <a:rPr lang="tt-RU" dirty="0">
                <a:latin typeface="+mj-lt"/>
              </a:rPr>
              <a:t>50</a:t>
            </a:r>
            <a:r>
              <a:rPr lang="ru-RU" dirty="0">
                <a:latin typeface="+mj-lt"/>
              </a:rPr>
              <a:t>0?</a:t>
            </a:r>
          </a:p>
          <a:p>
            <a:endParaRPr lang="tt-RU" i="1" dirty="0" smtClean="0">
              <a:latin typeface="+mj-lt"/>
            </a:endParaRPr>
          </a:p>
          <a:p>
            <a:r>
              <a:rPr lang="tt-RU" i="1" dirty="0" smtClean="0">
                <a:latin typeface="+mj-lt"/>
              </a:rPr>
              <a:t>Решение</a:t>
            </a:r>
            <a:r>
              <a:rPr lang="tt-RU" i="1" dirty="0">
                <a:latin typeface="+mj-lt"/>
              </a:rPr>
              <a:t>: </a:t>
            </a:r>
            <a:r>
              <a:rPr lang="tt-RU" dirty="0" smtClean="0">
                <a:latin typeface="+mj-lt"/>
              </a:rPr>
              <a:t>500</a:t>
            </a:r>
            <a:r>
              <a:rPr lang="ru-RU" dirty="0" smtClean="0">
                <a:latin typeface="+mj-lt"/>
              </a:rPr>
              <a:t> : </a:t>
            </a:r>
            <a:r>
              <a:rPr lang="tt-RU" dirty="0" smtClean="0">
                <a:latin typeface="+mj-lt"/>
              </a:rPr>
              <a:t>2000 = 0,25</a:t>
            </a:r>
            <a:r>
              <a:rPr lang="ru-RU" dirty="0" smtClean="0">
                <a:latin typeface="+mj-lt"/>
              </a:rPr>
              <a:t>. 0,2</a:t>
            </a:r>
            <a:r>
              <a:rPr lang="tt-RU" dirty="0" smtClean="0">
                <a:latin typeface="+mj-lt"/>
              </a:rPr>
              <a:t>5·100%</a:t>
            </a:r>
            <a:r>
              <a:rPr lang="ru-RU" dirty="0" smtClean="0">
                <a:latin typeface="+mj-lt"/>
              </a:rPr>
              <a:t> = 2</a:t>
            </a:r>
            <a:r>
              <a:rPr lang="tt-RU" dirty="0">
                <a:latin typeface="+mj-lt"/>
              </a:rPr>
              <a:t>5</a:t>
            </a:r>
            <a:r>
              <a:rPr lang="ru-RU" dirty="0">
                <a:latin typeface="+mj-lt"/>
              </a:rPr>
              <a:t>%. </a:t>
            </a:r>
          </a:p>
          <a:p>
            <a:r>
              <a:rPr lang="tt-RU" dirty="0">
                <a:latin typeface="+mj-lt"/>
              </a:rPr>
              <a:t>Ответ:</a:t>
            </a:r>
            <a:r>
              <a:rPr lang="tt-RU" i="1" dirty="0">
                <a:latin typeface="+mj-lt"/>
              </a:rPr>
              <a:t>25%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137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908720"/>
                <a:ext cx="8784976" cy="511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u="sng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</a:t>
                </a:r>
                <a:r>
                  <a:rPr lang="tt-RU" sz="1800" b="1" u="sng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1800" b="1" u="sng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8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Токарь вытачивал за час </a:t>
                </a:r>
                <a:r>
                  <a:rPr lang="tt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деталей. Применив резец из более прочной стали, он стал вытачивать на </a:t>
                </a:r>
                <a:r>
                  <a:rPr lang="tt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деталей в час больше. На сколько процентов повысилась производительность труда токаря? </a:t>
                </a:r>
                <a:b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r>
                  <a:rPr lang="tt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tt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 = 0,2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0,2 · 100% = 2</a:t>
                </a:r>
                <a:r>
                  <a:rPr lang="tt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%. 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tt-RU" sz="18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tt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tt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  <a:r>
                  <a:rPr lang="tt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%.</a:t>
                </a: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tt-RU" sz="1800" b="1" u="sng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Пример7. </a:t>
                </a:r>
                <a:r>
                  <a:rPr lang="tt-RU" sz="1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сколько процентов 6 меньше 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10?</a:t>
                </a:r>
                <a:r>
                  <a:rPr lang="ru-RU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tt-RU" sz="18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tt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6 : 10 = </a:t>
                </a:r>
                <a:r>
                  <a:rPr lang="tt-RU" sz="18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0,6. 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Значит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составляет 60% от числа 10. Для того, чтобы найти, на сколько процентов 6 меньше 10, нужно вычесть: 100%-60%=40%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%.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endParaRPr lang="ru-RU" sz="1800" b="1" u="sng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b="1" u="sng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</a:t>
                </a:r>
                <a:r>
                  <a:rPr lang="ru-RU" sz="1800" b="1" u="sng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плановом задании 60 автомобилей в день завод выпустил 66 автомобилей. На сколько процентов завод выполнил план?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tt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 66 : 60 = 1,1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tt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14:m>
                  <m:oMath xmlns:m="http://schemas.openxmlformats.org/officeDocument/2006/math">
                    <m:r>
                      <a:rPr lang="tt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tt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100 = 110%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tt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:r>
                  <a:rPr lang="tt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110%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84976" cy="5118324"/>
              </a:xfrm>
              <a:prstGeom prst="rect">
                <a:avLst/>
              </a:prstGeom>
              <a:blipFill>
                <a:blip r:embed="rId2"/>
                <a:stretch>
                  <a:fillRect l="-555" t="-238" r="-971" b="-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09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268760"/>
            <a:ext cx="2185608" cy="288032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69"/>
          <a:stretch/>
        </p:blipFill>
        <p:spPr>
          <a:xfrm>
            <a:off x="683568" y="836712"/>
            <a:ext cx="5184575" cy="353120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703"/>
          <a:stretch/>
        </p:blipFill>
        <p:spPr>
          <a:xfrm>
            <a:off x="2051720" y="4509120"/>
            <a:ext cx="4320480" cy="202465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427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60000" t="33178" r="6666" b="33643"/>
          <a:stretch/>
        </p:blipFill>
        <p:spPr>
          <a:xfrm>
            <a:off x="4788024" y="3212976"/>
            <a:ext cx="2634902" cy="243461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692696"/>
            <a:ext cx="448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Формула процентов</a:t>
            </a:r>
          </a:p>
        </p:txBody>
      </p:sp>
      <p:pic>
        <p:nvPicPr>
          <p:cNvPr id="7" name="Объект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" t="80328" r="1019" b="820"/>
          <a:stretch/>
        </p:blipFill>
        <p:spPr bwMode="auto">
          <a:xfrm>
            <a:off x="3563888" y="1412776"/>
            <a:ext cx="5216071" cy="1510427"/>
          </a:xfrm>
          <a:prstGeom prst="rect">
            <a:avLst/>
          </a:prstGeom>
          <a:noFill/>
          <a:ln w="28575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08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>
          <a:xfrm>
            <a:off x="837927" y="827651"/>
            <a:ext cx="754258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Этапы работы над задачей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6275" y="1577975"/>
            <a:ext cx="7197725" cy="3709988"/>
          </a:xfrm>
          <a:prstGeom prst="rect">
            <a:avLst/>
          </a:prstGeom>
        </p:spPr>
        <p:txBody>
          <a:bodyPr/>
          <a:lstStyle/>
          <a:p>
            <a:pPr marL="711200" indent="-7112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Анализ текста задачи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marL="711200" indent="-7112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Составление таблицы, схемы – краткая  запись условия. Поиск решения</a:t>
            </a:r>
          </a:p>
          <a:p>
            <a:pPr marL="711200" indent="-7112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Выбор метода решения</a:t>
            </a:r>
            <a:r>
              <a:rPr lang="en-US" sz="2400" b="1" dirty="0" smtClean="0"/>
              <a:t>.</a:t>
            </a:r>
            <a:r>
              <a:rPr lang="ru-RU" sz="2400" b="1" dirty="0" smtClean="0"/>
              <a:t> Решение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marL="711200" indent="-7112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Проверка результата.</a:t>
            </a:r>
          </a:p>
          <a:p>
            <a:pPr marL="711200" indent="-7112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Интерпретация полученного результата</a:t>
            </a:r>
            <a:r>
              <a:rPr lang="en-US" sz="2400" b="1" dirty="0" smtClean="0"/>
              <a:t>.</a:t>
            </a:r>
            <a:r>
              <a:rPr lang="ru-RU" sz="2400" b="1" dirty="0" smtClean="0"/>
              <a:t> Исследование решения.</a:t>
            </a:r>
          </a:p>
          <a:p>
            <a:pPr marL="711200" indent="-7112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Записать ответ.</a:t>
            </a:r>
          </a:p>
          <a:p>
            <a:pPr marL="711200" indent="-711200" eaLnBrk="1" hangingPunct="1"/>
            <a:endParaRPr lang="ru-RU" b="1" dirty="0" smtClean="0"/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2195736" y="34758"/>
            <a:ext cx="4826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Научиться математике 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значит</a:t>
            </a:r>
            <a:r>
              <a:rPr lang="ru-RU" sz="1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научиться решать задачи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053825"/>
            <a:ext cx="7200900" cy="10001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6D0C4-4D21-4EC5-A9BD-8DC568BA0B6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2038598" y="64291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 (сплав, смесь)</a:t>
            </a:r>
          </a:p>
        </p:txBody>
      </p:sp>
      <p:cxnSp>
        <p:nvCxnSpPr>
          <p:cNvPr id="1032" name="Прямая со стрелкой 5"/>
          <p:cNvCxnSpPr>
            <a:cxnSpLocks noChangeShapeType="1"/>
          </p:cNvCxnSpPr>
          <p:nvPr/>
        </p:nvCxnSpPr>
        <p:spPr bwMode="auto">
          <a:xfrm>
            <a:off x="4324598" y="1142980"/>
            <a:ext cx="1143000" cy="3571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3" name="Прямая со стрелкой 6"/>
          <p:cNvCxnSpPr>
            <a:cxnSpLocks noChangeShapeType="1"/>
          </p:cNvCxnSpPr>
          <p:nvPr/>
        </p:nvCxnSpPr>
        <p:spPr bwMode="auto">
          <a:xfrm rot="10800000" flipV="1">
            <a:off x="2038598" y="1142980"/>
            <a:ext cx="1009650" cy="4191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4" name="TextBox 8"/>
          <p:cNvSpPr txBox="1">
            <a:spLocks noChangeArrowheads="1"/>
          </p:cNvSpPr>
          <p:nvPr/>
        </p:nvSpPr>
        <p:spPr bwMode="auto">
          <a:xfrm>
            <a:off x="395536" y="164304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вещество</a:t>
            </a:r>
          </a:p>
        </p:txBody>
      </p:sp>
      <p:sp>
        <p:nvSpPr>
          <p:cNvPr id="1035" name="TextBox 9"/>
          <p:cNvSpPr txBox="1">
            <a:spLocks noChangeArrowheads="1"/>
          </p:cNvSpPr>
          <p:nvPr/>
        </p:nvSpPr>
        <p:spPr bwMode="auto">
          <a:xfrm>
            <a:off x="4896098" y="1571605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примеси</a:t>
            </a:r>
          </a:p>
        </p:txBody>
      </p:sp>
      <p:sp>
        <p:nvSpPr>
          <p:cNvPr id="1036" name="TextBox 10"/>
          <p:cNvSpPr txBox="1">
            <a:spLocks noChangeArrowheads="1"/>
          </p:cNvSpPr>
          <p:nvPr/>
        </p:nvSpPr>
        <p:spPr bwMode="auto">
          <a:xfrm>
            <a:off x="928722" y="2173268"/>
            <a:ext cx="514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масса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масса раствора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12861"/>
              </p:ext>
            </p:extLst>
          </p:nvPr>
        </p:nvGraphicFramePr>
        <p:xfrm>
          <a:off x="2255838" y="3139788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0" name="Уравнение" r:id="rId3" imgW="482400" imgH="393480" progId="Equation.3">
                  <p:embed/>
                </p:oleObj>
              </mc:Choice>
              <mc:Fallback>
                <p:oleObj name="Уравнение" r:id="rId3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139788"/>
                        <a:ext cx="1143000" cy="863600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3500472" y="3071793"/>
            <a:ext cx="4714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Массовая доля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чистого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вещества (концентрация)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337292"/>
              </p:ext>
            </p:extLst>
          </p:nvPr>
        </p:nvGraphicFramePr>
        <p:xfrm>
          <a:off x="4803672" y="3917526"/>
          <a:ext cx="5413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1" name="Уравнение" r:id="rId5" imgW="152280" imgH="177480" progId="Equation.3">
                  <p:embed/>
                </p:oleObj>
              </mc:Choice>
              <mc:Fallback>
                <p:oleObj name="Уравнение" r:id="rId5" imgW="15228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672" y="3917526"/>
                        <a:ext cx="541337" cy="631825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8" name="Прямая со стрелкой 14"/>
          <p:cNvCxnSpPr>
            <a:cxnSpLocks noChangeShapeType="1"/>
          </p:cNvCxnSpPr>
          <p:nvPr/>
        </p:nvCxnSpPr>
        <p:spPr bwMode="auto">
          <a:xfrm rot="10800000" flipV="1">
            <a:off x="3714784" y="4286230"/>
            <a:ext cx="1009650" cy="4191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9" name="Прямая со стрелкой 15"/>
          <p:cNvCxnSpPr>
            <a:cxnSpLocks noChangeShapeType="1"/>
          </p:cNvCxnSpPr>
          <p:nvPr/>
        </p:nvCxnSpPr>
        <p:spPr bwMode="auto">
          <a:xfrm>
            <a:off x="5429284" y="4286230"/>
            <a:ext cx="1143000" cy="3571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1643097" y="4714855"/>
            <a:ext cx="292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долях единицы</a:t>
            </a: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5143504" y="4714855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процентах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(процентное содержание)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714612" y="5143512"/>
          <a:ext cx="35718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2" name="Формула" r:id="rId7" imgW="228600" imgH="393480" progId="Equation.3">
                  <p:embed/>
                </p:oleObj>
              </mc:Choice>
              <mc:Fallback>
                <p:oleObj name="Формула" r:id="rId7" imgW="2286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5143512"/>
                        <a:ext cx="357187" cy="6143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429388" y="5500702"/>
          <a:ext cx="1041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3" name="Формула" r:id="rId9" imgW="647640" imgH="393480" progId="Equation.3">
                  <p:embed/>
                </p:oleObj>
              </mc:Choice>
              <mc:Fallback>
                <p:oleObj name="Формула" r:id="rId9" imgW="647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5500702"/>
                        <a:ext cx="1041400" cy="6318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110091"/>
            <a:ext cx="8229600" cy="940966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Правила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17945"/>
              </p:ext>
            </p:extLst>
          </p:nvPr>
        </p:nvGraphicFramePr>
        <p:xfrm>
          <a:off x="611560" y="1051057"/>
          <a:ext cx="7067127" cy="12618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67127">
                  <a:extLst>
                    <a:ext uri="{9D8B030D-6E8A-4147-A177-3AD203B41FA5}">
                      <a16:colId xmlns:a16="http://schemas.microsoft.com/office/drawing/2014/main" val="18814681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Все получающиеся смеси и сплавы однородны, все смешиваемые вещества не вступают в химическую реакцию.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0471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2605"/>
              </p:ext>
            </p:extLst>
          </p:nvPr>
        </p:nvGraphicFramePr>
        <p:xfrm>
          <a:off x="611561" y="2492896"/>
          <a:ext cx="7067126" cy="16558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67126">
                  <a:extLst>
                    <a:ext uri="{9D8B030D-6E8A-4147-A177-3AD203B41FA5}">
                      <a16:colId xmlns:a16="http://schemas.microsoft.com/office/drawing/2014/main" val="2943948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Масса раствора (сплава, смеси) равна сумме масс всех составляющих.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слиянии двух растворов, имеющих объемы V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V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получается смесь, объем которой равен V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400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46694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48922"/>
              </p:ext>
            </p:extLst>
          </p:nvPr>
        </p:nvGraphicFramePr>
        <p:xfrm>
          <a:off x="644553" y="4396842"/>
          <a:ext cx="7034134" cy="12352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34134">
                  <a:extLst>
                    <a:ext uri="{9D8B030D-6E8A-4147-A177-3AD203B41FA5}">
                      <a16:colId xmlns:a16="http://schemas.microsoft.com/office/drawing/2014/main" val="1477521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 смешивании нескольких растворов (сплавов, смесей) масса нового раствора становится равной сумме масс всех смешанных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растворов.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9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222" y="764704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51507"/>
              </p:ext>
            </p:extLst>
          </p:nvPr>
        </p:nvGraphicFramePr>
        <p:xfrm>
          <a:off x="1115616" y="2227712"/>
          <a:ext cx="5934075" cy="12618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34075">
                  <a:extLst>
                    <a:ext uri="{9D8B030D-6E8A-4147-A177-3AD203B41FA5}">
                      <a16:colId xmlns:a16="http://schemas.microsoft.com/office/drawing/2014/main" val="53366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Масса растворенного вещества при смешивании двух растворов (сплавов, смесей) суммируется.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18003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60020"/>
              </p:ext>
            </p:extLst>
          </p:nvPr>
        </p:nvGraphicFramePr>
        <p:xfrm>
          <a:off x="1115616" y="4171928"/>
          <a:ext cx="6076950" cy="8412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76950">
                  <a:extLst>
                    <a:ext uri="{9D8B030D-6E8A-4147-A177-3AD203B41FA5}">
                      <a16:colId xmlns:a16="http://schemas.microsoft.com/office/drawing/2014/main" val="2981818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Сумма всех концентраций равна единице (100%).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6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3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809081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Основные виды задач на растворы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I</a:t>
            </a:r>
            <a:r>
              <a:rPr lang="ru-RU" sz="2400" b="1" dirty="0">
                <a:latin typeface="+mj-lt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какой-либо раствор, с какой-либо концентрацией вещества, добавляют, например, чистую воду (с нулевой концентрацией этого вещества). Надо определить, какова концентрация полученного вещества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Две смеси определенной массы с некоторой концентрацией вещества сливают вместе. Надо определить концентрацию и массу данного вещества в полученной смеси.</a:t>
            </a:r>
          </a:p>
        </p:txBody>
      </p:sp>
    </p:spTree>
    <p:extLst>
      <p:ext uri="{BB962C8B-B14F-4D97-AF65-F5344CB8AC3E}">
        <p14:creationId xmlns:p14="http://schemas.microsoft.com/office/powerpoint/2010/main" val="16212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52736"/>
            <a:ext cx="6120680" cy="5339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AB72-52F9-48C9-A688-C24776CEF5D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idx="1"/>
          </p:nvPr>
        </p:nvSpPr>
        <p:spPr>
          <a:xfrm>
            <a:off x="1259632" y="1555089"/>
            <a:ext cx="7182569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dirty="0" smtClean="0"/>
              <a:t>  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782175"/>
            <a:ext cx="2129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1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>
          <a:xfrm>
            <a:off x="-36512" y="764704"/>
            <a:ext cx="7956164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текста задачи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краткая запись  условия – в виде таблицы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136904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Необходимо ответить на вопросы:</a:t>
            </a:r>
          </a:p>
          <a:p>
            <a:pPr eaLnBrk="1" hangingPunct="1"/>
            <a:r>
              <a:rPr lang="ru-RU" sz="3600" dirty="0" smtClean="0"/>
              <a:t>Сколько «участников» задачи?</a:t>
            </a:r>
          </a:p>
          <a:p>
            <a:pPr eaLnBrk="1" hangingPunct="1"/>
            <a:r>
              <a:rPr lang="ru-RU" sz="3600" dirty="0" smtClean="0"/>
              <a:t>Какими величинами характеризуется ситуация?</a:t>
            </a:r>
          </a:p>
          <a:p>
            <a:pPr eaLnBrk="1" hangingPunct="1"/>
            <a:r>
              <a:rPr lang="ru-RU" sz="3600" dirty="0" smtClean="0"/>
              <a:t>Какие величины известны?</a:t>
            </a:r>
          </a:p>
          <a:p>
            <a:pPr eaLnBrk="1" hangingPunct="1"/>
            <a:r>
              <a:rPr lang="ru-RU" sz="3600" dirty="0" smtClean="0"/>
              <a:t>Как связаны величины, характеризующие процесс задачи?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8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Grp="1" noChangeArrowheads="1"/>
          </p:cNvSpPr>
          <p:nvPr>
            <p:ph type="title"/>
          </p:nvPr>
        </p:nvSpPr>
        <p:spPr>
          <a:xfrm>
            <a:off x="395536" y="834371"/>
            <a:ext cx="79248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участников задачи?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35627"/>
            <a:ext cx="6336704" cy="7697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Три участника               три строки в таблице</a:t>
            </a:r>
          </a:p>
        </p:txBody>
      </p:sp>
      <p:sp>
        <p:nvSpPr>
          <p:cNvPr id="31748" name="AutoShape 24"/>
          <p:cNvSpPr>
            <a:spLocks noChangeArrowheads="1"/>
          </p:cNvSpPr>
          <p:nvPr/>
        </p:nvSpPr>
        <p:spPr bwMode="auto">
          <a:xfrm>
            <a:off x="3275856" y="1688366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78304"/>
              </p:ext>
            </p:extLst>
          </p:nvPr>
        </p:nvGraphicFramePr>
        <p:xfrm>
          <a:off x="956196" y="2564904"/>
          <a:ext cx="7235527" cy="27637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6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Первый 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Получившийся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0011-E79F-4FAF-8919-610A5C9ECBD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AutoShape 4"/>
          <p:cNvSpPr>
            <a:spLocks noGrp="1" noChangeArrowheads="1"/>
          </p:cNvSpPr>
          <p:nvPr>
            <p:ph type="title"/>
          </p:nvPr>
        </p:nvSpPr>
        <p:spPr>
          <a:xfrm>
            <a:off x="-180528" y="548680"/>
            <a:ext cx="79248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величинами характеризуется ситуация?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59632" y="1556792"/>
            <a:ext cx="7693025" cy="9223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 содержание меди (доля содержания вещества)</a:t>
            </a:r>
          </a:p>
          <a:p>
            <a:pPr eaLnBrk="1" hangingPunct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раствора (смеси, сплава)</a:t>
            </a:r>
          </a:p>
          <a:p>
            <a:pPr eaLnBrk="1" hangingPunct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 вещества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27941"/>
              </p:ext>
            </p:extLst>
          </p:nvPr>
        </p:nvGraphicFramePr>
        <p:xfrm>
          <a:off x="1043608" y="2852936"/>
          <a:ext cx="7392070" cy="37147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3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растворов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, смесей, сплавов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% содержание меди (доля содержания вещества)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раствора (смеси, сплава)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вещества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Первый 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Получившийся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0011-E79F-4FAF-8919-610A5C9ECBD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/>
          <p:cNvSpPr>
            <a:spLocks noGrp="1" noChangeArrowheads="1"/>
          </p:cNvSpPr>
          <p:nvPr>
            <p:ph type="title"/>
          </p:nvPr>
        </p:nvSpPr>
        <p:spPr>
          <a:xfrm>
            <a:off x="-28659" y="800639"/>
            <a:ext cx="79248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величины известны?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8456" y="1356078"/>
            <a:ext cx="7693025" cy="1000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заносим в таблицу все известные значения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20195"/>
              </p:ext>
            </p:extLst>
          </p:nvPr>
        </p:nvGraphicFramePr>
        <p:xfrm>
          <a:off x="1043608" y="2178826"/>
          <a:ext cx="7501022" cy="37147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растворов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, смесей, сплавов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% содержание меди (доля содержания вещества)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раствора (смеси, сплава)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вещества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Первый 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Получившийся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3536156" y="3785570"/>
            <a:ext cx="19288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15%=0,15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3571874" y="4404709"/>
            <a:ext cx="1857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65%=0,65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3571874" y="5155415"/>
            <a:ext cx="1714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30%=0,3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5580112" y="5155415"/>
            <a:ext cx="12144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200 г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0011-E79F-4FAF-8919-610A5C9ECBD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68818"/>
              </p:ext>
            </p:extLst>
          </p:nvPr>
        </p:nvGraphicFramePr>
        <p:xfrm>
          <a:off x="528710" y="2708920"/>
          <a:ext cx="8472415" cy="383611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1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1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8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растворов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, смесей, сплавов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% содержание меди (доля содержания вещества)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раствора (смеси, сплава)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Масса вещества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Первый 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Получившийся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сплав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2714624" y="4479307"/>
            <a:ext cx="1928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15%=0,15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2714625" y="4976813"/>
            <a:ext cx="185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65%=0,65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714624" y="5758518"/>
            <a:ext cx="1714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30%=0,3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4429125" y="5715000"/>
            <a:ext cx="1214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200 г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4643438" y="4429125"/>
            <a:ext cx="714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хг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4429125" y="5000625"/>
            <a:ext cx="1428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(200 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)г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857875" y="4405313"/>
            <a:ext cx="1357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5786438" y="4929188"/>
            <a:ext cx="3500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0,65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(200–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)=130–0,65х 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5929313" y="5715000"/>
            <a:ext cx="30718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0,3=60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8" name="Заголовок 17"/>
          <p:cNvSpPr>
            <a:spLocks noGrp="1"/>
          </p:cNvSpPr>
          <p:nvPr>
            <p:ph type="title"/>
          </p:nvPr>
        </p:nvSpPr>
        <p:spPr>
          <a:xfrm>
            <a:off x="-448464" y="489237"/>
            <a:ext cx="86868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Как связаны величины, 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характеризующие процесс задачи?</a:t>
            </a:r>
          </a:p>
        </p:txBody>
      </p:sp>
      <p:sp>
        <p:nvSpPr>
          <p:cNvPr id="1039" name="Прямоугольник 18"/>
          <p:cNvSpPr>
            <a:spLocks noChangeArrowheads="1"/>
          </p:cNvSpPr>
          <p:nvPr/>
        </p:nvSpPr>
        <p:spPr bwMode="auto">
          <a:xfrm>
            <a:off x="467544" y="1530796"/>
            <a:ext cx="74641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Заполняем таблицу, используя формулы связывающие величины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масса основного вещества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масса раствора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массовая доля основного вещества (концентрация)</a:t>
            </a:r>
          </a:p>
          <a:p>
            <a:endParaRPr lang="ru-RU" b="1" dirty="0">
              <a:latin typeface="Comic Sans MS" pitchFamily="66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70249"/>
              </p:ext>
            </p:extLst>
          </p:nvPr>
        </p:nvGraphicFramePr>
        <p:xfrm>
          <a:off x="7037103" y="1868242"/>
          <a:ext cx="17891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2" name="Уравнение" r:id="rId3" imgW="901440" imgH="393480" progId="Equation.3">
                  <p:embed/>
                </p:oleObj>
              </mc:Choice>
              <mc:Fallback>
                <p:oleObj name="Уравнение" r:id="rId3" imgW="901440" imgH="39348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103" y="1868242"/>
                        <a:ext cx="1789113" cy="7223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153F-C63A-4586-8D3F-2CEF18214D6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534380" y="1961201"/>
            <a:ext cx="807524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учитываем, что сумма масс меди в двух первых сплавах (то есть в первых двух строчках) равна массе меди в полученном сплаве (третья строка таблицы) получаем уравнение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55992"/>
              </p:ext>
            </p:extLst>
          </p:nvPr>
        </p:nvGraphicFramePr>
        <p:xfrm>
          <a:off x="2245519" y="4829177"/>
          <a:ext cx="46529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5" name="Формула" r:id="rId3" imgW="1548728" imgH="190417" progId="Equation.3">
                  <p:embed/>
                </p:oleObj>
              </mc:Choice>
              <mc:Fallback>
                <p:oleObj name="Формула" r:id="rId3" imgW="1548728" imgH="190417" progId="Equation.3">
                  <p:embed/>
                  <p:pic>
                    <p:nvPicPr>
                      <p:cNvPr id="1198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519" y="4829177"/>
                        <a:ext cx="465296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уравнения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9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уравнения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Решая линейное уравнение получаем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2071688" y="2571750"/>
            <a:ext cx="4071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-0,5 х = -70;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х = 140.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3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dirty="0" smtClean="0"/>
              <a:t>    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060848"/>
            <a:ext cx="734864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решения уравнения получаем корень х=140. При этом значении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выражение  200 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х=60.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Это означает, что первого сплава надо взять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140г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второго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60г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Ответ:140г,  60г.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786188" y="5286375"/>
            <a:ext cx="564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9269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ABFB7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Анализ( интерпретация) </a:t>
            </a:r>
            <a:br>
              <a:rPr lang="ru-RU" sz="3600" dirty="0">
                <a:solidFill>
                  <a:srgbClr val="FABFB7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ABFB7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полученного </a:t>
            </a:r>
            <a:r>
              <a:rPr lang="ru-RU" sz="3600" dirty="0">
                <a:solidFill>
                  <a:srgbClr val="FABFB7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результата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0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9248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Итак, в ходе ответов на вопросы: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86804" y="2204864"/>
            <a:ext cx="6804248" cy="45259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участников задачи?</a:t>
            </a:r>
          </a:p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Какими величинами характеризуется ситуация?</a:t>
            </a:r>
          </a:p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величины известны?</a:t>
            </a:r>
          </a:p>
          <a:p>
            <a:pPr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связаны величины, характеризующие процесс задачи?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приходят к верному ответу</a:t>
            </a:r>
          </a:p>
          <a:p>
            <a:pPr eaLnBrk="1" hangingPunct="1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7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03803"/>
            <a:ext cx="3731320" cy="141924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90364"/>
              </p:ext>
            </p:extLst>
          </p:nvPr>
        </p:nvGraphicFramePr>
        <p:xfrm>
          <a:off x="1217080" y="1196752"/>
          <a:ext cx="741682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871993018"/>
                    </a:ext>
                  </a:extLst>
                </a:gridCol>
              </a:tblGrid>
              <a:tr h="289609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t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Определение:</a:t>
                      </a:r>
                      <a:r>
                        <a:rPr lang="tt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dirty="0" smtClean="0"/>
                        <a:t>Процент – это математическое понятие, которое, происходит от латинского слова </a:t>
                      </a:r>
                      <a:r>
                        <a:rPr lang="ru-RU" sz="2800" i="1" dirty="0" smtClean="0"/>
                        <a:t>«</a:t>
                      </a:r>
                      <a:r>
                        <a:rPr lang="ru-RU" sz="2800" i="1" dirty="0" err="1" smtClean="0"/>
                        <a:t>pro</a:t>
                      </a:r>
                      <a:r>
                        <a:rPr lang="ru-RU" sz="2800" i="1" dirty="0" smtClean="0"/>
                        <a:t> </a:t>
                      </a:r>
                      <a:r>
                        <a:rPr lang="ru-RU" sz="2800" i="1" dirty="0" err="1" smtClean="0"/>
                        <a:t>centum</a:t>
                      </a:r>
                      <a:r>
                        <a:rPr lang="ru-RU" sz="2800" i="1" dirty="0" smtClean="0"/>
                        <a:t>»</a:t>
                      </a:r>
                      <a:r>
                        <a:rPr lang="ru-RU" sz="2800" dirty="0" smtClean="0"/>
                        <a:t>, что буквально переводится </a:t>
                      </a:r>
                      <a:r>
                        <a:rPr lang="ru-RU" sz="2800" i="1" dirty="0" smtClean="0"/>
                        <a:t>«за сотню»,</a:t>
                      </a:r>
                      <a:r>
                        <a:rPr lang="ru-RU" sz="2800" dirty="0" smtClean="0"/>
                        <a:t> или </a:t>
                      </a:r>
                      <a:r>
                        <a:rPr lang="ru-RU" sz="2800" i="1" dirty="0" smtClean="0"/>
                        <a:t>«со ста».</a:t>
                      </a:r>
                      <a:r>
                        <a:rPr lang="ru-RU" sz="2800" dirty="0" smtClean="0"/>
                        <a:t> Другими словами, процент – это сотая часть числа, одна сотая доля.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         </a:t>
                      </a: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Обозначается знаком «%».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7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0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0" y="692696"/>
            <a:ext cx="7543800" cy="1157287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58944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Обозначим неизвестную величину через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Выразим через нее другие величины.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Найдем зависимость между ними и на основании ее составим уравнение.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Решим уравнение.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Найдем ответ на вопрос задачи.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Проверим правильность решения задачи.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Запишем ответ.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2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5150" y="757533"/>
            <a:ext cx="7915275" cy="21034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Решение задачи с помощью модели – схемы (метод чаш)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EC56D-A2E4-4780-9BBF-A9174B9A704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pSp>
        <p:nvGrpSpPr>
          <p:cNvPr id="23555" name="Группа 22"/>
          <p:cNvGrpSpPr>
            <a:grpSpLocks/>
          </p:cNvGrpSpPr>
          <p:nvPr/>
        </p:nvGrpSpPr>
        <p:grpSpPr bwMode="auto">
          <a:xfrm>
            <a:off x="1187624" y="3241893"/>
            <a:ext cx="6357983" cy="785818"/>
            <a:chOff x="214282" y="2643182"/>
            <a:chExt cx="8501122" cy="1143008"/>
          </a:xfrm>
        </p:grpSpPr>
        <p:sp>
          <p:nvSpPr>
            <p:cNvPr id="23557" name="Прямоугольник 13"/>
            <p:cNvSpPr>
              <a:spLocks noChangeArrowheads="1"/>
            </p:cNvSpPr>
            <p:nvPr/>
          </p:nvSpPr>
          <p:spPr bwMode="auto">
            <a:xfrm>
              <a:off x="214282" y="2643182"/>
              <a:ext cx="2428892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2602237" y="2857496"/>
              <a:ext cx="428629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/>
                <a:t>+</a:t>
              </a:r>
            </a:p>
          </p:txBody>
        </p:sp>
        <p:sp>
          <p:nvSpPr>
            <p:cNvPr id="23559" name="Прямоугольник 15"/>
            <p:cNvSpPr>
              <a:spLocks noChangeArrowheads="1"/>
            </p:cNvSpPr>
            <p:nvPr/>
          </p:nvSpPr>
          <p:spPr bwMode="auto">
            <a:xfrm>
              <a:off x="3214678" y="2643182"/>
              <a:ext cx="2500330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560" name="TextBox 16"/>
            <p:cNvSpPr txBox="1">
              <a:spLocks noChangeArrowheads="1"/>
            </p:cNvSpPr>
            <p:nvPr/>
          </p:nvSpPr>
          <p:spPr bwMode="auto">
            <a:xfrm>
              <a:off x="5658820" y="2857496"/>
              <a:ext cx="642942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/>
                <a:t>=</a:t>
              </a:r>
            </a:p>
          </p:txBody>
        </p:sp>
        <p:sp>
          <p:nvSpPr>
            <p:cNvPr id="23561" name="Прямоугольник 17"/>
            <p:cNvSpPr>
              <a:spLocks noChangeArrowheads="1"/>
            </p:cNvSpPr>
            <p:nvPr/>
          </p:nvSpPr>
          <p:spPr bwMode="auto">
            <a:xfrm>
              <a:off x="6215074" y="2643182"/>
              <a:ext cx="2500330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cxnSp>
          <p:nvCxnSpPr>
            <p:cNvPr id="23562" name="Прямая соединительная линия 19"/>
            <p:cNvCxnSpPr>
              <a:cxnSpLocks noChangeShapeType="1"/>
              <a:stCxn id="23557" idx="0"/>
              <a:endCxn id="23557" idx="2"/>
            </p:cNvCxnSpPr>
            <p:nvPr/>
          </p:nvCxnSpPr>
          <p:spPr bwMode="auto">
            <a:xfrm rot="16200000" flipH="1">
              <a:off x="857224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3" name="Прямая соединительная линия 20"/>
            <p:cNvCxnSpPr>
              <a:cxnSpLocks noChangeShapeType="1"/>
            </p:cNvCxnSpPr>
            <p:nvPr/>
          </p:nvCxnSpPr>
          <p:spPr bwMode="auto">
            <a:xfrm rot="16200000" flipH="1">
              <a:off x="3857620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4" name="Прямая соединительная линия 21"/>
            <p:cNvCxnSpPr>
              <a:cxnSpLocks noChangeShapeType="1"/>
            </p:cNvCxnSpPr>
            <p:nvPr/>
          </p:nvCxnSpPr>
          <p:spPr bwMode="auto">
            <a:xfrm rot="16200000" flipH="1">
              <a:off x="6858016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7642" y="2948880"/>
            <a:ext cx="1285884" cy="4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вещество</a:t>
            </a: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22220" y="2948880"/>
            <a:ext cx="1285884" cy="4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вещество</a:t>
            </a:r>
            <a:endParaRPr lang="ru-RU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74036" y="2956141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вещество</a:t>
            </a:r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44880" y="3170455"/>
            <a:ext cx="8572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  <a:sym typeface="Mathematica1"/>
              </a:rPr>
              <a:t>С</a:t>
            </a:r>
            <a:r>
              <a:rPr lang="ru-RU" sz="4400" b="1" baseline="-25000" dirty="0" smtClean="0">
                <a:latin typeface="+mn-lt"/>
                <a:sym typeface="Mathematica1"/>
              </a:rPr>
              <a:t>1</a:t>
            </a:r>
            <a:endParaRPr lang="ru-RU" sz="4400" b="1" baseline="-25000" dirty="0">
              <a:latin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22839" y="3241893"/>
            <a:ext cx="9653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  <a:sym typeface="Mathematica1"/>
              </a:rPr>
              <a:t>С</a:t>
            </a:r>
            <a:r>
              <a:rPr lang="ru-RU" sz="4400" b="1" baseline="-25000" dirty="0" smtClean="0">
                <a:latin typeface="+mn-lt"/>
                <a:sym typeface="Mathematica1"/>
              </a:rPr>
              <a:t>2</a:t>
            </a:r>
            <a:endParaRPr lang="ru-RU" sz="4400" b="1" baseline="-25000" dirty="0"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83895" y="3241893"/>
            <a:ext cx="8902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  <a:sym typeface="Mathematica1"/>
              </a:rPr>
              <a:t>С</a:t>
            </a:r>
            <a:r>
              <a:rPr lang="ru-RU" sz="4400" b="1" baseline="-25000" dirty="0" smtClean="0">
                <a:latin typeface="+mn-lt"/>
                <a:sym typeface="Mathematica1"/>
              </a:rPr>
              <a:t>3</a:t>
            </a:r>
            <a:endParaRPr lang="ru-RU" sz="4400" b="1" baseline="-25000" dirty="0">
              <a:latin typeface="+mn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59128" y="4027711"/>
            <a:ext cx="9286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  <a:sym typeface="Mathematica1"/>
              </a:rPr>
              <a:t>М</a:t>
            </a:r>
            <a:r>
              <a:rPr lang="ru-RU" sz="4400" b="1" baseline="-25000" dirty="0" smtClean="0">
                <a:latin typeface="+mn-lt"/>
                <a:sym typeface="Mathematica1"/>
              </a:rPr>
              <a:t>1</a:t>
            </a:r>
            <a:endParaRPr lang="ru-RU" sz="4400" b="1" baseline="-25000" dirty="0">
              <a:latin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02268" y="4027711"/>
            <a:ext cx="9286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  <a:sym typeface="Mathematica1"/>
              </a:rPr>
              <a:t>М</a:t>
            </a:r>
            <a:r>
              <a:rPr lang="ru-RU" sz="4400" b="1" baseline="-25000" dirty="0" smtClean="0">
                <a:latin typeface="+mn-lt"/>
                <a:sym typeface="Mathematica1"/>
              </a:rPr>
              <a:t>2</a:t>
            </a:r>
            <a:endParaRPr lang="ru-RU" sz="4400" b="1" baseline="-25000" dirty="0">
              <a:latin typeface="+mn-lt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59722" y="4027711"/>
            <a:ext cx="9286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  <a:sym typeface="Mathematica1"/>
              </a:rPr>
              <a:t>М</a:t>
            </a:r>
            <a:r>
              <a:rPr lang="ru-RU" sz="4400" b="1" baseline="-25000" dirty="0" smtClean="0">
                <a:latin typeface="+mn-lt"/>
                <a:sym typeface="Mathematica1"/>
              </a:rPr>
              <a:t>3</a:t>
            </a:r>
            <a:endParaRPr lang="ru-RU" sz="4400" b="1" baseline="-25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323528" y="815390"/>
            <a:ext cx="8568952" cy="1933576"/>
          </a:xfrm>
        </p:spPr>
        <p:txBody>
          <a:bodyPr/>
          <a:lstStyle/>
          <a:p>
            <a:pPr eaLnBrk="1" hangingPunct="1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5DD3-3FB0-4B83-9C76-C7D7A758352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958263" y="3057719"/>
            <a:ext cx="6901714" cy="649309"/>
            <a:chOff x="214282" y="2631858"/>
            <a:chExt cx="8501122" cy="1154332"/>
          </a:xfrm>
        </p:grpSpPr>
        <p:sp>
          <p:nvSpPr>
            <p:cNvPr id="3096" name="Прямоугольник 13"/>
            <p:cNvSpPr>
              <a:spLocks noChangeArrowheads="1"/>
            </p:cNvSpPr>
            <p:nvPr/>
          </p:nvSpPr>
          <p:spPr bwMode="auto">
            <a:xfrm>
              <a:off x="214282" y="2643182"/>
              <a:ext cx="2428892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097" name="TextBox 14"/>
            <p:cNvSpPr txBox="1">
              <a:spLocks noChangeArrowheads="1"/>
            </p:cNvSpPr>
            <p:nvPr/>
          </p:nvSpPr>
          <p:spPr bwMode="auto">
            <a:xfrm>
              <a:off x="2678089" y="2643181"/>
              <a:ext cx="428629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/>
                <a:t>+</a:t>
              </a:r>
            </a:p>
          </p:txBody>
        </p:sp>
        <p:sp>
          <p:nvSpPr>
            <p:cNvPr id="3098" name="Прямоугольник 15"/>
            <p:cNvSpPr>
              <a:spLocks noChangeArrowheads="1"/>
            </p:cNvSpPr>
            <p:nvPr/>
          </p:nvSpPr>
          <p:spPr bwMode="auto">
            <a:xfrm>
              <a:off x="3214678" y="2643182"/>
              <a:ext cx="2500330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099" name="TextBox 16"/>
            <p:cNvSpPr txBox="1">
              <a:spLocks noChangeArrowheads="1"/>
            </p:cNvSpPr>
            <p:nvPr/>
          </p:nvSpPr>
          <p:spPr bwMode="auto">
            <a:xfrm>
              <a:off x="5669854" y="2631858"/>
              <a:ext cx="642942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/>
                <a:t>=</a:t>
              </a:r>
            </a:p>
          </p:txBody>
        </p:sp>
        <p:sp>
          <p:nvSpPr>
            <p:cNvPr id="3100" name="Прямоугольник 17"/>
            <p:cNvSpPr>
              <a:spLocks noChangeArrowheads="1"/>
            </p:cNvSpPr>
            <p:nvPr/>
          </p:nvSpPr>
          <p:spPr bwMode="auto">
            <a:xfrm>
              <a:off x="6215074" y="2643182"/>
              <a:ext cx="2500330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cxnSp>
          <p:nvCxnSpPr>
            <p:cNvPr id="3101" name="Прямая соединительная линия 19"/>
            <p:cNvCxnSpPr>
              <a:cxnSpLocks noChangeShapeType="1"/>
              <a:stCxn id="3096" idx="0"/>
              <a:endCxn id="3096" idx="2"/>
            </p:cNvCxnSpPr>
            <p:nvPr/>
          </p:nvCxnSpPr>
          <p:spPr bwMode="auto">
            <a:xfrm rot="16200000" flipH="1">
              <a:off x="857224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02" name="Прямая соединительная линия 20"/>
            <p:cNvCxnSpPr>
              <a:cxnSpLocks noChangeShapeType="1"/>
            </p:cNvCxnSpPr>
            <p:nvPr/>
          </p:nvCxnSpPr>
          <p:spPr bwMode="auto">
            <a:xfrm rot="16200000" flipH="1">
              <a:off x="3857620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03" name="Прямая соединительная линия 21"/>
            <p:cNvCxnSpPr>
              <a:cxnSpLocks noChangeShapeType="1"/>
            </p:cNvCxnSpPr>
            <p:nvPr/>
          </p:nvCxnSpPr>
          <p:spPr bwMode="auto">
            <a:xfrm rot="16200000" flipH="1">
              <a:off x="6858016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8395" y="270372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МЕДЬ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87287" y="270372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МЕДЬ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59055" y="270689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МЕДЬ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86957" y="3135526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15%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87287" y="3135526"/>
            <a:ext cx="1071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65%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16179" y="3135526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30%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15596" y="3707030"/>
            <a:ext cx="1928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200 г.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5283" y="3707030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(200 – </a:t>
            </a:r>
            <a:r>
              <a:rPr lang="ru-RU" sz="2800" dirty="0" err="1"/>
              <a:t>х</a:t>
            </a:r>
            <a:r>
              <a:rPr lang="ru-RU" sz="2800" dirty="0"/>
              <a:t>) г.</a:t>
            </a:r>
          </a:p>
        </p:txBody>
      </p:sp>
      <p:sp>
        <p:nvSpPr>
          <p:cNvPr id="30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87032" y="3717545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r>
              <a:rPr lang="ru-RU" sz="2800" dirty="0" smtClean="0"/>
              <a:t> г.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323528" y="815390"/>
            <a:ext cx="8568952" cy="1933576"/>
          </a:xfrm>
        </p:spPr>
        <p:txBody>
          <a:bodyPr/>
          <a:lstStyle/>
          <a:p>
            <a:pPr eaLnBrk="1" hangingPunct="1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5DD3-3FB0-4B83-9C76-C7D7A758352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958263" y="3057719"/>
            <a:ext cx="6901714" cy="649309"/>
            <a:chOff x="214282" y="2631858"/>
            <a:chExt cx="8501122" cy="1154332"/>
          </a:xfrm>
        </p:grpSpPr>
        <p:sp>
          <p:nvSpPr>
            <p:cNvPr id="3096" name="Прямоугольник 13"/>
            <p:cNvSpPr>
              <a:spLocks noChangeArrowheads="1"/>
            </p:cNvSpPr>
            <p:nvPr/>
          </p:nvSpPr>
          <p:spPr bwMode="auto">
            <a:xfrm>
              <a:off x="214282" y="2643182"/>
              <a:ext cx="2428892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097" name="TextBox 14"/>
            <p:cNvSpPr txBox="1">
              <a:spLocks noChangeArrowheads="1"/>
            </p:cNvSpPr>
            <p:nvPr/>
          </p:nvSpPr>
          <p:spPr bwMode="auto">
            <a:xfrm>
              <a:off x="2678089" y="2643181"/>
              <a:ext cx="428629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/>
                <a:t>+</a:t>
              </a:r>
            </a:p>
          </p:txBody>
        </p:sp>
        <p:sp>
          <p:nvSpPr>
            <p:cNvPr id="3098" name="Прямоугольник 15"/>
            <p:cNvSpPr>
              <a:spLocks noChangeArrowheads="1"/>
            </p:cNvSpPr>
            <p:nvPr/>
          </p:nvSpPr>
          <p:spPr bwMode="auto">
            <a:xfrm>
              <a:off x="3214678" y="2643182"/>
              <a:ext cx="2500330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099" name="TextBox 16"/>
            <p:cNvSpPr txBox="1">
              <a:spLocks noChangeArrowheads="1"/>
            </p:cNvSpPr>
            <p:nvPr/>
          </p:nvSpPr>
          <p:spPr bwMode="auto">
            <a:xfrm>
              <a:off x="5669854" y="2631858"/>
              <a:ext cx="642942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dirty="0"/>
                <a:t>=</a:t>
              </a:r>
            </a:p>
          </p:txBody>
        </p:sp>
        <p:sp>
          <p:nvSpPr>
            <p:cNvPr id="3100" name="Прямоугольник 17"/>
            <p:cNvSpPr>
              <a:spLocks noChangeArrowheads="1"/>
            </p:cNvSpPr>
            <p:nvPr/>
          </p:nvSpPr>
          <p:spPr bwMode="auto">
            <a:xfrm>
              <a:off x="6215074" y="2643182"/>
              <a:ext cx="2500330" cy="1143008"/>
            </a:xfrm>
            <a:prstGeom prst="rect">
              <a:avLst/>
            </a:prstGeom>
            <a:solidFill>
              <a:srgbClr val="00B8FF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cxnSp>
          <p:nvCxnSpPr>
            <p:cNvPr id="3101" name="Прямая соединительная линия 19"/>
            <p:cNvCxnSpPr>
              <a:cxnSpLocks noChangeShapeType="1"/>
              <a:stCxn id="3096" idx="0"/>
              <a:endCxn id="3096" idx="2"/>
            </p:cNvCxnSpPr>
            <p:nvPr/>
          </p:nvCxnSpPr>
          <p:spPr bwMode="auto">
            <a:xfrm rot="16200000" flipH="1">
              <a:off x="857224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02" name="Прямая соединительная линия 20"/>
            <p:cNvCxnSpPr>
              <a:cxnSpLocks noChangeShapeType="1"/>
            </p:cNvCxnSpPr>
            <p:nvPr/>
          </p:nvCxnSpPr>
          <p:spPr bwMode="auto">
            <a:xfrm rot="16200000" flipH="1">
              <a:off x="3857620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03" name="Прямая соединительная линия 21"/>
            <p:cNvCxnSpPr>
              <a:cxnSpLocks noChangeShapeType="1"/>
            </p:cNvCxnSpPr>
            <p:nvPr/>
          </p:nvCxnSpPr>
          <p:spPr bwMode="auto">
            <a:xfrm rot="16200000" flipH="1">
              <a:off x="6858016" y="3214686"/>
              <a:ext cx="11430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8395" y="270372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МЕДЬ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87287" y="270372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МЕДЬ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59055" y="270689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МЕДЬ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86957" y="3135526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15%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87287" y="3135526"/>
            <a:ext cx="1071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65%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16179" y="3135526"/>
            <a:ext cx="107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30%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15596" y="3707030"/>
            <a:ext cx="1928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200 г.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5283" y="3707030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(200 – </a:t>
            </a:r>
            <a:r>
              <a:rPr lang="ru-RU" sz="2800" dirty="0" err="1"/>
              <a:t>х</a:t>
            </a:r>
            <a:r>
              <a:rPr lang="ru-RU" sz="2800" dirty="0"/>
              <a:t>) г.</a:t>
            </a:r>
          </a:p>
        </p:txBody>
      </p:sp>
      <p:sp>
        <p:nvSpPr>
          <p:cNvPr id="30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1528"/>
              </p:ext>
            </p:extLst>
          </p:nvPr>
        </p:nvGraphicFramePr>
        <p:xfrm>
          <a:off x="2458461" y="4564286"/>
          <a:ext cx="43211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1" name="Формула" r:id="rId3" imgW="1866600" imgH="393480" progId="Equation.3">
                  <p:embed/>
                </p:oleObj>
              </mc:Choice>
              <mc:Fallback>
                <p:oleObj name="Формула" r:id="rId3" imgW="1866600" imgH="393480" progId="Equation.3">
                  <p:embed/>
                  <p:pic>
                    <p:nvPicPr>
                      <p:cNvPr id="1218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461" y="4564286"/>
                        <a:ext cx="4321175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87032" y="3717545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х</a:t>
            </a:r>
            <a:r>
              <a:rPr lang="ru-RU" sz="2800" dirty="0" smtClean="0"/>
              <a:t> г.</a:t>
            </a:r>
            <a:endParaRPr lang="ru-RU" sz="2800" dirty="0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37555"/>
              </p:ext>
            </p:extLst>
          </p:nvPr>
        </p:nvGraphicFramePr>
        <p:xfrm>
          <a:off x="189913" y="5112767"/>
          <a:ext cx="15367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2" name="Уравнение" r:id="rId5" imgW="774360" imgH="393480" progId="Equation.3">
                  <p:embed/>
                </p:oleObj>
              </mc:Choice>
              <mc:Fallback>
                <p:oleObj name="Уравнение" r:id="rId5" imgW="774360" imgH="39348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13" y="5112767"/>
                        <a:ext cx="1536700" cy="72231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67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Заголовок 18"/>
          <p:cNvSpPr>
            <a:spLocks noGrp="1"/>
          </p:cNvSpPr>
          <p:nvPr>
            <p:ph type="title"/>
          </p:nvPr>
        </p:nvSpPr>
        <p:spPr>
          <a:xfrm>
            <a:off x="1151163" y="818672"/>
            <a:ext cx="7466013" cy="1000109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Старинная схема решения задачи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7FD6-256D-4BBB-A789-57B04D2214D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187624" y="2027796"/>
            <a:ext cx="1571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+mj-lt"/>
              </a:rPr>
              <a:t>Параметры конечного раствора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783084" y="2027796"/>
            <a:ext cx="161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+mj-lt"/>
              </a:rPr>
              <a:t>Параметры исходных растворов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1330500" y="3170804"/>
            <a:ext cx="7143800" cy="2490444"/>
            <a:chOff x="1285852" y="2408246"/>
            <a:chExt cx="7858180" cy="2512910"/>
          </a:xfrm>
        </p:grpSpPr>
        <p:cxnSp>
          <p:nvCxnSpPr>
            <p:cNvPr id="57" name="AutoShape 7"/>
            <p:cNvCxnSpPr>
              <a:cxnSpLocks noChangeShapeType="1"/>
            </p:cNvCxnSpPr>
            <p:nvPr/>
          </p:nvCxnSpPr>
          <p:spPr bwMode="auto">
            <a:xfrm flipV="1">
              <a:off x="1643042" y="2946410"/>
              <a:ext cx="1738365" cy="6254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643042" y="3643314"/>
              <a:ext cx="1738365" cy="671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flipV="1">
              <a:off x="3381407" y="2946409"/>
              <a:ext cx="3852862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381407" y="2946409"/>
              <a:ext cx="3889375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1285852" y="3357562"/>
              <a:ext cx="5699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</a:t>
              </a:r>
              <a:endParaRPr lang="ru-RU" sz="2000" b="1" baseline="-25000" dirty="0">
                <a:latin typeface="Comic Sans MS" pitchFamily="66" charset="0"/>
              </a:endParaRP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2857532" y="2408246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1 </a:t>
              </a:r>
              <a:r>
                <a:rPr lang="ru-RU" sz="2000" b="1" dirty="0">
                  <a:latin typeface="Comic Sans MS" pitchFamily="66" charset="0"/>
                </a:rPr>
                <a:t>(М</a:t>
              </a:r>
              <a:r>
                <a:rPr lang="ru-RU" sz="2000" b="1" baseline="-25000" dirty="0">
                  <a:latin typeface="Comic Sans MS" pitchFamily="66" charset="0"/>
                </a:rPr>
                <a:t>1</a:t>
              </a:r>
              <a:r>
                <a:rPr lang="ru-RU" sz="2000" b="1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2878168" y="4314834"/>
              <a:ext cx="1236628" cy="40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2 </a:t>
              </a:r>
              <a:r>
                <a:rPr lang="en-US" sz="2000" b="1" dirty="0" smtClean="0">
                  <a:latin typeface="Comic Sans MS" pitchFamily="66" charset="0"/>
                </a:rPr>
                <a:t>(</a:t>
              </a:r>
              <a:r>
                <a:rPr lang="ru-RU" sz="2000" b="1" dirty="0" smtClean="0">
                  <a:latin typeface="Comic Sans MS" pitchFamily="66" charset="0"/>
                </a:rPr>
                <a:t>М</a:t>
              </a:r>
              <a:r>
                <a:rPr lang="ru-RU" sz="2000" b="1" baseline="-25000" dirty="0" smtClean="0">
                  <a:latin typeface="Comic Sans MS" pitchFamily="66" charset="0"/>
                </a:rPr>
                <a:t>2</a:t>
              </a:r>
              <a:r>
                <a:rPr lang="ru-RU" sz="2000" b="1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 rot="20458596">
              <a:off x="5180044" y="3030546"/>
              <a:ext cx="1042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2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</a:t>
              </a:r>
              <a:endParaRPr lang="ru-RU" sz="2000" b="1" dirty="0">
                <a:latin typeface="Comic Sans MS" pitchFamily="66" charset="0"/>
              </a:endParaRP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 rot="1042278">
              <a:off x="5902357" y="3614746"/>
              <a:ext cx="1054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1</a:t>
              </a:r>
              <a:endParaRPr lang="ru-RU" sz="2000" b="1" dirty="0">
                <a:latin typeface="Comic Sans MS" pitchFamily="66" charset="0"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7286657" y="2551121"/>
              <a:ext cx="1857375" cy="71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2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 </a:t>
              </a:r>
              <a:r>
                <a:rPr lang="ru-RU" sz="2000" b="1" dirty="0">
                  <a:latin typeface="Comic Sans MS" pitchFamily="66" charset="0"/>
                </a:rPr>
                <a:t>частей</a:t>
              </a: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7307294" y="4206884"/>
              <a:ext cx="1765300" cy="71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1 </a:t>
              </a:r>
              <a:r>
                <a:rPr lang="ru-RU" sz="2000" b="1" dirty="0">
                  <a:latin typeface="Comic Sans MS" pitchFamily="66" charset="0"/>
                </a:rPr>
                <a:t>частей</a:t>
              </a:r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5831094" y="2027796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+mj-lt"/>
              </a:rPr>
              <a:t>Доли  исходных растворов в конечном растворе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442516" y="814986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Смешали 4 литра 15% водного раствора некоторого вещества с 6 литрами 25% водного раствора этого же вещества. Сколько процентов составляет концентрация получившегося раствора?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115616" y="1916832"/>
            <a:ext cx="18598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конечного раствора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3438632" y="1932370"/>
            <a:ext cx="161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spcBef>
                <a:spcPct val="5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Параметры исходных растворов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6234505" y="1993614"/>
            <a:ext cx="30718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spcBef>
                <a:spcPct val="5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Доли  исходных растворов в конечном растворе</a:t>
            </a:r>
          </a:p>
        </p:txBody>
      </p:sp>
      <p:cxnSp>
        <p:nvCxnSpPr>
          <p:cNvPr id="5129" name="AutoShape 7"/>
          <p:cNvCxnSpPr>
            <a:cxnSpLocks noChangeShapeType="1"/>
          </p:cNvCxnSpPr>
          <p:nvPr/>
        </p:nvCxnSpPr>
        <p:spPr bwMode="auto">
          <a:xfrm flipV="1">
            <a:off x="2209905" y="3361120"/>
            <a:ext cx="1871662" cy="612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0" name="Line 8"/>
          <p:cNvSpPr>
            <a:spLocks noChangeShapeType="1"/>
          </p:cNvSpPr>
          <p:nvPr/>
        </p:nvSpPr>
        <p:spPr bwMode="auto">
          <a:xfrm>
            <a:off x="2209905" y="4004057"/>
            <a:ext cx="1871662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 flipV="1">
            <a:off x="4095855" y="3389695"/>
            <a:ext cx="3852862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>
            <a:off x="4067280" y="3361120"/>
            <a:ext cx="388937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495530" y="3718307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spcBef>
                <a:spcPct val="5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х%</a:t>
            </a:r>
            <a:endParaRPr lang="ru-RU" dirty="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210030" y="2932495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spcBef>
                <a:spcPct val="500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15% </a:t>
            </a:r>
            <a:r>
              <a:rPr lang="ru-RU" dirty="0" smtClean="0"/>
              <a:t>(4 л)</a:t>
            </a:r>
            <a:endParaRPr lang="ru-RU" dirty="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69538" y="4736414"/>
            <a:ext cx="157447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% (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л)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rot="20458596">
            <a:off x="5884967" y="3502407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25-х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 rot="1042278">
            <a:off x="6243742" y="4380295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х-15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7935105" y="3080088"/>
            <a:ext cx="190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25 - 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935105" y="4447107"/>
            <a:ext cx="9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 – 15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97504"/>
              </p:ext>
            </p:extLst>
          </p:nvPr>
        </p:nvGraphicFramePr>
        <p:xfrm>
          <a:off x="706438" y="4446588"/>
          <a:ext cx="18049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Уравнение" r:id="rId3" imgW="736560" imgH="393480" progId="Equation.3">
                  <p:embed/>
                </p:oleObj>
              </mc:Choice>
              <mc:Fallback>
                <p:oleObj name="Уравнение" r:id="rId3" imgW="7365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4446588"/>
                        <a:ext cx="1804987" cy="965200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6000"/>
                        </a:srgbClr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517117"/>
              </p:ext>
            </p:extLst>
          </p:nvPr>
        </p:nvGraphicFramePr>
        <p:xfrm>
          <a:off x="161925" y="5487988"/>
          <a:ext cx="31146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Уравнение" r:id="rId5" imgW="1269720" imgH="203040" progId="Equation.3">
                  <p:embed/>
                </p:oleObj>
              </mc:Choice>
              <mc:Fallback>
                <p:oleObj name="Уравнение" r:id="rId5" imgW="12697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487988"/>
                        <a:ext cx="3114675" cy="500062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7001"/>
                        </a:srgbClr>
                      </a:solidFill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190"/>
              </p:ext>
            </p:extLst>
          </p:nvPr>
        </p:nvGraphicFramePr>
        <p:xfrm>
          <a:off x="596900" y="6064250"/>
          <a:ext cx="1028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Уравнение" r:id="rId7" imgW="419040" imgH="177480" progId="Equation.3">
                  <p:embed/>
                </p:oleObj>
              </mc:Choice>
              <mc:Fallback>
                <p:oleObj name="Уравнение" r:id="rId7" imgW="4190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6064250"/>
                        <a:ext cx="1028700" cy="436563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6000"/>
                        </a:srgbClr>
                      </a:solidFill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39972" y="5337250"/>
            <a:ext cx="51435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Значит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концентрация получившегося раствора 21%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21%.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87DB4-55C0-4F04-9921-2DB976670D9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899592" y="1795441"/>
            <a:ext cx="7072362" cy="4143404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38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400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26" name="Рисунок 25" descr="0_9ca8_70939b9a_XS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099" y="2132980"/>
            <a:ext cx="5357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971600" y="2348880"/>
            <a:ext cx="7929586" cy="2306698"/>
            <a:chOff x="714375" y="3143250"/>
            <a:chExt cx="8215313" cy="2306698"/>
          </a:xfrm>
        </p:grpSpPr>
        <p:cxnSp>
          <p:nvCxnSpPr>
            <p:cNvPr id="26630" name="AutoShape 7"/>
            <p:cNvCxnSpPr>
              <a:cxnSpLocks noChangeShapeType="1"/>
            </p:cNvCxnSpPr>
            <p:nvPr/>
          </p:nvCxnSpPr>
          <p:spPr bwMode="auto">
            <a:xfrm flipV="1">
              <a:off x="1295400" y="3681413"/>
              <a:ext cx="1871663" cy="612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1" name="Line 8"/>
            <p:cNvSpPr>
              <a:spLocks noChangeShapeType="1"/>
            </p:cNvSpPr>
            <p:nvPr/>
          </p:nvSpPr>
          <p:spPr bwMode="auto">
            <a:xfrm>
              <a:off x="1295400" y="4294188"/>
              <a:ext cx="1871663" cy="755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9"/>
            <p:cNvSpPr>
              <a:spLocks noChangeShapeType="1"/>
            </p:cNvSpPr>
            <p:nvPr/>
          </p:nvSpPr>
          <p:spPr bwMode="auto">
            <a:xfrm flipV="1">
              <a:off x="3167063" y="3681413"/>
              <a:ext cx="3852862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Line 10"/>
            <p:cNvSpPr>
              <a:spLocks noChangeShapeType="1"/>
            </p:cNvSpPr>
            <p:nvPr/>
          </p:nvSpPr>
          <p:spPr bwMode="auto">
            <a:xfrm>
              <a:off x="3167063" y="3681413"/>
              <a:ext cx="3889375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714375" y="4071938"/>
              <a:ext cx="5699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</a:t>
              </a:r>
              <a:endParaRPr lang="ru-RU" sz="2000" b="1" baseline="-25000" dirty="0">
                <a:latin typeface="Comic Sans MS" pitchFamily="66" charset="0"/>
              </a:endParaRP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2643188" y="3143250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1 </a:t>
              </a:r>
              <a:r>
                <a:rPr lang="ru-RU" sz="2000" b="1" dirty="0">
                  <a:latin typeface="Comic Sans MS" pitchFamily="66" charset="0"/>
                </a:rPr>
                <a:t>(М</a:t>
              </a:r>
              <a:r>
                <a:rPr lang="ru-RU" sz="2000" b="1" baseline="-25000" dirty="0">
                  <a:latin typeface="Comic Sans MS" pitchFamily="66" charset="0"/>
                </a:rPr>
                <a:t>1</a:t>
              </a:r>
              <a:r>
                <a:rPr lang="ru-RU" sz="2000" b="1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2663824" y="5049838"/>
              <a:ext cx="11223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2 </a:t>
              </a:r>
              <a:r>
                <a:rPr lang="ru-RU" sz="2000" b="1" dirty="0">
                  <a:latin typeface="Comic Sans MS" pitchFamily="66" charset="0"/>
                </a:rPr>
                <a:t>(М</a:t>
              </a:r>
              <a:r>
                <a:rPr lang="ru-RU" sz="2000" b="1" baseline="-25000" dirty="0">
                  <a:latin typeface="Comic Sans MS" pitchFamily="66" charset="0"/>
                </a:rPr>
                <a:t>2</a:t>
              </a:r>
              <a:r>
                <a:rPr lang="ru-RU" sz="2000" b="1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6637" name="Text Box 16"/>
            <p:cNvSpPr txBox="1">
              <a:spLocks noChangeArrowheads="1"/>
            </p:cNvSpPr>
            <p:nvPr/>
          </p:nvSpPr>
          <p:spPr bwMode="auto">
            <a:xfrm rot="20458596">
              <a:off x="4965700" y="3765550"/>
              <a:ext cx="1042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2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</a:t>
              </a:r>
              <a:endParaRPr lang="ru-RU" sz="2000" b="1" dirty="0">
                <a:latin typeface="Comic Sans MS" pitchFamily="66" charset="0"/>
              </a:endParaRPr>
            </a:p>
          </p:txBody>
        </p:sp>
        <p:sp>
          <p:nvSpPr>
            <p:cNvPr id="26638" name="Text Box 17"/>
            <p:cNvSpPr txBox="1">
              <a:spLocks noChangeArrowheads="1"/>
            </p:cNvSpPr>
            <p:nvPr/>
          </p:nvSpPr>
          <p:spPr bwMode="auto">
            <a:xfrm rot="1042278">
              <a:off x="5688013" y="4349750"/>
              <a:ext cx="1054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1</a:t>
              </a:r>
              <a:endParaRPr lang="ru-RU" sz="2000" b="1" dirty="0">
                <a:latin typeface="Comic Sans MS" pitchFamily="66" charset="0"/>
              </a:endParaRPr>
            </a:p>
          </p:txBody>
        </p:sp>
        <p:sp>
          <p:nvSpPr>
            <p:cNvPr id="26639" name="Text Box 20"/>
            <p:cNvSpPr txBox="1">
              <a:spLocks noChangeArrowheads="1"/>
            </p:cNvSpPr>
            <p:nvPr/>
          </p:nvSpPr>
          <p:spPr bwMode="auto">
            <a:xfrm>
              <a:off x="7072313" y="3286125"/>
              <a:ext cx="1857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2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</a:t>
              </a:r>
              <a:endParaRPr lang="ru-RU" sz="2000" b="1" dirty="0">
                <a:latin typeface="Comic Sans MS" pitchFamily="66" charset="0"/>
              </a:endParaRPr>
            </a:p>
          </p:txBody>
        </p:sp>
        <p:sp>
          <p:nvSpPr>
            <p:cNvPr id="26640" name="Text Box 21"/>
            <p:cNvSpPr txBox="1">
              <a:spLocks noChangeArrowheads="1"/>
            </p:cNvSpPr>
            <p:nvPr/>
          </p:nvSpPr>
          <p:spPr bwMode="auto">
            <a:xfrm>
              <a:off x="7092950" y="4941888"/>
              <a:ext cx="1765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3 </a:t>
              </a:r>
              <a:r>
                <a:rPr lang="ru-RU" sz="2000" b="1" dirty="0" smtClean="0">
                  <a:latin typeface="Comic Sans MS" pitchFamily="66" charset="0"/>
                </a:rPr>
                <a:t>–</a:t>
              </a:r>
              <a:r>
                <a:rPr lang="en-US" sz="2000" b="1" dirty="0" smtClean="0">
                  <a:latin typeface="Comic Sans MS" pitchFamily="66" charset="0"/>
                </a:rPr>
                <a:t>C</a:t>
              </a:r>
              <a:r>
                <a:rPr lang="ru-RU" sz="2000" b="1" baseline="-25000" dirty="0" smtClean="0">
                  <a:latin typeface="Comic Sans MS" pitchFamily="66" charset="0"/>
                </a:rPr>
                <a:t>1</a:t>
              </a:r>
              <a:endParaRPr lang="ru-RU" sz="2000" b="1" dirty="0">
                <a:latin typeface="Comic Sans MS" pitchFamily="66" charset="0"/>
              </a:endParaRPr>
            </a:p>
          </p:txBody>
        </p:sp>
      </p:grp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488739" y="807342"/>
            <a:ext cx="3726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«рыбки»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6F46B-3300-485D-94C8-BDEBE590AD2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836712"/>
            <a:ext cx="82296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Теоретическое обоснование метода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678269"/>
            <a:ext cx="39290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– масса первого раствора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концентрация первого раствора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– масса второго раствора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b="1" i="1" dirty="0" smtClean="0"/>
              <a:t> </a:t>
            </a:r>
            <a:r>
              <a:rPr lang="ru-RU" dirty="0" smtClean="0"/>
              <a:t>концентрация второго раствора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b="1" i="1" dirty="0" smtClean="0">
                <a:solidFill>
                  <a:srgbClr val="FF0000"/>
                </a:solidFill>
              </a:rPr>
              <a:t>+ М</a:t>
            </a:r>
            <a:r>
              <a:rPr lang="ru-RU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– масса конечного раствора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концентрация конечного раствора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b="1" i="1" dirty="0" smtClean="0">
                <a:solidFill>
                  <a:srgbClr val="FF0000"/>
                </a:solidFill>
              </a:rPr>
              <a:t> &lt;</a:t>
            </a:r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</a:rPr>
              <a:t> &lt;</a:t>
            </a:r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92736" y="1678269"/>
            <a:ext cx="3714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dirty="0" smtClean="0">
                <a:solidFill>
                  <a:srgbClr val="FF0000"/>
                </a:solidFill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b="1" i="1" dirty="0" smtClean="0">
                <a:solidFill>
                  <a:srgbClr val="FF0000"/>
                </a:solidFill>
                <a:sym typeface="Symbol"/>
              </a:rPr>
              <a:t>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– масса основного вещества в первом растворе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FF0000"/>
                </a:solidFill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sz="2000" b="1" i="1" dirty="0" smtClean="0">
                <a:solidFill>
                  <a:srgbClr val="FF0000"/>
                </a:solidFill>
                <a:sym typeface="Symbol"/>
              </a:rPr>
              <a:t>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– масса основного вещества во втором растворе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>
                <a:solidFill>
                  <a:srgbClr val="FF0000"/>
                </a:solidFill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</a:rPr>
              <a:t>C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  <a:sym typeface="Symbol"/>
              </a:rPr>
              <a:t></a:t>
            </a:r>
            <a:r>
              <a:rPr lang="ru-RU" sz="2000" dirty="0" smtClean="0">
                <a:solidFill>
                  <a:srgbClr val="FF0000"/>
                </a:solidFill>
              </a:rPr>
              <a:t> (</a:t>
            </a:r>
            <a:r>
              <a:rPr lang="ru-RU" sz="2000" b="1" i="1" dirty="0" smtClean="0">
                <a:solidFill>
                  <a:srgbClr val="FF0000"/>
                </a:solidFill>
              </a:rPr>
              <a:t>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b="1" i="1" dirty="0" smtClean="0">
                <a:solidFill>
                  <a:srgbClr val="FF0000"/>
                </a:solidFill>
              </a:rPr>
              <a:t>+М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– масса основного вещества в конечном растворе </a:t>
            </a:r>
          </a:p>
          <a:p>
            <a:r>
              <a:rPr lang="ru-RU" dirty="0" smtClean="0"/>
              <a:t>с другой стороны 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>
                <a:solidFill>
                  <a:srgbClr val="FF0000"/>
                </a:solidFill>
              </a:rPr>
              <a:t> =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2000" b="1" i="1" dirty="0" smtClean="0">
                <a:solidFill>
                  <a:srgbClr val="FF0000"/>
                </a:solidFill>
              </a:rPr>
              <a:t>+ 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ru-RU" b="1" i="1" baseline="-25000" dirty="0" smtClean="0"/>
              <a:t>,</a:t>
            </a:r>
            <a:r>
              <a:rPr lang="ru-RU" dirty="0" smtClean="0"/>
              <a:t> получаем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792503"/>
            <a:ext cx="65008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(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b="1" i="1" dirty="0" smtClean="0"/>
              <a:t>+М</a:t>
            </a:r>
            <a:r>
              <a:rPr lang="ru-RU" sz="2800" b="1" i="1" baseline="-25000" dirty="0" smtClean="0"/>
              <a:t>2</a:t>
            </a:r>
            <a:r>
              <a:rPr lang="ru-RU" sz="2800" dirty="0" smtClean="0"/>
              <a:t>) </a:t>
            </a:r>
            <a:r>
              <a:rPr lang="ru-RU" sz="2800" b="1" dirty="0" smtClean="0"/>
              <a:t>=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1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dirty="0" smtClean="0"/>
              <a:t>  </a:t>
            </a:r>
            <a:r>
              <a:rPr lang="ru-RU" sz="2800" b="1" dirty="0" smtClean="0"/>
              <a:t>+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/>
              <a:t>;</a:t>
            </a:r>
            <a:endParaRPr lang="ru-RU" sz="2800" dirty="0" smtClean="0"/>
          </a:p>
          <a:p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dirty="0" smtClean="0"/>
              <a:t>  </a:t>
            </a:r>
            <a:r>
              <a:rPr lang="ru-RU" sz="2800" b="1" dirty="0" smtClean="0"/>
              <a:t>+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2 </a:t>
            </a:r>
            <a:r>
              <a:rPr lang="ru-RU" sz="2800" b="1" dirty="0" smtClean="0"/>
              <a:t>=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1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dirty="0" smtClean="0"/>
              <a:t>  </a:t>
            </a:r>
            <a:r>
              <a:rPr lang="ru-RU" sz="2800" b="1" dirty="0" smtClean="0"/>
              <a:t>+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/>
              <a:t>; </a:t>
            </a:r>
            <a:endParaRPr lang="ru-RU" sz="2800" dirty="0" smtClean="0"/>
          </a:p>
          <a:p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dirty="0" smtClean="0"/>
              <a:t>  </a:t>
            </a:r>
            <a:r>
              <a:rPr lang="ru-RU" sz="2800" b="1" dirty="0" smtClean="0"/>
              <a:t>–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1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dirty="0" smtClean="0"/>
              <a:t>  </a:t>
            </a:r>
            <a:r>
              <a:rPr lang="ru-RU" sz="2800" b="1" dirty="0" smtClean="0"/>
              <a:t>=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2 </a:t>
            </a:r>
            <a:r>
              <a:rPr lang="ru-RU" sz="2800" b="1" i="1" dirty="0" smtClean="0"/>
              <a:t>–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dirty="0" smtClean="0"/>
              <a:t> </a:t>
            </a:r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/>
              <a:t>;</a:t>
            </a:r>
            <a:endParaRPr lang="ru-RU" sz="2800" dirty="0" smtClean="0"/>
          </a:p>
          <a:p>
            <a:r>
              <a:rPr lang="ru-RU" sz="2800" b="1" i="1" dirty="0" smtClean="0"/>
              <a:t>М</a:t>
            </a:r>
            <a:r>
              <a:rPr lang="ru-RU" sz="2800" b="1" i="1" baseline="-25000" dirty="0" smtClean="0"/>
              <a:t>1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b="1" i="1" dirty="0" smtClean="0"/>
              <a:t>(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 </a:t>
            </a:r>
            <a:r>
              <a:rPr lang="ru-RU" sz="2800" b="1" dirty="0" smtClean="0"/>
              <a:t>–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1</a:t>
            </a:r>
            <a:r>
              <a:rPr lang="ru-RU" sz="2800" b="1" i="1" dirty="0" smtClean="0"/>
              <a:t>) = М</a:t>
            </a:r>
            <a:r>
              <a:rPr lang="ru-RU" sz="2800" b="1" i="1" baseline="-25000" dirty="0" smtClean="0"/>
              <a:t>2</a:t>
            </a:r>
            <a:r>
              <a:rPr lang="ru-RU" sz="2800" b="1" i="1" dirty="0" smtClean="0">
                <a:sym typeface="Symbol"/>
              </a:rPr>
              <a:t></a:t>
            </a:r>
            <a:r>
              <a:rPr lang="ru-RU" sz="2800" b="1" i="1" dirty="0" smtClean="0"/>
              <a:t>(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2 </a:t>
            </a:r>
            <a:r>
              <a:rPr lang="ru-RU" sz="2800" b="1" i="1" dirty="0" smtClean="0"/>
              <a:t>– </a:t>
            </a:r>
            <a:r>
              <a:rPr lang="en-US" sz="2800" b="1" i="1" dirty="0" smtClean="0"/>
              <a:t>C</a:t>
            </a:r>
            <a:r>
              <a:rPr lang="ru-RU" sz="2800" b="1" i="1" baseline="-25000" dirty="0" smtClean="0"/>
              <a:t>3</a:t>
            </a:r>
            <a:r>
              <a:rPr lang="ru-RU" sz="2800" b="1" i="1" dirty="0" smtClean="0"/>
              <a:t>);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72928-7723-4034-AD13-D943F8EF3DC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Заголовок 18"/>
          <p:cNvSpPr>
            <a:spLocks noGrp="1"/>
          </p:cNvSpPr>
          <p:nvPr>
            <p:ph type="title"/>
          </p:nvPr>
        </p:nvSpPr>
        <p:spPr>
          <a:xfrm>
            <a:off x="827584" y="843758"/>
            <a:ext cx="7995149" cy="1000109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Старинная схема решения задачи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F7FD6-256D-4BBB-A789-57B04D2214D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3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971938"/>
              </p:ext>
            </p:extLst>
          </p:nvPr>
        </p:nvGraphicFramePr>
        <p:xfrm>
          <a:off x="3197287" y="5194421"/>
          <a:ext cx="3043237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9" name="Уравнение" r:id="rId3" imgW="901440" imgH="431640" progId="Equation.3">
                  <p:embed/>
                </p:oleObj>
              </mc:Choice>
              <mc:Fallback>
                <p:oleObj name="Уравнение" r:id="rId3" imgW="90144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87" y="5194421"/>
                        <a:ext cx="3043237" cy="1398587"/>
                      </a:xfrm>
                      <a:prstGeom prst="rect">
                        <a:avLst/>
                      </a:prstGeom>
                      <a:solidFill>
                        <a:srgbClr val="FF99FF">
                          <a:alpha val="7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654822" y="1510277"/>
            <a:ext cx="1571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конечного раствора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718685" y="1539505"/>
            <a:ext cx="161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исходных растворов</a:t>
            </a:r>
          </a:p>
        </p:txBody>
      </p:sp>
      <p:grpSp>
        <p:nvGrpSpPr>
          <p:cNvPr id="2" name="Группа 69"/>
          <p:cNvGrpSpPr/>
          <p:nvPr/>
        </p:nvGrpSpPr>
        <p:grpSpPr>
          <a:xfrm>
            <a:off x="1187624" y="2568562"/>
            <a:ext cx="7143800" cy="2490444"/>
            <a:chOff x="1285852" y="2408246"/>
            <a:chExt cx="7858180" cy="2512910"/>
          </a:xfrm>
        </p:grpSpPr>
        <p:cxnSp>
          <p:nvCxnSpPr>
            <p:cNvPr id="57" name="AutoShape 7"/>
            <p:cNvCxnSpPr>
              <a:cxnSpLocks noChangeShapeType="1"/>
            </p:cNvCxnSpPr>
            <p:nvPr/>
          </p:nvCxnSpPr>
          <p:spPr bwMode="auto">
            <a:xfrm flipV="1">
              <a:off x="1643042" y="2946410"/>
              <a:ext cx="1738365" cy="6254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643042" y="3643314"/>
              <a:ext cx="1738365" cy="671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flipV="1">
              <a:off x="3381407" y="2946409"/>
              <a:ext cx="3852862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381407" y="2946409"/>
              <a:ext cx="3889375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1285852" y="3357562"/>
              <a:ext cx="5699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2857532" y="2408246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(М</a:t>
              </a:r>
              <a:r>
                <a:rPr lang="ru-RU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2878168" y="4314834"/>
              <a:ext cx="1236628" cy="40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 rot="20458596">
              <a:off x="5239520" y="3026828"/>
              <a:ext cx="1042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 rot="1042278">
              <a:off x="5902357" y="3614746"/>
              <a:ext cx="1054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7286657" y="2551121"/>
              <a:ext cx="1857375" cy="71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частей</a:t>
              </a: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7307294" y="4206884"/>
              <a:ext cx="1765300" cy="71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частей</a:t>
              </a:r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6108659" y="1510277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Доли  исходных растворов в конечном растворе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45964"/>
              </p:ext>
            </p:extLst>
          </p:nvPr>
        </p:nvGraphicFramePr>
        <p:xfrm>
          <a:off x="1475656" y="1443357"/>
          <a:ext cx="7211144" cy="31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С, %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М, кг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m, </a:t>
                      </a:r>
                      <a:r>
                        <a:rPr lang="ru-RU" sz="2800" dirty="0" smtClean="0"/>
                        <a:t>кг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сплав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</a:t>
                      </a:r>
                      <a:r>
                        <a:rPr lang="ru-RU" sz="2400" baseline="-250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М</a:t>
                      </a:r>
                      <a:r>
                        <a:rPr lang="ru-RU" sz="2400" baseline="-25000" dirty="0" smtClean="0"/>
                        <a:t>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сплав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</a:t>
                      </a:r>
                      <a:r>
                        <a:rPr lang="ru-RU" sz="2400" baseline="-250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М</a:t>
                      </a:r>
                      <a:r>
                        <a:rPr lang="ru-RU" sz="2400" baseline="-250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Смесь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</a:t>
                      </a:r>
                      <a:r>
                        <a:rPr lang="ru-RU" sz="2400" baseline="-25000" dirty="0" smtClean="0"/>
                        <a:t>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М</a:t>
                      </a:r>
                      <a:r>
                        <a:rPr lang="ru-RU" sz="2400" baseline="-25000" dirty="0" smtClean="0"/>
                        <a:t>1  </a:t>
                      </a:r>
                      <a:r>
                        <a:rPr lang="ru-RU" sz="2400" baseline="0" dirty="0" smtClean="0"/>
                        <a:t>+</a:t>
                      </a:r>
                      <a:r>
                        <a:rPr lang="ru-RU" sz="2400" baseline="-25000" dirty="0" smtClean="0"/>
                        <a:t>  </a:t>
                      </a:r>
                      <a:r>
                        <a:rPr lang="ru-RU" sz="2800" baseline="0" dirty="0" smtClean="0"/>
                        <a:t>М</a:t>
                      </a:r>
                      <a:r>
                        <a:rPr lang="ru-RU" sz="2400" baseline="-250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837865"/>
              </p:ext>
            </p:extLst>
          </p:nvPr>
        </p:nvGraphicFramePr>
        <p:xfrm>
          <a:off x="7222044" y="2224071"/>
          <a:ext cx="1022364" cy="83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2" name="Формула" r:id="rId3" imgW="482400" imgH="393480" progId="Equation.3">
                  <p:embed/>
                </p:oleObj>
              </mc:Choice>
              <mc:Fallback>
                <p:oleObj name="Формула" r:id="rId3" imgW="482400" imgH="39348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044" y="2224071"/>
                        <a:ext cx="1022364" cy="834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110262"/>
              </p:ext>
            </p:extLst>
          </p:nvPr>
        </p:nvGraphicFramePr>
        <p:xfrm>
          <a:off x="7216267" y="3027357"/>
          <a:ext cx="1100149" cy="83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3" name="Формула" r:id="rId5" imgW="520560" imgH="393480" progId="Equation.3">
                  <p:embed/>
                </p:oleObj>
              </mc:Choice>
              <mc:Fallback>
                <p:oleObj name="Формула" r:id="rId5" imgW="520560" imgH="393480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267" y="3027357"/>
                        <a:ext cx="1100149" cy="831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97353"/>
              </p:ext>
            </p:extLst>
          </p:nvPr>
        </p:nvGraphicFramePr>
        <p:xfrm>
          <a:off x="6834509" y="3794130"/>
          <a:ext cx="19859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4" name="Формула" r:id="rId7" imgW="939600" imgH="393480" progId="Equation.3">
                  <p:embed/>
                </p:oleObj>
              </mc:Choice>
              <mc:Fallback>
                <p:oleObj name="Формула" r:id="rId7" imgW="939600" imgH="393480" progId="Equation.3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509" y="3794130"/>
                        <a:ext cx="1985963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1750"/>
              </p:ext>
            </p:extLst>
          </p:nvPr>
        </p:nvGraphicFramePr>
        <p:xfrm>
          <a:off x="3347864" y="5400702"/>
          <a:ext cx="2754584" cy="98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5" name="Формула" r:id="rId9" imgW="1206360" imgH="431640" progId="Equation.3">
                  <p:embed/>
                </p:oleObj>
              </mc:Choice>
              <mc:Fallback>
                <p:oleObj name="Формула" r:id="rId9" imgW="1206360" imgH="43164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400702"/>
                        <a:ext cx="2754584" cy="98585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7281"/>
              </p:ext>
            </p:extLst>
          </p:nvPr>
        </p:nvGraphicFramePr>
        <p:xfrm>
          <a:off x="2235169" y="4787624"/>
          <a:ext cx="5221359" cy="63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6" name="Формула" r:id="rId11" imgW="1879560" imgH="228600" progId="Equation.3">
                  <p:embed/>
                </p:oleObj>
              </mc:Choice>
              <mc:Fallback>
                <p:oleObj name="Формула" r:id="rId11" imgW="1879560" imgH="22860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169" y="4787624"/>
                        <a:ext cx="5221359" cy="635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4356" y="752179"/>
            <a:ext cx="6025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ABFB7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</a:t>
            </a:r>
            <a:r>
              <a:rPr lang="ru-RU" sz="3600" dirty="0">
                <a:solidFill>
                  <a:srgbClr val="FABFB7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Расчетная формула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1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321456" cy="53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22" y="724595"/>
            <a:ext cx="788691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97487"/>
              </p:ext>
            </p:extLst>
          </p:nvPr>
        </p:nvGraphicFramePr>
        <p:xfrm>
          <a:off x="645522" y="3104622"/>
          <a:ext cx="6034995" cy="2141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83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С, %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М, кг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m, </a:t>
                      </a:r>
                      <a:r>
                        <a:rPr lang="ru-RU" sz="2800" dirty="0" smtClean="0"/>
                        <a:t>кг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</a:t>
                      </a:r>
                      <a:r>
                        <a:rPr lang="ru-RU" sz="2800" dirty="0" smtClean="0"/>
                        <a:t>сплав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х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</a:t>
                      </a:r>
                      <a:r>
                        <a:rPr lang="ru-RU" sz="2800" dirty="0" smtClean="0"/>
                        <a:t>сплав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65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200-х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Смесь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200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038099"/>
              </p:ext>
            </p:extLst>
          </p:nvPr>
        </p:nvGraphicFramePr>
        <p:xfrm>
          <a:off x="6876256" y="3429000"/>
          <a:ext cx="2052107" cy="73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2" name="Формула" r:id="rId3" imgW="1206360" imgH="431640" progId="Equation.3">
                  <p:embed/>
                </p:oleObj>
              </mc:Choice>
              <mc:Fallback>
                <p:oleObj name="Формула" r:id="rId3" imgW="1206360" imgH="431640" progId="Equation.3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429000"/>
                        <a:ext cx="2052107" cy="73450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0032" y="6096180"/>
            <a:ext cx="547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Ответ: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140 и 60 г.</a:t>
            </a:r>
            <a:endParaRPr lang="ru-RU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87995" y="5408274"/>
                <a:ext cx="2487861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30=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х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+65(200−х)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5" y="5408274"/>
                <a:ext cx="2487861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5576" y="6080791"/>
                <a:ext cx="2808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6000=15х+13000−65х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080791"/>
                <a:ext cx="2808461" cy="276999"/>
              </a:xfrm>
              <a:prstGeom prst="rect">
                <a:avLst/>
              </a:prstGeom>
              <a:blipFill>
                <a:blip r:embed="rId6"/>
                <a:stretch>
                  <a:fillRect l="-1518" r="-130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7995" y="6480900"/>
                <a:ext cx="1247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50х=7000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5" y="6480900"/>
                <a:ext cx="1247136" cy="276999"/>
              </a:xfrm>
              <a:prstGeom prst="rect">
                <a:avLst/>
              </a:prstGeom>
              <a:blipFill>
                <a:blip r:embed="rId7"/>
                <a:stretch>
                  <a:fillRect l="-3902" r="-390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4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00948" cy="171451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Диагональная модель «конверта Пирсона» (правило «креста»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2132C-FBF8-4476-85A6-BE8DA838C70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99792" y="3140968"/>
            <a:ext cx="4419600" cy="20574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464" y="980728"/>
            <a:ext cx="774054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2141" y="3334875"/>
            <a:ext cx="8280339" cy="2110530"/>
            <a:chOff x="-101602" y="1446291"/>
            <a:chExt cx="9042991" cy="2746773"/>
          </a:xfrm>
        </p:grpSpPr>
        <p:sp>
          <p:nvSpPr>
            <p:cNvPr id="5" name="TextBox 4"/>
            <p:cNvSpPr txBox="1"/>
            <p:nvPr/>
          </p:nvSpPr>
          <p:spPr>
            <a:xfrm>
              <a:off x="5010155" y="3190617"/>
              <a:ext cx="3854150" cy="100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/>
                <a:t>30 – 15 = 15</a:t>
              </a:r>
              <a:endParaRPr lang="ru-RU" sz="4400" dirty="0"/>
            </a:p>
          </p:txBody>
        </p:sp>
        <p:grpSp>
          <p:nvGrpSpPr>
            <p:cNvPr id="6" name="Группа 17"/>
            <p:cNvGrpSpPr/>
            <p:nvPr/>
          </p:nvGrpSpPr>
          <p:grpSpPr>
            <a:xfrm>
              <a:off x="-101602" y="1446291"/>
              <a:ext cx="9042991" cy="2746773"/>
              <a:chOff x="-101602" y="1446291"/>
              <a:chExt cx="9042991" cy="274677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104" y="1446291"/>
                <a:ext cx="2172525" cy="100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(</a:t>
                </a:r>
                <a:r>
                  <a:rPr lang="ru-RU" sz="4400" dirty="0" err="1" smtClean="0"/>
                  <a:t>Хг</a:t>
                </a:r>
                <a:r>
                  <a:rPr lang="ru-RU" sz="4400" dirty="0" smtClean="0"/>
                  <a:t>.)15</a:t>
                </a:r>
                <a:endParaRPr lang="ru-RU" sz="4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00617" y="1530324"/>
                <a:ext cx="4040772" cy="100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65 – 30 = 35</a:t>
                </a:r>
                <a:endParaRPr lang="ru-RU" sz="4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57532" y="2333610"/>
                <a:ext cx="985851" cy="100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30</a:t>
                </a:r>
                <a:endParaRPr lang="ru-RU" sz="4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-101602" y="3191666"/>
                <a:ext cx="3066969" cy="100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(200-х)65</a:t>
                </a:r>
                <a:endParaRPr lang="ru-RU" sz="4400" dirty="0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2381220" y="2881305"/>
                <a:ext cx="912825" cy="47466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3961128" y="2010057"/>
                <a:ext cx="1022364" cy="521665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294862" y="2040614"/>
                <a:ext cx="985851" cy="47466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024305" y="2954331"/>
                <a:ext cx="985851" cy="47466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693CD-6CE9-429F-B451-A380555A939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17364"/>
              </p:ext>
            </p:extLst>
          </p:nvPr>
        </p:nvGraphicFramePr>
        <p:xfrm>
          <a:off x="2974975" y="5424488"/>
          <a:ext cx="2828925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Уравнение" r:id="rId3" imgW="838080" imgH="393480" progId="Equation.3">
                  <p:embed/>
                </p:oleObj>
              </mc:Choice>
              <mc:Fallback>
                <p:oleObj name="Уравнение" r:id="rId3" imgW="838080" imgH="393480" progId="Equation.3">
                  <p:embed/>
                  <p:pic>
                    <p:nvPicPr>
                      <p:cNvPr id="3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5424488"/>
                        <a:ext cx="2828925" cy="127476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40000"/>
                          <a:lumOff val="60000"/>
                          <a:alpha val="7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01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5160"/>
            <a:ext cx="8143932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Метод площадей </a:t>
            </a:r>
            <a:br>
              <a:rPr 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равновеликих прямоугольников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72928-7723-4034-AD13-D943F8EF3DC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571472" y="3357562"/>
            <a:ext cx="31432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43108" y="4929198"/>
            <a:ext cx="350046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3042" y="15716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С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2357430"/>
            <a:ext cx="59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С</a:t>
            </a:r>
            <a:r>
              <a:rPr lang="ru-RU" sz="2400" b="1" baseline="-25000" dirty="0" smtClean="0">
                <a:sym typeface="Mathematica1"/>
              </a:rPr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4143380"/>
            <a:ext cx="59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С</a:t>
            </a:r>
            <a:r>
              <a:rPr lang="ru-RU" sz="2400" b="1" baseline="-25000" dirty="0" smtClean="0">
                <a:sym typeface="Mathematica1"/>
              </a:rPr>
              <a:t>1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49291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М</a:t>
            </a:r>
            <a:r>
              <a:rPr lang="ru-RU" sz="2400" b="1" baseline="-25000" dirty="0" smtClean="0">
                <a:sym typeface="Mathematica1"/>
              </a:rPr>
              <a:t>1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49291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М</a:t>
            </a:r>
            <a:r>
              <a:rPr lang="ru-RU" sz="2400" b="1" baseline="-25000" dirty="0" smtClean="0">
                <a:sym typeface="Mathematica1"/>
              </a:rPr>
              <a:t>3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500063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М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3500438"/>
            <a:ext cx="59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С</a:t>
            </a:r>
            <a:r>
              <a:rPr lang="ru-RU" sz="2400" b="1" baseline="-25000" dirty="0" smtClean="0">
                <a:sym typeface="Mathematica1"/>
              </a:rPr>
              <a:t>3</a:t>
            </a:r>
            <a:endParaRPr lang="ru-RU" sz="24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43108" y="2643182"/>
            <a:ext cx="2786082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3108" y="3786190"/>
            <a:ext cx="2786082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3108" y="4357694"/>
            <a:ext cx="2786082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786182" y="378619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858282" y="3785396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3108" y="4357694"/>
            <a:ext cx="1857388" cy="571504"/>
          </a:xfrm>
          <a:prstGeom prst="rect">
            <a:avLst/>
          </a:prstGeom>
          <a:solidFill>
            <a:srgbClr val="FFCC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2643182"/>
            <a:ext cx="928694" cy="2286016"/>
          </a:xfrm>
          <a:prstGeom prst="rect">
            <a:avLst/>
          </a:prstGeom>
          <a:solidFill>
            <a:srgbClr val="FFCC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43108" y="3786190"/>
            <a:ext cx="2786082" cy="1143008"/>
          </a:xfrm>
          <a:prstGeom prst="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019" y="617658"/>
            <a:ext cx="8143932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Метод площадей </a:t>
            </a:r>
            <a:br>
              <a:rPr 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равновеликих прямоугольников</a:t>
            </a:r>
            <a:endParaRPr lang="ru-RU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72928-7723-4034-AD13-D943F8EF3DCA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67416" y="4306206"/>
            <a:ext cx="31432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639052" y="5877842"/>
            <a:ext cx="350046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8986" y="256490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С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306074"/>
            <a:ext cx="59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65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38986" y="509202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15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82126" y="587784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х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0820" y="587784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200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55603" y="58052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М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4449082"/>
            <a:ext cx="59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ym typeface="Mathematica1"/>
              </a:rPr>
              <a:t>30</a:t>
            </a:r>
            <a:endParaRPr lang="ru-RU" sz="24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39052" y="3591826"/>
            <a:ext cx="2786082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39052" y="4734834"/>
            <a:ext cx="2786082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39052" y="5306338"/>
            <a:ext cx="2786082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282126" y="4734834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354226" y="4734040"/>
            <a:ext cx="228601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39052" y="5306338"/>
            <a:ext cx="1857388" cy="571504"/>
          </a:xfrm>
          <a:prstGeom prst="rect">
            <a:avLst/>
          </a:prstGeom>
          <a:solidFill>
            <a:srgbClr val="FFCC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96440" y="3591826"/>
            <a:ext cx="928694" cy="2286016"/>
          </a:xfrm>
          <a:prstGeom prst="rect">
            <a:avLst/>
          </a:prstGeom>
          <a:solidFill>
            <a:srgbClr val="FFCC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39052" y="4734834"/>
            <a:ext cx="2786082" cy="1143008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639052" y="4734834"/>
            <a:ext cx="1857388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96440" y="3591826"/>
            <a:ext cx="92869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353432" y="480627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Mathematica1"/>
              </a:rPr>
              <a:t>S</a:t>
            </a:r>
            <a:r>
              <a:rPr lang="ru-RU" sz="2400" b="1" baseline="-25000" dirty="0" smtClean="0">
                <a:sym typeface="Mathematica1"/>
              </a:rPr>
              <a:t>1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10754" y="38775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Mathematica1"/>
              </a:rPr>
              <a:t>S</a:t>
            </a:r>
            <a:r>
              <a:rPr lang="ru-RU" sz="2400" b="1" baseline="-25000" dirty="0" smtClean="0">
                <a:sym typeface="Mathematica1"/>
              </a:rPr>
              <a:t>2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888515"/>
            <a:ext cx="568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3978" y="3595732"/>
            <a:ext cx="3097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∙х = 35∙(200-х),</a:t>
            </a:r>
            <a:b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50х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35∙200,</a:t>
            </a:r>
            <a:b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х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140.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1998" y="970200"/>
            <a:ext cx="7858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таблицы.</a:t>
            </a:r>
          </a:p>
        </p:txBody>
      </p:sp>
      <p:sp>
        <p:nvSpPr>
          <p:cNvPr id="28676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62443" y="1468104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модели-схемы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чаш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EFDF7-2835-4420-80FA-9C4FDF328ECA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8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61998" y="245845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расчетной формулы</a:t>
            </a:r>
          </a:p>
        </p:txBody>
      </p:sp>
      <p:sp>
        <p:nvSpPr>
          <p:cNvPr id="9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61998" y="4077072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диагональной модели «конверта Пирсона» (правило «креста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методом площадей равновеликих прямоугольников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61998" y="3492297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 «рыбки»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31626-E732-4CF1-ADFA-57D536CA36D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852936"/>
            <a:ext cx="7597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185922" cy="3467866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30061"/>
            <a:ext cx="6185922" cy="123718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543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Задачи, направленные на отработку понятия «процент»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7"/>
          <a:stretch/>
        </p:blipFill>
        <p:spPr>
          <a:xfrm>
            <a:off x="1835696" y="2348880"/>
            <a:ext cx="6670597" cy="2232248"/>
          </a:xfr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7"/>
          <a:stretch/>
        </p:blipFill>
        <p:spPr>
          <a:xfrm>
            <a:off x="1463069" y="2646040"/>
            <a:ext cx="6670597" cy="2232248"/>
          </a:xfr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7"/>
          <a:stretch/>
        </p:blipFill>
        <p:spPr bwMode="auto">
          <a:xfrm>
            <a:off x="1152428" y="2501280"/>
            <a:ext cx="7506265" cy="2511896"/>
          </a:xfrm>
          <a:prstGeom prst="rect">
            <a:avLst/>
          </a:prstGeom>
          <a:noFill/>
          <a:ln w="28575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627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/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20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Задачи 5 – 6 класс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8"/>
          <a:stretch/>
        </p:blipFill>
        <p:spPr bwMode="auto">
          <a:xfrm>
            <a:off x="2123728" y="1556792"/>
            <a:ext cx="5544616" cy="488505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885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8921"/>
            <a:ext cx="4392488" cy="515912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19" y="4221087"/>
            <a:ext cx="2487006" cy="202413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98884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Задачи 5 – 6 класс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6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665" y="817875"/>
            <a:ext cx="7355160" cy="1325562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Задачи на нахождение нескольких процентов от числа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6026F-0DFE-4B11-92E3-5948E717F18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665" y="2291011"/>
            <a:ext cx="3917788" cy="416093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36096" y="2204628"/>
            <a:ext cx="35938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+mj-lt"/>
              </a:rPr>
              <a:t>Пример 1. </a:t>
            </a:r>
            <a:r>
              <a:rPr lang="ru-RU" dirty="0">
                <a:latin typeface="+mj-lt"/>
              </a:rPr>
              <a:t>Найдите 34% от числа 850.</a:t>
            </a:r>
          </a:p>
          <a:p>
            <a:r>
              <a:rPr lang="ru-RU" i="1" dirty="0">
                <a:latin typeface="+mj-lt"/>
              </a:rPr>
              <a:t>Решение:</a:t>
            </a:r>
            <a:r>
              <a:rPr lang="ru-RU" dirty="0">
                <a:latin typeface="+mj-lt"/>
              </a:rPr>
              <a:t>1)34%=0,34;</a:t>
            </a:r>
          </a:p>
          <a:p>
            <a:r>
              <a:rPr lang="ru-RU" dirty="0" smtClean="0">
                <a:latin typeface="+mj-lt"/>
              </a:rPr>
              <a:t>                </a:t>
            </a:r>
            <a:r>
              <a:rPr lang="ru-RU" dirty="0">
                <a:latin typeface="+mj-lt"/>
              </a:rPr>
              <a:t>2) </a:t>
            </a:r>
            <a:r>
              <a:rPr lang="ru-RU" dirty="0" smtClean="0">
                <a:latin typeface="+mj-lt"/>
              </a:rPr>
              <a:t>850·0,34 </a:t>
            </a:r>
            <a:r>
              <a:rPr lang="ru-RU" dirty="0">
                <a:latin typeface="+mj-lt"/>
              </a:rPr>
              <a:t>= 289. </a:t>
            </a:r>
          </a:p>
          <a:p>
            <a:r>
              <a:rPr lang="ru-RU" dirty="0">
                <a:latin typeface="+mj-lt"/>
              </a:rPr>
              <a:t>Ответ: 289</a:t>
            </a:r>
          </a:p>
          <a:p>
            <a:r>
              <a:rPr lang="ru-RU" b="1" u="sng" dirty="0">
                <a:latin typeface="+mj-lt"/>
              </a:rPr>
              <a:t>Пример 2. </a:t>
            </a:r>
            <a:r>
              <a:rPr lang="ru-RU" dirty="0">
                <a:latin typeface="+mj-lt"/>
              </a:rPr>
              <a:t>На водопой пригнали 220 лошадей и жеребят. Жеребята составляли 15% всего табуна. Сколько жеребят было в табуне?</a:t>
            </a:r>
          </a:p>
          <a:p>
            <a:r>
              <a:rPr lang="ru-RU" i="1" dirty="0">
                <a:latin typeface="+mj-lt"/>
              </a:rPr>
              <a:t>Решение: </a:t>
            </a:r>
            <a:r>
              <a:rPr lang="ru-RU" dirty="0">
                <a:latin typeface="+mj-lt"/>
              </a:rPr>
              <a:t>Решаем, составив пропорцию:</a:t>
            </a:r>
          </a:p>
          <a:p>
            <a:r>
              <a:rPr lang="ru-RU" dirty="0">
                <a:latin typeface="+mj-lt"/>
              </a:rPr>
              <a:t>220 лошадей – 100%</a:t>
            </a:r>
          </a:p>
          <a:p>
            <a:r>
              <a:rPr lang="ru-RU" dirty="0">
                <a:latin typeface="+mj-lt"/>
              </a:rPr>
              <a:t>    </a:t>
            </a:r>
            <a:r>
              <a:rPr lang="ru-RU" i="1" dirty="0">
                <a:latin typeface="+mj-lt"/>
              </a:rPr>
              <a:t>х</a:t>
            </a:r>
            <a:r>
              <a:rPr lang="ru-RU" dirty="0">
                <a:latin typeface="+mj-lt"/>
              </a:rPr>
              <a:t> жеребят – 15%</a:t>
            </a:r>
          </a:p>
          <a:p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Ответ</a:t>
            </a:r>
            <a:r>
              <a:rPr lang="ru-RU" dirty="0">
                <a:latin typeface="+mj-lt"/>
              </a:rPr>
              <a:t>: 33 жеребенка.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86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84378"/>
              </p:ext>
            </p:extLst>
          </p:nvPr>
        </p:nvGraphicFramePr>
        <p:xfrm>
          <a:off x="7486650" y="5084763"/>
          <a:ext cx="11636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9" name="Уравнение" r:id="rId5" imgW="1028520" imgH="393480" progId="Equation.3">
                  <p:embed/>
                </p:oleObj>
              </mc:Choice>
              <mc:Fallback>
                <p:oleObj name="Уравнение" r:id="rId5" imgW="1028520" imgH="39348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5084763"/>
                        <a:ext cx="1163638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528615"/>
            <a:ext cx="475080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/>
              <a:t>Алгоритм.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Записать проценты в виде дроби.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Умножить число на полученную дробь.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01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ема1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17D395E-EE31-404A-9C4E-BC4C94F4A79B}" vid="{A5EA1674-436A-4609-89AE-22C1436CB3EE}"/>
    </a:ext>
  </a:extLst>
</a:theme>
</file>

<file path=ppt/theme/theme15.xml><?xml version="1.0" encoding="utf-8"?>
<a:theme xmlns:a="http://schemas.openxmlformats.org/drawingml/2006/main" name="4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1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17D395E-EE31-404A-9C4E-BC4C94F4A79B}" vid="{A5EA1674-436A-4609-89AE-22C1436CB3EE}"/>
    </a:ext>
  </a:extLst>
</a:theme>
</file>

<file path=ppt/theme/theme8.xml><?xml version="1.0" encoding="utf-8"?>
<a:theme xmlns:a="http://schemas.openxmlformats.org/drawingml/2006/main" name="3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2052</TotalTime>
  <Words>2105</Words>
  <Application>Microsoft Office PowerPoint</Application>
  <PresentationFormat>Экран (4:3)</PresentationFormat>
  <Paragraphs>370</Paragraphs>
  <Slides>46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80" baseType="lpstr">
      <vt:lpstr>Arial</vt:lpstr>
      <vt:lpstr>Calibri</vt:lpstr>
      <vt:lpstr>Cambria</vt:lpstr>
      <vt:lpstr>Cambria Math</vt:lpstr>
      <vt:lpstr>Comic Sans MS</vt:lpstr>
      <vt:lpstr>Lucida Sans Unicode</vt:lpstr>
      <vt:lpstr>Mathematica1</vt:lpstr>
      <vt:lpstr>Symbol</vt:lpstr>
      <vt:lpstr>Tahoma</vt:lpstr>
      <vt:lpstr>Times New Roman</vt:lpstr>
      <vt:lpstr>Wingdings</vt:lpstr>
      <vt:lpstr>Тема10</vt:lpstr>
      <vt:lpstr>Тема Office</vt:lpstr>
      <vt:lpstr>1_Тема10</vt:lpstr>
      <vt:lpstr>1_Тема Office</vt:lpstr>
      <vt:lpstr>2_Тема10</vt:lpstr>
      <vt:lpstr>2_Тема Office</vt:lpstr>
      <vt:lpstr>Тема1</vt:lpstr>
      <vt:lpstr>3_Тема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1_Тема1</vt:lpstr>
      <vt:lpstr>4_Тема Office</vt:lpstr>
      <vt:lpstr>6_Специальное оформление</vt:lpstr>
      <vt:lpstr>2_Специальное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Уравнение</vt:lpstr>
      <vt:lpstr>Формула</vt:lpstr>
      <vt:lpstr>Microsoft Equation 3.0</vt:lpstr>
      <vt:lpstr>  учитель математики  Леднева Т.В.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Задачи, направленные на отработку понятия «процент»</vt:lpstr>
      <vt:lpstr>                                                                                                                                                </vt:lpstr>
      <vt:lpstr>Презентация PowerPoint</vt:lpstr>
      <vt:lpstr>Задачи на нахождение нескольких процентов от числа</vt:lpstr>
      <vt:lpstr>Задачи на нахождение числа по его нескольким процентам</vt:lpstr>
      <vt:lpstr>Задачи на нахождение того, сколько % одно число составляет от другого; на сколько процентов одно число больше другого.</vt:lpstr>
      <vt:lpstr>Презентация PowerPoint</vt:lpstr>
      <vt:lpstr>Презентация PowerPoint</vt:lpstr>
      <vt:lpstr>Презентация PowerPoint</vt:lpstr>
      <vt:lpstr>Этапы работы над задачей</vt:lpstr>
      <vt:lpstr>Презентация PowerPoint</vt:lpstr>
      <vt:lpstr>Правила</vt:lpstr>
      <vt:lpstr>Правила</vt:lpstr>
      <vt:lpstr>Основные виды задач на растворы</vt:lpstr>
      <vt:lpstr>Презентация PowerPoint</vt:lpstr>
      <vt:lpstr>   I. Анализ текста задачи и краткая запись  условия – в виде таблицы </vt:lpstr>
      <vt:lpstr>Сколько участников задачи?</vt:lpstr>
      <vt:lpstr>Какими величинами характеризуется ситуация?</vt:lpstr>
      <vt:lpstr>Какие величины известны?</vt:lpstr>
      <vt:lpstr>Как связаны величины,  характеризующие процесс задачи?</vt:lpstr>
      <vt:lpstr>Составление уравнения</vt:lpstr>
      <vt:lpstr>                      Решение уравнения</vt:lpstr>
      <vt:lpstr>    </vt:lpstr>
      <vt:lpstr>Итак, в ходе ответов на вопросы:</vt:lpstr>
      <vt:lpstr>Алгоритм</vt:lpstr>
      <vt:lpstr>II. Решение задачи с помощью модели – схемы (метод чаш)</vt:lpstr>
      <vt:lpstr>Задача. 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vt:lpstr>
      <vt:lpstr>Задача. 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vt:lpstr>
      <vt:lpstr>III. Старинная схема решения задачи </vt:lpstr>
      <vt:lpstr>Презентация PowerPoint</vt:lpstr>
      <vt:lpstr>Презентация PowerPoint</vt:lpstr>
      <vt:lpstr>Теоретическое обоснование метода</vt:lpstr>
      <vt:lpstr>Старинная схема решения задачи </vt:lpstr>
      <vt:lpstr>Презентация PowerPoint</vt:lpstr>
      <vt:lpstr>Задача.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vt:lpstr>
      <vt:lpstr>V. Диагональная модель «конверта Пирсона» (правило «креста»</vt:lpstr>
      <vt:lpstr>Задача. Имеется два сплава меди и свинца. Один сплав содержит 15% меди, а другой 65% меди. Сколько нужно взять каждого сплава, чтобы получилось 200г сплава, содержащего 30% меди?</vt:lpstr>
      <vt:lpstr>VI. Метод площадей  равновеликих прямоугольников</vt:lpstr>
      <vt:lpstr>VI. Метод площадей  равновеликих прямоугольников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usr001</cp:lastModifiedBy>
  <cp:revision>103</cp:revision>
  <dcterms:created xsi:type="dcterms:W3CDTF">2010-04-06T12:46:48Z</dcterms:created>
  <dcterms:modified xsi:type="dcterms:W3CDTF">2020-11-20T06:19:34Z</dcterms:modified>
</cp:coreProperties>
</file>