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67" r:id="rId3"/>
    <p:sldId id="269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302" r:id="rId33"/>
    <p:sldId id="303" r:id="rId34"/>
    <p:sldId id="304" r:id="rId35"/>
    <p:sldId id="305" r:id="rId36"/>
    <p:sldId id="258" r:id="rId37"/>
    <p:sldId id="260" r:id="rId38"/>
    <p:sldId id="261" r:id="rId39"/>
    <p:sldId id="262" r:id="rId40"/>
    <p:sldId id="263" r:id="rId41"/>
    <p:sldId id="306" r:id="rId42"/>
    <p:sldId id="307" r:id="rId43"/>
    <p:sldId id="264" r:id="rId44"/>
    <p:sldId id="265" r:id="rId45"/>
    <p:sldId id="266" r:id="rId46"/>
    <p:sldId id="297" r:id="rId47"/>
    <p:sldId id="298" r:id="rId48"/>
    <p:sldId id="299" r:id="rId49"/>
    <p:sldId id="300" r:id="rId50"/>
    <p:sldId id="308" r:id="rId51"/>
    <p:sldId id="309" r:id="rId52"/>
    <p:sldId id="310" r:id="rId53"/>
    <p:sldId id="312" r:id="rId54"/>
    <p:sldId id="311" r:id="rId55"/>
    <p:sldId id="318" r:id="rId56"/>
    <p:sldId id="319" r:id="rId57"/>
    <p:sldId id="320" r:id="rId58"/>
    <p:sldId id="321" r:id="rId59"/>
    <p:sldId id="322" r:id="rId60"/>
    <p:sldId id="323" r:id="rId61"/>
    <p:sldId id="314" r:id="rId62"/>
    <p:sldId id="313" r:id="rId63"/>
    <p:sldId id="315" r:id="rId64"/>
    <p:sldId id="324" r:id="rId65"/>
    <p:sldId id="316" r:id="rId66"/>
    <p:sldId id="317" r:id="rId67"/>
    <p:sldId id="325" r:id="rId68"/>
    <p:sldId id="301" r:id="rId69"/>
    <p:sldId id="259" r:id="rId70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38" autoAdjust="0"/>
  </p:normalViewPr>
  <p:slideViewPr>
    <p:cSldViewPr snapToGrid="0">
      <p:cViewPr varScale="1">
        <p:scale>
          <a:sx n="46" d="100"/>
          <a:sy n="46" d="100"/>
        </p:scale>
        <p:origin x="60" y="3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32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5363370" y="876391"/>
            <a:ext cx="6401092" cy="1655761"/>
          </a:xfrm>
          <a:prstGeom prst="rect">
            <a:avLst/>
          </a:prstGeom>
        </p:spPr>
        <p:txBody>
          <a:bodyPr/>
          <a:lstStyle/>
          <a:p>
            <a:pPr lvl="0" algn="l">
              <a:lnSpc>
                <a:spcPct val="70000"/>
              </a:lnSpc>
              <a:defRPr sz="1800"/>
            </a:pPr>
            <a:r>
              <a:rPr lang="ru-RU" sz="4900" b="1" dirty="0">
                <a:solidFill>
                  <a:srgbClr val="1D3152"/>
                </a:solidFill>
              </a:rPr>
              <a:t>Модуль 4</a:t>
            </a:r>
            <a:endParaRPr sz="4900" b="1" dirty="0">
              <a:solidFill>
                <a:srgbClr val="1D3152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4914664" y="2670085"/>
            <a:ext cx="6539209" cy="775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8. Самостоятельные и служебные части речи.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0C1B8D-6F68-0741-6DB2-011F29BC018E}"/>
              </a:ext>
            </a:extLst>
          </p:cNvPr>
          <p:cNvSpPr txBox="1"/>
          <p:nvPr/>
        </p:nvSpPr>
        <p:spPr>
          <a:xfrm>
            <a:off x="5363370" y="4566428"/>
            <a:ext cx="6369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Синявская Елена Валентиновна, учитель начальных классов, член Регионального методического актива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2E1E7-06AA-B518-8F2C-DE0FF179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9800" cy="3695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CC1AD1-AF76-0634-FF68-9BBD59DBA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150"/>
            <a:ext cx="60388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64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A3281-BC56-5380-7C3D-FDEA0195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8850" cy="4591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46EAB-7C7F-5252-FF5A-3FE15547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0"/>
            <a:ext cx="6057900" cy="3162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183065-DADC-5C79-EE71-60A6C34F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850" y="3048000"/>
            <a:ext cx="60007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36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87ABF-1005-B533-6FB6-E4D2AD162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2084"/>
            <a:ext cx="6019800" cy="259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F033B-6C6E-E674-98F1-87C0C1C8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647950"/>
            <a:ext cx="6000750" cy="4210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42C08-97A3-AE3F-2FE2-22686AFC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0"/>
            <a:ext cx="6172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933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AC43C-85BD-9E72-63F0-ED1A01C9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69" y="0"/>
            <a:ext cx="892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320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379CA-F52E-82E8-7DA6-4F389D805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70"/>
          <a:stretch/>
        </p:blipFill>
        <p:spPr>
          <a:xfrm>
            <a:off x="0" y="0"/>
            <a:ext cx="5905500" cy="37698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470DCF-20DB-F377-1C91-EA92C67D0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5169067"/>
            <a:ext cx="5829300" cy="142875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3B017BF-9435-D09B-8394-95737D6039DA}"/>
              </a:ext>
            </a:extLst>
          </p:cNvPr>
          <p:cNvGrpSpPr/>
          <p:nvPr/>
        </p:nvGrpSpPr>
        <p:grpSpPr>
          <a:xfrm>
            <a:off x="5772150" y="577516"/>
            <a:ext cx="6096000" cy="1608723"/>
            <a:chOff x="6096000" y="609600"/>
            <a:chExt cx="6096000" cy="160872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343000D-E1D8-FB89-38C9-2514215AE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502" y="789573"/>
              <a:ext cx="5829300" cy="1428750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04827D60-EC90-4B10-8295-FFB2A96DFDB1}"/>
                </a:ext>
              </a:extLst>
            </p:cNvPr>
            <p:cNvSpPr/>
            <p:nvPr/>
          </p:nvSpPr>
          <p:spPr>
            <a:xfrm>
              <a:off x="6096000" y="609600"/>
              <a:ext cx="6096000" cy="16087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106061-211B-C781-5BA7-09201DFA31EA}"/>
                </a:ext>
              </a:extLst>
            </p:cNvPr>
            <p:cNvSpPr txBox="1"/>
            <p:nvPr/>
          </p:nvSpPr>
          <p:spPr>
            <a:xfrm>
              <a:off x="8478253" y="1053781"/>
              <a:ext cx="3256547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0F1716-076B-AC31-8DEF-056D142158C4}"/>
              </a:ext>
            </a:extLst>
          </p:cNvPr>
          <p:cNvSpPr txBox="1"/>
          <p:nvPr/>
        </p:nvSpPr>
        <p:spPr>
          <a:xfrm>
            <a:off x="514350" y="6428542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4 класс, часть 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B2DCE0-6CD9-2AC0-6DA0-3F307B854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2" y="2679549"/>
            <a:ext cx="60388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5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6C793-3ADD-7E7F-27D4-AE18CF0D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7900" cy="3771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4F3CCF-1A8F-CD8C-3595-4FA47E5B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28" y="0"/>
            <a:ext cx="61912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57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86B98-8BE8-DDDA-B350-A4A31E822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248400" cy="3371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8D5A7F-C4A2-CC12-FB0A-21D17CF10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" r="4546" b="49167"/>
          <a:stretch/>
        </p:blipFill>
        <p:spPr>
          <a:xfrm>
            <a:off x="277090" y="0"/>
            <a:ext cx="5818910" cy="2322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C013E9-79BA-879D-B4FF-EF0A6DBE3526}"/>
              </a:ext>
            </a:extLst>
          </p:cNvPr>
          <p:cNvSpPr txBox="1"/>
          <p:nvPr/>
        </p:nvSpPr>
        <p:spPr>
          <a:xfrm>
            <a:off x="7122968" y="3872379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4 класс, часть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002AA-537E-C857-7018-829852E2DC5B}"/>
              </a:ext>
            </a:extLst>
          </p:cNvPr>
          <p:cNvSpPr txBox="1"/>
          <p:nvPr/>
        </p:nvSpPr>
        <p:spPr>
          <a:xfrm>
            <a:off x="748145" y="3033300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3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6269649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2235EF6-C2EC-3AE4-BFC4-AD4D2F44085F}"/>
              </a:ext>
            </a:extLst>
          </p:cNvPr>
          <p:cNvGrpSpPr/>
          <p:nvPr/>
        </p:nvGrpSpPr>
        <p:grpSpPr>
          <a:xfrm>
            <a:off x="46760" y="0"/>
            <a:ext cx="12145240" cy="6850207"/>
            <a:chOff x="46760" y="0"/>
            <a:chExt cx="12145240" cy="685020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A674E8C-820F-944C-B73C-4C772922B6F7}"/>
                </a:ext>
              </a:extLst>
            </p:cNvPr>
            <p:cNvGrpSpPr/>
            <p:nvPr/>
          </p:nvGrpSpPr>
          <p:grpSpPr>
            <a:xfrm>
              <a:off x="46760" y="0"/>
              <a:ext cx="6627380" cy="6359235"/>
              <a:chOff x="46760" y="0"/>
              <a:chExt cx="6627380" cy="6359235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FDA0147D-5F6F-C7FA-18D2-9F12ECF70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60" y="0"/>
                <a:ext cx="6153150" cy="297180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2E9116D8-ECFE-7A6D-5A01-859729409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760" y="2971800"/>
                <a:ext cx="6619690" cy="2124075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955E79EB-3E44-0AC4-FE60-0639840AF5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9797"/>
              <a:stretch/>
            </p:blipFill>
            <p:spPr>
              <a:xfrm>
                <a:off x="103909" y="5095874"/>
                <a:ext cx="6570231" cy="1263361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97D6601-C755-D99B-8E76-0051810E1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15" t="3837"/>
            <a:stretch/>
          </p:blipFill>
          <p:spPr>
            <a:xfrm>
              <a:off x="6199910" y="7793"/>
              <a:ext cx="5992090" cy="364547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E9B2E4E-AB59-1F7C-ABB8-3328B1889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60"/>
            <a:stretch/>
          </p:blipFill>
          <p:spPr>
            <a:xfrm>
              <a:off x="6369628" y="3649807"/>
              <a:ext cx="5801591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3918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B840D-E369-256D-318E-5A819313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8" y="0"/>
            <a:ext cx="6019800" cy="5619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A950C8-C73A-8AC5-82B9-0B8A35A2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96" y="4895851"/>
            <a:ext cx="6733304" cy="168332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5C3625E-5897-89ED-0C0B-030AA1C654B9}"/>
              </a:ext>
            </a:extLst>
          </p:cNvPr>
          <p:cNvGrpSpPr/>
          <p:nvPr/>
        </p:nvGrpSpPr>
        <p:grpSpPr>
          <a:xfrm>
            <a:off x="6153150" y="339436"/>
            <a:ext cx="6038850" cy="3089564"/>
            <a:chOff x="6153150" y="339436"/>
            <a:chExt cx="6038850" cy="308956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F4CC7B9-AFC7-02A7-5C9D-A68A30A0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150" y="339436"/>
              <a:ext cx="6038850" cy="10668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DC6305-9773-EE5B-B8B5-8BA07065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6975" y="1745672"/>
              <a:ext cx="5791200" cy="1447800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93B2000-AA32-964B-301E-631AC7D83405}"/>
                </a:ext>
              </a:extLst>
            </p:cNvPr>
            <p:cNvSpPr/>
            <p:nvPr/>
          </p:nvSpPr>
          <p:spPr>
            <a:xfrm>
              <a:off x="6153150" y="1745672"/>
              <a:ext cx="6038850" cy="16833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F15E22-E45E-65B1-1106-16D2C5A0FC97}"/>
                </a:ext>
              </a:extLst>
            </p:cNvPr>
            <p:cNvSpPr txBox="1"/>
            <p:nvPr/>
          </p:nvSpPr>
          <p:spPr>
            <a:xfrm>
              <a:off x="7838209" y="2163548"/>
              <a:ext cx="4031673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7401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93C039-A8A3-0F72-8A4B-1BEDFD84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21" y="618258"/>
            <a:ext cx="8824725" cy="60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689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D1C851-31E1-74FE-EB91-3B16CC9BD963}"/>
              </a:ext>
            </a:extLst>
          </p:cNvPr>
          <p:cNvSpPr txBox="1"/>
          <p:nvPr/>
        </p:nvSpPr>
        <p:spPr>
          <a:xfrm>
            <a:off x="882316" y="561474"/>
            <a:ext cx="10764252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Местоимение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– часть речи, которая указывает на предметы, признаки и количества, но не называет их.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FDBC3-FAA8-5597-74AD-659EA822429E}"/>
              </a:ext>
            </a:extLst>
          </p:cNvPr>
          <p:cNvSpPr txBox="1"/>
          <p:nvPr/>
        </p:nvSpPr>
        <p:spPr>
          <a:xfrm>
            <a:off x="882316" y="2053389"/>
            <a:ext cx="1042736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Например,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66217-5FEC-B93B-7261-4085C6097CAC}"/>
              </a:ext>
            </a:extLst>
          </p:cNvPr>
          <p:cNvSpPr txBox="1"/>
          <p:nvPr/>
        </p:nvSpPr>
        <p:spPr>
          <a:xfrm>
            <a:off x="882316" y="2576605"/>
            <a:ext cx="10956758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Какой-то</a:t>
            </a: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человек, сидя на земле в двух шагах от </a:t>
            </a:r>
            <a:r>
              <a:rPr kumimoji="0" lang="ru-RU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него</a:t>
            </a: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, палил в небо из нагана.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A387-437F-AB9F-E4CC-6B9D024F3142}"/>
              </a:ext>
            </a:extLst>
          </p:cNvPr>
          <p:cNvSpPr txBox="1"/>
          <p:nvPr/>
        </p:nvSpPr>
        <p:spPr>
          <a:xfrm>
            <a:off x="882316" y="3514522"/>
            <a:ext cx="1095675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Вдруг из лесу выскочили </a:t>
            </a:r>
            <a:r>
              <a:rPr kumimoji="0" lang="ru-RU" sz="2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несколько</a:t>
            </a: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человек и стали махать руками.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959C6F-63D7-BD03-33B6-7D9E40631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9620" y="4071686"/>
            <a:ext cx="2679032" cy="25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827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B75B3-B619-C952-B9A1-02EE127B9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40" y="2389908"/>
            <a:ext cx="8748160" cy="7654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5C941-E1A9-5696-67DE-C63CB493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40" y="142009"/>
            <a:ext cx="7485272" cy="2247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728AD-5868-A5E3-154D-F67F416FD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653" y="4991102"/>
            <a:ext cx="7719876" cy="186689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CDDA1B-303F-B63D-6CA4-1A9844D998E2}"/>
              </a:ext>
            </a:extLst>
          </p:cNvPr>
          <p:cNvGrpSpPr/>
          <p:nvPr/>
        </p:nvGrpSpPr>
        <p:grpSpPr>
          <a:xfrm>
            <a:off x="436418" y="3155372"/>
            <a:ext cx="6213764" cy="1835730"/>
            <a:chOff x="436418" y="3155372"/>
            <a:chExt cx="6213764" cy="183573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736B46-062B-246B-960E-64DC83E0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468" y="3368387"/>
              <a:ext cx="5829300" cy="1409700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CDF4913-9666-CED9-B43D-A01507B539C0}"/>
                </a:ext>
              </a:extLst>
            </p:cNvPr>
            <p:cNvSpPr/>
            <p:nvPr/>
          </p:nvSpPr>
          <p:spPr>
            <a:xfrm>
              <a:off x="436418" y="3155372"/>
              <a:ext cx="6213764" cy="18357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F8A7BB-4237-F139-2C3A-99A6A90925F8}"/>
                </a:ext>
              </a:extLst>
            </p:cNvPr>
            <p:cNvSpPr txBox="1"/>
            <p:nvPr/>
          </p:nvSpPr>
          <p:spPr>
            <a:xfrm>
              <a:off x="2383612" y="3758729"/>
              <a:ext cx="3325091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26464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3319B0-33A4-4432-714D-EAE8657D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366"/>
            <a:ext cx="6191250" cy="1695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66BE1-087D-62A4-190B-462E2F25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18" y="2056534"/>
            <a:ext cx="61722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270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27C3D-C183-1C85-4EEB-96B05CE1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7292056" cy="34290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679CD-9399-BFFF-8966-0F86CCFFB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118" y="2076755"/>
            <a:ext cx="6400798" cy="99752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826A015-9C36-91FE-96D2-222D3428FC2B}"/>
              </a:ext>
            </a:extLst>
          </p:cNvPr>
          <p:cNvGrpSpPr/>
          <p:nvPr/>
        </p:nvGrpSpPr>
        <p:grpSpPr>
          <a:xfrm>
            <a:off x="5507182" y="-1"/>
            <a:ext cx="6684818" cy="1229324"/>
            <a:chOff x="5507182" y="-1"/>
            <a:chExt cx="6684818" cy="122932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D1264A0-7B80-4F7D-64DA-D9ED36BA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118" y="-1"/>
              <a:ext cx="6400798" cy="997527"/>
            </a:xfrm>
            <a:prstGeom prst="rect">
              <a:avLst/>
            </a:prstGeom>
          </p:spPr>
        </p:pic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21587CC3-02B5-A185-8BB8-45613BE40784}"/>
                </a:ext>
              </a:extLst>
            </p:cNvPr>
            <p:cNvSpPr/>
            <p:nvPr/>
          </p:nvSpPr>
          <p:spPr>
            <a:xfrm>
              <a:off x="5507182" y="0"/>
              <a:ext cx="6684818" cy="12293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D391AD-93CB-F285-1889-D10C17EAB4EA}"/>
                </a:ext>
              </a:extLst>
            </p:cNvPr>
            <p:cNvSpPr txBox="1"/>
            <p:nvPr/>
          </p:nvSpPr>
          <p:spPr>
            <a:xfrm>
              <a:off x="7808767" y="322275"/>
              <a:ext cx="3238500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F88607-15DF-A1EF-D41C-5EECB2A0C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33" y="3074282"/>
            <a:ext cx="7179493" cy="369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6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547D8-3682-D5B7-3751-9C78941F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18" y="114300"/>
            <a:ext cx="7316728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1260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F70EC-8AB4-3518-F216-CFE37B45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9425"/>
            <a:ext cx="6443596" cy="36307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532DB-3065-419F-51F8-7A822031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447" y="207818"/>
            <a:ext cx="7633106" cy="30194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FE2349-5958-40DC-F335-28A011F71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7"/>
          <a:stretch/>
        </p:blipFill>
        <p:spPr>
          <a:xfrm>
            <a:off x="6245436" y="3087832"/>
            <a:ext cx="5946564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22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82FC7-5429-C2DF-094A-67664A90D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2" y="311727"/>
            <a:ext cx="7995376" cy="1226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05272-95D8-A560-EC5A-BD8966722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26" y="1791511"/>
            <a:ext cx="7626927" cy="47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48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2091C-0FCB-7975-44A9-1003596D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58" y="270163"/>
            <a:ext cx="7255723" cy="4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4168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4F749-9F0F-ECC7-3BD8-CD775D75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53150" cy="4914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A34E5A-919D-FAFC-1F97-525AB9A74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11" y="3216226"/>
            <a:ext cx="6261389" cy="33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702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A04CE5-CF67-9E00-48A7-CAFB7672F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57900" cy="2362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22976-EC4A-DE9E-0550-ECEE59060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3"/>
          <a:stretch/>
        </p:blipFill>
        <p:spPr>
          <a:xfrm>
            <a:off x="6096000" y="381000"/>
            <a:ext cx="5819775" cy="304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771EA-7148-F217-3DE2-284E7975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6" y="3990109"/>
            <a:ext cx="7304927" cy="2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20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283C6-0E5C-AE1F-DEE5-D321FA09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42"/>
          <a:stretch/>
        </p:blipFill>
        <p:spPr>
          <a:xfrm>
            <a:off x="0" y="0"/>
            <a:ext cx="603877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9C8FAD-5B6C-2862-0775-A6342D4D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581" y="5694218"/>
            <a:ext cx="6320934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635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AEF2FB6-F17A-FF6C-B07B-D723CA50255B}"/>
              </a:ext>
            </a:extLst>
          </p:cNvPr>
          <p:cNvGrpSpPr/>
          <p:nvPr/>
        </p:nvGrpSpPr>
        <p:grpSpPr>
          <a:xfrm>
            <a:off x="1045496" y="842000"/>
            <a:ext cx="10694323" cy="4092460"/>
            <a:chOff x="1045496" y="842000"/>
            <a:chExt cx="10694323" cy="409246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F54012E9-6BAE-D51F-D3E1-3A8E125346A5}"/>
                </a:ext>
              </a:extLst>
            </p:cNvPr>
            <p:cNvGrpSpPr/>
            <p:nvPr/>
          </p:nvGrpSpPr>
          <p:grpSpPr>
            <a:xfrm>
              <a:off x="3481136" y="1953127"/>
              <a:ext cx="4844717" cy="1475873"/>
              <a:chOff x="3368842" y="561474"/>
              <a:chExt cx="4844717" cy="1475873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604CBDE0-9C51-DBE7-7B05-6CFDF5B29AB7}"/>
                  </a:ext>
                </a:extLst>
              </p:cNvPr>
              <p:cNvSpPr/>
              <p:nvPr/>
            </p:nvSpPr>
            <p:spPr>
              <a:xfrm>
                <a:off x="3368842" y="561474"/>
                <a:ext cx="4652211" cy="14758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AEAFA4-3CF3-649E-CC3C-722320F35BD6}"/>
                  </a:ext>
                </a:extLst>
              </p:cNvPr>
              <p:cNvSpPr txBox="1"/>
              <p:nvPr/>
            </p:nvSpPr>
            <p:spPr>
              <a:xfrm>
                <a:off x="3561348" y="1007024"/>
                <a:ext cx="4652211" cy="584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32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"/>
                  </a:rPr>
                  <a:t>разряды </a:t>
                </a:r>
                <a:r>
                  <a:rPr kumimoji="0" lang="ru-RU" sz="32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Neue"/>
                  </a:rPr>
                  <a:t>местоимений</a:t>
                </a:r>
              </a:p>
            </p:txBody>
          </p:sp>
        </p:grp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D2B35837-8542-5F1B-48A3-F974453FFB6C}"/>
                </a:ext>
              </a:extLst>
            </p:cNvPr>
            <p:cNvCxnSpPr>
              <a:stCxn id="2" idx="1"/>
            </p:cNvCxnSpPr>
            <p:nvPr/>
          </p:nvCxnSpPr>
          <p:spPr>
            <a:xfrm flipH="1" flipV="1">
              <a:off x="2695074" y="2691062"/>
              <a:ext cx="786062" cy="2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E0CFF7C1-C321-B73F-3846-472458D82E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5328" y="2691062"/>
              <a:ext cx="786062" cy="2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77B6D3C-8BF6-A7BB-82CE-5BD680B49B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6147" y="1553172"/>
              <a:ext cx="465220" cy="382814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050D7415-47F9-1AC0-CBA9-624848144A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2590" y="1549160"/>
              <a:ext cx="465220" cy="382814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3E09F8B4-390C-CB7A-84B4-12427039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6978" y="1379621"/>
              <a:ext cx="0" cy="597900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C1126675-16A4-C923-51DA-F23CD83FC601}"/>
                </a:ext>
              </a:extLst>
            </p:cNvPr>
            <p:cNvCxnSpPr>
              <a:cxnSpLocks/>
            </p:cNvCxnSpPr>
            <p:nvPr/>
          </p:nvCxnSpPr>
          <p:spPr>
            <a:xfrm>
              <a:off x="7475620" y="3446141"/>
              <a:ext cx="553456" cy="428409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C53C73A3-BB23-FE7A-CD84-3DCB6EA65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5726" y="3438119"/>
              <a:ext cx="457200" cy="372263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DCA635D5-E023-FC8A-D3FF-9842E07D8D41}"/>
                </a:ext>
              </a:extLst>
            </p:cNvPr>
            <p:cNvCxnSpPr>
              <a:cxnSpLocks/>
            </p:cNvCxnSpPr>
            <p:nvPr/>
          </p:nvCxnSpPr>
          <p:spPr>
            <a:xfrm>
              <a:off x="6549184" y="3424984"/>
              <a:ext cx="0" cy="1130974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2089F10F-A99E-C0B4-3FFC-3D2F508C1D98}"/>
                </a:ext>
              </a:extLst>
            </p:cNvPr>
            <p:cNvCxnSpPr>
              <a:cxnSpLocks/>
            </p:cNvCxnSpPr>
            <p:nvPr/>
          </p:nvCxnSpPr>
          <p:spPr>
            <a:xfrm>
              <a:off x="4928937" y="3424986"/>
              <a:ext cx="0" cy="597900"/>
            </a:xfrm>
            <a:prstGeom prst="straightConnector1">
              <a:avLst/>
            </a:prstGeom>
            <a:noFill/>
            <a:ln w="25400" cap="flat">
              <a:solidFill>
                <a:srgbClr val="4472C4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8B4BA4-165D-116B-86AE-F8286191671A}"/>
                </a:ext>
              </a:extLst>
            </p:cNvPr>
            <p:cNvSpPr txBox="1"/>
            <p:nvPr/>
          </p:nvSpPr>
          <p:spPr>
            <a:xfrm>
              <a:off x="4257169" y="842000"/>
              <a:ext cx="3092120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вопроситель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C4B7E2-C739-3AEC-3F07-79C192D93564}"/>
                </a:ext>
              </a:extLst>
            </p:cNvPr>
            <p:cNvSpPr txBox="1"/>
            <p:nvPr/>
          </p:nvSpPr>
          <p:spPr>
            <a:xfrm>
              <a:off x="1891969" y="1163744"/>
              <a:ext cx="2127581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возвратно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е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5B426F-97FA-45A2-D5B3-D88A8419D400}"/>
                </a:ext>
              </a:extLst>
            </p:cNvPr>
            <p:cNvSpPr txBox="1"/>
            <p:nvPr/>
          </p:nvSpPr>
          <p:spPr>
            <a:xfrm>
              <a:off x="1323474" y="2531023"/>
              <a:ext cx="1876926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личные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4D0625-E1D8-DE84-BFB9-EAD6EF907AE9}"/>
                </a:ext>
              </a:extLst>
            </p:cNvPr>
            <p:cNvSpPr txBox="1"/>
            <p:nvPr/>
          </p:nvSpPr>
          <p:spPr>
            <a:xfrm>
              <a:off x="7584902" y="1152322"/>
              <a:ext cx="2979820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относитель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3C1224-F3A7-0254-A571-1AA310D55FD2}"/>
                </a:ext>
              </a:extLst>
            </p:cNvPr>
            <p:cNvSpPr txBox="1"/>
            <p:nvPr/>
          </p:nvSpPr>
          <p:spPr>
            <a:xfrm>
              <a:off x="8911390" y="2371366"/>
              <a:ext cx="2828429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неопределен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AC11D1-C071-93CA-E158-CB56C8711D78}"/>
                </a:ext>
              </a:extLst>
            </p:cNvPr>
            <p:cNvSpPr txBox="1"/>
            <p:nvPr/>
          </p:nvSpPr>
          <p:spPr>
            <a:xfrm>
              <a:off x="8029075" y="3706587"/>
              <a:ext cx="3360817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отрицатель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BEBC12-5683-AF85-1C21-10B46F660FF9}"/>
                </a:ext>
              </a:extLst>
            </p:cNvPr>
            <p:cNvSpPr txBox="1"/>
            <p:nvPr/>
          </p:nvSpPr>
          <p:spPr>
            <a:xfrm>
              <a:off x="5811250" y="4411244"/>
              <a:ext cx="3601449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притяжатель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57CE25-A368-218A-B2BF-8DF3755D99EB}"/>
                </a:ext>
              </a:extLst>
            </p:cNvPr>
            <p:cNvSpPr txBox="1"/>
            <p:nvPr/>
          </p:nvSpPr>
          <p:spPr>
            <a:xfrm>
              <a:off x="4019550" y="3994867"/>
              <a:ext cx="2825421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указатель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08342F-FC6B-25C5-2973-A8CFCD7C5A10}"/>
                </a:ext>
              </a:extLst>
            </p:cNvPr>
            <p:cNvSpPr txBox="1"/>
            <p:nvPr/>
          </p:nvSpPr>
          <p:spPr>
            <a:xfrm>
              <a:off x="1045496" y="3725942"/>
              <a:ext cx="3299156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определитель</a:t>
              </a:r>
              <a:r>
                <a:rPr kumimoji="0" lang="ru-RU" sz="2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4430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A90CB7-8F97-7343-8ECE-2C16C31EADFC}"/>
              </a:ext>
            </a:extLst>
          </p:cNvPr>
          <p:cNvSpPr/>
          <p:nvPr/>
        </p:nvSpPr>
        <p:spPr>
          <a:xfrm>
            <a:off x="1833455" y="2406226"/>
            <a:ext cx="8525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Морфологический разбор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местоимения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06576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3F92A7-AEE2-7F8B-4C8F-F8FBCA56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67" y="353291"/>
            <a:ext cx="9301644" cy="6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707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3A326-286B-003C-355A-C558791BB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3" y="3429000"/>
            <a:ext cx="3421997" cy="34219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4A0854-5F0E-395D-2064-A26E1B349E6C}"/>
              </a:ext>
            </a:extLst>
          </p:cNvPr>
          <p:cNvSpPr/>
          <p:nvPr/>
        </p:nvSpPr>
        <p:spPr>
          <a:xfrm>
            <a:off x="3426038" y="224135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DD5E2-3B27-EBB8-C36E-AF900573D699}"/>
              </a:ext>
            </a:extLst>
          </p:cNvPr>
          <p:cNvSpPr txBox="1"/>
          <p:nvPr/>
        </p:nvSpPr>
        <p:spPr>
          <a:xfrm>
            <a:off x="508000" y="1147465"/>
            <a:ext cx="10939820" cy="2554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1. Местоимение –это часть речи, которая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азывает предметы;</a:t>
            </a: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 предметы, признаки, количества предметов;</a:t>
            </a: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указывает на предметы, признаки, количества предметов</a:t>
            </a:r>
          </a:p>
        </p:txBody>
      </p:sp>
    </p:spTree>
    <p:extLst>
      <p:ext uri="{BB962C8B-B14F-4D97-AF65-F5344CB8AC3E}">
        <p14:creationId xmlns:p14="http://schemas.microsoft.com/office/powerpoint/2010/main" val="5225310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912A88-F371-337B-E969-12B4788B507B}"/>
              </a:ext>
            </a:extLst>
          </p:cNvPr>
          <p:cNvSpPr/>
          <p:nvPr/>
        </p:nvSpPr>
        <p:spPr>
          <a:xfrm>
            <a:off x="2847753" y="598208"/>
            <a:ext cx="620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A8CFB-6EF1-5991-CFD1-46E546B4E76E}"/>
              </a:ext>
            </a:extLst>
          </p:cNvPr>
          <p:cNvSpPr txBox="1"/>
          <p:nvPr/>
        </p:nvSpPr>
        <p:spPr>
          <a:xfrm>
            <a:off x="480616" y="2151729"/>
            <a:ext cx="10939820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Местоимение –это часть речи, которая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указывает на предметы, признаки, количества предметов</a:t>
            </a:r>
          </a:p>
        </p:txBody>
      </p:sp>
    </p:spTree>
    <p:extLst>
      <p:ext uri="{BB962C8B-B14F-4D97-AF65-F5344CB8AC3E}">
        <p14:creationId xmlns:p14="http://schemas.microsoft.com/office/powerpoint/2010/main" val="42553219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3A326-286B-003C-355A-C558791BB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3" y="3429000"/>
            <a:ext cx="3421997" cy="34219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4A0854-5F0E-395D-2064-A26E1B349E6C}"/>
              </a:ext>
            </a:extLst>
          </p:cNvPr>
          <p:cNvSpPr/>
          <p:nvPr/>
        </p:nvSpPr>
        <p:spPr>
          <a:xfrm>
            <a:off x="3426038" y="224135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DD5E2-3B27-EBB8-C36E-AF900573D699}"/>
              </a:ext>
            </a:extLst>
          </p:cNvPr>
          <p:cNvSpPr txBox="1"/>
          <p:nvPr/>
        </p:nvSpPr>
        <p:spPr>
          <a:xfrm>
            <a:off x="508000" y="1147465"/>
            <a:ext cx="10939820" cy="2554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2. Личные местоимения</a:t>
            </a: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изменяются по числам, родам и падежам;</a:t>
            </a: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изменяются по родам в 3 лице единственного числа;</a:t>
            </a:r>
          </a:p>
          <a:p>
            <a:pPr marL="514350" marR="0" indent="-5143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изменяются по падежам, в 3 лице единственного числа - по родам</a:t>
            </a:r>
          </a:p>
        </p:txBody>
      </p:sp>
    </p:spTree>
    <p:extLst>
      <p:ext uri="{BB962C8B-B14F-4D97-AF65-F5344CB8AC3E}">
        <p14:creationId xmlns:p14="http://schemas.microsoft.com/office/powerpoint/2010/main" val="236521045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912A88-F371-337B-E969-12B4788B507B}"/>
              </a:ext>
            </a:extLst>
          </p:cNvPr>
          <p:cNvSpPr/>
          <p:nvPr/>
        </p:nvSpPr>
        <p:spPr>
          <a:xfrm>
            <a:off x="2847753" y="598208"/>
            <a:ext cx="620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B8DCE-6DB1-3315-5226-5895BBDFE9AA}"/>
              </a:ext>
            </a:extLst>
          </p:cNvPr>
          <p:cNvSpPr txBox="1"/>
          <p:nvPr/>
        </p:nvSpPr>
        <p:spPr>
          <a:xfrm>
            <a:off x="626090" y="1999520"/>
            <a:ext cx="10939820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Личные местоимения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3) изменяются по падежам, в 3 лице единственного числа - по родам</a:t>
            </a:r>
          </a:p>
        </p:txBody>
      </p:sp>
    </p:spTree>
    <p:extLst>
      <p:ext uri="{BB962C8B-B14F-4D97-AF65-F5344CB8AC3E}">
        <p14:creationId xmlns:p14="http://schemas.microsoft.com/office/powerpoint/2010/main" val="224804634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9C93C-6B64-028E-443F-C6E663B3289A}"/>
              </a:ext>
            </a:extLst>
          </p:cNvPr>
          <p:cNvSpPr txBox="1"/>
          <p:nvPr/>
        </p:nvSpPr>
        <p:spPr>
          <a:xfrm>
            <a:off x="513347" y="625642"/>
            <a:ext cx="9400674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Имя числительное 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– часть речи, которая обозначает количество предметов, число, а также порядок пред -метов при счете.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FC8D5-8635-87E0-3A8C-F1A42B2B6968}"/>
              </a:ext>
            </a:extLst>
          </p:cNvPr>
          <p:cNvSpPr txBox="1"/>
          <p:nvPr/>
        </p:nvSpPr>
        <p:spPr>
          <a:xfrm>
            <a:off x="930442" y="2919663"/>
            <a:ext cx="701040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Например, двадцать яблонь; пятое июня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B5F611-B8C0-E236-331D-A53FCA9E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1432" y="1860884"/>
            <a:ext cx="5037221" cy="47223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D71A16B-3A31-5A30-CF23-895BF71025A6}"/>
              </a:ext>
            </a:extLst>
          </p:cNvPr>
          <p:cNvSpPr/>
          <p:nvPr/>
        </p:nvSpPr>
        <p:spPr>
          <a:xfrm>
            <a:off x="3721768" y="834189"/>
            <a:ext cx="4363453" cy="12352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>
                <a:lumMod val="20000"/>
                <a:lumOff val="8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3CBDB-5E02-D7A1-3C64-8B46A3E86542}"/>
              </a:ext>
            </a:extLst>
          </p:cNvPr>
          <p:cNvSpPr txBox="1"/>
          <p:nvPr/>
        </p:nvSpPr>
        <p:spPr>
          <a:xfrm>
            <a:off x="3994484" y="1159424"/>
            <a:ext cx="4090737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имена числительные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DC43189-3CF3-1A08-0218-D4B9A65468CD}"/>
              </a:ext>
            </a:extLst>
          </p:cNvPr>
          <p:cNvCxnSpPr/>
          <p:nvPr/>
        </p:nvCxnSpPr>
        <p:spPr>
          <a:xfrm flipH="1">
            <a:off x="3721768" y="2069432"/>
            <a:ext cx="1331495" cy="962526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2717DF6-ACA3-0D0D-8009-2A084C8549EC}"/>
              </a:ext>
            </a:extLst>
          </p:cNvPr>
          <p:cNvCxnSpPr>
            <a:cxnSpLocks/>
          </p:cNvCxnSpPr>
          <p:nvPr/>
        </p:nvCxnSpPr>
        <p:spPr>
          <a:xfrm>
            <a:off x="6986336" y="2069430"/>
            <a:ext cx="1331495" cy="962526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92485377-C598-D21E-9C5E-2EE3DE0098F3}"/>
              </a:ext>
            </a:extLst>
          </p:cNvPr>
          <p:cNvSpPr/>
          <p:nvPr/>
        </p:nvSpPr>
        <p:spPr>
          <a:xfrm>
            <a:off x="846221" y="2979438"/>
            <a:ext cx="3818021" cy="15320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>
                <a:lumMod val="20000"/>
                <a:lumOff val="8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832F82-CC2F-816B-D606-5425747F1F12}"/>
              </a:ext>
            </a:extLst>
          </p:cNvPr>
          <p:cNvSpPr/>
          <p:nvPr/>
        </p:nvSpPr>
        <p:spPr>
          <a:xfrm>
            <a:off x="6986336" y="3031956"/>
            <a:ext cx="3818021" cy="15320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>
                <a:lumMod val="20000"/>
                <a:lumOff val="8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D75F8-0AF8-B680-A3CD-FED1B1575504}"/>
              </a:ext>
            </a:extLst>
          </p:cNvPr>
          <p:cNvSpPr txBox="1"/>
          <p:nvPr/>
        </p:nvSpPr>
        <p:spPr>
          <a:xfrm>
            <a:off x="1118935" y="3357195"/>
            <a:ext cx="343301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количественные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ED6E9-4664-8C5B-5528-472AA52A673C}"/>
              </a:ext>
            </a:extLst>
          </p:cNvPr>
          <p:cNvSpPr txBox="1"/>
          <p:nvPr/>
        </p:nvSpPr>
        <p:spPr>
          <a:xfrm>
            <a:off x="7652083" y="3357191"/>
            <a:ext cx="3433010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порядковые</a:t>
            </a:r>
            <a:endParaRPr kumimoji="0" lang="ru-RU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7530040-6BBD-4E5B-975E-4D654698699B}"/>
              </a:ext>
            </a:extLst>
          </p:cNvPr>
          <p:cNvCxnSpPr>
            <a:stCxn id="7" idx="4"/>
          </p:cNvCxnSpPr>
          <p:nvPr/>
        </p:nvCxnSpPr>
        <p:spPr>
          <a:xfrm flipH="1">
            <a:off x="2755231" y="4511460"/>
            <a:ext cx="1" cy="589929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09F922D-7946-9777-5E18-1441B926391C}"/>
              </a:ext>
            </a:extLst>
          </p:cNvPr>
          <p:cNvCxnSpPr/>
          <p:nvPr/>
        </p:nvCxnSpPr>
        <p:spPr>
          <a:xfrm flipH="1">
            <a:off x="9099879" y="4551566"/>
            <a:ext cx="1" cy="589929"/>
          </a:xfrm>
          <a:prstGeom prst="straightConnector1">
            <a:avLst/>
          </a:prstGeom>
          <a:noFill/>
          <a:ln w="25400" cap="flat">
            <a:solidFill>
              <a:srgbClr val="4472C4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BCB048-68FC-4E81-A6DC-88615DCB663C}"/>
              </a:ext>
            </a:extLst>
          </p:cNvPr>
          <p:cNvSpPr txBox="1"/>
          <p:nvPr/>
        </p:nvSpPr>
        <p:spPr>
          <a:xfrm>
            <a:off x="1909011" y="4964267"/>
            <a:ext cx="208547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сколько?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2A5B5-D5AC-AFBE-E483-A65073A4AA45}"/>
              </a:ext>
            </a:extLst>
          </p:cNvPr>
          <p:cNvSpPr txBox="1"/>
          <p:nvPr/>
        </p:nvSpPr>
        <p:spPr>
          <a:xfrm>
            <a:off x="8718884" y="4941731"/>
            <a:ext cx="208547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616507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90113B-A6F8-7F6D-CD3A-B6841167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6" y="0"/>
            <a:ext cx="71794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5F4CC-8B82-2ACE-73AF-0402C53316AC}"/>
              </a:ext>
            </a:extLst>
          </p:cNvPr>
          <p:cNvSpPr txBox="1"/>
          <p:nvPr/>
        </p:nvSpPr>
        <p:spPr>
          <a:xfrm>
            <a:off x="8021055" y="6497052"/>
            <a:ext cx="386614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В.П. Канакина. Русский язык, 3 класс, часть 1</a:t>
            </a:r>
          </a:p>
        </p:txBody>
      </p:sp>
    </p:spTree>
    <p:extLst>
      <p:ext uri="{BB962C8B-B14F-4D97-AF65-F5344CB8AC3E}">
        <p14:creationId xmlns:p14="http://schemas.microsoft.com/office/powerpoint/2010/main" val="266432141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238C7A-307B-1481-86CF-CEAECD95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AC69A4-A913-507F-631C-3B01D780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171" y="5197642"/>
            <a:ext cx="6515329" cy="1660358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4BD0651-7F5A-5E38-2876-D08817FA2E40}"/>
              </a:ext>
            </a:extLst>
          </p:cNvPr>
          <p:cNvGrpSpPr/>
          <p:nvPr/>
        </p:nvGrpSpPr>
        <p:grpSpPr>
          <a:xfrm>
            <a:off x="0" y="3429000"/>
            <a:ext cx="7106653" cy="1768642"/>
            <a:chOff x="0" y="3429000"/>
            <a:chExt cx="7106653" cy="176864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9ED0302-9B7E-F07E-D443-A7633422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29000"/>
              <a:ext cx="6940241" cy="1768642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32E90F76-5BAA-25D6-72F1-77A0E0D2FB0D}"/>
                </a:ext>
              </a:extLst>
            </p:cNvPr>
            <p:cNvSpPr/>
            <p:nvPr/>
          </p:nvSpPr>
          <p:spPr>
            <a:xfrm>
              <a:off x="0" y="3429000"/>
              <a:ext cx="7106653" cy="176864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EBB2FD-9E10-E906-8E2E-8792BDA69044}"/>
                </a:ext>
              </a:extLst>
            </p:cNvPr>
            <p:cNvSpPr txBox="1"/>
            <p:nvPr/>
          </p:nvSpPr>
          <p:spPr>
            <a:xfrm>
              <a:off x="2082478" y="3824013"/>
              <a:ext cx="2775284" cy="707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0585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0FCFC-DBAC-E136-D6D9-2D9AE153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3"/>
            <a:ext cx="58293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C91C2-AB69-15FC-A753-195739F84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781" y="3413063"/>
            <a:ext cx="6443219" cy="218985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F70864A-5594-F75C-0506-36BC91432FA6}"/>
              </a:ext>
            </a:extLst>
          </p:cNvPr>
          <p:cNvGrpSpPr/>
          <p:nvPr/>
        </p:nvGrpSpPr>
        <p:grpSpPr>
          <a:xfrm>
            <a:off x="5309938" y="144379"/>
            <a:ext cx="6833937" cy="2189852"/>
            <a:chOff x="5550568" y="144379"/>
            <a:chExt cx="6833937" cy="218985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AEE0DC3-ECA3-76CE-9D56-0365495E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0989" y="144379"/>
              <a:ext cx="6443219" cy="2189852"/>
            </a:xfrm>
            <a:prstGeom prst="rect">
              <a:avLst/>
            </a:prstGeom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AE5859A-949D-A1A1-AFCD-50808077138C}"/>
                </a:ext>
              </a:extLst>
            </p:cNvPr>
            <p:cNvSpPr/>
            <p:nvPr/>
          </p:nvSpPr>
          <p:spPr>
            <a:xfrm>
              <a:off x="5550568" y="144379"/>
              <a:ext cx="6833937" cy="21898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512F27-54BF-078A-64D0-60B191F38B16}"/>
                </a:ext>
              </a:extLst>
            </p:cNvPr>
            <p:cNvSpPr txBox="1"/>
            <p:nvPr/>
          </p:nvSpPr>
          <p:spPr>
            <a:xfrm>
              <a:off x="8114450" y="786063"/>
              <a:ext cx="3416969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F1E12D-AA19-E03E-7903-F061C2270F7F}"/>
              </a:ext>
            </a:extLst>
          </p:cNvPr>
          <p:cNvSpPr txBox="1"/>
          <p:nvPr/>
        </p:nvSpPr>
        <p:spPr>
          <a:xfrm>
            <a:off x="6096000" y="6375071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2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35320054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440AD-F9D5-A139-EF64-599E0F45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99" y="336884"/>
            <a:ext cx="9043372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3348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3A326-286B-003C-355A-C558791BB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3" y="3429000"/>
            <a:ext cx="3421997" cy="34219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4A0854-5F0E-395D-2064-A26E1B349E6C}"/>
              </a:ext>
            </a:extLst>
          </p:cNvPr>
          <p:cNvSpPr/>
          <p:nvPr/>
        </p:nvSpPr>
        <p:spPr>
          <a:xfrm>
            <a:off x="3426038" y="224135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DD5E2-3B27-EBB8-C36E-AF900573D699}"/>
              </a:ext>
            </a:extLst>
          </p:cNvPr>
          <p:cNvSpPr txBox="1"/>
          <p:nvPr/>
        </p:nvSpPr>
        <p:spPr>
          <a:xfrm>
            <a:off x="508000" y="1147465"/>
            <a:ext cx="11420764" cy="2554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числительные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обозначают количество предметов, число, порядок предметов при счете;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обозначают число и количество предметов;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3) указывают на количество и порядок предметов при счете</a:t>
            </a:r>
          </a:p>
        </p:txBody>
      </p:sp>
    </p:spTree>
    <p:extLst>
      <p:ext uri="{BB962C8B-B14F-4D97-AF65-F5344CB8AC3E}">
        <p14:creationId xmlns:p14="http://schemas.microsoft.com/office/powerpoint/2010/main" val="92102878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912A88-F371-337B-E969-12B4788B507B}"/>
              </a:ext>
            </a:extLst>
          </p:cNvPr>
          <p:cNvSpPr/>
          <p:nvPr/>
        </p:nvSpPr>
        <p:spPr>
          <a:xfrm>
            <a:off x="2847753" y="598208"/>
            <a:ext cx="620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0C5F4-C4EC-1690-8E08-784A0E070B53}"/>
              </a:ext>
            </a:extLst>
          </p:cNvPr>
          <p:cNvSpPr txBox="1"/>
          <p:nvPr/>
        </p:nvSpPr>
        <p:spPr>
          <a:xfrm>
            <a:off x="385618" y="2103428"/>
            <a:ext cx="11420764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числительные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обозначают количество предметов, число, порядок предметов при счете</a:t>
            </a:r>
          </a:p>
        </p:txBody>
      </p:sp>
    </p:spTree>
    <p:extLst>
      <p:ext uri="{BB962C8B-B14F-4D97-AF65-F5344CB8AC3E}">
        <p14:creationId xmlns:p14="http://schemas.microsoft.com/office/powerpoint/2010/main" val="23319732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36B2C8-B18C-43B0-C4B5-ADFBE804654A}"/>
              </a:ext>
            </a:extLst>
          </p:cNvPr>
          <p:cNvSpPr txBox="1"/>
          <p:nvPr/>
        </p:nvSpPr>
        <p:spPr>
          <a:xfrm>
            <a:off x="374073" y="498764"/>
            <a:ext cx="11817927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Наречие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– часть речи, которая обозначает признак действия,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признак предмета и другого признака.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5F4D7-1273-2FBA-1176-D0B17923C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0560" y="2448814"/>
            <a:ext cx="390144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FB39EC-A0BD-71D3-221E-D653641ACF2D}"/>
              </a:ext>
            </a:extLst>
          </p:cNvPr>
          <p:cNvSpPr txBox="1"/>
          <p:nvPr/>
        </p:nvSpPr>
        <p:spPr>
          <a:xfrm>
            <a:off x="602673" y="1995055"/>
            <a:ext cx="5943600" cy="206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Например,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роптало (как?) 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Движение (какое?) </a:t>
            </a:r>
            <a:r>
              <a:rPr kumimoji="0" lang="ru-RU" sz="3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вперед</a:t>
            </a:r>
            <a:r>
              <a:rPr kumimoji="0" lang="ru-RU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высокое дерево.</a:t>
            </a:r>
            <a:r>
              <a:rPr kumimoji="0" lang="ru-RU" sz="3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5199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BF94D-9981-A833-A3A6-A6307C02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3"/>
          <a:stretch/>
        </p:blipFill>
        <p:spPr>
          <a:xfrm>
            <a:off x="0" y="0"/>
            <a:ext cx="6173932" cy="3948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BE82E-BD7D-347A-E00F-7FD7DEC36989}"/>
              </a:ext>
            </a:extLst>
          </p:cNvPr>
          <p:cNvSpPr txBox="1"/>
          <p:nvPr/>
        </p:nvSpPr>
        <p:spPr>
          <a:xfrm>
            <a:off x="7315200" y="6519450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4 класс, часть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6FD3E6-0C28-14FA-64BF-732E5D647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" b="22264"/>
          <a:stretch/>
        </p:blipFill>
        <p:spPr>
          <a:xfrm>
            <a:off x="5849216" y="61070"/>
            <a:ext cx="6373971" cy="26821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0DFE28-4907-F715-3826-A461057D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16" y="5183765"/>
            <a:ext cx="8253265" cy="12806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880D88-E401-0278-4F1D-AC6CA8A940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2817"/>
          <a:stretch/>
        </p:blipFill>
        <p:spPr>
          <a:xfrm>
            <a:off x="5896732" y="3597260"/>
            <a:ext cx="6373971" cy="70257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06BC03-E14B-4FCB-2B55-2CA828C80AE7}"/>
              </a:ext>
            </a:extLst>
          </p:cNvPr>
          <p:cNvGrpSpPr/>
          <p:nvPr/>
        </p:nvGrpSpPr>
        <p:grpSpPr>
          <a:xfrm>
            <a:off x="229684" y="3948545"/>
            <a:ext cx="5619532" cy="1144112"/>
            <a:chOff x="277201" y="3811846"/>
            <a:chExt cx="5619532" cy="114411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5CA4F02-0FC3-F817-5C17-1F02470E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716" y="3948545"/>
              <a:ext cx="5524500" cy="857250"/>
            </a:xfrm>
            <a:prstGeom prst="rect">
              <a:avLst/>
            </a:prstGeom>
          </p:spPr>
        </p:pic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59D61B27-AA47-7C12-409E-615265F0F0B7}"/>
                </a:ext>
              </a:extLst>
            </p:cNvPr>
            <p:cNvSpPr/>
            <p:nvPr/>
          </p:nvSpPr>
          <p:spPr>
            <a:xfrm>
              <a:off x="277201" y="3811846"/>
              <a:ext cx="5619532" cy="11441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DA1DE1-5410-A914-0FF9-2C7A5D606896}"/>
                </a:ext>
              </a:extLst>
            </p:cNvPr>
            <p:cNvSpPr txBox="1"/>
            <p:nvPr/>
          </p:nvSpPr>
          <p:spPr>
            <a:xfrm>
              <a:off x="2061439" y="4013971"/>
              <a:ext cx="2389909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2CF7224-116D-5B5D-8E0E-CA328D21DC81}"/>
              </a:ext>
            </a:extLst>
          </p:cNvPr>
          <p:cNvGrpSpPr/>
          <p:nvPr/>
        </p:nvGrpSpPr>
        <p:grpSpPr>
          <a:xfrm>
            <a:off x="6169022" y="2705541"/>
            <a:ext cx="5824481" cy="669745"/>
            <a:chOff x="6169022" y="2705541"/>
            <a:chExt cx="5824481" cy="66974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9D38626-01AE-50B2-4CF7-7974FF20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3932" y="2705541"/>
              <a:ext cx="5819571" cy="590096"/>
            </a:xfrm>
            <a:prstGeom prst="rect">
              <a:avLst/>
            </a:prstGeom>
          </p:spPr>
        </p:pic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126CE33-179A-F4A4-8AA1-CD6CD31B2637}"/>
                </a:ext>
              </a:extLst>
            </p:cNvPr>
            <p:cNvSpPr/>
            <p:nvPr/>
          </p:nvSpPr>
          <p:spPr>
            <a:xfrm>
              <a:off x="6169022" y="2745248"/>
              <a:ext cx="5819571" cy="61375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7F8A92-F1D3-E879-4BF9-8809D944E2C1}"/>
                </a:ext>
              </a:extLst>
            </p:cNvPr>
            <p:cNvSpPr txBox="1"/>
            <p:nvPr/>
          </p:nvSpPr>
          <p:spPr>
            <a:xfrm>
              <a:off x="8049447" y="2728959"/>
              <a:ext cx="234574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14151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45310D-96AB-6DAE-0D38-94A61174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"/>
            <a:ext cx="6307236" cy="4987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417B6-454E-43D3-D354-CACFEC53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86" y="5190259"/>
            <a:ext cx="5219700" cy="12573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A0E5CCB-6020-63A1-F408-001655B65A72}"/>
              </a:ext>
            </a:extLst>
          </p:cNvPr>
          <p:cNvGrpSpPr/>
          <p:nvPr/>
        </p:nvGrpSpPr>
        <p:grpSpPr>
          <a:xfrm>
            <a:off x="133350" y="5190259"/>
            <a:ext cx="5415395" cy="1257300"/>
            <a:chOff x="133350" y="5190259"/>
            <a:chExt cx="5415395" cy="12573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8328F17-2344-7E1D-6CA4-9A3A71BD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" y="5190259"/>
              <a:ext cx="5219700" cy="1257300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D505BD5D-9D35-2486-5710-084327624340}"/>
                </a:ext>
              </a:extLst>
            </p:cNvPr>
            <p:cNvSpPr/>
            <p:nvPr/>
          </p:nvSpPr>
          <p:spPr>
            <a:xfrm>
              <a:off x="133350" y="5190259"/>
              <a:ext cx="5415395" cy="12573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F16B64-F76B-4863-7FBE-10ACF6313C5D}"/>
                </a:ext>
              </a:extLst>
            </p:cNvPr>
            <p:cNvSpPr txBox="1"/>
            <p:nvPr/>
          </p:nvSpPr>
          <p:spPr>
            <a:xfrm>
              <a:off x="1678998" y="5495745"/>
              <a:ext cx="251460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57257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18E9699-C485-F963-FC16-E6D1F69CA1A7}"/>
              </a:ext>
            </a:extLst>
          </p:cNvPr>
          <p:cNvGrpSpPr/>
          <p:nvPr/>
        </p:nvGrpSpPr>
        <p:grpSpPr>
          <a:xfrm>
            <a:off x="305665" y="155863"/>
            <a:ext cx="5970443" cy="3564082"/>
            <a:chOff x="305666" y="155863"/>
            <a:chExt cx="5429250" cy="28575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8745368-FDFD-77A9-4694-F8C725D1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666" y="155863"/>
              <a:ext cx="5429250" cy="1143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9EA930D-EF1D-37CD-A451-C946900A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291" y="1298863"/>
              <a:ext cx="5334000" cy="17145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22B1F8-E77E-77C3-5CC7-024E4C42D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633" y="0"/>
            <a:ext cx="5998110" cy="24834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5D9282-9A95-C492-A1F3-FCB8D54D7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83428"/>
            <a:ext cx="6096000" cy="30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3669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D7284D-AC0A-7512-D2A2-848B132E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90" y="-1"/>
            <a:ext cx="6717168" cy="24106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1B3D54-CE23-48BD-A3A7-63DBF4213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90" y="2701636"/>
            <a:ext cx="7053645" cy="26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0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D0392AF-B0D7-8EF2-2FB4-B1E507134601}"/>
              </a:ext>
            </a:extLst>
          </p:cNvPr>
          <p:cNvGrpSpPr/>
          <p:nvPr/>
        </p:nvGrpSpPr>
        <p:grpSpPr>
          <a:xfrm>
            <a:off x="2583440" y="207817"/>
            <a:ext cx="7025120" cy="5798127"/>
            <a:chOff x="3095625" y="0"/>
            <a:chExt cx="5543550" cy="504825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925E7D6-0039-5B0D-BE96-31DF1CF72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5625" y="0"/>
              <a:ext cx="5543550" cy="35052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5762367-1CB2-5545-FFBD-4AA8212BC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3505200"/>
              <a:ext cx="5334000" cy="154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77391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C0665-524C-9CF9-B979-202188F6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81" y="0"/>
            <a:ext cx="533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969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5FA877-80E5-8D06-FE64-0EAD3B43F8F9}"/>
              </a:ext>
            </a:extLst>
          </p:cNvPr>
          <p:cNvGrpSpPr/>
          <p:nvPr/>
        </p:nvGrpSpPr>
        <p:grpSpPr>
          <a:xfrm>
            <a:off x="0" y="-3509"/>
            <a:ext cx="11909759" cy="6407818"/>
            <a:chOff x="0" y="-3509"/>
            <a:chExt cx="11909759" cy="640781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19ABDCE-24FF-D3C8-1ED6-94E530F9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905" y="256674"/>
              <a:ext cx="6076950" cy="127635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61166D2-C203-15D6-634E-43EF78BA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37059"/>
              <a:ext cx="5962650" cy="466725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419EC51-E404-7DAE-39CD-AECD0701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2809" y="-3509"/>
              <a:ext cx="6076950" cy="499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1178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3A326-286B-003C-355A-C558791BB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3" y="3429000"/>
            <a:ext cx="3421997" cy="342199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4A0854-5F0E-395D-2064-A26E1B349E6C}"/>
              </a:ext>
            </a:extLst>
          </p:cNvPr>
          <p:cNvSpPr/>
          <p:nvPr/>
        </p:nvSpPr>
        <p:spPr>
          <a:xfrm>
            <a:off x="3426038" y="224135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DD5E2-3B27-EBB8-C36E-AF900573D699}"/>
              </a:ext>
            </a:extLst>
          </p:cNvPr>
          <p:cNvSpPr txBox="1"/>
          <p:nvPr/>
        </p:nvSpPr>
        <p:spPr>
          <a:xfrm>
            <a:off x="508000" y="1147465"/>
            <a:ext cx="11420764" cy="206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Наречие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изменяется только по падежам;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неизменяемая часть речи;</a:t>
            </a: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3)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служебная часть речи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5150212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912A88-F371-337B-E969-12B4788B507B}"/>
              </a:ext>
            </a:extLst>
          </p:cNvPr>
          <p:cNvSpPr/>
          <p:nvPr/>
        </p:nvSpPr>
        <p:spPr>
          <a:xfrm>
            <a:off x="2847753" y="598208"/>
            <a:ext cx="6205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756B0-BF13-03B4-0A8F-CB75EA080AE6}"/>
              </a:ext>
            </a:extLst>
          </p:cNvPr>
          <p:cNvSpPr txBox="1"/>
          <p:nvPr/>
        </p:nvSpPr>
        <p:spPr>
          <a:xfrm>
            <a:off x="771236" y="1729356"/>
            <a:ext cx="11420764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Наречие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неизменяемая часть речи</a:t>
            </a:r>
          </a:p>
        </p:txBody>
      </p:sp>
    </p:spTree>
    <p:extLst>
      <p:ext uri="{BB962C8B-B14F-4D97-AF65-F5344CB8AC3E}">
        <p14:creationId xmlns:p14="http://schemas.microsoft.com/office/powerpoint/2010/main" val="409018207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E06D48-5632-051A-1789-348FD28F8269}"/>
              </a:ext>
            </a:extLst>
          </p:cNvPr>
          <p:cNvSpPr/>
          <p:nvPr/>
        </p:nvSpPr>
        <p:spPr>
          <a:xfrm>
            <a:off x="2607590" y="2219190"/>
            <a:ext cx="7641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Служебные части речи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92889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9A0F69D-B4DA-031A-3D75-33E415688757}"/>
              </a:ext>
            </a:extLst>
          </p:cNvPr>
          <p:cNvGrpSpPr/>
          <p:nvPr/>
        </p:nvGrpSpPr>
        <p:grpSpPr>
          <a:xfrm>
            <a:off x="1392382" y="955964"/>
            <a:ext cx="9386453" cy="4048987"/>
            <a:chOff x="1392382" y="955964"/>
            <a:chExt cx="9386453" cy="4048987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3CD73E9C-FFB1-C06A-3218-BEF63E04265E}"/>
                </a:ext>
              </a:extLst>
            </p:cNvPr>
            <p:cNvSpPr/>
            <p:nvPr/>
          </p:nvSpPr>
          <p:spPr>
            <a:xfrm>
              <a:off x="2909455" y="955964"/>
              <a:ext cx="5715000" cy="139238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B7B33A-505B-C8F8-DDAC-9A455EC6E53B}"/>
                </a:ext>
              </a:extLst>
            </p:cNvPr>
            <p:cNvSpPr txBox="1"/>
            <p:nvPr/>
          </p:nvSpPr>
          <p:spPr>
            <a:xfrm>
              <a:off x="3429000" y="1328990"/>
              <a:ext cx="5195455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служебные части речи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1C64441D-AA15-ACA6-6591-72D57DA8B24E}"/>
                </a:ext>
              </a:extLst>
            </p:cNvPr>
            <p:cNvCxnSpPr/>
            <p:nvPr/>
          </p:nvCxnSpPr>
          <p:spPr>
            <a:xfrm flipH="1">
              <a:off x="3158836" y="2348345"/>
              <a:ext cx="935182" cy="9351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CCFD5074-5C2C-CF33-F31D-224C12A29703}"/>
                </a:ext>
              </a:extLst>
            </p:cNvPr>
            <p:cNvCxnSpPr>
              <a:cxnSpLocks/>
            </p:cNvCxnSpPr>
            <p:nvPr/>
          </p:nvCxnSpPr>
          <p:spPr>
            <a:xfrm>
              <a:off x="5618018" y="2362197"/>
              <a:ext cx="0" cy="14270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2EE4BBEB-2B6A-5890-16BF-4E51BB427D0D}"/>
                </a:ext>
              </a:extLst>
            </p:cNvPr>
            <p:cNvCxnSpPr>
              <a:cxnSpLocks/>
            </p:cNvCxnSpPr>
            <p:nvPr/>
          </p:nvCxnSpPr>
          <p:spPr>
            <a:xfrm>
              <a:off x="7516091" y="2362197"/>
              <a:ext cx="935182" cy="93518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F263348E-7EAA-F1EB-35F8-4653E2D96EC9}"/>
                </a:ext>
              </a:extLst>
            </p:cNvPr>
            <p:cNvSpPr/>
            <p:nvPr/>
          </p:nvSpPr>
          <p:spPr>
            <a:xfrm>
              <a:off x="1392382" y="3297379"/>
              <a:ext cx="2493818" cy="12122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696C720-D40A-9F94-72A0-21303C317FB5}"/>
                </a:ext>
              </a:extLst>
            </p:cNvPr>
            <p:cNvSpPr/>
            <p:nvPr/>
          </p:nvSpPr>
          <p:spPr>
            <a:xfrm>
              <a:off x="7983682" y="3311231"/>
              <a:ext cx="2493818" cy="12122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EAFBE9E-284A-BF31-FBDC-C885760D36CB}"/>
                </a:ext>
              </a:extLst>
            </p:cNvPr>
            <p:cNvSpPr/>
            <p:nvPr/>
          </p:nvSpPr>
          <p:spPr>
            <a:xfrm>
              <a:off x="4371109" y="3792674"/>
              <a:ext cx="2493818" cy="12122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>
              <a:solidFill>
                <a:schemeClr val="accent6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31DE8-CB61-67DC-CD62-1209E7A6D891}"/>
                </a:ext>
              </a:extLst>
            </p:cNvPr>
            <p:cNvSpPr txBox="1"/>
            <p:nvPr/>
          </p:nvSpPr>
          <p:spPr>
            <a:xfrm>
              <a:off x="1593271" y="3580353"/>
              <a:ext cx="216131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предлоги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C14F3F-F98C-7BAC-346F-9CD26FAF4792}"/>
                </a:ext>
              </a:extLst>
            </p:cNvPr>
            <p:cNvSpPr txBox="1"/>
            <p:nvPr/>
          </p:nvSpPr>
          <p:spPr>
            <a:xfrm>
              <a:off x="4952999" y="4073236"/>
              <a:ext cx="1808018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союзы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046829-4BF3-51C9-561B-66A4CD768688}"/>
                </a:ext>
              </a:extLst>
            </p:cNvPr>
            <p:cNvSpPr txBox="1"/>
            <p:nvPr/>
          </p:nvSpPr>
          <p:spPr>
            <a:xfrm>
              <a:off x="8285017" y="3613938"/>
              <a:ext cx="2493818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частицы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30040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71A88-91E3-2858-11AC-420EB71A90CB}"/>
              </a:ext>
            </a:extLst>
          </p:cNvPr>
          <p:cNvSpPr txBox="1"/>
          <p:nvPr/>
        </p:nvSpPr>
        <p:spPr>
          <a:xfrm>
            <a:off x="311727" y="436418"/>
            <a:ext cx="11513128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Предлог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– служебная часть речи, которая выражает зависимость существительного, числительного и местоимения от других слов в словосочетании.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9B02B-A9BF-3509-F518-B66143F8B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0560" y="2448814"/>
            <a:ext cx="390144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6D07C-19D3-BE67-A322-F90B02BF4357}"/>
              </a:ext>
            </a:extLst>
          </p:cNvPr>
          <p:cNvSpPr txBox="1"/>
          <p:nvPr/>
        </p:nvSpPr>
        <p:spPr>
          <a:xfrm>
            <a:off x="623455" y="2701636"/>
            <a:ext cx="8624454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Предлоги не изменяются и не являются членами предложений.</a:t>
            </a:r>
          </a:p>
        </p:txBody>
      </p:sp>
    </p:spTree>
    <p:extLst>
      <p:ext uri="{BB962C8B-B14F-4D97-AF65-F5344CB8AC3E}">
        <p14:creationId xmlns:p14="http://schemas.microsoft.com/office/powerpoint/2010/main" val="141871920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EEEA23-1387-B3B5-614C-ED6BEA12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22" y="96116"/>
            <a:ext cx="7875481" cy="666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D09DC-28CD-E659-1719-EB2A46D4BBAC}"/>
              </a:ext>
            </a:extLst>
          </p:cNvPr>
          <p:cNvSpPr txBox="1"/>
          <p:nvPr/>
        </p:nvSpPr>
        <p:spPr>
          <a:xfrm>
            <a:off x="7315200" y="6519450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2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42907664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C6D88-B7DF-F191-1D39-7946270B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8" y="-1"/>
            <a:ext cx="6704437" cy="3054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4BC836-02D1-5CC7-FEDD-7FE9413ED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78" y="3803075"/>
            <a:ext cx="6730156" cy="1704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868A72-1632-53FC-96B9-CFB7440A9C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98"/>
          <a:stretch/>
        </p:blipFill>
        <p:spPr>
          <a:xfrm>
            <a:off x="6284768" y="-1"/>
            <a:ext cx="5907232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504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9579D9-5221-3242-97FF-5FAA21F5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16" y="62346"/>
            <a:ext cx="8284045" cy="36991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667F1B-3519-9A80-4750-EF4735C7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24" y="3761511"/>
            <a:ext cx="7145628" cy="11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389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ECA2A-F1B0-5D59-2C31-E2902A6D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55862"/>
            <a:ext cx="6000750" cy="5105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ACAA1-4764-B04D-D0E6-F2952707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55862"/>
            <a:ext cx="6019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6638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6E8D5-E190-C5B8-858E-671F8754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57900" cy="4381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94B2D7-14BA-CD63-A42C-77DF334B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82" y="19050"/>
            <a:ext cx="58674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78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C45F0-1966-3F08-7BB8-8BC4C90F5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6076950" cy="333375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9CD31EA-DCC5-CCEC-6663-1B8D27BECCD8}"/>
              </a:ext>
            </a:extLst>
          </p:cNvPr>
          <p:cNvGrpSpPr/>
          <p:nvPr/>
        </p:nvGrpSpPr>
        <p:grpSpPr>
          <a:xfrm>
            <a:off x="95250" y="46622"/>
            <a:ext cx="12077700" cy="5124450"/>
            <a:chOff x="95250" y="46622"/>
            <a:chExt cx="12077700" cy="51244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2DCFB9-DADE-1EE8-7927-310691338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7450" y="46622"/>
              <a:ext cx="5905500" cy="512445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76AF92E-8031-10F2-E5E7-CF08C382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50" y="3780422"/>
              <a:ext cx="6000750" cy="1390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01760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728A8-287F-B894-70D1-D815F7A0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957" y="0"/>
            <a:ext cx="5460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2139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71A88-91E3-2858-11AC-420EB71A90CB}"/>
              </a:ext>
            </a:extLst>
          </p:cNvPr>
          <p:cNvSpPr txBox="1"/>
          <p:nvPr/>
        </p:nvSpPr>
        <p:spPr>
          <a:xfrm>
            <a:off x="311727" y="436418"/>
            <a:ext cx="11284528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– служебная часть речи, которая связывает однородные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члены в составе простого предложения и простые предложения в составе сложного предложения.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9B02B-A9BF-3509-F518-B66143F8B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0560" y="2448814"/>
            <a:ext cx="390144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39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BF434A2-8EA4-FCBC-B325-8A52005FB7C9}"/>
              </a:ext>
            </a:extLst>
          </p:cNvPr>
          <p:cNvGrpSpPr/>
          <p:nvPr/>
        </p:nvGrpSpPr>
        <p:grpSpPr>
          <a:xfrm>
            <a:off x="983673" y="955964"/>
            <a:ext cx="10986655" cy="3685309"/>
            <a:chOff x="983673" y="955964"/>
            <a:chExt cx="10986655" cy="3685309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7483BDFE-CD82-1DD9-07EC-049F770833D7}"/>
                </a:ext>
              </a:extLst>
            </p:cNvPr>
            <p:cNvSpPr/>
            <p:nvPr/>
          </p:nvSpPr>
          <p:spPr>
            <a:xfrm>
              <a:off x="4010891" y="955964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69D112-1F76-0BB7-03BB-9E2871C584D8}"/>
                </a:ext>
              </a:extLst>
            </p:cNvPr>
            <p:cNvSpPr txBox="1"/>
            <p:nvPr/>
          </p:nvSpPr>
          <p:spPr>
            <a:xfrm>
              <a:off x="5472546" y="1360163"/>
              <a:ext cx="170411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союзы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6850519-DABB-A3B2-2C0B-D270B797D81F}"/>
                </a:ext>
              </a:extLst>
            </p:cNvPr>
            <p:cNvSpPr/>
            <p:nvPr/>
          </p:nvSpPr>
          <p:spPr>
            <a:xfrm>
              <a:off x="983673" y="3186546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743492F2-D5FD-C801-8932-16C3595DD5B1}"/>
                </a:ext>
              </a:extLst>
            </p:cNvPr>
            <p:cNvSpPr/>
            <p:nvPr/>
          </p:nvSpPr>
          <p:spPr>
            <a:xfrm>
              <a:off x="7481455" y="3186545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AE254D1F-65C6-690E-E08B-33E8594E37A8}"/>
                </a:ext>
              </a:extLst>
            </p:cNvPr>
            <p:cNvCxnSpPr/>
            <p:nvPr/>
          </p:nvCxnSpPr>
          <p:spPr>
            <a:xfrm flipH="1">
              <a:off x="3865418" y="2410691"/>
              <a:ext cx="997527" cy="775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956CB805-6F91-159D-30C9-59209163C798}"/>
                </a:ext>
              </a:extLst>
            </p:cNvPr>
            <p:cNvCxnSpPr>
              <a:cxnSpLocks/>
            </p:cNvCxnSpPr>
            <p:nvPr/>
          </p:nvCxnSpPr>
          <p:spPr>
            <a:xfrm>
              <a:off x="8091056" y="2410691"/>
              <a:ext cx="997527" cy="775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0BD9BB-8419-B2D1-E891-ABD6BD6FC86E}"/>
                </a:ext>
              </a:extLst>
            </p:cNvPr>
            <p:cNvSpPr txBox="1"/>
            <p:nvPr/>
          </p:nvSpPr>
          <p:spPr>
            <a:xfrm>
              <a:off x="1409699" y="3542254"/>
              <a:ext cx="3636819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сочинительные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31054F-8197-BE71-5A19-3E2FE25A5E6B}"/>
                </a:ext>
              </a:extLst>
            </p:cNvPr>
            <p:cNvSpPr txBox="1"/>
            <p:nvPr/>
          </p:nvSpPr>
          <p:spPr>
            <a:xfrm>
              <a:off x="8091056" y="3639235"/>
              <a:ext cx="3636819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одчинительные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1502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6C3ACE2-88F3-84D3-5301-87CB9F33EAFE}"/>
              </a:ext>
            </a:extLst>
          </p:cNvPr>
          <p:cNvGrpSpPr/>
          <p:nvPr/>
        </p:nvGrpSpPr>
        <p:grpSpPr>
          <a:xfrm>
            <a:off x="983673" y="955964"/>
            <a:ext cx="10986655" cy="5673435"/>
            <a:chOff x="983673" y="955964"/>
            <a:chExt cx="10986655" cy="5673435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7483BDFE-CD82-1DD9-07EC-049F770833D7}"/>
                </a:ext>
              </a:extLst>
            </p:cNvPr>
            <p:cNvSpPr/>
            <p:nvPr/>
          </p:nvSpPr>
          <p:spPr>
            <a:xfrm>
              <a:off x="4010891" y="955964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69D112-1F76-0BB7-03BB-9E2871C584D8}"/>
                </a:ext>
              </a:extLst>
            </p:cNvPr>
            <p:cNvSpPr txBox="1"/>
            <p:nvPr/>
          </p:nvSpPr>
          <p:spPr>
            <a:xfrm>
              <a:off x="4364181" y="1032512"/>
              <a:ext cx="3969328" cy="1200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сочинительные </a:t>
              </a:r>
            </a:p>
            <a:p>
              <a:pPr marL="0" marR="0" indent="0" algn="ctr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союзы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6850519-DABB-A3B2-2C0B-D270B797D81F}"/>
                </a:ext>
              </a:extLst>
            </p:cNvPr>
            <p:cNvSpPr/>
            <p:nvPr/>
          </p:nvSpPr>
          <p:spPr>
            <a:xfrm>
              <a:off x="983673" y="3186546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743492F2-D5FD-C801-8932-16C3595DD5B1}"/>
                </a:ext>
              </a:extLst>
            </p:cNvPr>
            <p:cNvSpPr/>
            <p:nvPr/>
          </p:nvSpPr>
          <p:spPr>
            <a:xfrm>
              <a:off x="7481455" y="3186545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AE254D1F-65C6-690E-E08B-33E8594E37A8}"/>
                </a:ext>
              </a:extLst>
            </p:cNvPr>
            <p:cNvCxnSpPr/>
            <p:nvPr/>
          </p:nvCxnSpPr>
          <p:spPr>
            <a:xfrm flipH="1">
              <a:off x="3865418" y="2410691"/>
              <a:ext cx="997527" cy="775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956CB805-6F91-159D-30C9-59209163C798}"/>
                </a:ext>
              </a:extLst>
            </p:cNvPr>
            <p:cNvCxnSpPr>
              <a:cxnSpLocks/>
            </p:cNvCxnSpPr>
            <p:nvPr/>
          </p:nvCxnSpPr>
          <p:spPr>
            <a:xfrm>
              <a:off x="8091056" y="2410691"/>
              <a:ext cx="997527" cy="7758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0BD9BB-8419-B2D1-E891-ABD6BD6FC86E}"/>
                </a:ext>
              </a:extLst>
            </p:cNvPr>
            <p:cNvSpPr txBox="1"/>
            <p:nvPr/>
          </p:nvSpPr>
          <p:spPr>
            <a:xfrm>
              <a:off x="1409699" y="3542254"/>
              <a:ext cx="3636819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соединительные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31054F-8197-BE71-5A19-3E2FE25A5E6B}"/>
                </a:ext>
              </a:extLst>
            </p:cNvPr>
            <p:cNvSpPr txBox="1"/>
            <p:nvPr/>
          </p:nvSpPr>
          <p:spPr>
            <a:xfrm>
              <a:off x="8091056" y="3639235"/>
              <a:ext cx="3636819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противи</a:t>
              </a: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тельные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C439E336-CD49-819D-6E59-A25C7147BA5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410691"/>
              <a:ext cx="0" cy="27639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C4AACC26-CE44-07ED-4AA1-B8319CCF7698}"/>
                </a:ext>
              </a:extLst>
            </p:cNvPr>
            <p:cNvSpPr/>
            <p:nvPr/>
          </p:nvSpPr>
          <p:spPr>
            <a:xfrm>
              <a:off x="4128656" y="5174672"/>
              <a:ext cx="4488873" cy="14547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4FE5C0-D1DC-9B55-8CB6-5EA59A849BE0}"/>
                </a:ext>
              </a:extLst>
            </p:cNvPr>
            <p:cNvSpPr txBox="1"/>
            <p:nvPr/>
          </p:nvSpPr>
          <p:spPr>
            <a:xfrm>
              <a:off x="4440383" y="5601906"/>
              <a:ext cx="4177146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разделительные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7096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5FA09-A71C-3DEE-A8D2-D049349B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64" y="642504"/>
            <a:ext cx="9334502" cy="1394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AA38C-1173-0B75-3DB7-3513468C8695}"/>
              </a:ext>
            </a:extLst>
          </p:cNvPr>
          <p:cNvSpPr txBox="1"/>
          <p:nvPr/>
        </p:nvSpPr>
        <p:spPr>
          <a:xfrm>
            <a:off x="5922818" y="2217614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класс, часть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B231EE-4CBC-80D1-BD6B-859E93DB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64" y="3754582"/>
            <a:ext cx="9723051" cy="1394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C8627-D171-C132-33CD-3BAFF47AB9AD}"/>
              </a:ext>
            </a:extLst>
          </p:cNvPr>
          <p:cNvSpPr txBox="1"/>
          <p:nvPr/>
        </p:nvSpPr>
        <p:spPr>
          <a:xfrm>
            <a:off x="6096000" y="5487287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4 класс, часть 1</a:t>
            </a:r>
          </a:p>
        </p:txBody>
      </p:sp>
    </p:spTree>
    <p:extLst>
      <p:ext uri="{BB962C8B-B14F-4D97-AF65-F5344CB8AC3E}">
        <p14:creationId xmlns:p14="http://schemas.microsoft.com/office/powerpoint/2010/main" val="88008815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71A88-91E3-2858-11AC-420EB71A90CB}"/>
              </a:ext>
            </a:extLst>
          </p:cNvPr>
          <p:cNvSpPr txBox="1"/>
          <p:nvPr/>
        </p:nvSpPr>
        <p:spPr>
          <a:xfrm>
            <a:off x="311727" y="436418"/>
            <a:ext cx="11284528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Частица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– служебная часть речи, которая вносит в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предложение различные оттенки значения или служит для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образования форм слов.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F9B02B-A9BF-3509-F518-B66143F8B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0560" y="2448814"/>
            <a:ext cx="390144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7849D-3A52-5C07-D3BD-BF43D683428A}"/>
              </a:ext>
            </a:extLst>
          </p:cNvPr>
          <p:cNvSpPr txBox="1"/>
          <p:nvPr/>
        </p:nvSpPr>
        <p:spPr>
          <a:xfrm>
            <a:off x="623455" y="2701636"/>
            <a:ext cx="8624454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Частицы</a:t>
            </a: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не изменяются и не являются членами предложений.</a:t>
            </a:r>
          </a:p>
        </p:txBody>
      </p:sp>
    </p:spTree>
    <p:extLst>
      <p:ext uri="{BB962C8B-B14F-4D97-AF65-F5344CB8AC3E}">
        <p14:creationId xmlns:p14="http://schemas.microsoft.com/office/powerpoint/2010/main" val="87881123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6E5B3AC-BC16-6B16-29F9-FF05912661C8}"/>
              </a:ext>
            </a:extLst>
          </p:cNvPr>
          <p:cNvGrpSpPr/>
          <p:nvPr/>
        </p:nvGrpSpPr>
        <p:grpSpPr>
          <a:xfrm>
            <a:off x="381001" y="831273"/>
            <a:ext cx="11430000" cy="5195454"/>
            <a:chOff x="381001" y="831273"/>
            <a:chExt cx="11430000" cy="519545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3F325949-4AC3-9486-F3B3-2DB33D9CD40E}"/>
                </a:ext>
              </a:extLst>
            </p:cNvPr>
            <p:cNvSpPr/>
            <p:nvPr/>
          </p:nvSpPr>
          <p:spPr>
            <a:xfrm>
              <a:off x="3906982" y="831273"/>
              <a:ext cx="4592782" cy="12676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3FA30D-DB30-E0DA-2A63-D7E72E0BABBC}"/>
                </a:ext>
              </a:extLst>
            </p:cNvPr>
            <p:cNvSpPr txBox="1"/>
            <p:nvPr/>
          </p:nvSpPr>
          <p:spPr>
            <a:xfrm>
              <a:off x="5153890" y="1088955"/>
              <a:ext cx="3241964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частицы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67144579-89AD-9974-0D84-3226882B26A7}"/>
                </a:ext>
              </a:extLst>
            </p:cNvPr>
            <p:cNvSpPr/>
            <p:nvPr/>
          </p:nvSpPr>
          <p:spPr>
            <a:xfrm>
              <a:off x="381001" y="2795154"/>
              <a:ext cx="4592782" cy="12676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44B13936-A167-41A8-C548-A81B3529FFCB}"/>
                </a:ext>
              </a:extLst>
            </p:cNvPr>
            <p:cNvSpPr/>
            <p:nvPr/>
          </p:nvSpPr>
          <p:spPr>
            <a:xfrm>
              <a:off x="4478481" y="4759036"/>
              <a:ext cx="4592782" cy="12676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94BF7E0-E245-BF50-7A0F-32476FB01FF1}"/>
                </a:ext>
              </a:extLst>
            </p:cNvPr>
            <p:cNvSpPr/>
            <p:nvPr/>
          </p:nvSpPr>
          <p:spPr>
            <a:xfrm>
              <a:off x="7218219" y="2814891"/>
              <a:ext cx="4592782" cy="126769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CD168E-9294-F54F-054A-8682E5FCA504}"/>
                </a:ext>
              </a:extLst>
            </p:cNvPr>
            <p:cNvSpPr txBox="1"/>
            <p:nvPr/>
          </p:nvSpPr>
          <p:spPr>
            <a:xfrm>
              <a:off x="630382" y="2981143"/>
              <a:ext cx="409402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формообразующие</a:t>
              </a:r>
              <a:endParaRPr kumimoji="0" lang="ru-RU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C0ED9A-35F5-1B09-F21A-3736607F7C5F}"/>
                </a:ext>
              </a:extLst>
            </p:cNvPr>
            <p:cNvSpPr txBox="1"/>
            <p:nvPr/>
          </p:nvSpPr>
          <p:spPr>
            <a:xfrm>
              <a:off x="5153890" y="5069717"/>
              <a:ext cx="3685311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отрицательные</a:t>
              </a:r>
              <a:endParaRPr kumimoji="0" lang="ru-RU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0E22BF-FB38-571D-8A69-28685204E1CD}"/>
                </a:ext>
              </a:extLst>
            </p:cNvPr>
            <p:cNvSpPr txBox="1"/>
            <p:nvPr/>
          </p:nvSpPr>
          <p:spPr>
            <a:xfrm>
              <a:off x="8395854" y="3119364"/>
              <a:ext cx="3241964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3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модальные</a:t>
              </a:r>
              <a:endParaRPr kumimoji="0" lang="ru-RU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endParaRP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9DC6B7F4-240B-A5A2-4042-E0A940567AB6}"/>
                </a:ext>
              </a:extLst>
            </p:cNvPr>
            <p:cNvCxnSpPr/>
            <p:nvPr/>
          </p:nvCxnSpPr>
          <p:spPr>
            <a:xfrm flipH="1">
              <a:off x="3595255" y="2098964"/>
              <a:ext cx="883226" cy="696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F5504FFA-AECF-A283-CCF5-1A812E9A939B}"/>
                </a:ext>
              </a:extLst>
            </p:cNvPr>
            <p:cNvCxnSpPr>
              <a:cxnSpLocks/>
            </p:cNvCxnSpPr>
            <p:nvPr/>
          </p:nvCxnSpPr>
          <p:spPr>
            <a:xfrm>
              <a:off x="7746424" y="2079228"/>
              <a:ext cx="883226" cy="6961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BA8680B1-8BF8-2285-EFE0-5DE59BF1CE5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98964"/>
              <a:ext cx="0" cy="26600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49744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B06BE-484E-F8C2-EED9-9FFA7763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50"/>
            <a:ext cx="6258906" cy="672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6D915-0904-D98F-718E-4F33697813B6}"/>
              </a:ext>
            </a:extLst>
          </p:cNvPr>
          <p:cNvSpPr txBox="1"/>
          <p:nvPr/>
        </p:nvSpPr>
        <p:spPr>
          <a:xfrm>
            <a:off x="7072746" y="6450600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класс, часть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9A8E5E-3FE1-7036-40CD-222F97505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123" y="68850"/>
            <a:ext cx="7046272" cy="11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0459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603DDD-605B-9022-1899-6D2419A093C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8ADEE-0871-F088-4515-A3293A298950}"/>
              </a:ext>
            </a:extLst>
          </p:cNvPr>
          <p:cNvSpPr txBox="1"/>
          <p:nvPr/>
        </p:nvSpPr>
        <p:spPr>
          <a:xfrm>
            <a:off x="501842" y="2459504"/>
            <a:ext cx="8856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C9845-EEE6-0B0E-E78B-29CE5767E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38" y="27051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655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2D468-9C7F-476B-8622-A2A1755E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79" y="-1"/>
            <a:ext cx="8222044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404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A009F3-7595-552E-6633-F828A941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0" y="0"/>
            <a:ext cx="59055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68E64-DCBC-95AF-C9F7-8E712AF7DC3A}"/>
              </a:ext>
            </a:extLst>
          </p:cNvPr>
          <p:cNvSpPr txBox="1"/>
          <p:nvPr/>
        </p:nvSpPr>
        <p:spPr>
          <a:xfrm>
            <a:off x="6096000" y="6375071"/>
            <a:ext cx="487680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В.П. Канакина. Русский язык, 3 класс, часть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B6D948-EE87-F8EC-2E98-A1FF550C7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981" y="3326732"/>
            <a:ext cx="6286939" cy="2502568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2169EAB-FAC1-A8B3-8B33-D09BAD517CE4}"/>
              </a:ext>
            </a:extLst>
          </p:cNvPr>
          <p:cNvGrpSpPr/>
          <p:nvPr/>
        </p:nvGrpSpPr>
        <p:grpSpPr>
          <a:xfrm>
            <a:off x="5936580" y="0"/>
            <a:ext cx="6255420" cy="2630905"/>
            <a:chOff x="5936580" y="0"/>
            <a:chExt cx="6255420" cy="263090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730BDD0-0982-6CC6-4D1E-7504C016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5525" y="144379"/>
              <a:ext cx="5886450" cy="2343150"/>
            </a:xfrm>
            <a:prstGeom prst="rect">
              <a:avLst/>
            </a:prstGeom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27B3811-FE9F-9C46-CDA7-DEB4A43E36F3}"/>
                </a:ext>
              </a:extLst>
            </p:cNvPr>
            <p:cNvSpPr/>
            <p:nvPr/>
          </p:nvSpPr>
          <p:spPr>
            <a:xfrm>
              <a:off x="5936580" y="0"/>
              <a:ext cx="6255420" cy="26309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CB2BE9-BA9C-ED35-14CF-80236D01497F}"/>
                </a:ext>
              </a:extLst>
            </p:cNvPr>
            <p:cNvSpPr txBox="1"/>
            <p:nvPr/>
          </p:nvSpPr>
          <p:spPr>
            <a:xfrm>
              <a:off x="8077701" y="919043"/>
              <a:ext cx="3914274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3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Helvetica Neue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8523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8663FD-9B5E-0C07-4D3B-3B71E46B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22" y="1"/>
            <a:ext cx="9380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103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6184</TotalTime>
  <Words>629</Words>
  <Application>Microsoft Office PowerPoint</Application>
  <PresentationFormat>Широкоэкранный</PresentationFormat>
  <Paragraphs>115</Paragraphs>
  <Slides>69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Helvetica Neue</vt:lpstr>
      <vt:lpstr>Times New Roman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</dc:creator>
  <cp:lastModifiedBy>елена синявская</cp:lastModifiedBy>
  <cp:revision>8</cp:revision>
  <dcterms:modified xsi:type="dcterms:W3CDTF">2024-04-02T07:43:39Z</dcterms:modified>
</cp:coreProperties>
</file>