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0"/>
  </p:notesMasterIdLst>
  <p:sldIdLst>
    <p:sldId id="1575" r:id="rId3"/>
    <p:sldId id="3066" r:id="rId4"/>
    <p:sldId id="3056" r:id="rId5"/>
    <p:sldId id="3067" r:id="rId6"/>
    <p:sldId id="3068" r:id="rId7"/>
    <p:sldId id="3069" r:id="rId8"/>
    <p:sldId id="307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373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25989-09F9-4754-A6F7-BDD48590424C}" type="datetimeFigureOut">
              <a:rPr lang="ru-RU" smtClean="0"/>
              <a:t>06.05.2026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7C14B-CDBD-4552-80A7-135215420C6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12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1755A-AA6F-ABB2-347C-C47FA135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BFE74B-0B21-1C3C-E90F-A8C4AA933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F4110A-BCBA-7679-3D24-B3B148F4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06.05.2026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287B1-B8E6-CCAE-9E8F-B662B0FB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6E9D19-A5E2-ACC6-6349-97ADA0CD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29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F8835-DC03-0F8F-B6BB-2C1BA2DF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944400-8401-FD4C-E613-65D9EEB7C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C66416-4292-5A6D-83CD-EB5C0243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06.05.2026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3C00D-A19C-FA92-598E-D6AA723A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EFE0A-8CDF-6B83-22EC-8908A97C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26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D93EEE-73F5-338E-D46E-D662D315D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0DF788-A1EB-9310-FED6-54CAAF0D7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13EF2-B82E-FFAD-935C-F03652F8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06.05.2026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FB150-C094-69F9-D892-E3F75B81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574D9D-2E52-1988-51DC-229292C2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75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20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7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87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45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06.05.2026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11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06.05.2026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602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06.05.2026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188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60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D379F-63D8-306F-94DC-2F75C662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1CF64-89A1-6873-26E4-878A2A41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E514FB-4EA0-37D2-C5DC-B9E6412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06.05.2026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3AF2D-967B-856D-E5BE-8E2FDEB8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41912F-9506-4566-475B-271D3ED4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27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06.05.2026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908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090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145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_зали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ED5DA6-98DF-4E69-A003-9C3720D1ED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946" t="63849" r="19591" b="50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49A29-75BE-4F77-AA73-3680CFF7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605" y="681037"/>
            <a:ext cx="11100695" cy="64633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36CA1A-B7EC-488A-87C7-FA7A71622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05" y="1733519"/>
            <a:ext cx="11100695" cy="43572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DD20CE-F93A-4793-911D-80872EACE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81EC3-0DE3-4C6B-8621-10CD16AE7AD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229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Графика, Шрифт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60C6C7E2-67AB-E2E6-066B-FB51FAE87F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0868" t="33422" r="43584" b="4409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3C133F7-E438-D7C9-1D4A-32CBB69DCD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69ADF66-629D-4E63-811C-E7A0EF112C90}"/>
              </a:ext>
            </a:extLst>
          </p:cNvPr>
          <p:cNvCxnSpPr>
            <a:cxnSpLocks/>
          </p:cNvCxnSpPr>
          <p:nvPr/>
        </p:nvCxnSpPr>
        <p:spPr>
          <a:xfrm>
            <a:off x="3130550" y="487802"/>
            <a:ext cx="833755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B988037-B6DE-BD7A-3845-4C7789BE6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428" y="371207"/>
            <a:ext cx="2449648" cy="26184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589BBB-966F-47A7-BB72-9A841C25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28" y="687387"/>
            <a:ext cx="10904672" cy="6464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45C8D1-130E-46B4-AD8F-0B10D1913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28" y="1519587"/>
            <a:ext cx="10904672" cy="46573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9" indent="0">
              <a:buNone/>
              <a:defRPr sz="2000"/>
            </a:lvl2pPr>
            <a:lvl3pPr marL="914418" indent="0">
              <a:buNone/>
              <a:defRPr sz="1800"/>
            </a:lvl3pPr>
            <a:lvl4pPr marL="1371627" indent="0">
              <a:buNone/>
              <a:defRPr sz="1600"/>
            </a:lvl4pPr>
            <a:lvl5pPr marL="1828836" indent="0">
              <a:buNone/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515600C7-6ED1-F7D2-0353-AD2FAF63D1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45288" y="185738"/>
            <a:ext cx="4722812" cy="315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9" indent="0" algn="r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2pPr>
            <a:lvl3pPr marL="914418" indent="0" algn="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27" indent="0" algn="r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4pPr>
            <a:lvl5pPr marL="1828836" indent="0" algn="r">
              <a:buNone/>
              <a:defRPr sz="12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354BC7E0-DF0C-1CF4-B919-7CD9F5FCCA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6850" y="6356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9C6048B0-3510-4D3D-9FB5-318C68EC2E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154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45239-9CF5-B2F2-6B90-CBECC91D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DF8431-4ADC-45F5-2C40-413E5EC64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7E79C-A2FD-57A6-17F4-A4B027C6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06.05.2026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61D99E-9282-64B6-8738-B43A35C5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A93168-839F-3DE3-9A1C-DB2BB5B4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83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12AD2-D645-8372-62D5-FB3928447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BB8344-53CD-DE0F-A852-DC9BB7537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181AB0-E9D5-82F7-1B42-EA0AE0479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37E55F-1C27-C524-30A9-656EDC09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06.05.2026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D7E61E-779C-5EFD-962B-89EB1C0F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938BFA-C8E0-0B72-09A7-CB6279D3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5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C10F6-81F2-DF92-D5A7-73DA0C4E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34F01D-9BA3-5A8B-B174-88FDD1223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2952E4-F7CC-C324-7299-0235817AC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4C24FC-BDCD-6D72-B74A-037D98132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43CA7B-4BF7-3978-1428-D1B303D44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78453E-3193-6A8C-D1A6-4CD9451E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06.05.2026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A6C2A6-8327-697A-72CA-6A345392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D501D9-DE23-BD33-A27F-3D44E885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63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B8522-19CC-7193-A12D-7CEC2D8C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2E66BA-2034-2B40-CB75-E678F370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06.05.2026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AECB2A-7201-1C98-23A4-46C3B55D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72E00D-91C0-C098-E340-7776321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41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56DBE3-33F8-D3CC-972F-344745CB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06.05.2026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DD50CC-4948-63FE-5CF0-FF59718E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CA4CB7-8133-FE99-95CB-84C3C57E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39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26829-C938-72C4-2FA5-7E7501AE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E96E9B-6BB5-2D0E-3F71-B84098006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D3C101-EB50-C7C9-DBA1-7AD3D562B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57BBF9-757B-047C-A4E2-B87B50CF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06.05.2026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B77026-C824-C13B-591D-AC432867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2C1A70-B5F1-F528-1C92-FF4F4FA7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55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C195A-F13C-F8B4-A042-B5C44EC4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308473-5BF4-C869-A15E-7BB58788E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3A8050-89C3-8A8A-71DD-442AAD49D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8F2C32-5B22-9B56-AF21-BBB2BFD8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06.05.2026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B65A36-6408-0D18-89CE-6663FA9A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EE05F5-191F-FBF5-81ED-A5F5CF24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29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D935B-2642-FD0B-6613-D92A8796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04E40A-96FD-F2EF-DD91-86502E60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F67EC-27E1-B919-03C6-190DE3CC5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5B59-73CF-453F-B9F0-ABC55FE5B288}" type="datetimeFigureOut">
              <a:rPr lang="ru-RU" smtClean="0"/>
              <a:t>06.05.2026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3528C1-2175-2E16-DE2C-0D7378C08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05562C-2B11-B483-3994-D4BF6759C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B9CCE-B090-4C7D-9B2B-F480401E55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02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06.05.2026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7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2D0765-A036-498B-9EAA-6F4E25FFF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9" y="1714696"/>
            <a:ext cx="3080385" cy="308038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A626C55-00A6-4ED0-A016-4A1E21BD5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79" y="97655"/>
            <a:ext cx="7611197" cy="234370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Региональная ярмарка «Наставнические практики как механизм повышения качества образования»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N Condensed " panose="020B0606040000020204" pitchFamily="34" charset="-52"/>
              <a:ea typeface="+mn-ea"/>
              <a:cs typeface="+mn-cs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E3C783E-9B00-4867-A3B8-FB7F7A892455}"/>
              </a:ext>
            </a:extLst>
          </p:cNvPr>
          <p:cNvSpPr txBox="1">
            <a:spLocks/>
          </p:cNvSpPr>
          <p:nvPr/>
        </p:nvSpPr>
        <p:spPr>
          <a:xfrm>
            <a:off x="4955765" y="2504319"/>
            <a:ext cx="6658253" cy="639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rgbClr val="1F3864"/>
                </a:solidFill>
                <a:latin typeface="Calibri"/>
                <a:cs typeface="Calibri"/>
              </a:rPr>
              <a:t>Тема вашей практики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4F609FAC-2122-47F1-B5CF-20B15D3ABA78}"/>
              </a:ext>
            </a:extLst>
          </p:cNvPr>
          <p:cNvSpPr txBox="1">
            <a:spLocks/>
          </p:cNvSpPr>
          <p:nvPr/>
        </p:nvSpPr>
        <p:spPr>
          <a:xfrm>
            <a:off x="1023753" y="6205166"/>
            <a:ext cx="7346935" cy="6391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100" dirty="0">
                <a:solidFill>
                  <a:srgbClr val="1F3864"/>
                </a:solidFill>
                <a:latin typeface="Calibri"/>
                <a:cs typeface="Calibri"/>
              </a:rPr>
              <a:t>Траектория (Например, Адаптация и становление</a:t>
            </a:r>
            <a:r>
              <a:rPr lang="ru-RU" sz="3000" dirty="0">
                <a:solidFill>
                  <a:srgbClr val="1F3864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5F61BED1-03C5-4DF9-BCA8-5B82390C450E}"/>
              </a:ext>
            </a:extLst>
          </p:cNvPr>
          <p:cNvSpPr txBox="1">
            <a:spLocks/>
          </p:cNvSpPr>
          <p:nvPr/>
        </p:nvSpPr>
        <p:spPr>
          <a:xfrm>
            <a:off x="4611425" y="4412526"/>
            <a:ext cx="7346935" cy="639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100" dirty="0">
                <a:solidFill>
                  <a:srgbClr val="1F3864"/>
                </a:solidFill>
                <a:latin typeface="Calibri"/>
                <a:cs typeface="Calibri"/>
              </a:rPr>
              <a:t>Авторы </a:t>
            </a:r>
            <a:endParaRPr lang="ru-RU" sz="3000" dirty="0">
              <a:solidFill>
                <a:srgbClr val="1F3864"/>
              </a:solidFill>
              <a:latin typeface="Calibri"/>
              <a:cs typeface="Calibri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F39C4CEE-9111-41BA-8708-AE96FA9CDAEE}"/>
              </a:ext>
            </a:extLst>
          </p:cNvPr>
          <p:cNvSpPr txBox="1">
            <a:spLocks/>
          </p:cNvSpPr>
          <p:nvPr/>
        </p:nvSpPr>
        <p:spPr>
          <a:xfrm>
            <a:off x="4451627" y="5628442"/>
            <a:ext cx="7346935" cy="639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100" dirty="0">
                <a:solidFill>
                  <a:srgbClr val="1F3864"/>
                </a:solidFill>
                <a:latin typeface="Calibri"/>
                <a:cs typeface="Calibri"/>
              </a:rPr>
              <a:t>Образовательная организация, городской округ</a:t>
            </a:r>
            <a:endParaRPr lang="ru-RU" sz="3000" dirty="0">
              <a:solidFill>
                <a:srgbClr val="1F3864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406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9243E0-D0FF-49A7-BBC5-6A33B01FE9A0}"/>
              </a:ext>
            </a:extLst>
          </p:cNvPr>
          <p:cNvSpPr/>
          <p:nvPr/>
        </p:nvSpPr>
        <p:spPr>
          <a:xfrm>
            <a:off x="2651187" y="250187"/>
            <a:ext cx="6261994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Condensed " panose="020B0606040000020204" pitchFamily="34" charset="-52"/>
              </a:rPr>
              <a:t>Актуальность практики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412FEC-7634-4D28-96EE-6F930DBEC834}"/>
              </a:ext>
            </a:extLst>
          </p:cNvPr>
          <p:cNvSpPr/>
          <p:nvPr/>
        </p:nvSpPr>
        <p:spPr>
          <a:xfrm>
            <a:off x="1112668" y="14261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dirty="0"/>
              <a:t>Объясните, почему эта проблема важна. Какие вызовы она создает? Кому это актуально? Используйте цифры, факты, статистику, если это возможно, чтобы подчеркнуть 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32233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9243E0-D0FF-49A7-BBC5-6A33B01FE9A0}"/>
              </a:ext>
            </a:extLst>
          </p:cNvPr>
          <p:cNvSpPr/>
          <p:nvPr/>
        </p:nvSpPr>
        <p:spPr>
          <a:xfrm>
            <a:off x="1509204" y="658560"/>
            <a:ext cx="8229600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Condensed " panose="020B0606040000020204" pitchFamily="34" charset="-52"/>
              </a:rPr>
              <a:t>Методические решения, теоретические подходы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30B11F-8C41-4F68-9C4D-1EFBEBBE6F92}"/>
              </a:ext>
            </a:extLst>
          </p:cNvPr>
          <p:cNvSpPr/>
          <p:nvPr/>
        </p:nvSpPr>
        <p:spPr>
          <a:xfrm>
            <a:off x="766439" y="144212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Алгоритм решения проблемы: представьте пошаговый алгоритм в виде списка, блок-схемы</a:t>
            </a:r>
          </a:p>
          <a:p>
            <a:pPr lvl="0"/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Инструменты и техники: опишите конкретные инструменты, которые вы использовали: конкретные упражнения, шаблоны, чек-листы, программы, приложения и т.д.</a:t>
            </a:r>
          </a:p>
        </p:txBody>
      </p:sp>
    </p:spTree>
    <p:extLst>
      <p:ext uri="{BB962C8B-B14F-4D97-AF65-F5344CB8AC3E}">
        <p14:creationId xmlns:p14="http://schemas.microsoft.com/office/powerpoint/2010/main" val="282760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9243E0-D0FF-49A7-BBC5-6A33B01FE9A0}"/>
              </a:ext>
            </a:extLst>
          </p:cNvPr>
          <p:cNvSpPr/>
          <p:nvPr/>
        </p:nvSpPr>
        <p:spPr>
          <a:xfrm>
            <a:off x="1509204" y="658560"/>
            <a:ext cx="8229600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Condensed " panose="020B0606040000020204" pitchFamily="34" charset="-52"/>
              </a:rPr>
              <a:t>Практические примеры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2689971-171A-40AC-91B1-78620DA02359}"/>
              </a:ext>
            </a:extLst>
          </p:cNvPr>
          <p:cNvSpPr/>
          <p:nvPr/>
        </p:nvSpPr>
        <p:spPr>
          <a:xfrm>
            <a:off x="801950" y="134797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dirty="0"/>
              <a:t>Опишите конкретные случаи, когда вы успешно применили предложенные методические решения. Обязательно укажите достигнутые результаты (в цифрах, процентах, изменениях поведения и т.д.). Опишите, какие трудности возникали и как вы их преодолевали. Используйте формат «кейс-</a:t>
            </a:r>
            <a:r>
              <a:rPr lang="ru-RU" dirty="0" err="1"/>
              <a:t>стади</a:t>
            </a:r>
            <a:r>
              <a:rPr lang="ru-RU" dirty="0"/>
              <a:t>». </a:t>
            </a:r>
          </a:p>
          <a:p>
            <a:pPr lvl="0" algn="just"/>
            <a:r>
              <a:rPr lang="ru-RU" dirty="0"/>
              <a:t>Используйте фотографии, видео, скриншоты, которые иллюстрируют вашу работу</a:t>
            </a:r>
          </a:p>
          <a:p>
            <a:pPr lvl="0" algn="just"/>
            <a:r>
              <a:rPr lang="ru-RU" dirty="0"/>
              <a:t>ВАЖНО:  Четко и понятно описать, как предложенные решения работают. Подчеркнуть, в чем их новизна или эффективность. Объяснить, почему именно эти решения были выбраны.</a:t>
            </a:r>
          </a:p>
        </p:txBody>
      </p:sp>
    </p:spTree>
    <p:extLst>
      <p:ext uri="{BB962C8B-B14F-4D97-AF65-F5344CB8AC3E}">
        <p14:creationId xmlns:p14="http://schemas.microsoft.com/office/powerpoint/2010/main" val="260856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9243E0-D0FF-49A7-BBC5-6A33B01FE9A0}"/>
              </a:ext>
            </a:extLst>
          </p:cNvPr>
          <p:cNvSpPr/>
          <p:nvPr/>
        </p:nvSpPr>
        <p:spPr>
          <a:xfrm>
            <a:off x="1509204" y="658560"/>
            <a:ext cx="8229600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Condensed " panose="020B0606040000020204" pitchFamily="34" charset="-52"/>
              </a:rPr>
              <a:t>Результаты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85CC851-3344-4875-9B19-599584D6D79B}"/>
              </a:ext>
            </a:extLst>
          </p:cNvPr>
          <p:cNvSpPr/>
          <p:nvPr/>
        </p:nvSpPr>
        <p:spPr>
          <a:xfrm>
            <a:off x="855215" y="1512895"/>
            <a:ext cx="6096000" cy="15595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F11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Что изменилось у наставляемого в результате реализации практики? Привести доказательства: цифры, динамику, отзывы, достижения (участие в конкурсах, успешная аттестация и т.п.). Рекомендуется представить в формате «до – после».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75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9243E0-D0FF-49A7-BBC5-6A33B01FE9A0}"/>
              </a:ext>
            </a:extLst>
          </p:cNvPr>
          <p:cNvSpPr/>
          <p:nvPr/>
        </p:nvSpPr>
        <p:spPr>
          <a:xfrm>
            <a:off x="1509204" y="658560"/>
            <a:ext cx="8229600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Condensed " panose="020B0606040000020204" pitchFamily="34" charset="-52"/>
              </a:rPr>
              <a:t>Перспективы тиражирования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18A582-6160-4EDF-B472-550C0CEB9A60}"/>
              </a:ext>
            </a:extLst>
          </p:cNvPr>
          <p:cNvSpPr/>
          <p:nvPr/>
        </p:nvSpPr>
        <p:spPr>
          <a:xfrm>
            <a:off x="695418" y="1445273"/>
            <a:ext cx="6096000" cy="9668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F11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практику могут использовать другие образовательные организации? Что для этого нужно (ресурсы, условия, подготовка)?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299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9243E0-D0FF-49A7-BBC5-6A33B01FE9A0}"/>
              </a:ext>
            </a:extLst>
          </p:cNvPr>
          <p:cNvSpPr/>
          <p:nvPr/>
        </p:nvSpPr>
        <p:spPr>
          <a:xfrm>
            <a:off x="1509204" y="658560"/>
            <a:ext cx="8229600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</a:pPr>
            <a:r>
              <a:rPr lang="ru-RU" sz="280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Condensed " panose="020B0606040000020204" pitchFamily="34" charset="-52"/>
              </a:rPr>
              <a:t>Контакты и ссылки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 Condensed " panose="020B0606040000020204" pitchFamily="34" charset="-52"/>
              </a:rPr>
              <a:t>на материалы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011556-13D1-4933-8B9D-4B7C5B3CCD4E}"/>
              </a:ext>
            </a:extLst>
          </p:cNvPr>
          <p:cNvSpPr/>
          <p:nvPr/>
        </p:nvSpPr>
        <p:spPr>
          <a:xfrm>
            <a:off x="730928" y="1383129"/>
            <a:ext cx="6096000" cy="9668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F11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Где можно ознакомиться с полными материалами практики (сайт образовательной организации, персональный сайт наставника, облачное хранилище).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72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F4CEEA70-1775-48C5-85E2-B1F08355D7A8}" vid="{708C1448-CAB8-494B-91DB-8E511FB2BA6C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3968</TotalTime>
  <Words>279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DIN Condensed </vt:lpstr>
      <vt:lpstr>Times New Roman</vt:lpstr>
      <vt:lpstr>Тема1</vt:lpstr>
      <vt:lpstr>1_Тема Office</vt:lpstr>
      <vt:lpstr>Региональная ярмарка «Наставнические практики как механизм повышения качества образования»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зонального и регионального этапов конференции проектных и  учебно-исследовательских работ «Что, как и почему?»</dc:title>
  <dc:creator>User</dc:creator>
  <cp:lastModifiedBy>Карпеева Ирина Вячеславовна</cp:lastModifiedBy>
  <cp:revision>222</cp:revision>
  <dcterms:created xsi:type="dcterms:W3CDTF">2024-01-14T08:39:34Z</dcterms:created>
  <dcterms:modified xsi:type="dcterms:W3CDTF">2026-05-06T13:44:24Z</dcterms:modified>
</cp:coreProperties>
</file>