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2"/>
    <p:sldMasterId id="2147483683" r:id="rId3"/>
    <p:sldMasterId id="2147483685" r:id="rId4"/>
  </p:sldMasterIdLst>
  <p:notesMasterIdLst>
    <p:notesMasterId r:id="rId120"/>
  </p:notesMasterIdLst>
  <p:sldIdLst>
    <p:sldId id="256" r:id="rId5"/>
    <p:sldId id="257" r:id="rId6"/>
    <p:sldId id="284" r:id="rId7"/>
    <p:sldId id="271" r:id="rId8"/>
    <p:sldId id="285" r:id="rId9"/>
    <p:sldId id="298" r:id="rId10"/>
    <p:sldId id="292" r:id="rId11"/>
    <p:sldId id="299" r:id="rId12"/>
    <p:sldId id="266" r:id="rId13"/>
    <p:sldId id="265" r:id="rId14"/>
    <p:sldId id="267" r:id="rId15"/>
    <p:sldId id="263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3" r:id="rId27"/>
    <p:sldId id="291" r:id="rId28"/>
    <p:sldId id="290" r:id="rId29"/>
    <p:sldId id="287" r:id="rId30"/>
    <p:sldId id="286" r:id="rId31"/>
    <p:sldId id="288" r:id="rId32"/>
    <p:sldId id="282" r:id="rId33"/>
    <p:sldId id="289" r:id="rId34"/>
    <p:sldId id="261" r:id="rId35"/>
    <p:sldId id="295" r:id="rId36"/>
    <p:sldId id="301" r:id="rId37"/>
    <p:sldId id="302" r:id="rId38"/>
    <p:sldId id="262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5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293" r:id="rId64"/>
    <p:sldId id="294" r:id="rId65"/>
    <p:sldId id="327" r:id="rId66"/>
    <p:sldId id="296" r:id="rId67"/>
    <p:sldId id="329" r:id="rId68"/>
    <p:sldId id="330" r:id="rId69"/>
    <p:sldId id="259" r:id="rId70"/>
    <p:sldId id="260" r:id="rId71"/>
    <p:sldId id="331" r:id="rId72"/>
    <p:sldId id="332" r:id="rId73"/>
    <p:sldId id="333" r:id="rId74"/>
    <p:sldId id="264" r:id="rId75"/>
    <p:sldId id="334" r:id="rId76"/>
    <p:sldId id="335" r:id="rId77"/>
    <p:sldId id="336" r:id="rId78"/>
    <p:sldId id="268" r:id="rId79"/>
    <p:sldId id="269" r:id="rId80"/>
    <p:sldId id="270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297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258" r:id="rId119"/>
  </p:sldIdLst>
  <p:sldSz cx="12192000" cy="6858000"/>
  <p:notesSz cx="6858000" cy="9144000"/>
  <p:defaultTextStyle>
    <a:lvl1pPr>
      <a:defRPr>
        <a:latin typeface="+mj-lt"/>
        <a:ea typeface="+mj-ea"/>
        <a:cs typeface="+mj-cs"/>
        <a:sym typeface="Helvetica Neue"/>
      </a:defRPr>
    </a:lvl1pPr>
    <a:lvl2pPr>
      <a:defRPr>
        <a:latin typeface="+mj-lt"/>
        <a:ea typeface="+mj-ea"/>
        <a:cs typeface="+mj-cs"/>
        <a:sym typeface="Helvetica Neue"/>
      </a:defRPr>
    </a:lvl2pPr>
    <a:lvl3pPr>
      <a:defRPr>
        <a:latin typeface="+mj-lt"/>
        <a:ea typeface="+mj-ea"/>
        <a:cs typeface="+mj-cs"/>
        <a:sym typeface="Helvetica Neue"/>
      </a:defRPr>
    </a:lvl3pPr>
    <a:lvl4pPr>
      <a:defRPr>
        <a:latin typeface="+mj-lt"/>
        <a:ea typeface="+mj-ea"/>
        <a:cs typeface="+mj-cs"/>
        <a:sym typeface="Helvetica Neue"/>
      </a:defRPr>
    </a:lvl4pPr>
    <a:lvl5pPr>
      <a:defRPr>
        <a:latin typeface="+mj-lt"/>
        <a:ea typeface="+mj-ea"/>
        <a:cs typeface="+mj-cs"/>
        <a:sym typeface="Helvetica Neue"/>
      </a:defRPr>
    </a:lvl5pPr>
    <a:lvl6pPr>
      <a:defRPr>
        <a:latin typeface="+mj-lt"/>
        <a:ea typeface="+mj-ea"/>
        <a:cs typeface="+mj-cs"/>
        <a:sym typeface="Helvetica Neue"/>
      </a:defRPr>
    </a:lvl6pPr>
    <a:lvl7pPr>
      <a:defRPr>
        <a:latin typeface="+mj-lt"/>
        <a:ea typeface="+mj-ea"/>
        <a:cs typeface="+mj-cs"/>
        <a:sym typeface="Helvetica Neue"/>
      </a:defRPr>
    </a:lvl7pPr>
    <a:lvl8pPr>
      <a:defRPr>
        <a:latin typeface="+mj-lt"/>
        <a:ea typeface="+mj-ea"/>
        <a:cs typeface="+mj-cs"/>
        <a:sym typeface="Helvetica Neue"/>
      </a:defRPr>
    </a:lvl8pPr>
    <a:lvl9pPr>
      <a:defRPr>
        <a:latin typeface="+mj-lt"/>
        <a:ea typeface="+mj-ea"/>
        <a:cs typeface="+mj-cs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4472C4"/>
          </a:solidFill>
        </a:fill>
      </a:tcStyle>
    </a:firstRow>
  </a:tblStyle>
  <a:tblStyle styleId="{C7B018BB-80A7-4F77-B60F-C8B233D01FF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A5A5A5"/>
          </a:solidFill>
        </a:fill>
      </a:tcStyle>
    </a:firstRow>
  </a:tblStyle>
  <a:tblStyle styleId="{EEE7283C-3CF3-47DC-8721-378D4A62B228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70AD47"/>
          </a:solidFill>
        </a:fill>
      </a:tcStyle>
    </a:firstRow>
  </a:tblStyle>
  <a:tblStyle styleId="{CF821DB8-F4EB-4A41-A1BA-3FCAFE7338EE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472C4"/>
          </a:solidFill>
        </a:fill>
      </a:tcStyle>
    </a:firstRow>
  </a:tblStyle>
  <a:tblStyle styleId="{33BA23B1-9221-436E-865A-0063620EA4FD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48" autoAdjust="0"/>
    <p:restoredTop sz="94660"/>
  </p:normalViewPr>
  <p:slideViewPr>
    <p:cSldViewPr snapToGrid="0">
      <p:cViewPr varScale="1">
        <p:scale>
          <a:sx n="75" d="100"/>
          <a:sy n="75" d="100"/>
        </p:scale>
        <p:origin x="78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117" Type="http://schemas.openxmlformats.org/officeDocument/2006/relationships/slide" Target="slides/slide113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84" Type="http://schemas.openxmlformats.org/officeDocument/2006/relationships/slide" Target="slides/slide80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6" Type="http://schemas.openxmlformats.org/officeDocument/2006/relationships/slide" Target="slides/slide12.xml"/><Relationship Id="rId107" Type="http://schemas.openxmlformats.org/officeDocument/2006/relationships/slide" Target="slides/slide103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theme" Target="theme/theme1.xml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18" Type="http://schemas.openxmlformats.org/officeDocument/2006/relationships/slide" Target="slides/slide114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slide" Target="slides/slide104.xml"/><Relationship Id="rId124" Type="http://schemas.openxmlformats.org/officeDocument/2006/relationships/tableStyles" Target="tableStyles.xml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119" Type="http://schemas.openxmlformats.org/officeDocument/2006/relationships/slide" Target="slides/slide115.xml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slide" Target="slides/slide10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15" Type="http://schemas.openxmlformats.org/officeDocument/2006/relationships/slide" Target="slides/slide111.xml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slide" Target="slides/slide11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Shape 4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7" name="Shape 4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668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830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8303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3574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357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84357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9456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70945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5793517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02296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41521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25420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3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37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37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03883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00516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85648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561786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523446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8729144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23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37995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3628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235881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0526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81875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56277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830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BD8E7-1312-41F3-99C4-6DA5AF891969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srgbClr val="595959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ru-RU" sz="1200" b="0" i="0" u="none" strike="noStrike" kern="1200" cap="none" spc="0" normalizeH="0" baseline="0" noProof="0" dirty="0">
              <a:ln>
                <a:noFill/>
              </a:ln>
              <a:solidFill>
                <a:srgbClr val="595959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883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3509963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7" name="Shape 7"/>
          <p:cNvSpPr>
            <a:spLocks noGrp="1"/>
          </p:cNvSpPr>
          <p:nvPr>
            <p:ph type="body" idx="1"/>
          </p:nvPr>
        </p:nvSpPr>
        <p:spPr>
          <a:xfrm>
            <a:off x="1524000" y="3602037"/>
            <a:ext cx="9144000" cy="32559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</a:lstStyle>
          <a:p>
            <a:pPr lvl="0">
              <a:defRPr sz="1800"/>
            </a:pPr>
            <a:r>
              <a:rPr sz="2400"/>
              <a:t>Образец подзаголовка</a:t>
            </a:r>
          </a:p>
        </p:txBody>
      </p:sp>
      <p:sp>
        <p:nvSpPr>
          <p:cNvPr id="8" name="Shape 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8724900" y="0"/>
            <a:ext cx="2628900" cy="6542089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838200" y="365125"/>
            <a:ext cx="7734300" cy="64928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5" name="Shape 4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D4EC29-EC9D-4966-9B2F-5A81BAAA14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AF823D-AA6C-41CE-8369-D43088671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61000" y="2034000"/>
            <a:ext cx="10515600" cy="4097963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</p:spTree>
    <p:extLst>
      <p:ext uri="{BB962C8B-B14F-4D97-AF65-F5344CB8AC3E}">
        <p14:creationId xmlns:p14="http://schemas.microsoft.com/office/powerpoint/2010/main" val="4848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Заголовок и объект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>
            <a:extLst>
              <a:ext uri="{FF2B5EF4-FFF2-40B4-BE49-F238E27FC236}">
                <a16:creationId xmlns:a16="http://schemas.microsoft.com/office/drawing/2014/main" id="{9687A894-023D-4237-87D6-74D11C874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000" y="63255"/>
            <a:ext cx="10342800" cy="1325563"/>
          </a:xfrm>
        </p:spPr>
        <p:txBody>
          <a:bodyPr>
            <a:normAutofit/>
          </a:bodyPr>
          <a:lstStyle>
            <a:lvl1pPr>
              <a:defRPr sz="60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2340301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E93AD5E1-5CA8-493E-88CC-4936996C4511}"/>
              </a:ext>
            </a:extLst>
          </p:cNvPr>
          <p:cNvSpPr/>
          <p:nvPr userDrawn="1"/>
        </p:nvSpPr>
        <p:spPr>
          <a:xfrm>
            <a:off x="304800" y="304800"/>
            <a:ext cx="11582400" cy="6248400"/>
          </a:xfrm>
          <a:prstGeom prst="rect">
            <a:avLst/>
          </a:prstGeom>
          <a:noFill/>
          <a:ln w="50800">
            <a:solidFill>
              <a:schemeClr val="bg1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4216012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BBA994C-0A68-4F64-BDAE-B675475366AA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5788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67288771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426217835"/>
      </p:ext>
    </p:extLst>
  </p:cSld>
  <p:clrMapOvr>
    <a:masterClrMapping/>
  </p:clrMapOvr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D57DE9B7-D70E-414D-98EC-FF5CEC2FC761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412831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5350200-3392-431B-A64D-FCB9FCA2AA5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4217891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668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831850" y="0"/>
            <a:ext cx="10515600" cy="4562475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/>
            </a:pPr>
            <a:r>
              <a:rPr sz="6000"/>
              <a:t>Образец заголовка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xfrm>
            <a:off x="831850" y="4589462"/>
            <a:ext cx="10515600" cy="2268539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888888"/>
                </a:solidFill>
              </a:rPr>
              <a:t>Образец текста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1C2CF755-E898-4F1E-8647-A0EB71EBF82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0525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4/3/2024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B9B02FD0-49CC-47AA-9DB1-CCFEE95494D8}"/>
              </a:ext>
            </a:extLst>
          </p:cNvPr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424772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591661542"/>
      </p:ext>
    </p:extLst>
  </p:cSld>
  <p:clrMapOvr>
    <a:masterClrMapping/>
  </p:clrMapOvr>
  <p:hf sldNum="0"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290758104"/>
      </p:ext>
    </p:extLst>
  </p:cSld>
  <p:clrMapOvr>
    <a:masterClrMapping/>
  </p:clrMapOvr>
  <p:hf sldNum="0"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2436280448"/>
      </p:ext>
    </p:extLst>
  </p:cSld>
  <p:clrMapOvr>
    <a:masterClrMapping/>
  </p:clrMapOvr>
  <p:hf sldNum="0"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48153275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768761510"/>
      </p:ext>
    </p:extLst>
  </p:cSld>
  <p:clrMapOvr>
    <a:masterClrMapping/>
  </p:clrMapOvr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6254AFD0-002F-45DA-AC56-FBB26B710A6C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32725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rtl="0"/>
            <a:fld id="{8800846C-E0CD-48AC-BF46-58816D3205F0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3698327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Титульный слайд с рисунками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0" y="4800600"/>
            <a:ext cx="12192000" cy="20574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33400" y="5084483"/>
            <a:ext cx="11125200" cy="914400"/>
          </a:xfrm>
        </p:spPr>
        <p:txBody>
          <a:bodyPr rtlCol="0" anchor="b">
            <a:normAutofit/>
          </a:bodyPr>
          <a:lstStyle>
            <a:lvl1pPr algn="ctr">
              <a:defRPr sz="3300" spc="-38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9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0"/>
          </p:nvPr>
        </p:nvSpPr>
        <p:spPr>
          <a:xfrm>
            <a:off x="1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3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1"/>
          </p:nvPr>
        </p:nvSpPr>
        <p:spPr>
          <a:xfrm>
            <a:off x="408432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14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2"/>
          </p:nvPr>
        </p:nvSpPr>
        <p:spPr>
          <a:xfrm>
            <a:off x="8168640" y="1"/>
            <a:ext cx="4023360" cy="4745736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3400" y="6043123"/>
            <a:ext cx="11125200" cy="571500"/>
          </a:xfrm>
        </p:spPr>
        <p:txBody>
          <a:bodyPr rtlCol="0">
            <a:normAutofit/>
          </a:bodyPr>
          <a:lstStyle>
            <a:lvl1pPr marL="0" indent="0" algn="ctr">
              <a:spcBef>
                <a:spcPts val="0"/>
              </a:spcBef>
              <a:buNone/>
              <a:defRPr sz="1500" cap="all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pPr rtl="0"/>
            <a:r>
              <a:rPr lang="ru-RU" noProof="0"/>
              <a:t>Образец подзаголовка</a:t>
            </a:r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182176758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5181600" cy="5032375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20" name="Shape 20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51813" y="1672934"/>
            <a:ext cx="3506788" cy="2880360"/>
          </a:xfrm>
        </p:spPr>
        <p:txBody>
          <a:bodyPr rtlCol="0" anchor="b">
            <a:normAutofit/>
          </a:bodyPr>
          <a:lstStyle>
            <a:lvl1pPr>
              <a:defRPr sz="2250"/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0354" y="457200"/>
            <a:ext cx="7242111" cy="5715000"/>
          </a:xfrm>
        </p:spPr>
        <p:txBody>
          <a:bodyPr rtlCol="0">
            <a:normAutofit/>
          </a:bodyPr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 rtl="0"/>
            <a:r>
              <a:rPr lang="ru-RU" noProof="0"/>
              <a:t>Образец текста</a:t>
            </a:r>
          </a:p>
          <a:p>
            <a:pPr lvl="1" rtl="0"/>
            <a:r>
              <a:rPr lang="ru-RU" noProof="0"/>
              <a:t>Второй уровень</a:t>
            </a:r>
          </a:p>
          <a:p>
            <a:pPr lvl="2" rtl="0"/>
            <a:r>
              <a:rPr lang="ru-RU" noProof="0"/>
              <a:t>Третий уровень</a:t>
            </a:r>
          </a:p>
          <a:p>
            <a:pPr lvl="3" rtl="0"/>
            <a:r>
              <a:rPr lang="ru-RU" noProof="0"/>
              <a:t>Четвертый уровень</a:t>
            </a:r>
          </a:p>
          <a:p>
            <a:pPr lvl="4" rtl="0"/>
            <a:r>
              <a:rPr lang="ru-RU" noProof="0"/>
              <a:t>Пятый уровень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151813" y="4590288"/>
            <a:ext cx="3514564" cy="1581912"/>
          </a:xfrm>
        </p:spPr>
        <p:txBody>
          <a:bodyPr rtlCol="0"/>
          <a:lstStyle>
            <a:lvl1pPr marL="0" indent="0">
              <a:spcBef>
                <a:spcPts val="600"/>
              </a:spcBef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ru-RU" noProof="0" dirty="0"/>
              <a:t>Добавить нижний колонтитул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C2CF755-E898-4F1E-8647-A0EB71EBF82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E31375A4-56A4-47D6-9801-1991572033F7}" type="slidenum">
              <a:rPr lang="ru-RU" noProof="0" smtClean="0"/>
              <a:t>‹#›</a:t>
            </a:fld>
            <a:endParaRPr lang="ru-RU" noProof="0" dirty="0"/>
          </a:p>
        </p:txBody>
      </p:sp>
    </p:spTree>
    <p:extLst>
      <p:ext uri="{BB962C8B-B14F-4D97-AF65-F5344CB8AC3E}">
        <p14:creationId xmlns:p14="http://schemas.microsoft.com/office/powerpoint/2010/main" val="797330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 userDrawn="1"/>
        </p:nvSpPr>
        <p:spPr>
          <a:xfrm>
            <a:off x="8153400" y="0"/>
            <a:ext cx="4038600" cy="685800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32813" y="1683327"/>
            <a:ext cx="3125787" cy="2877260"/>
          </a:xfrm>
        </p:spPr>
        <p:txBody>
          <a:bodyPr rtlCol="0" anchor="b">
            <a:normAutofit/>
          </a:bodyPr>
          <a:lstStyle>
            <a:lvl1pPr>
              <a:defRPr sz="2250">
                <a:solidFill>
                  <a:schemeClr val="bg1"/>
                </a:solidFill>
              </a:defRPr>
            </a:lvl1pPr>
          </a:lstStyle>
          <a:p>
            <a:pPr rtl="0"/>
            <a:r>
              <a:rPr lang="ru-RU" noProof="0"/>
              <a:t>Образец заголовка</a:t>
            </a:r>
            <a:endParaRPr lang="ru-RU" noProof="0" dirty="0"/>
          </a:p>
        </p:txBody>
      </p:sp>
      <p:sp>
        <p:nvSpPr>
          <p:cNvPr id="6" name="Рисунок 2" descr="Пустой заполнитель, вместо которого можно добавить изображение. Щелкните заполнитель и выберите изображение, которое необходимо добавить"/>
          <p:cNvSpPr>
            <a:spLocks noGrp="1"/>
          </p:cNvSpPr>
          <p:nvPr>
            <p:ph type="pic" idx="1"/>
          </p:nvPr>
        </p:nvSpPr>
        <p:spPr>
          <a:xfrm>
            <a:off x="0" y="2"/>
            <a:ext cx="8101584" cy="6857999"/>
          </a:xfrm>
        </p:spPr>
        <p:txBody>
          <a:bodyPr tIns="457200" rtlCol="0">
            <a:normAutofit/>
          </a:bodyPr>
          <a:lstStyle>
            <a:lvl1pPr marL="0" indent="0" algn="ctr">
              <a:buNone/>
              <a:defRPr sz="15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rtl="0"/>
            <a:r>
              <a:rPr lang="ru-RU" noProof="0"/>
              <a:t>Вставка рисунка</a:t>
            </a:r>
            <a:endParaRPr lang="ru-RU" noProof="0" dirty="0"/>
          </a:p>
        </p:txBody>
      </p:sp>
      <p:sp>
        <p:nvSpPr>
          <p:cNvPr id="4" name="Замещающий текст 3"/>
          <p:cNvSpPr>
            <a:spLocks noGrp="1"/>
          </p:cNvSpPr>
          <p:nvPr>
            <p:ph type="body" sz="half" idx="2"/>
          </p:nvPr>
        </p:nvSpPr>
        <p:spPr>
          <a:xfrm>
            <a:off x="8532813" y="4591761"/>
            <a:ext cx="3125787" cy="1580440"/>
          </a:xfrm>
        </p:spPr>
        <p:txBody>
          <a:bodyPr rtlCol="0"/>
          <a:lstStyle>
            <a:lvl1pPr marL="0" indent="0">
              <a:spcBef>
                <a:spcPts val="600"/>
              </a:spcBef>
              <a:buNone/>
              <a:defRPr sz="1200">
                <a:solidFill>
                  <a:schemeClr val="bg1"/>
                </a:solidFill>
              </a:defRPr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 rtl="0"/>
            <a:r>
              <a:rPr lang="ru-RU" noProof="0"/>
              <a:t>Образец текста</a:t>
            </a:r>
          </a:p>
        </p:txBody>
      </p:sp>
    </p:spTree>
    <p:extLst>
      <p:ext uri="{BB962C8B-B14F-4D97-AF65-F5344CB8AC3E}">
        <p14:creationId xmlns:p14="http://schemas.microsoft.com/office/powerpoint/2010/main" val="251470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BC0A3E-2315-7AD3-DAF2-686D03EDE6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89EE259-FBD5-C938-1DFD-6C3C6591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232FA2-B553-4178-BB67-BA23974127F7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063BF57-9DD2-780D-A061-8C3AB2C0EE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234618E7-E554-F990-25DD-051785A148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35242-02A6-4367-9775-1E50A1C5C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228191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2596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345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1469562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852282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847395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989985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88188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Shape 22"/>
          <p:cNvSpPr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3" name="Shape 23"/>
          <p:cNvSpPr>
            <a:spLocks noGrp="1"/>
          </p:cNvSpPr>
          <p:nvPr>
            <p:ph type="body" idx="1"/>
          </p:nvPr>
        </p:nvSpPr>
        <p:spPr>
          <a:xfrm>
            <a:off x="839787" y="1681163"/>
            <a:ext cx="5157790" cy="823914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</a:lstStyle>
          <a:p>
            <a:pPr lvl="0">
              <a:defRPr sz="1800" b="0"/>
            </a:pPr>
            <a:r>
              <a:rPr sz="2400" b="1"/>
              <a:t>Образец текста</a:t>
            </a:r>
          </a:p>
        </p:txBody>
      </p:sp>
      <p:sp>
        <p:nvSpPr>
          <p:cNvPr id="24" name="Shape 2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4633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324236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3772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3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2055813"/>
          </a:xfrm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27" name="Shape 2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Shape 31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2" name="Shape 32"/>
          <p:cNvSpPr>
            <a:spLocks noGrp="1"/>
          </p:cNvSpPr>
          <p:nvPr>
            <p:ph type="body" idx="1"/>
          </p:nvPr>
        </p:nvSpPr>
        <p:spPr>
          <a:xfrm>
            <a:off x="5183187" y="987425"/>
            <a:ext cx="6172202" cy="587057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pPr lvl="0">
              <a:defRPr sz="1800"/>
            </a:pPr>
            <a:r>
              <a:rPr sz="3200"/>
              <a:t>Образец текста</a:t>
            </a:r>
          </a:p>
          <a:p>
            <a:pPr lvl="1">
              <a:defRPr sz="1800"/>
            </a:pPr>
            <a:r>
              <a:rPr sz="3200"/>
              <a:t>Второй уровень</a:t>
            </a:r>
          </a:p>
          <a:p>
            <a:pPr lvl="2">
              <a:defRPr sz="1800"/>
            </a:pPr>
            <a:r>
              <a:rPr sz="3200"/>
              <a:t>Третий уровень</a:t>
            </a:r>
          </a:p>
          <a:p>
            <a:pPr lvl="3">
              <a:defRPr sz="1800"/>
            </a:pPr>
            <a:r>
              <a:rPr sz="3200"/>
              <a:t>Четвертый уровень</a:t>
            </a:r>
          </a:p>
          <a:p>
            <a:pPr lvl="4">
              <a:defRPr sz="1800"/>
            </a:pPr>
            <a:r>
              <a:rPr sz="3200"/>
              <a:t>Пятый уровень</a:t>
            </a:r>
          </a:p>
        </p:txBody>
      </p:sp>
      <p:sp>
        <p:nvSpPr>
          <p:cNvPr id="33" name="Shape 3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/>
          </p:cNvSpPr>
          <p:nvPr>
            <p:ph type="title"/>
          </p:nvPr>
        </p:nvSpPr>
        <p:spPr>
          <a:xfrm>
            <a:off x="839787" y="0"/>
            <a:ext cx="3932240" cy="20574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pPr lvl="0">
              <a:defRPr sz="1800"/>
            </a:pPr>
            <a:r>
              <a:rPr sz="3200"/>
              <a:t>Образец заголовка</a:t>
            </a:r>
          </a:p>
        </p:txBody>
      </p:sp>
      <p:sp>
        <p:nvSpPr>
          <p:cNvPr id="36" name="Shape 36"/>
          <p:cNvSpPr>
            <a:spLocks noGrp="1"/>
          </p:cNvSpPr>
          <p:nvPr>
            <p:ph type="body" idx="1"/>
          </p:nvPr>
        </p:nvSpPr>
        <p:spPr>
          <a:xfrm>
            <a:off x="839787" y="2057400"/>
            <a:ext cx="3932240" cy="4800600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</a:lstStyle>
          <a:p>
            <a:pPr lvl="0">
              <a:defRPr sz="1800"/>
            </a:pPr>
            <a:r>
              <a:rPr sz="1600"/>
              <a:t>Образец текста</a:t>
            </a:r>
          </a:p>
        </p:txBody>
      </p:sp>
      <p:sp>
        <p:nvSpPr>
          <p:cNvPr id="37" name="Shape 3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40" name="Shape 4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1" name="Shape 4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838200" y="230186"/>
            <a:ext cx="10515600" cy="15954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 anchor="ctr">
            <a:normAutofit/>
          </a:bodyPr>
          <a:lstStyle/>
          <a:p>
            <a:pPr lvl="0">
              <a:defRPr sz="1800"/>
            </a:pPr>
            <a:r>
              <a:rPr sz="4400"/>
              <a:t>Образец заголовка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50323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normAutofit/>
          </a:bodyPr>
          <a:lstStyle/>
          <a:p>
            <a:pPr lvl="0">
              <a:defRPr sz="1800"/>
            </a:pPr>
            <a:r>
              <a:rPr sz="2800"/>
              <a:t>Образец текста</a:t>
            </a:r>
          </a:p>
          <a:p>
            <a:pPr lvl="1">
              <a:defRPr sz="1800"/>
            </a:pPr>
            <a:r>
              <a:rPr sz="2800"/>
              <a:t>Второй уровень</a:t>
            </a:r>
          </a:p>
          <a:p>
            <a:pPr lvl="2">
              <a:defRPr sz="1800"/>
            </a:pPr>
            <a:r>
              <a:rPr sz="2800"/>
              <a:t>Третий уровень</a:t>
            </a:r>
          </a:p>
          <a:p>
            <a:pPr lvl="3">
              <a:defRPr sz="1800"/>
            </a:pPr>
            <a:r>
              <a:rPr sz="2800"/>
              <a:t>Четвертый уровень</a:t>
            </a:r>
          </a:p>
          <a:p>
            <a:pPr lvl="4">
              <a:defRPr sz="1800"/>
            </a:pPr>
            <a:r>
              <a:rPr sz="2800"/>
              <a:t>Пятый уровень</a:t>
            </a:r>
          </a:p>
        </p:txBody>
      </p:sp>
      <p:sp>
        <p:nvSpPr>
          <p:cNvPr id="4" name="Shape 4"/>
          <p:cNvSpPr>
            <a:spLocks noGrp="1"/>
          </p:cNvSpPr>
          <p:nvPr>
            <p:ph type="sldNum" sz="quarter" idx="2"/>
          </p:nvPr>
        </p:nvSpPr>
        <p:spPr>
          <a:xfrm>
            <a:off x="8610600" y="6414760"/>
            <a:ext cx="2743200" cy="248303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 anchor="ctr">
            <a:spAutoFit/>
          </a:bodyPr>
          <a:lstStyle>
            <a:lvl1pPr algn="r">
              <a:defRPr sz="1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/>
            <a:fld id="{86CB4B4D-7CA3-9044-876B-883B54F8677D}" type="slidenum">
              <a:rPr/>
              <a:pPr lvl="0"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1" r:id="rId11"/>
    <p:sldLayoutId id="2147483662" r:id="rId12"/>
  </p:sldLayoutIdLst>
  <p:transition spd="med"/>
  <p:txStyles>
    <p:titleStyle>
      <a:lvl1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1pPr>
      <a:lvl2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2pPr>
      <a:lvl3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3pPr>
      <a:lvl4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4pPr>
      <a:lvl5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5pPr>
      <a:lvl6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6pPr>
      <a:lvl7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7pPr>
      <a:lvl8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8pPr>
      <a:lvl9pPr>
        <a:lnSpc>
          <a:spcPct val="90000"/>
        </a:lnSpc>
        <a:defRPr sz="4400">
          <a:latin typeface="Calibri"/>
          <a:ea typeface="Calibri"/>
          <a:cs typeface="Calibri"/>
          <a:sym typeface="Calibri"/>
        </a:defRPr>
      </a:lvl9pPr>
    </p:titleStyle>
    <p:bodyStyle>
      <a:lvl1pPr marL="228600" indent="-228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1pPr>
      <a:lvl2pPr marL="723900" indent="-2667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2pPr>
      <a:lvl3pPr marL="1234438" indent="-320038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3pPr>
      <a:lvl4pPr marL="1727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4pPr>
      <a:lvl5pPr marL="21844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5pPr>
      <a:lvl6pPr marL="26416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6pPr>
      <a:lvl7pPr marL="30988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7pPr>
      <a:lvl8pPr marL="35560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8pPr>
      <a:lvl9pPr marL="4013200" indent="-355600">
        <a:lnSpc>
          <a:spcPct val="90000"/>
        </a:lnSpc>
        <a:spcBef>
          <a:spcPts val="1000"/>
        </a:spcBef>
        <a:buSzPct val="100000"/>
        <a:buFont typeface="Arial"/>
        <a:buChar char="•"/>
        <a:defRPr sz="2800">
          <a:latin typeface="Calibri"/>
          <a:ea typeface="Calibri"/>
          <a:cs typeface="Calibri"/>
          <a:sym typeface="Calibri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1pPr>
      <a:lvl2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2pPr>
      <a:lvl3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3pPr>
      <a:lvl4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4pPr>
      <a:lvl5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5pPr>
      <a:lvl6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6pPr>
      <a:lvl7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7pPr>
      <a:lvl8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8pPr>
      <a:lvl9pPr algn="r">
        <a:defRPr sz="1200">
          <a:solidFill>
            <a:schemeClr val="tx1"/>
          </a:solidFill>
          <a:latin typeface="+mn-lt"/>
          <a:ea typeface="+mn-ea"/>
          <a:cs typeface="+mn-cs"/>
          <a:sym typeface="Calibri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A63F1305-4BDC-496D-90D6-7537DB313448}" type="datetime1">
              <a:rPr lang="ru-RU" noProof="0" smtClean="0"/>
              <a:t>03.04.2024</a:t>
            </a:fld>
            <a:endParaRPr lang="ru-RU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ru-RU" noProof="0"/>
              <a:t>Добавить нижний колонтитул</a:t>
            </a:r>
            <a:endParaRPr lang="ru-RU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pPr rtl="0"/>
            <a:fld id="{E31375A4-56A4-47D6-9801-1991572033F7}" type="slidenum">
              <a:rPr lang="ru-RU" noProof="0" smtClean="0"/>
              <a:pPr/>
              <a:t>‹#›</a:t>
            </a:fld>
            <a:endParaRPr lang="ru-RU" noProof="0" dirty="0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A4E2DD0-D265-4F38-BE7C-C416A1709822}"/>
              </a:ext>
            </a:extLst>
          </p:cNvPr>
          <p:cNvSpPr/>
          <p:nvPr userDrawn="1"/>
        </p:nvSpPr>
        <p:spPr>
          <a:xfrm>
            <a:off x="0" y="6583680"/>
            <a:ext cx="12192000" cy="274320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ru-RU" sz="1350" noProof="0" dirty="0"/>
          </a:p>
        </p:txBody>
      </p:sp>
    </p:spTree>
    <p:extLst>
      <p:ext uri="{BB962C8B-B14F-4D97-AF65-F5344CB8AC3E}">
        <p14:creationId xmlns:p14="http://schemas.microsoft.com/office/powerpoint/2010/main" val="659960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F26B43"/>
          </p15:clr>
        </p15:guide>
        <p15:guide id="2" orient="horz" pos="216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EEE471-9F4D-CB9D-8BC0-3C3F1DAC6B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E870A25-1309-8AF6-8BFA-C369B5D3D2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24C2979-A5E8-B733-383D-F577D112ACE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232FA2-B553-4178-BB67-BA23974127F7}" type="datetimeFigureOut">
              <a:rPr lang="ru-RU" smtClean="0"/>
              <a:t>03.04.2024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E44E53F-6516-2470-F523-07B3532F162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A9D4E9-9044-5D0C-9548-6493F53F75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35242-02A6-4367-9775-1E50A1C5CC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45795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C71465-B4D3-483C-8D22-FC325A933CB2}" type="datetimeFigureOut">
              <a:rPr lang="ru-RU" smtClean="0"/>
              <a:pPr/>
              <a:t>03.04.2024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79AB8A-0980-47FD-94B7-33BAC053B2B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554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22.png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4.svg"/><Relationship Id="rId2" Type="http://schemas.openxmlformats.org/officeDocument/2006/relationships/image" Target="../media/image213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5.png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34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8.png"/><Relationship Id="rId2" Type="http://schemas.openxmlformats.org/officeDocument/2006/relationships/image" Target="../media/image217.png"/><Relationship Id="rId1" Type="http://schemas.openxmlformats.org/officeDocument/2006/relationships/slideLayout" Target="../slideLayouts/slideLayout34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jpeg"/><Relationship Id="rId2" Type="http://schemas.openxmlformats.org/officeDocument/2006/relationships/image" Target="../media/image219.jpeg"/><Relationship Id="rId1" Type="http://schemas.openxmlformats.org/officeDocument/2006/relationships/slideLayout" Target="../slideLayouts/slideLayout34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jpeg"/><Relationship Id="rId2" Type="http://schemas.openxmlformats.org/officeDocument/2006/relationships/image" Target="../media/image221.jpeg"/><Relationship Id="rId1" Type="http://schemas.openxmlformats.org/officeDocument/2006/relationships/slideLayout" Target="../slideLayouts/slideLayout3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4.png"/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34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6.png"/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5.png"/><Relationship Id="rId4" Type="http://schemas.openxmlformats.org/officeDocument/2006/relationships/image" Target="../media/image14.jpe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jpe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34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jpeg"/><Relationship Id="rId2" Type="http://schemas.openxmlformats.org/officeDocument/2006/relationships/image" Target="../media/image229.png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31.jpe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image" Target="../media/image232.png"/><Relationship Id="rId1" Type="http://schemas.openxmlformats.org/officeDocument/2006/relationships/slideLayout" Target="../slideLayouts/slideLayout34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png"/><Relationship Id="rId2" Type="http://schemas.openxmlformats.org/officeDocument/2006/relationships/image" Target="../media/image234.pn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37.png"/><Relationship Id="rId4" Type="http://schemas.openxmlformats.org/officeDocument/2006/relationships/image" Target="../media/image236.png"/></Relationships>
</file>

<file path=ppt/slides/_rels/slide1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1.gif"/><Relationship Id="rId4" Type="http://schemas.openxmlformats.org/officeDocument/2006/relationships/image" Target="../media/image4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14.jpe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0.jpg"/><Relationship Id="rId5" Type="http://schemas.openxmlformats.org/officeDocument/2006/relationships/image" Target="../media/image59.jpeg"/><Relationship Id="rId4" Type="http://schemas.openxmlformats.org/officeDocument/2006/relationships/image" Target="../media/image58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gif"/><Relationship Id="rId3" Type="http://schemas.openxmlformats.org/officeDocument/2006/relationships/image" Target="../media/image62.jpeg"/><Relationship Id="rId7" Type="http://schemas.openxmlformats.org/officeDocument/2006/relationships/image" Target="../media/image66.png"/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7" Type="http://schemas.openxmlformats.org/officeDocument/2006/relationships/image" Target="../media/image73.jp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78.jpg"/><Relationship Id="rId5" Type="http://schemas.openxmlformats.org/officeDocument/2006/relationships/image" Target="../media/image77.png"/><Relationship Id="rId4" Type="http://schemas.openxmlformats.org/officeDocument/2006/relationships/image" Target="../media/image7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7" Type="http://schemas.openxmlformats.org/officeDocument/2006/relationships/image" Target="../media/image88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7.png"/><Relationship Id="rId5" Type="http://schemas.openxmlformats.org/officeDocument/2006/relationships/image" Target="../media/image86.jpeg"/><Relationship Id="rId4" Type="http://schemas.openxmlformats.org/officeDocument/2006/relationships/image" Target="../media/image85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g"/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6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5.jpg"/><Relationship Id="rId4" Type="http://schemas.openxmlformats.org/officeDocument/2006/relationships/image" Target="../media/image104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08.jpg"/><Relationship Id="rId4" Type="http://schemas.openxmlformats.org/officeDocument/2006/relationships/image" Target="../media/image107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g"/><Relationship Id="rId7" Type="http://schemas.openxmlformats.org/officeDocument/2006/relationships/image" Target="../media/image1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5.jpeg"/><Relationship Id="rId5" Type="http://schemas.openxmlformats.org/officeDocument/2006/relationships/image" Target="../media/image114.jpg"/><Relationship Id="rId4" Type="http://schemas.openxmlformats.org/officeDocument/2006/relationships/image" Target="../media/image113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9.jpg"/><Relationship Id="rId4" Type="http://schemas.openxmlformats.org/officeDocument/2006/relationships/image" Target="../media/image118.jpe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8.png"/><Relationship Id="rId4" Type="http://schemas.openxmlformats.org/officeDocument/2006/relationships/image" Target="../media/image1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0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3.jpg"/><Relationship Id="rId4" Type="http://schemas.openxmlformats.org/officeDocument/2006/relationships/image" Target="../media/image132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6.jpeg"/><Relationship Id="rId4" Type="http://schemas.openxmlformats.org/officeDocument/2006/relationships/image" Target="../media/image13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0.jpeg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2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4.JP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47.JPG"/><Relationship Id="rId4" Type="http://schemas.openxmlformats.org/officeDocument/2006/relationships/image" Target="../media/image14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9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52.JPG"/><Relationship Id="rId4" Type="http://schemas.openxmlformats.org/officeDocument/2006/relationships/image" Target="../media/image1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4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6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5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1.jpg"/><Relationship Id="rId4" Type="http://schemas.openxmlformats.org/officeDocument/2006/relationships/image" Target="../media/image160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64.jpeg"/><Relationship Id="rId4" Type="http://schemas.openxmlformats.org/officeDocument/2006/relationships/image" Target="../media/image163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../media/image165.jpeg"/><Relationship Id="rId7" Type="http://schemas.openxmlformats.org/officeDocument/2006/relationships/image" Target="../media/image169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8.jpeg"/><Relationship Id="rId5" Type="http://schemas.openxmlformats.org/officeDocument/2006/relationships/image" Target="../media/image167.png"/><Relationship Id="rId4" Type="http://schemas.openxmlformats.org/officeDocument/2006/relationships/image" Target="../media/image16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3.jpeg"/><Relationship Id="rId4" Type="http://schemas.openxmlformats.org/officeDocument/2006/relationships/image" Target="../media/image17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75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3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eg"/><Relationship Id="rId1" Type="http://schemas.openxmlformats.org/officeDocument/2006/relationships/slideLayout" Target="../slideLayouts/slideLayout3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3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eg"/><Relationship Id="rId1" Type="http://schemas.openxmlformats.org/officeDocument/2006/relationships/slideLayout" Target="../slideLayouts/slideLayout3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eg"/><Relationship Id="rId1" Type="http://schemas.openxmlformats.org/officeDocument/2006/relationships/slideLayout" Target="../slideLayouts/slideLayout3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eg"/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eg"/><Relationship Id="rId1" Type="http://schemas.openxmlformats.org/officeDocument/2006/relationships/slideLayout" Target="../slideLayouts/slideLayout3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eg"/><Relationship Id="rId1" Type="http://schemas.openxmlformats.org/officeDocument/2006/relationships/slideLayout" Target="../slideLayouts/slideLayout3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3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eg"/><Relationship Id="rId1" Type="http://schemas.openxmlformats.org/officeDocument/2006/relationships/slideLayout" Target="../slideLayouts/slideLayout3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3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3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eg"/><Relationship Id="rId1" Type="http://schemas.openxmlformats.org/officeDocument/2006/relationships/slideLayout" Target="../slideLayouts/slideLayout3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eg"/><Relationship Id="rId1" Type="http://schemas.openxmlformats.org/officeDocument/2006/relationships/slideLayout" Target="../slideLayouts/slideLayout3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eg"/><Relationship Id="rId1" Type="http://schemas.openxmlformats.org/officeDocument/2006/relationships/slideLayout" Target="../slideLayouts/slideLayout3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8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3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3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5.jpeg"/><Relationship Id="rId1" Type="http://schemas.openxmlformats.org/officeDocument/2006/relationships/slideLayout" Target="../slideLayouts/slideLayout3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6.jpeg"/><Relationship Id="rId1" Type="http://schemas.openxmlformats.org/officeDocument/2006/relationships/slideLayout" Target="../slideLayouts/slideLayout32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7.jpeg"/><Relationship Id="rId1" Type="http://schemas.openxmlformats.org/officeDocument/2006/relationships/slideLayout" Target="../slideLayouts/slideLayout3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3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eg"/><Relationship Id="rId1" Type="http://schemas.openxmlformats.org/officeDocument/2006/relationships/slideLayout" Target="../slideLayouts/slideLayout3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32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3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3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3.jpeg"/><Relationship Id="rId1" Type="http://schemas.openxmlformats.org/officeDocument/2006/relationships/slideLayout" Target="../slideLayouts/slideLayout3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4.jpeg"/><Relationship Id="rId1" Type="http://schemas.openxmlformats.org/officeDocument/2006/relationships/slideLayout" Target="../slideLayouts/slideLayout3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3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3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7.jpeg"/><Relationship Id="rId1" Type="http://schemas.openxmlformats.org/officeDocument/2006/relationships/slideLayout" Target="../slideLayouts/slideLayout3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3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9.jpeg"/><Relationship Id="rId1" Type="http://schemas.openxmlformats.org/officeDocument/2006/relationships/slideLayout" Target="../slideLayouts/slideLayout3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0.jpeg"/><Relationship Id="rId1" Type="http://schemas.openxmlformats.org/officeDocument/2006/relationships/slideLayout" Target="../slideLayouts/slideLayout3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1.jpeg"/><Relationship Id="rId1" Type="http://schemas.openxmlformats.org/officeDocument/2006/relationships/slideLayout" Target="../slideLayouts/slideLayout3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2.jpe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body" idx="1"/>
          </p:nvPr>
        </p:nvSpPr>
        <p:spPr>
          <a:xfrm>
            <a:off x="5363370" y="876390"/>
            <a:ext cx="6401092" cy="4313447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algn="l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4000" b="1" dirty="0">
                <a:solidFill>
                  <a:srgbClr val="1D3152"/>
                </a:solidFill>
              </a:rPr>
              <a:t>Фестиваль 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4000" b="1" dirty="0">
                <a:solidFill>
                  <a:srgbClr val="1D3152"/>
                </a:solidFill>
              </a:rPr>
              <a:t>педагогических и управленческих проектов</a:t>
            </a:r>
          </a:p>
          <a:p>
            <a:pPr lvl="0" algn="l">
              <a:lnSpc>
                <a:spcPct val="100000"/>
              </a:lnSpc>
              <a:spcBef>
                <a:spcPts val="0"/>
              </a:spcBef>
              <a:defRPr sz="1800"/>
            </a:pPr>
            <a:r>
              <a:rPr lang="ru-RU" sz="4000" b="1" dirty="0">
                <a:solidFill>
                  <a:srgbClr val="1D3152"/>
                </a:solidFill>
              </a:rPr>
              <a:t>«Маленькими шагами к большому будущему»</a:t>
            </a:r>
            <a:endParaRPr sz="4000" b="1" dirty="0">
              <a:solidFill>
                <a:srgbClr val="1D3152"/>
              </a:solidFill>
            </a:endParaRPr>
          </a:p>
        </p:txBody>
      </p:sp>
      <p:sp>
        <p:nvSpPr>
          <p:cNvPr id="4" name="Shape 56">
            <a:extLst>
              <a:ext uri="{FF2B5EF4-FFF2-40B4-BE49-F238E27FC236}">
                <a16:creationId xmlns:a16="http://schemas.microsoft.com/office/drawing/2014/main" id="{3A6AB1B8-C1A8-40FA-BAFE-B3AAC08176A9}"/>
              </a:ext>
            </a:extLst>
          </p:cNvPr>
          <p:cNvSpPr/>
          <p:nvPr/>
        </p:nvSpPr>
        <p:spPr>
          <a:xfrm>
            <a:off x="5363370" y="5556882"/>
            <a:ext cx="4695699" cy="4247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 b="0"/>
            </a:pPr>
            <a:r>
              <a:rPr lang="ru-RU" sz="2400" b="1" dirty="0"/>
              <a:t>03.04.2024</a:t>
            </a:r>
            <a:endParaRPr sz="2400" b="1" dirty="0"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3D8FF0-30C2-49C2-B43E-5FA1B956C9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Формы связи между этими педагогическими коллективами: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806000" y="1224000"/>
            <a:ext cx="3995615" cy="2996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291000" y="4329000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Совместное обсуждение и изучение программы 1 класса и программы дошкольного образования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24000"/>
            <a:ext cx="3870000" cy="290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0000" y="1224000"/>
            <a:ext cx="3870000" cy="290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9899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9596328" y="506601"/>
            <a:ext cx="1998879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960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ln w="9525">
                  <a:noFill/>
                </a:ln>
                <a:solidFill/>
              </a:defRPr>
            </a:pPr>
            <a:r>
              <a:rPr lang="ru-RU" sz="9600" dirty="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</a:rPr>
              <a:t>04</a:t>
            </a:r>
            <a:endParaRPr sz="9600" dirty="0">
              <a:ln w="12699">
                <a:solidFill>
                  <a:srgbClr val="EA7D3B">
                    <a:alpha val="51000"/>
                  </a:srgbClr>
                </a:solidFill>
              </a:ln>
              <a:noFill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D2BB0-AAB6-4DC4-A499-53BE4BDBB8F6}"/>
              </a:ext>
            </a:extLst>
          </p:cNvPr>
          <p:cNvSpPr/>
          <p:nvPr/>
        </p:nvSpPr>
        <p:spPr>
          <a:xfrm>
            <a:off x="4252975" y="4350071"/>
            <a:ext cx="6819022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Павловская Елена Михайловна, учитель-логопед, методист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МАОУ «Гимназия №1» городского округа Балашиха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9904ED-1902-4F8B-9677-75FA4E627AFD}"/>
              </a:ext>
            </a:extLst>
          </p:cNvPr>
          <p:cNvSpPr/>
          <p:nvPr/>
        </p:nvSpPr>
        <p:spPr>
          <a:xfrm>
            <a:off x="596793" y="506601"/>
            <a:ext cx="9161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Проект по повышению читательской грамотности учащихся и воспитанников через реализацию приемов медиапроектирования «Люблю читать!»</a:t>
            </a:r>
          </a:p>
        </p:txBody>
      </p:sp>
    </p:spTree>
    <p:extLst>
      <p:ext uri="{BB962C8B-B14F-4D97-AF65-F5344CB8AC3E}">
        <p14:creationId xmlns:p14="http://schemas.microsoft.com/office/powerpoint/2010/main" val="2610720794"/>
      </p:ext>
    </p:extLst>
  </p:cSld>
  <p:clrMapOvr>
    <a:masterClrMapping/>
  </p:clrMapOvr>
  <p:transition spd="med"/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35689" y="1782047"/>
            <a:ext cx="11521280" cy="4771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>
              <a:lnSpc>
                <a:spcPct val="150000"/>
              </a:lnSpc>
            </a:pPr>
            <a:r>
              <a:rPr lang="ru-RU" sz="2667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Проект по повышению читательской грамотности учащихся и воспитанников через реализацию приемов </a:t>
            </a:r>
            <a:r>
              <a:rPr lang="ru-RU" sz="2667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медиапроектирования</a:t>
            </a:r>
            <a:endParaRPr lang="ru-RU" sz="2667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>
              <a:lnSpc>
                <a:spcPct val="150000"/>
              </a:lnSpc>
            </a:pPr>
            <a:endParaRPr lang="ru-RU" sz="2667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>
              <a:lnSpc>
                <a:spcPct val="150000"/>
              </a:lnSpc>
            </a:pPr>
            <a:r>
              <a:rPr lang="ru-RU" sz="2667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Возраст участников проекта 5-8 лет</a:t>
            </a:r>
          </a:p>
          <a:p>
            <a:pPr algn="l" defTabSz="1219170" rtl="0">
              <a:lnSpc>
                <a:spcPct val="150000"/>
              </a:lnSpc>
            </a:pPr>
            <a:endParaRPr lang="ru-RU" sz="2667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>
              <a:lnSpc>
                <a:spcPct val="150000"/>
              </a:lnSpc>
            </a:pPr>
            <a:r>
              <a:rPr lang="ru-RU" sz="2667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Срок реализации 1 год</a:t>
            </a:r>
          </a:p>
          <a:p>
            <a:pPr algn="l" defTabSz="1219170" rtl="0"/>
            <a:endParaRPr lang="ru-RU" sz="2400" kern="1200" dirty="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9326828" cy="1143000"/>
          </a:xfrm>
          <a:solidFill>
            <a:srgbClr val="66FFCC"/>
          </a:solidFill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Актуальность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9326828" cy="1143000"/>
          </a:xfrm>
          <a:solidFill>
            <a:srgbClr val="66FFCC"/>
          </a:solidFill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Цель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DFBD7-FCC7-4F38-B654-F13D998914D1}"/>
              </a:ext>
            </a:extLst>
          </p:cNvPr>
          <p:cNvSpPr txBox="1"/>
          <p:nvPr/>
        </p:nvSpPr>
        <p:spPr>
          <a:xfrm>
            <a:off x="609599" y="2276872"/>
            <a:ext cx="11055020" cy="2477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>
              <a:lnSpc>
                <a:spcPct val="150000"/>
              </a:lnSpc>
            </a:pPr>
            <a:r>
              <a:rPr lang="ru-RU" sz="2667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повышение читательской грамотности учащихся и воспитанников через реализацию приемов </a:t>
            </a:r>
            <a:r>
              <a:rPr lang="ru-RU" sz="2667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медиапроектирования</a:t>
            </a:r>
            <a:r>
              <a:rPr lang="ru-RU" sz="2667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 в процессе преемственности между дошкольным и начальным общим образованием</a:t>
            </a:r>
          </a:p>
        </p:txBody>
      </p:sp>
    </p:spTree>
    <p:extLst>
      <p:ext uri="{BB962C8B-B14F-4D97-AF65-F5344CB8AC3E}">
        <p14:creationId xmlns:p14="http://schemas.microsoft.com/office/powerpoint/2010/main" val="1943849258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9326828" cy="1143000"/>
          </a:xfrm>
          <a:solidFill>
            <a:srgbClr val="66FFCC"/>
          </a:solidFill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Задачи проекта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EDFBD7-FCC7-4F38-B654-F13D998914D1}"/>
              </a:ext>
            </a:extLst>
          </p:cNvPr>
          <p:cNvSpPr txBox="1"/>
          <p:nvPr/>
        </p:nvSpPr>
        <p:spPr>
          <a:xfrm>
            <a:off x="872098" y="1438207"/>
            <a:ext cx="11343052" cy="44613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55591"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привлечение всех групп пользователей к чтению и книге с помощью   визуальных средств</a:t>
            </a:r>
          </a:p>
          <a:p>
            <a:pPr marL="355591"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создание новых медиапроектов как инструмента для продвижения книги массы</a:t>
            </a:r>
          </a:p>
          <a:p>
            <a:pPr marL="355591"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поддержка творческих форм приобщения к чтению обучающихся начальной школы и воспитанников МАОУ «Гимназия №1»</a:t>
            </a:r>
          </a:p>
          <a:p>
            <a:pPr marL="355591"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развитие и скрепление дружеских, коллективных  и семейных конструктивных взаимоотношений в процессе создания </a:t>
            </a:r>
            <a:r>
              <a:rPr lang="ru-RU" sz="2133" kern="1200" dirty="0" err="1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буктрейлера</a:t>
            </a:r>
            <a:endParaRPr lang="ru-RU" sz="2133" kern="1200" dirty="0">
              <a:solidFill>
                <a:srgbClr val="002060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marL="355591"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002060"/>
                </a:solidFill>
                <a:latin typeface="Century Gothic" panose="020B0502020202020204" pitchFamily="34" charset="0"/>
                <a:ea typeface="+mn-ea"/>
                <a:cs typeface="+mn-cs"/>
              </a:rPr>
              <a:t>стимулирование активного чтения и осмысления творчества писателя</a:t>
            </a:r>
          </a:p>
        </p:txBody>
      </p:sp>
      <p:pic>
        <p:nvPicPr>
          <p:cNvPr id="4" name="Рисунок 3" descr="Книги со сплошной заливкой">
            <a:extLst>
              <a:ext uri="{FF2B5EF4-FFF2-40B4-BE49-F238E27FC236}">
                <a16:creationId xmlns:a16="http://schemas.microsoft.com/office/drawing/2014/main" id="{84064ED3-798E-4275-BFB0-69BFD8057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567297" y="1514459"/>
            <a:ext cx="609600" cy="6096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734EAB-2D0B-40BB-8968-68CEDC9379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5012" y="2466406"/>
            <a:ext cx="609653" cy="609653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788A21-209F-4B96-A8CB-89112BC0B1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3477116"/>
            <a:ext cx="609653" cy="609653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71B6939-C629-4539-AD25-432110B0964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4399176"/>
            <a:ext cx="609653" cy="609653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5D571301-9522-4E18-B997-F6D8C95685A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599" y="5417444"/>
            <a:ext cx="609653" cy="609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434223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7CAD36D-047D-4540-A54E-1A06AFF83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4325" y="846139"/>
            <a:ext cx="7454023" cy="5966469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99" y="274639"/>
            <a:ext cx="9326828" cy="1143000"/>
          </a:xfrm>
          <a:solidFill>
            <a:srgbClr val="66FFCC"/>
          </a:solidFill>
        </p:spPr>
        <p:txBody>
          <a:bodyPr>
            <a:noAutofit/>
          </a:bodyPr>
          <a:lstStyle/>
          <a:p>
            <a:pPr algn="l"/>
            <a:r>
              <a:rPr lang="ru-RU" sz="3200" dirty="0">
                <a:solidFill>
                  <a:srgbClr val="002060"/>
                </a:solidFill>
                <a:latin typeface="Century Gothic" panose="020B0502020202020204" pitchFamily="34" charset="0"/>
              </a:rPr>
              <a:t>Этапы проекта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3352B17-E3C0-45BE-9725-97EEA2DE5685}"/>
              </a:ext>
            </a:extLst>
          </p:cNvPr>
          <p:cNvSpPr txBox="1"/>
          <p:nvPr/>
        </p:nvSpPr>
        <p:spPr>
          <a:xfrm>
            <a:off x="474907" y="1383611"/>
            <a:ext cx="6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7200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0F0742E-029F-4374-8817-F32E17C61B9C}"/>
              </a:ext>
            </a:extLst>
          </p:cNvPr>
          <p:cNvSpPr txBox="1"/>
          <p:nvPr/>
        </p:nvSpPr>
        <p:spPr>
          <a:xfrm>
            <a:off x="1487489" y="1764917"/>
            <a:ext cx="49925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37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подготовительный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6672D92-E8C1-4626-ADFD-E5C85B18F91C}"/>
              </a:ext>
            </a:extLst>
          </p:cNvPr>
          <p:cNvSpPr txBox="1"/>
          <p:nvPr/>
        </p:nvSpPr>
        <p:spPr>
          <a:xfrm>
            <a:off x="485484" y="2465655"/>
            <a:ext cx="6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7200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10C6D2C-9D6D-4D14-A97A-4BAECE6DCB79}"/>
              </a:ext>
            </a:extLst>
          </p:cNvPr>
          <p:cNvSpPr txBox="1"/>
          <p:nvPr/>
        </p:nvSpPr>
        <p:spPr>
          <a:xfrm>
            <a:off x="496061" y="3507447"/>
            <a:ext cx="6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7200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72DC64-1DC6-4534-9E8A-67BE5BCD94ED}"/>
              </a:ext>
            </a:extLst>
          </p:cNvPr>
          <p:cNvSpPr txBox="1"/>
          <p:nvPr/>
        </p:nvSpPr>
        <p:spPr>
          <a:xfrm>
            <a:off x="474907" y="4512977"/>
            <a:ext cx="6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7200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0A9B0C9-AD06-4421-B26C-E3D6070C7F88}"/>
              </a:ext>
            </a:extLst>
          </p:cNvPr>
          <p:cNvSpPr txBox="1"/>
          <p:nvPr/>
        </p:nvSpPr>
        <p:spPr>
          <a:xfrm>
            <a:off x="474907" y="5588389"/>
            <a:ext cx="662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7200" kern="1200" dirty="0">
                <a:solidFill>
                  <a:srgbClr val="1F497D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8091CA7-03E6-4318-B7A4-7255869163B1}"/>
              </a:ext>
            </a:extLst>
          </p:cNvPr>
          <p:cNvSpPr txBox="1"/>
          <p:nvPr/>
        </p:nvSpPr>
        <p:spPr>
          <a:xfrm>
            <a:off x="1487486" y="2732395"/>
            <a:ext cx="49925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37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проектировочный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A4A77E9-A9AF-4DF0-A99C-977B69A32E75}"/>
              </a:ext>
            </a:extLst>
          </p:cNvPr>
          <p:cNvSpPr txBox="1"/>
          <p:nvPr/>
        </p:nvSpPr>
        <p:spPr>
          <a:xfrm>
            <a:off x="1487486" y="3774187"/>
            <a:ext cx="49925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37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практический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7FD18A90-A93C-4823-81AA-BF8B5C95BD00}"/>
              </a:ext>
            </a:extLst>
          </p:cNvPr>
          <p:cNvSpPr txBox="1"/>
          <p:nvPr/>
        </p:nvSpPr>
        <p:spPr>
          <a:xfrm>
            <a:off x="1487927" y="4831498"/>
            <a:ext cx="7968888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37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контрольно-коррекционный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CD96D69-FFFA-4FE9-9169-43B591896199}"/>
              </a:ext>
            </a:extLst>
          </p:cNvPr>
          <p:cNvSpPr txBox="1"/>
          <p:nvPr/>
        </p:nvSpPr>
        <p:spPr>
          <a:xfrm>
            <a:off x="1487928" y="5851293"/>
            <a:ext cx="499255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37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заключительный</a:t>
            </a:r>
          </a:p>
        </p:txBody>
      </p:sp>
    </p:spTree>
    <p:extLst>
      <p:ext uri="{BB962C8B-B14F-4D97-AF65-F5344CB8AC3E}">
        <p14:creationId xmlns:p14="http://schemas.microsoft.com/office/powerpoint/2010/main" val="2213931853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Autofit/>
          </a:bodyPr>
          <a:lstStyle/>
          <a:p>
            <a:pPr algn="l"/>
            <a:r>
              <a:rPr lang="ru-RU" sz="3733" dirty="0">
                <a:solidFill>
                  <a:schemeClr val="tx2"/>
                </a:solidFill>
                <a:latin typeface="Century Gothic" panose="020B0502020202020204" pitchFamily="34" charset="0"/>
              </a:rPr>
              <a:t>Ожидаемые результаты и продукты проекта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FD24541-E5DB-48E0-9C17-6CC6FA9943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050" y="3274878"/>
            <a:ext cx="5589297" cy="3072341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3B26B5D-30EA-4200-952B-1076C93896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6124" y="3226874"/>
            <a:ext cx="5466408" cy="31683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1DCD5A1-8688-4A60-9FB1-46467D3A9DC8}"/>
              </a:ext>
            </a:extLst>
          </p:cNvPr>
          <p:cNvSpPr txBox="1"/>
          <p:nvPr/>
        </p:nvSpPr>
        <p:spPr>
          <a:xfrm>
            <a:off x="556616" y="1876635"/>
            <a:ext cx="11549907" cy="101470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>
              <a:lnSpc>
                <a:spcPct val="150000"/>
              </a:lnSpc>
            </a:pPr>
            <a:r>
              <a:rPr lang="ru-RU" sz="21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Продуктом реализованного проекта являются медиапроекты-</a:t>
            </a:r>
            <a:r>
              <a:rPr lang="ru-RU" sz="2133" kern="1200" dirty="0" err="1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буктрейлеры</a:t>
            </a:r>
            <a:r>
              <a:rPr lang="ru-RU" sz="2133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 участников проекта.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070F3-3EAA-4F62-9C6F-3DFC9EF80273}"/>
              </a:ext>
            </a:extLst>
          </p:cNvPr>
          <p:cNvSpPr txBox="1"/>
          <p:nvPr/>
        </p:nvSpPr>
        <p:spPr>
          <a:xfrm>
            <a:off x="571461" y="5753837"/>
            <a:ext cx="10470947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2667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Круглый стол «Читательская  грамотность»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789533C-731B-45CB-B317-B69F6B0A86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2" y="1751048"/>
            <a:ext cx="5044485" cy="377572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B5884F8-8FA7-497A-8712-28EA930157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819" y="1751048"/>
            <a:ext cx="5044485" cy="3775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953648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070F3-3EAA-4F62-9C6F-3DFC9EF80273}"/>
              </a:ext>
            </a:extLst>
          </p:cNvPr>
          <p:cNvSpPr txBox="1"/>
          <p:nvPr/>
        </p:nvSpPr>
        <p:spPr>
          <a:xfrm>
            <a:off x="431371" y="5541235"/>
            <a:ext cx="10470947" cy="913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2667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Практикум «Медиапроект как средство повышения функциональной грамотности и качества образования»</a:t>
            </a: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EAF950D-9BFF-498E-9D04-9D9D93F311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61" y="1858516"/>
            <a:ext cx="4663684" cy="349069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BA9F797-020C-4C4F-BBB7-4E04CB8D15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0992" y="1858516"/>
            <a:ext cx="4663685" cy="3490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948010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0C070F3-3EAA-4F62-9C6F-3DFC9EF80273}"/>
              </a:ext>
            </a:extLst>
          </p:cNvPr>
          <p:cNvSpPr txBox="1"/>
          <p:nvPr/>
        </p:nvSpPr>
        <p:spPr>
          <a:xfrm>
            <a:off x="5185386" y="1684301"/>
            <a:ext cx="5619516" cy="502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defTabSz="1219170" rtl="0"/>
            <a:r>
              <a:rPr lang="ru-RU" sz="2667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Мастер-класс для родителей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01AF9E5-86D1-4AA2-AAB1-BCD50A40C33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313" t="5416" r="30313"/>
          <a:stretch/>
        </p:blipFill>
        <p:spPr>
          <a:xfrm>
            <a:off x="580656" y="1684301"/>
            <a:ext cx="3830781" cy="51737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14F3442-9A48-44D4-9207-EEEF3A803EA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2" t="22208" r="35038" b="6929"/>
          <a:stretch/>
        </p:blipFill>
        <p:spPr>
          <a:xfrm>
            <a:off x="5219077" y="2642808"/>
            <a:ext cx="6048672" cy="3825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589724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CFF1F48-49B5-4688-85A3-4E30CD7D2D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62" y="1677264"/>
            <a:ext cx="7608468" cy="35034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2B963DD-01FF-4E04-BBAB-341B5354A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0257" y="1677265"/>
            <a:ext cx="3649788" cy="4844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0C070F3-3EAA-4F62-9C6F-3DFC9EF80273}"/>
              </a:ext>
            </a:extLst>
          </p:cNvPr>
          <p:cNvSpPr txBox="1"/>
          <p:nvPr/>
        </p:nvSpPr>
        <p:spPr>
          <a:xfrm>
            <a:off x="431372" y="5541235"/>
            <a:ext cx="5655715" cy="50276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 defTabSz="1219170" rtl="0"/>
            <a:r>
              <a:rPr lang="ru-RU" sz="2667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Буккроссинг «Любимая сказка»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CF3881-357C-4FCA-874F-76CC5721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dirty="0"/>
              <a:t>Открытые занятия в подготовительных к школе группах</a:t>
            </a:r>
          </a:p>
        </p:txBody>
      </p:sp>
      <p:sp>
        <p:nvSpPr>
          <p:cNvPr id="4" name="Объект 2">
            <a:extLst>
              <a:ext uri="{FF2B5EF4-FFF2-40B4-BE49-F238E27FC236}">
                <a16:creationId xmlns:a16="http://schemas.microsoft.com/office/drawing/2014/main" id="{2E003569-579D-4285-B007-005B990FF1A5}"/>
              </a:ext>
            </a:extLst>
          </p:cNvPr>
          <p:cNvSpPr txBox="1">
            <a:spLocks/>
          </p:cNvSpPr>
          <p:nvPr/>
        </p:nvSpPr>
        <p:spPr>
          <a:xfrm>
            <a:off x="4536800" y="2428558"/>
            <a:ext cx="3330000" cy="3467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000" y="1629000"/>
            <a:ext cx="4958507" cy="37188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01000" y="1373569"/>
            <a:ext cx="5376886" cy="4201750"/>
          </a:xfrm>
          <a:prstGeom prst="rect">
            <a:avLst/>
          </a:prstGeom>
        </p:spPr>
      </p:pic>
      <p:pic>
        <p:nvPicPr>
          <p:cNvPr id="9" name="Picture 8" descr="Школьница и школьник, держа учебники и размахивая руками в знак картины на  стену • картины Картинки, Картинки, Картинки | myloview.ru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/>
          <a:stretch/>
        </p:blipFill>
        <p:spPr bwMode="auto">
          <a:xfrm>
            <a:off x="235253" y="5454000"/>
            <a:ext cx="685747" cy="11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976418" y="5454000"/>
            <a:ext cx="901468" cy="1354339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1713800" y="569747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Ознакомление учителей с формами работы в подготовительной группе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78522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5EB5979-56A9-4F20-B6F6-16750CF2EF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64" y="1711776"/>
            <a:ext cx="6864491" cy="315738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A8C8879-19D6-4119-8311-6F7DDDFB37D4}"/>
              </a:ext>
            </a:extLst>
          </p:cNvPr>
          <p:cNvSpPr txBox="1"/>
          <p:nvPr/>
        </p:nvSpPr>
        <p:spPr>
          <a:xfrm>
            <a:off x="499320" y="5445225"/>
            <a:ext cx="700877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Выставка рисунков «Любимая сказка»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D2D5BF1-5566-46F3-B268-A1521BAD6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6381" y="3048021"/>
            <a:ext cx="458154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7456346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53DC4F-4431-413C-BD3F-726C42B4E4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2144" y="1748113"/>
            <a:ext cx="3785665" cy="4740408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00A5AE5-6AEA-44E1-B6D9-35972BD2B7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267" y="1689277"/>
            <a:ext cx="3246512" cy="244249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A3E7D94-9A43-4AE7-B4D5-A9A712B8615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851" y="4297065"/>
            <a:ext cx="3993989" cy="224661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AC52135-E0B8-4D60-AA5E-31B431A9B429}"/>
              </a:ext>
            </a:extLst>
          </p:cNvPr>
          <p:cNvSpPr txBox="1"/>
          <p:nvPr/>
        </p:nvSpPr>
        <p:spPr>
          <a:xfrm>
            <a:off x="4559830" y="2314714"/>
            <a:ext cx="3936437" cy="11301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1219170" rtl="0">
              <a:lnSpc>
                <a:spcPct val="150000"/>
              </a:lnSpc>
            </a:pPr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Викторина «По сказкам Шарля Перро»</a:t>
            </a:r>
          </a:p>
        </p:txBody>
      </p:sp>
    </p:spTree>
    <p:extLst>
      <p:ext uri="{BB962C8B-B14F-4D97-AF65-F5344CB8AC3E}">
        <p14:creationId xmlns:p14="http://schemas.microsoft.com/office/powerpoint/2010/main" val="2926402602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8BDB62A-A29A-4755-8ED4-9C9A1B00E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28" y="1844824"/>
            <a:ext cx="5725371" cy="316835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AB3BEF6-7C33-4CAB-9C67-477DFECEAB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377" b="26068"/>
          <a:stretch/>
        </p:blipFill>
        <p:spPr>
          <a:xfrm>
            <a:off x="7440149" y="1847718"/>
            <a:ext cx="4032448" cy="403244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2A34F55-CB3C-4ECA-8DE6-5FDBF89CB2F3}"/>
              </a:ext>
            </a:extLst>
          </p:cNvPr>
          <p:cNvSpPr txBox="1"/>
          <p:nvPr/>
        </p:nvSpPr>
        <p:spPr>
          <a:xfrm>
            <a:off x="548157" y="5873114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Муниципальный конкурс «Книга на сцене»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01CFD0D-1105-4FB7-ADA9-03E4F771040E}"/>
              </a:ext>
            </a:extLst>
          </p:cNvPr>
          <p:cNvSpPr txBox="1"/>
          <p:nvPr/>
        </p:nvSpPr>
        <p:spPr>
          <a:xfrm>
            <a:off x="7367133" y="5873115"/>
            <a:ext cx="49695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Театрализация</a:t>
            </a:r>
            <a:r>
              <a:rPr lang="en-US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 </a:t>
            </a:r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произведений </a:t>
            </a:r>
            <a:r>
              <a:rPr lang="ru-RU" sz="2400" kern="1200" dirty="0" err="1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В.Ю.Драгунского</a:t>
            </a:r>
            <a:endParaRPr lang="ru-RU" sz="2400" kern="1200" dirty="0">
              <a:solidFill>
                <a:srgbClr val="1F497D"/>
              </a:solidFill>
              <a:latin typeface="Century Gothic" panose="020B0502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560463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 fontScale="90000"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Мероприятия в рамках реализации проекта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B34C63D-1A99-42B4-96F0-3716BE0273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462" y="1673708"/>
            <a:ext cx="4218797" cy="421879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A55F23-7C0C-4840-8FE5-1E39FB1F6DCB}"/>
              </a:ext>
            </a:extLst>
          </p:cNvPr>
          <p:cNvSpPr txBox="1"/>
          <p:nvPr/>
        </p:nvSpPr>
        <p:spPr>
          <a:xfrm>
            <a:off x="431371" y="6042235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Литературная гостиная «Юный поэт»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D1E5DE-8573-4ECD-9E15-3062CC8D5CC5}"/>
              </a:ext>
            </a:extLst>
          </p:cNvPr>
          <p:cNvSpPr txBox="1"/>
          <p:nvPr/>
        </p:nvSpPr>
        <p:spPr>
          <a:xfrm>
            <a:off x="4930911" y="2143578"/>
            <a:ext cx="702174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 err="1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Буктрейлеры</a:t>
            </a:r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-победители конкурса «Страна </a:t>
            </a:r>
            <a:r>
              <a:rPr lang="ru-RU" sz="2400" kern="1200" dirty="0" err="1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Читалия</a:t>
            </a:r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»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4FB1179-AAE8-44B9-8BEF-8B25C061C18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0911" y="3402662"/>
            <a:ext cx="2297044" cy="2297044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7F13A2A3-7977-4F87-9AEF-AEAE2A2EA7F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8607" y="3426639"/>
            <a:ext cx="2297045" cy="2297045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3C7545C-D2FB-4B15-9BB4-12A5653215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6095" y="3402661"/>
            <a:ext cx="2297044" cy="229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48108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62" y="380979"/>
            <a:ext cx="9364965" cy="1143000"/>
          </a:xfrm>
          <a:solidFill>
            <a:srgbClr val="66FFCC"/>
          </a:solidFill>
        </p:spPr>
        <p:txBody>
          <a:bodyPr>
            <a:normAutofit/>
          </a:bodyPr>
          <a:lstStyle/>
          <a:p>
            <a:pPr algn="l"/>
            <a:r>
              <a:rPr lang="ru-RU" sz="3733" dirty="0">
                <a:solidFill>
                  <a:srgbClr val="002060"/>
                </a:solidFill>
                <a:latin typeface="Century Gothic" panose="020B0502020202020204" pitchFamily="34" charset="0"/>
              </a:rPr>
              <a:t>Авторы проекта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6D1E5DE-8573-4ECD-9E15-3062CC8D5CC5}"/>
              </a:ext>
            </a:extLst>
          </p:cNvPr>
          <p:cNvSpPr txBox="1"/>
          <p:nvPr/>
        </p:nvSpPr>
        <p:spPr>
          <a:xfrm>
            <a:off x="431371" y="1988840"/>
            <a:ext cx="950505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Павловская Елена Михайловна, учитель-логопед, методист дошкольного образования</a:t>
            </a:r>
          </a:p>
          <a:p>
            <a:pPr algn="l" defTabSz="1219170" rtl="0"/>
            <a:endParaRPr lang="ru-RU" sz="2400" kern="1200" dirty="0">
              <a:solidFill>
                <a:srgbClr val="1F497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Морозова Наталья Сергеевна, учитель начальных классов, руководитель ШМО</a:t>
            </a:r>
          </a:p>
          <a:p>
            <a:pPr algn="l" defTabSz="1219170" rtl="0"/>
            <a:endParaRPr lang="ru-RU" sz="2400" kern="1200" dirty="0">
              <a:solidFill>
                <a:srgbClr val="1F497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/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Родионова Елена Витальевна, воспитатель</a:t>
            </a:r>
          </a:p>
          <a:p>
            <a:pPr algn="l" defTabSz="1219170" rtl="0"/>
            <a:endParaRPr lang="ru-RU" sz="2400" kern="1200" dirty="0">
              <a:solidFill>
                <a:srgbClr val="1F497D"/>
              </a:solidFill>
              <a:latin typeface="Century Gothic" panose="020B0502020202020204" pitchFamily="34" charset="0"/>
              <a:ea typeface="+mn-ea"/>
              <a:cs typeface="+mn-cs"/>
            </a:endParaRPr>
          </a:p>
          <a:p>
            <a:pPr algn="l" defTabSz="1219170" rtl="0"/>
            <a:r>
              <a:rPr lang="ru-RU" sz="2400" kern="1200" dirty="0" err="1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Антохина</a:t>
            </a:r>
            <a:r>
              <a:rPr lang="ru-RU" sz="2400" kern="1200" dirty="0">
                <a:solidFill>
                  <a:srgbClr val="1F497D"/>
                </a:solidFill>
                <a:latin typeface="Century Gothic" panose="020B0502020202020204" pitchFamily="34" charset="0"/>
                <a:ea typeface="+mn-ea"/>
                <a:cs typeface="+mn-cs"/>
              </a:rPr>
              <a:t> Елена Александровна, воспитатель</a:t>
            </a:r>
          </a:p>
        </p:txBody>
      </p:sp>
    </p:spTree>
    <p:extLst>
      <p:ext uri="{BB962C8B-B14F-4D97-AF65-F5344CB8AC3E}">
        <p14:creationId xmlns:p14="http://schemas.microsoft.com/office/powerpoint/2010/main" val="3271384672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D2BB0-AAB6-4DC4-A499-53BE4BDBB8F6}"/>
              </a:ext>
            </a:extLst>
          </p:cNvPr>
          <p:cNvSpPr/>
          <p:nvPr/>
        </p:nvSpPr>
        <p:spPr>
          <a:xfrm>
            <a:off x="4017853" y="4182569"/>
            <a:ext cx="6819022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Раздел Проекты, подраздел «Детский сад будущего – путь к успеху ученика». Организация деятельности детского сада с учетом требований ФГОС ДО и ФОП ДО»</a:t>
            </a:r>
            <a:r>
              <a:rPr lang="en-US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</a:t>
            </a:r>
            <a:endParaRPr lang="ru-RU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  <a:p>
            <a:pPr>
              <a:spcBef>
                <a:spcPts val="1200"/>
              </a:spcBef>
            </a:pPr>
            <a:r>
              <a:rPr lang="en-US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https://cppm.kuro-mo.ru</a:t>
            </a:r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 </a:t>
            </a:r>
            <a:endParaRPr lang="en-US" dirty="0">
              <a:solidFill>
                <a:srgbClr val="FFFFFF"/>
              </a:solidFill>
              <a:latin typeface="Calibri"/>
              <a:cs typeface="Calibri"/>
              <a:sym typeface="Calibri"/>
            </a:endParaRPr>
          </a:p>
        </p:txBody>
      </p:sp>
      <p:pic>
        <p:nvPicPr>
          <p:cNvPr id="1026" name="Picture 2" descr="https://code-qr.ru/storage/generated/2024/04/03/1df1f0cb1df096a6b93c8aa44263508f/2024040310044.png">
            <a:extLst>
              <a:ext uri="{FF2B5EF4-FFF2-40B4-BE49-F238E27FC236}">
                <a16:creationId xmlns:a16="http://schemas.microsoft.com/office/drawing/2014/main" id="{82B03B36-84E5-46E9-ACF7-3E131D706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4350" y="2675431"/>
            <a:ext cx="1169134" cy="1169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22814454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50ECA6-2C10-42CC-8823-AE342109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dirty="0"/>
              <a:t>Открытые уроки в первых классах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516000" y="560962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Наблюдение воспитателей за своими воспитанниками в первые месяцы обучения в школе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6000" y="1579603"/>
            <a:ext cx="5184000" cy="3888000"/>
          </a:xfrm>
          <a:prstGeom prst="rect">
            <a:avLst/>
          </a:prstGeom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000" y="1510704"/>
            <a:ext cx="5465233" cy="4098925"/>
          </a:xfrm>
        </p:spPr>
      </p:pic>
    </p:spTree>
    <p:extLst>
      <p:ext uri="{BB962C8B-B14F-4D97-AF65-F5344CB8AC3E}">
        <p14:creationId xmlns:p14="http://schemas.microsoft.com/office/powerpoint/2010/main" val="214543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757" y="1306389"/>
            <a:ext cx="5214568" cy="3915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4274" t="34615" r="-4274" b="-3846"/>
          <a:stretch/>
        </p:blipFill>
        <p:spPr>
          <a:xfrm>
            <a:off x="5710268" y="1306389"/>
            <a:ext cx="4660732" cy="41926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3494" t="54921" r="54429" b="4725"/>
          <a:stretch/>
        </p:blipFill>
        <p:spPr>
          <a:xfrm>
            <a:off x="9921000" y="5342360"/>
            <a:ext cx="1892898" cy="1361558"/>
          </a:xfrm>
          <a:prstGeom prst="rect">
            <a:avLst/>
          </a:prstGeo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5365" y="256469"/>
            <a:ext cx="10342800" cy="1325563"/>
          </a:xfrm>
        </p:spPr>
        <p:txBody>
          <a:bodyPr>
            <a:normAutofit fontScale="90000"/>
          </a:bodyPr>
          <a:lstStyle/>
          <a:p>
            <a:r>
              <a:rPr lang="ru-RU" sz="3100" dirty="0"/>
              <a:t>Диагностика детей на готовность к обучению в школе</a:t>
            </a:r>
            <a:br>
              <a:rPr lang="ru-RU" dirty="0"/>
            </a:b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252731" y="5592497"/>
            <a:ext cx="6483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</a:rPr>
              <a:t>Взаимосвязь психологических служб детского сада и школы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84036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Диагностика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1098" t="18658" r="20888" b="8848"/>
          <a:stretch/>
        </p:blipFill>
        <p:spPr>
          <a:xfrm>
            <a:off x="156000" y="1403354"/>
            <a:ext cx="7086000" cy="4691549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7086000" y="2124000"/>
            <a:ext cx="4455000" cy="32542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Заполните таблицу по 5-ти бальной системе где: 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 балл – низкий уровень сформированности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 балла – уровень сформированности ниже среднего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 балла – средний уровень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 балла – выше среднего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5 баллов – высокий уровень сформированности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 колонке «Дополнительное образование» проставляется знак в соответствии с направлением: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– спортивная секция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 – кружок образовательной направленности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 – кружок культурологической направленности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Колонки «Примечания психолога» и «Примечания логопеда» заполняются специалистами при наличии справок (либо подозрений).</a:t>
            </a:r>
            <a:endParaRPr lang="ru-RU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24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000" y="63255"/>
            <a:ext cx="8820000" cy="890745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между детьми подготовительной группы и школьниками</a:t>
            </a:r>
            <a:endParaRPr lang="ru-RU" sz="2400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1359000"/>
            <a:ext cx="5981305" cy="341960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5500" y="2754000"/>
            <a:ext cx="5691000" cy="32249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516000" y="5183606"/>
            <a:ext cx="396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Интервью с первоклашками</a:t>
            </a:r>
          </a:p>
        </p:txBody>
      </p:sp>
    </p:spTree>
    <p:extLst>
      <p:ext uri="{BB962C8B-B14F-4D97-AF65-F5344CB8AC3E}">
        <p14:creationId xmlns:p14="http://schemas.microsoft.com/office/powerpoint/2010/main" val="23451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63255"/>
            <a:ext cx="11046000" cy="1325563"/>
          </a:xfrm>
        </p:spPr>
        <p:txBody>
          <a:bodyPr>
            <a:norm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между детьми подготовительной группы и школьниками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00" y="2317697"/>
            <a:ext cx="3375000" cy="4320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Прямоугольник 3"/>
          <p:cNvSpPr/>
          <p:nvPr/>
        </p:nvSpPr>
        <p:spPr>
          <a:xfrm>
            <a:off x="336000" y="1388818"/>
            <a:ext cx="9810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</a:rPr>
              <a:t>В рамках взаимосвязи между школой и детским садом учащиеся 1 класса показали воспитанникам старшего дошкольного возраста сценку о важности полезного питания «Спор овощей»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99" y="2312148"/>
            <a:ext cx="3244161" cy="432554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6000" y="2305524"/>
            <a:ext cx="3249130" cy="433217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Улыбка гифки, анимированные GIF изображения улыбка - скачать гиф картинки  на GIF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9242" y="1314000"/>
            <a:ext cx="1222500" cy="91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6117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между детьми подготовительной группы и школьниками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658" y="2889494"/>
            <a:ext cx="3964684" cy="2973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92" y="1629000"/>
            <a:ext cx="4092000" cy="306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1000" y="3519000"/>
            <a:ext cx="4137000" cy="31027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14000" y="5863007"/>
            <a:ext cx="78945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222222"/>
                </a:solidFill>
                <a:latin typeface="Times New Roman" panose="02020603050405020304" pitchFamily="18" charset="0"/>
              </a:rPr>
              <a:t>В рамках взаимосвязи между школой и детским садом дети подготовительной к школе группы показали сказку «Заюшкина избушка» ученикам 1 класса.</a:t>
            </a:r>
            <a:endParaRPr lang="ru-RU" dirty="0"/>
          </a:p>
        </p:txBody>
      </p:sp>
      <p:pic>
        <p:nvPicPr>
          <p:cNvPr id="1030" name="Picture 6" descr="Гифки Аплодисменты - 121 GIF анимация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6000" y="1529602"/>
            <a:ext cx="2190425" cy="1642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61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400" dirty="0">
                <a:solidFill>
                  <a:prstClr val="white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Связь между детьми подготовительной группы и школьниками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56" y="2439000"/>
            <a:ext cx="3964684" cy="2973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3769" y="2431494"/>
            <a:ext cx="3960000" cy="297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00" y="2431494"/>
            <a:ext cx="3849368" cy="2970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1000" y="1261057"/>
            <a:ext cx="9360000" cy="981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solidFill>
                  <a:srgbClr val="555555"/>
                </a:solidFill>
                <a:latin typeface="Trebuchet MS" panose="020B0603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организации работы преемственности детского сада и школы в СП «Детский сад «Жемчужина» была проведена «Детская пресс – конференция «ПРО ШКОЛУ».</a:t>
            </a:r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500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000" y="1259219"/>
            <a:ext cx="3831657" cy="2873743"/>
          </a:xfrm>
        </p:spPr>
      </p:pic>
      <p:sp>
        <p:nvSpPr>
          <p:cNvPr id="4" name="Заголовок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Связь между детьми подготовительной группы и школьниками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7916" y="1258149"/>
            <a:ext cx="3833084" cy="28748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4000"/>
            <a:ext cx="3875387" cy="29089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9" y="4194000"/>
            <a:ext cx="3462115" cy="259875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5828" y="4194000"/>
            <a:ext cx="3465000" cy="259875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4194000"/>
            <a:ext cx="3465000" cy="2598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780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9596328" y="506601"/>
            <a:ext cx="1998879" cy="1308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960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ln w="9525">
                  <a:noFill/>
                </a:ln>
                <a:solidFill/>
              </a:defRPr>
            </a:pPr>
            <a:r>
              <a:rPr sz="9600" dirty="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</a:rPr>
              <a:t>01</a:t>
            </a: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D2BB0-AAB6-4DC4-A499-53BE4BDBB8F6}"/>
              </a:ext>
            </a:extLst>
          </p:cNvPr>
          <p:cNvSpPr/>
          <p:nvPr/>
        </p:nvSpPr>
        <p:spPr>
          <a:xfrm>
            <a:off x="4499767" y="3947790"/>
            <a:ext cx="6819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Надеждина Екатерина Александровна, старший воспитатель </a:t>
            </a:r>
          </a:p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Чередникова Лариса Викторовна, заместитель директора по УВР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МАОУ «Гимназия №2» городского округа Щёлково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9904ED-1902-4F8B-9677-75FA4E627AFD}"/>
              </a:ext>
            </a:extLst>
          </p:cNvPr>
          <p:cNvSpPr/>
          <p:nvPr/>
        </p:nvSpPr>
        <p:spPr>
          <a:xfrm>
            <a:off x="773145" y="740315"/>
            <a:ext cx="882318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Преемственность в работе детского сада и школы как условие успешной адаптации детей к школьному образованию</a:t>
            </a: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solidFill>
                  <a:prstClr val="white"/>
                </a:solidFill>
              </a:rPr>
              <a:t>Связь между детьми подготовительной группы и школьниками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70" y="1115641"/>
            <a:ext cx="3936000" cy="2952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1272" y="1144788"/>
            <a:ext cx="3825000" cy="295060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00" y="1072944"/>
            <a:ext cx="3780000" cy="303739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415" y="4124530"/>
            <a:ext cx="3726905" cy="255970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410" y="4124530"/>
            <a:ext cx="3394013" cy="2545510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7760998" y="4256616"/>
            <a:ext cx="4320001" cy="18705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рамках преемственности детского сада и школы, а также профориентации ученики 6 класса и дети старшего дошкольного возраста вновь встретились вместе в стенах детского сада «Жемчужина».</a:t>
            </a:r>
          </a:p>
        </p:txBody>
      </p:sp>
    </p:spTree>
    <p:extLst>
      <p:ext uri="{BB962C8B-B14F-4D97-AF65-F5344CB8AC3E}">
        <p14:creationId xmlns:p14="http://schemas.microsoft.com/office/powerpoint/2010/main" val="174243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>
                <a:solidFill>
                  <a:prstClr val="white"/>
                </a:solidFill>
              </a:rPr>
              <a:t>Связь между детьми подготовительной группы и школьниками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999000"/>
            <a:ext cx="3840000" cy="28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999000"/>
            <a:ext cx="3869479" cy="2902109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57" y="999000"/>
            <a:ext cx="3908743" cy="29340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9734" y="3957895"/>
            <a:ext cx="3908766" cy="28809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1000" y="3945209"/>
            <a:ext cx="3869479" cy="290210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35253" y="3972974"/>
            <a:ext cx="3465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Ученики старших классов пришли в гости к дошколятам с познавательной сценкой о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равилах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орожного </a:t>
            </a:r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</a:t>
            </a:r>
            <a:r>
              <a:rPr lang="ru-RU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вижения</a:t>
            </a:r>
            <a:endParaRPr lang="ru-RU" dirty="0"/>
          </a:p>
        </p:txBody>
      </p:sp>
      <p:pic>
        <p:nvPicPr>
          <p:cNvPr id="10" name="Picture 8" descr="Школьница и школьник, держа учебники и размахивая руками в знак картины на  стену • картины Картинки, Картинки, Картинки | myloview.ru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/>
          <a:stretch/>
        </p:blipFill>
        <p:spPr bwMode="auto">
          <a:xfrm>
            <a:off x="235253" y="5454000"/>
            <a:ext cx="685747" cy="1133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84819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День учителя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6425" y="1345724"/>
            <a:ext cx="4321082" cy="3243513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000" y="1269000"/>
            <a:ext cx="3263193" cy="244943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335" y="4204312"/>
            <a:ext cx="3283967" cy="246502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128" b="8662"/>
          <a:stretch/>
        </p:blipFill>
        <p:spPr>
          <a:xfrm>
            <a:off x="8706000" y="1058252"/>
            <a:ext cx="3015000" cy="282244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971" b="7350"/>
          <a:stretch/>
        </p:blipFill>
        <p:spPr>
          <a:xfrm>
            <a:off x="8725742" y="4104000"/>
            <a:ext cx="3067771" cy="252082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7"/>
          <a:srcRect l="4014" r="20553"/>
          <a:stretch/>
        </p:blipFill>
        <p:spPr>
          <a:xfrm>
            <a:off x="4836000" y="4712519"/>
            <a:ext cx="2564460" cy="1912307"/>
          </a:xfrm>
          <a:prstGeom prst="rect">
            <a:avLst/>
          </a:prstGeom>
        </p:spPr>
      </p:pic>
      <p:pic>
        <p:nvPicPr>
          <p:cNvPr id="3078" name="Picture 6" descr="▷ Роз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06086">
            <a:off x="3716324" y="4546478"/>
            <a:ext cx="1022426" cy="1821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▷ Роз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77867">
            <a:off x="7828024" y="4652439"/>
            <a:ext cx="1038963" cy="1850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▷ Роз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7765" y="1599010"/>
            <a:ext cx="1071725" cy="190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 descr="▷ Роз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9242" y="391169"/>
            <a:ext cx="1290994" cy="22998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 descr="▷ Розы: Анимированные картинки, гифки и анимация - 100% БЕСПЛАТНО!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4654" y="84729"/>
            <a:ext cx="719979" cy="1282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620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Экскурсия в школу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0" y="1222713"/>
            <a:ext cx="3250412" cy="2439841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0999" y="1134001"/>
            <a:ext cx="3422739" cy="25670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5999" y="1134001"/>
            <a:ext cx="3484863" cy="261582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5999" y="3807611"/>
            <a:ext cx="3789277" cy="284491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1000" y="3846331"/>
            <a:ext cx="3769175" cy="2826881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4" y="3807610"/>
            <a:ext cx="3763266" cy="2825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223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Конкурс «Старая пластинка»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11000" y="1724577"/>
            <a:ext cx="13230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Дошколята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31000" y="4402972"/>
            <a:ext cx="3166983" cy="225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72" t="3666" r="23702" b="12017"/>
          <a:stretch/>
        </p:blipFill>
        <p:spPr>
          <a:xfrm>
            <a:off x="8301000" y="1539000"/>
            <a:ext cx="3330000" cy="247064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00" t="10577" r="22115"/>
          <a:stretch/>
        </p:blipFill>
        <p:spPr>
          <a:xfrm>
            <a:off x="4441766" y="3834000"/>
            <a:ext cx="3022050" cy="253913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591000" y="3069000"/>
            <a:ext cx="1346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Гимназисты</a:t>
            </a: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46110" y="1356907"/>
            <a:ext cx="2581275" cy="1771650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60" y="2463661"/>
            <a:ext cx="3947950" cy="33727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2415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Новогоднее развлечение </a:t>
            </a:r>
          </a:p>
        </p:txBody>
      </p:sp>
      <p:pic>
        <p:nvPicPr>
          <p:cNvPr id="4" name="WhatsApp Video 2024-03-12 at 11.00.06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>
                  <p14:trim end="44212.522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06903" y="2377918"/>
            <a:ext cx="6262230" cy="3529596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000" y="2147432"/>
            <a:ext cx="5013443" cy="3760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728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B44438-C4C5-5EDF-C5FC-71E3239AEC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Экскурсия в </a:t>
            </a:r>
            <a:r>
              <a:rPr lang="ru-RU"/>
              <a:t>школьный музей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999" y="1378879"/>
            <a:ext cx="5939523" cy="4165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3851" y="1354655"/>
            <a:ext cx="5465793" cy="40993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94503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ACA642-265C-47C8-8E9B-AFBA13B50F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Совместные проекты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44BA18E1-9A64-91AF-93D4-1FB10AA97B0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" y="3654001"/>
            <a:ext cx="3829172" cy="28731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C09C8A9-1E4A-4227-784A-5DC91A8E7B4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1000" y="1388818"/>
            <a:ext cx="4361883" cy="32744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693BAC7-23A3-39BD-857E-3C9C42C353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854" y="3834000"/>
            <a:ext cx="3603633" cy="27034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Всероссийский «День Эколят» пройдет 25 апреля | ГАНОУ «Центр ...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" y="1608876"/>
            <a:ext cx="2410376" cy="1606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89023" y="2120003"/>
            <a:ext cx="2693953" cy="1252811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61403" y="4813438"/>
            <a:ext cx="2801076" cy="1573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0646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766283-4B06-13E8-A0C0-71D4047DC8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Выпускной балл </a:t>
            </a:r>
            <a:r>
              <a:rPr lang="ru-RU" sz="36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ru-RU" sz="18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ученики первого класса пришли поздравить выпускников детского сада и сказать им напутственные слова</a:t>
            </a:r>
            <a:endParaRPr lang="ru-RU" sz="3600" dirty="0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00E3B150-993D-4B22-055D-15653FBB5D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6000" y="1657542"/>
            <a:ext cx="5399510" cy="4714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000" y="1822973"/>
            <a:ext cx="5130000" cy="45625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19596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1 сентября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6000" y="1763218"/>
            <a:ext cx="5932800" cy="4449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6000" y="1388818"/>
            <a:ext cx="3960000" cy="48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92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DCB72F-8396-2A98-6E6E-150D0FC14C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>
                <a:solidFill>
                  <a:srgbClr val="11111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Поступление в школу –  новый этап в развитии малыша</a:t>
            </a:r>
            <a:endParaRPr lang="ru-RU" sz="3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0DE300B-1E6C-40C8-B647-484098111C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6000" y="3297693"/>
            <a:ext cx="3018513" cy="30185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id="{A4DB9443-A48F-E467-8768-5E1C2F61DC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6000" y="1388818"/>
            <a:ext cx="4230000" cy="5108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FACB20A-AAE9-710C-D716-E38FF6186E29}"/>
              </a:ext>
            </a:extLst>
          </p:cNvPr>
          <p:cNvSpPr txBox="1"/>
          <p:nvPr/>
        </p:nvSpPr>
        <p:spPr>
          <a:xfrm>
            <a:off x="291000" y="2305615"/>
            <a:ext cx="3105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Новые формы деятельности;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Иной стиль общения со сверстниками и взрослыми;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Физиологически перестраиваться…</a:t>
            </a:r>
          </a:p>
        </p:txBody>
      </p:sp>
    </p:spTree>
    <p:extLst>
      <p:ext uri="{BB962C8B-B14F-4D97-AF65-F5344CB8AC3E}">
        <p14:creationId xmlns:p14="http://schemas.microsoft.com/office/powerpoint/2010/main" val="490653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FB0783-89AF-4756-7280-1D3BF8D420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Вывод: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BF3EE3E-3C8B-5029-5E1B-F3C83E29C2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1000" y="1584000"/>
            <a:ext cx="4545000" cy="4950000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120000"/>
              </a:lnSpc>
              <a:buNone/>
            </a:pPr>
            <a:r>
              <a:rPr lang="ru-RU" sz="2300" dirty="0">
                <a:solidFill>
                  <a:schemeClr val="tx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Н</a:t>
            </a: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аша работа с детьми дошкольного и младшего школьного возраста должна, в первую очередь, исходить из принципа «не навреди» и быть направленной на формирование у старших дошкольников предпосылок к учебной деятельности на этапе завершения ими дошкольного образования.  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300" b="1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 результате данного проекта: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 у детей на более высоком уровне сформированы предпосылки универсальных учебных действий (приобрели умения доброжелательного отношения к окружающим, уважения достоинства других, открыто относиться к внешнему миру);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дети активно взаимодействовали как между собой, так и со школьниками и учителями;</a:t>
            </a:r>
          </a:p>
          <a:p>
            <a:pPr marL="0" indent="0" algn="just">
              <a:lnSpc>
                <a:spcPct val="120000"/>
              </a:lnSpc>
              <a:buNone/>
            </a:pPr>
            <a:r>
              <a:rPr lang="ru-RU" sz="23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с легкостью ориентировались в здании школы и с удовольствием пошли в 1-й класс.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CCE7D81-65D5-7A7B-7988-670B2E7E9E3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28" t="21815" r="21854" b="9199"/>
          <a:stretch/>
        </p:blipFill>
        <p:spPr>
          <a:xfrm>
            <a:off x="5106000" y="1449000"/>
            <a:ext cx="6975635" cy="508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99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Постер «Школьница», купить в интернет-магазине в Москве, автор: Екатерина  Байдимирова, цена: 510 рублей, 19426.86758.751420.261346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05" t="21021" r="31175" b="10476"/>
          <a:stretch/>
        </p:blipFill>
        <p:spPr bwMode="auto">
          <a:xfrm>
            <a:off x="201000" y="2619000"/>
            <a:ext cx="2070000" cy="39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76000" y="2520652"/>
            <a:ext cx="2050558" cy="3822415"/>
          </a:xfrm>
          <a:prstGeom prst="rect">
            <a:avLst/>
          </a:prstGeom>
        </p:spPr>
      </p:pic>
      <p:pic>
        <p:nvPicPr>
          <p:cNvPr id="12" name="Picture 6" descr="Фон Школьная доска с надписями - 62 фот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389" y="1668006"/>
            <a:ext cx="7290000" cy="4675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087197" y="2630971"/>
            <a:ext cx="5950823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Спасибо за внимание!!!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5421000" y="4824000"/>
            <a:ext cx="90000" cy="128207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Блок-схема: узел 14"/>
          <p:cNvSpPr/>
          <p:nvPr/>
        </p:nvSpPr>
        <p:spPr>
          <a:xfrm>
            <a:off x="5786269" y="4633217"/>
            <a:ext cx="84731" cy="10078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Дуга 16"/>
          <p:cNvSpPr/>
          <p:nvPr/>
        </p:nvSpPr>
        <p:spPr>
          <a:xfrm rot="6381193">
            <a:off x="5277605" y="4508999"/>
            <a:ext cx="990000" cy="720000"/>
          </a:xfrm>
          <a:prstGeom prst="arc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9" name="Прямая соединительная линия 18"/>
          <p:cNvCxnSpPr/>
          <p:nvPr/>
        </p:nvCxnSpPr>
        <p:spPr>
          <a:xfrm>
            <a:off x="5772605" y="4952207"/>
            <a:ext cx="13664" cy="12260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648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9596328" y="506601"/>
            <a:ext cx="1998879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960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ln w="9525">
                  <a:noFill/>
                </a:ln>
                <a:solidFill/>
              </a:defRPr>
            </a:pPr>
            <a:r>
              <a:rPr sz="9600" dirty="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</a:rPr>
              <a:t>0</a:t>
            </a:r>
            <a:r>
              <a:rPr lang="ru-RU" sz="9600" dirty="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</a:rPr>
              <a:t>2</a:t>
            </a:r>
            <a:endParaRPr sz="9600" dirty="0">
              <a:ln w="12699">
                <a:solidFill>
                  <a:srgbClr val="EA7D3B">
                    <a:alpha val="51000"/>
                  </a:srgbClr>
                </a:solidFill>
              </a:ln>
              <a:noFill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D2BB0-AAB6-4DC4-A499-53BE4BDBB8F6}"/>
              </a:ext>
            </a:extLst>
          </p:cNvPr>
          <p:cNvSpPr/>
          <p:nvPr/>
        </p:nvSpPr>
        <p:spPr>
          <a:xfrm>
            <a:off x="4240275" y="3638871"/>
            <a:ext cx="6819022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Мясоутова Анжела Маратовна, инструктор по физической культуре</a:t>
            </a:r>
          </a:p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Милакина Наталья Николаевна, педагог-психолог</a:t>
            </a:r>
          </a:p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Пяткина Анна Сергеевна, учитель-логопед 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МБОУ «Средняя общеобразовательная школа №8 с углублённым изучением отдельных предметов» городского округа Ступино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9904ED-1902-4F8B-9677-75FA4E627AFD}"/>
              </a:ext>
            </a:extLst>
          </p:cNvPr>
          <p:cNvSpPr/>
          <p:nvPr/>
        </p:nvSpPr>
        <p:spPr>
          <a:xfrm>
            <a:off x="596793" y="506601"/>
            <a:ext cx="916168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Баланс в движении – проект, направленный на всестороннее развитие ребенка с использованием балансировочного оборудования</a:t>
            </a:r>
          </a:p>
        </p:txBody>
      </p:sp>
    </p:spTree>
    <p:extLst>
      <p:ext uri="{BB962C8B-B14F-4D97-AF65-F5344CB8AC3E}">
        <p14:creationId xmlns:p14="http://schemas.microsoft.com/office/powerpoint/2010/main" val="3182099535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60988" y="3482481"/>
            <a:ext cx="6858000" cy="1143000"/>
          </a:xfrm>
        </p:spPr>
        <p:txBody>
          <a:bodyPr rtlCol="0"/>
          <a:lstStyle/>
          <a:p>
            <a:pPr rtl="0"/>
            <a:r>
              <a:rPr lang="ru-RU" dirty="0"/>
              <a:t>Цель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2465664" y="4147308"/>
            <a:ext cx="6858000" cy="1976656"/>
          </a:xfrm>
        </p:spPr>
        <p:txBody>
          <a:bodyPr rtlCol="0">
            <a:normAutofit fontScale="92500" lnSpcReduction="10000"/>
          </a:bodyPr>
          <a:lstStyle/>
          <a:p>
            <a:pPr marL="34290" indent="0" algn="ctr">
              <a:lnSpc>
                <a:spcPct val="150000"/>
              </a:lnSpc>
              <a:buNone/>
            </a:pPr>
            <a:r>
              <a:rPr lang="ru-RU" dirty="0"/>
              <a:t>Разработать и внедрить эффективные направления, подходы и формы работы для формирования и развития физических, когнитивных, речевых, эмоциональных и социальных навыков у детей дошкольного возраста через регулярное включение балансировочного оборудования в образовательный процесс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4B6E51B-F2AF-40B5-BE1B-9C552D1BD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049" y="138420"/>
            <a:ext cx="2568295" cy="307980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7C67F69-FD48-4DEA-B247-B3394A0430F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787"/>
          <a:stretch/>
        </p:blipFill>
        <p:spPr>
          <a:xfrm rot="5400000">
            <a:off x="4662301" y="343718"/>
            <a:ext cx="3079808" cy="26859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9CCD8F51-C4CE-4806-8E32-FFA2AFE6EA2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55" y="146807"/>
            <a:ext cx="2421130" cy="3079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970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678339" y="175478"/>
            <a:ext cx="6347713" cy="1320800"/>
          </a:xfrm>
        </p:spPr>
        <p:txBody>
          <a:bodyPr rtlCol="0"/>
          <a:lstStyle/>
          <a:p>
            <a:pPr rtl="0"/>
            <a:r>
              <a:rPr lang="ru-RU" dirty="0"/>
              <a:t>Практическая значимость</a:t>
            </a:r>
            <a:br>
              <a:rPr lang="ru-RU" dirty="0"/>
            </a:br>
            <a:endParaRPr lang="ru-RU" dirty="0"/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1761522" y="1186311"/>
            <a:ext cx="3090672" cy="576262"/>
          </a:xfrm>
        </p:spPr>
        <p:txBody>
          <a:bodyPr rtlCol="0"/>
          <a:lstStyle/>
          <a:p>
            <a:pPr rtl="0"/>
            <a:r>
              <a:rPr lang="ru-RU" sz="1400" dirty="0"/>
              <a:t>Формирование высших психических функций,  речи, общей и мелкой моторики</a:t>
            </a:r>
          </a:p>
        </p:txBody>
      </p:sp>
      <p:grpSp>
        <p:nvGrpSpPr>
          <p:cNvPr id="8" name="Group 2">
            <a:extLst>
              <a:ext uri="{FF2B5EF4-FFF2-40B4-BE49-F238E27FC236}">
                <a16:creationId xmlns:a16="http://schemas.microsoft.com/office/drawing/2014/main" id="{218E57EB-0FE7-4D79-89AE-FEE5262387A2}"/>
              </a:ext>
            </a:extLst>
          </p:cNvPr>
          <p:cNvGrpSpPr/>
          <p:nvPr/>
        </p:nvGrpSpPr>
        <p:grpSpPr>
          <a:xfrm>
            <a:off x="1835085" y="1972422"/>
            <a:ext cx="2708262" cy="4296668"/>
            <a:chOff x="0" y="0"/>
            <a:chExt cx="7192673" cy="9296271"/>
          </a:xfrm>
        </p:grpSpPr>
        <p:pic>
          <p:nvPicPr>
            <p:cNvPr id="9" name="Picture 3">
              <a:extLst>
                <a:ext uri="{FF2B5EF4-FFF2-40B4-BE49-F238E27FC236}">
                  <a16:creationId xmlns:a16="http://schemas.microsoft.com/office/drawing/2014/main" id="{69FD5E81-2E04-467B-B6EB-A16D06EA711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t="1532" b="1532"/>
            <a:stretch>
              <a:fillRect/>
            </a:stretch>
          </p:blipFill>
          <p:spPr>
            <a:xfrm>
              <a:off x="0" y="0"/>
              <a:ext cx="7192673" cy="9296271"/>
            </a:xfrm>
            <a:prstGeom prst="rect">
              <a:avLst/>
            </a:prstGeom>
          </p:spPr>
        </p:pic>
      </p:grpSp>
      <p:pic>
        <p:nvPicPr>
          <p:cNvPr id="10" name="Picture 6">
            <a:extLst>
              <a:ext uri="{FF2B5EF4-FFF2-40B4-BE49-F238E27FC236}">
                <a16:creationId xmlns:a16="http://schemas.microsoft.com/office/drawing/2014/main" id="{61252A1B-67F6-41FD-B888-7346352B608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3148" r="30216"/>
          <a:stretch>
            <a:fillRect/>
          </a:stretch>
        </p:blipFill>
        <p:spPr>
          <a:xfrm>
            <a:off x="4727203" y="1972422"/>
            <a:ext cx="2649538" cy="4275978"/>
          </a:xfrm>
          <a:prstGeom prst="rect">
            <a:avLst/>
          </a:prstGeom>
        </p:spPr>
      </p:pic>
      <p:pic>
        <p:nvPicPr>
          <p:cNvPr id="11" name="Picture 9">
            <a:extLst>
              <a:ext uri="{FF2B5EF4-FFF2-40B4-BE49-F238E27FC236}">
                <a16:creationId xmlns:a16="http://schemas.microsoft.com/office/drawing/2014/main" id="{1F693A08-4284-4333-B3A7-366C9054D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03" t="9102" r="19476"/>
          <a:stretch>
            <a:fillRect/>
          </a:stretch>
        </p:blipFill>
        <p:spPr bwMode="auto">
          <a:xfrm>
            <a:off x="7648654" y="1972422"/>
            <a:ext cx="2649538" cy="4275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Текст 1">
            <a:extLst>
              <a:ext uri="{FF2B5EF4-FFF2-40B4-BE49-F238E27FC236}">
                <a16:creationId xmlns:a16="http://schemas.microsoft.com/office/drawing/2014/main" id="{87302325-AA9F-418C-948B-298CBF170056}"/>
              </a:ext>
            </a:extLst>
          </p:cNvPr>
          <p:cNvSpPr txBox="1">
            <a:spLocks/>
          </p:cNvSpPr>
          <p:nvPr/>
        </p:nvSpPr>
        <p:spPr>
          <a:xfrm>
            <a:off x="4506636" y="1212363"/>
            <a:ext cx="309067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Улучшение саморегуляции, самоконтроля, уверенности в себе и самооценки.</a:t>
            </a:r>
          </a:p>
        </p:txBody>
      </p:sp>
      <p:sp>
        <p:nvSpPr>
          <p:cNvPr id="16" name="Текст 1">
            <a:extLst>
              <a:ext uri="{FF2B5EF4-FFF2-40B4-BE49-F238E27FC236}">
                <a16:creationId xmlns:a16="http://schemas.microsoft.com/office/drawing/2014/main" id="{F0B64AC0-A96E-44E4-A409-D8457DAAC1E4}"/>
              </a:ext>
            </a:extLst>
          </p:cNvPr>
          <p:cNvSpPr txBox="1">
            <a:spLocks/>
          </p:cNvSpPr>
          <p:nvPr/>
        </p:nvSpPr>
        <p:spPr>
          <a:xfrm>
            <a:off x="7597308" y="1031479"/>
            <a:ext cx="3090672" cy="57626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400" b="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rgbClr val="90C226"/>
              </a:buClr>
            </a:pP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latin typeface="Trebuchet MS" panose="020B0603020202020204"/>
              </a:rPr>
              <a:t>Яркие впечатления, открытия, знания, творчество.</a:t>
            </a:r>
          </a:p>
        </p:txBody>
      </p:sp>
    </p:spTree>
    <p:extLst>
      <p:ext uri="{BB962C8B-B14F-4D97-AF65-F5344CB8AC3E}">
        <p14:creationId xmlns:p14="http://schemas.microsoft.com/office/powerpoint/2010/main" val="912090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Оборудование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Для работы в рамках проекта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BFCE6B91-69FB-48BB-8823-EB87A8E470C8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14604"/>
          <a:stretch>
            <a:fillRect/>
          </a:stretch>
        </p:blipFill>
        <p:spPr/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77F5CD7-7810-4777-83B8-76A996027174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44" b="10944"/>
          <a:stretch>
            <a:fillRect/>
          </a:stretch>
        </p:blipFill>
        <p:spPr/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C9180920-BDEB-4924-A0C2-FEF69B202EA9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74" b="10874"/>
          <a:stretch>
            <a:fillRect/>
          </a:stretch>
        </p:blipFill>
        <p:spPr/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BFBEC8D-BDAF-426F-9172-1E72ABCFB7C0}"/>
              </a:ext>
            </a:extLst>
          </p:cNvPr>
          <p:cNvSpPr txBox="1"/>
          <p:nvPr/>
        </p:nvSpPr>
        <p:spPr>
          <a:xfrm>
            <a:off x="1924050" y="4420998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 err="1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Рокерборд</a:t>
            </a:r>
            <a:endParaRPr lang="ru-RU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B46FA73A-7D08-40F7-8ED1-EC0826FA4BAE}"/>
              </a:ext>
            </a:extLst>
          </p:cNvPr>
          <p:cNvSpPr txBox="1"/>
          <p:nvPr/>
        </p:nvSpPr>
        <p:spPr>
          <a:xfrm>
            <a:off x="4968608" y="4376405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Надувные</a:t>
            </a:r>
            <a:r>
              <a:rPr lang="ru-RU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кочки</a:t>
            </a:r>
            <a:endParaRPr lang="ru-RU" kern="1200" dirty="0">
              <a:solidFill>
                <a:prstClr val="black"/>
              </a:solidFill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440E504-2A79-4691-BAF6-88F5458EEEBF}"/>
              </a:ext>
            </a:extLst>
          </p:cNvPr>
          <p:cNvSpPr txBox="1"/>
          <p:nvPr/>
        </p:nvSpPr>
        <p:spPr>
          <a:xfrm>
            <a:off x="7979276" y="4116347"/>
            <a:ext cx="2359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Движущиеся платформы</a:t>
            </a:r>
          </a:p>
        </p:txBody>
      </p:sp>
    </p:spTree>
    <p:extLst>
      <p:ext uri="{BB962C8B-B14F-4D97-AF65-F5344CB8AC3E}">
        <p14:creationId xmlns:p14="http://schemas.microsoft.com/office/powerpoint/2010/main" val="303468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Оборудование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Для работы в рамках проекта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4183219-51C0-4FEB-9E9E-D34ACF75ADA9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92" b="10692"/>
          <a:stretch>
            <a:fillRect/>
          </a:stretch>
        </p:blipFill>
        <p:spPr/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9F6E25C-660F-4CB9-8594-6FB2BD17BE18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544" b="3162"/>
          <a:stretch/>
        </p:blipFill>
        <p:spPr>
          <a:xfrm>
            <a:off x="4587240" y="1"/>
            <a:ext cx="3017520" cy="4745736"/>
          </a:xfr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1E1B095-71E7-48D4-A32D-DA6A8F979B48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85"/>
          <a:stretch/>
        </p:blipFill>
        <p:spPr>
          <a:xfrm>
            <a:off x="7650480" y="1"/>
            <a:ext cx="3017520" cy="4745736"/>
          </a:xfr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0C0E53E-AEE8-42AA-B6AC-B1895ED69067}"/>
              </a:ext>
            </a:extLst>
          </p:cNvPr>
          <p:cNvSpPr txBox="1"/>
          <p:nvPr/>
        </p:nvSpPr>
        <p:spPr>
          <a:xfrm>
            <a:off x="1924050" y="4420998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Полусферы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F32B94F-D38E-4488-87F1-10BD560DF739}"/>
              </a:ext>
            </a:extLst>
          </p:cNvPr>
          <p:cNvSpPr txBox="1"/>
          <p:nvPr/>
        </p:nvSpPr>
        <p:spPr>
          <a:xfrm>
            <a:off x="4916036" y="4376405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Комплекс </a:t>
            </a:r>
            <a:r>
              <a:rPr lang="ru-RU" b="1" kern="1200" spc="50" dirty="0" err="1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Бильгау</a:t>
            </a:r>
            <a:endParaRPr lang="ru-RU" b="1" kern="1200" spc="50" dirty="0">
              <a:ln w="0"/>
              <a:solidFill>
                <a:srgbClr val="EBEBE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51CD2A7-BCDC-460D-9534-CF7AF446EA64}"/>
              </a:ext>
            </a:extLst>
          </p:cNvPr>
          <p:cNvSpPr txBox="1"/>
          <p:nvPr/>
        </p:nvSpPr>
        <p:spPr>
          <a:xfrm>
            <a:off x="7979276" y="4217014"/>
            <a:ext cx="23599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400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Качающий тренажер</a:t>
            </a:r>
          </a:p>
          <a:p>
            <a:pPr algn="ctr" defTabSz="457200" rtl="0"/>
            <a:r>
              <a:rPr lang="ru-RU" sz="1400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«След в след»</a:t>
            </a:r>
          </a:p>
        </p:txBody>
      </p:sp>
    </p:spTree>
    <p:extLst>
      <p:ext uri="{BB962C8B-B14F-4D97-AF65-F5344CB8AC3E}">
        <p14:creationId xmlns:p14="http://schemas.microsoft.com/office/powerpoint/2010/main" val="2749965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 rtlCol="0"/>
          <a:lstStyle/>
          <a:p>
            <a:pPr rtl="0"/>
            <a:r>
              <a:rPr lang="ru-RU" dirty="0"/>
              <a:t>Оборудование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 rtlCol="0"/>
          <a:lstStyle/>
          <a:p>
            <a:pPr rtl="0"/>
            <a:r>
              <a:rPr lang="ru-RU" dirty="0"/>
              <a:t>Для работы в рамках проекта</a:t>
            </a:r>
          </a:p>
        </p:txBody>
      </p:sp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73B13BFB-FE5B-4B7A-A21A-069D1279D5BE}"/>
              </a:ext>
            </a:extLst>
          </p:cNvPr>
          <p:cNvPicPr>
            <a:picLocks noGrp="1" noChangeAspect="1"/>
          </p:cNvPicPr>
          <p:nvPr>
            <p:ph type="pic" idx="1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50" r="26150"/>
          <a:stretch>
            <a:fillRect/>
          </a:stretch>
        </p:blipFill>
        <p:spPr>
          <a:xfrm>
            <a:off x="7650480" y="-12356"/>
            <a:ext cx="3017520" cy="4745736"/>
          </a:xfr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344B4CE5-8384-4B94-B54D-F9A6BC2E138B}"/>
              </a:ext>
            </a:extLst>
          </p:cNvPr>
          <p:cNvPicPr>
            <a:picLocks noGrp="1" noChangeAspect="1"/>
          </p:cNvPicPr>
          <p:nvPr>
            <p:ph type="pic" idx="1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0" t="21154" r="290" b="734"/>
          <a:stretch/>
        </p:blipFill>
        <p:spPr>
          <a:xfrm>
            <a:off x="4587240" y="1"/>
            <a:ext cx="3017520" cy="4745736"/>
          </a:xfr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CD03D96-CFE2-4C66-BA7A-4740C33176CD}"/>
              </a:ext>
            </a:extLst>
          </p:cNvPr>
          <p:cNvPicPr>
            <a:picLocks noGrp="1" noChangeAspect="1"/>
          </p:cNvPicPr>
          <p:nvPr>
            <p:ph type="pic" idx="10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04" b="14604"/>
          <a:stretch>
            <a:fillRect/>
          </a:stretch>
        </p:blipFill>
        <p:spPr/>
      </p:pic>
      <p:sp>
        <p:nvSpPr>
          <p:cNvPr id="43" name="TextBox 42">
            <a:extLst>
              <a:ext uri="{FF2B5EF4-FFF2-40B4-BE49-F238E27FC236}">
                <a16:creationId xmlns:a16="http://schemas.microsoft.com/office/drawing/2014/main" id="{BFFB8488-0370-4C44-9F62-4E036629155E}"/>
              </a:ext>
            </a:extLst>
          </p:cNvPr>
          <p:cNvSpPr txBox="1"/>
          <p:nvPr/>
        </p:nvSpPr>
        <p:spPr>
          <a:xfrm>
            <a:off x="1924050" y="4420998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 err="1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Слеклайн</a:t>
            </a:r>
            <a:endParaRPr lang="ru-RU" b="1" kern="1200" spc="50" dirty="0">
              <a:ln w="0"/>
              <a:solidFill>
                <a:srgbClr val="EBEBEB"/>
              </a:solidFill>
              <a:effectLst>
                <a:innerShdw blurRad="63500" dist="50800" dir="13500000">
                  <a:srgbClr val="000000">
                    <a:alpha val="50000"/>
                  </a:srgbClr>
                </a:innerShdw>
              </a:effectLst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457EE6D-5805-4C4C-869A-645E77AF1F87}"/>
              </a:ext>
            </a:extLst>
          </p:cNvPr>
          <p:cNvSpPr txBox="1"/>
          <p:nvPr/>
        </p:nvSpPr>
        <p:spPr>
          <a:xfrm>
            <a:off x="4941570" y="4043140"/>
            <a:ext cx="235992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400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Тактильная дорожка с соединительными элементами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3B0706-87E0-4004-BA66-37AFCF9D6A8A}"/>
              </a:ext>
            </a:extLst>
          </p:cNvPr>
          <p:cNvSpPr txBox="1"/>
          <p:nvPr/>
        </p:nvSpPr>
        <p:spPr>
          <a:xfrm>
            <a:off x="7908022" y="4365615"/>
            <a:ext cx="2359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spc="50" dirty="0">
                <a:ln w="0"/>
                <a:solidFill>
                  <a:srgbClr val="EBEBEB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  <a:latin typeface="Trebuchet MS" panose="020B0603020202020204"/>
                <a:ea typeface="+mn-ea"/>
                <a:cs typeface="+mn-cs"/>
              </a:rPr>
              <a:t>Веревочный парк</a:t>
            </a:r>
          </a:p>
        </p:txBody>
      </p:sp>
    </p:spTree>
    <p:extLst>
      <p:ext uri="{BB962C8B-B14F-4D97-AF65-F5344CB8AC3E}">
        <p14:creationId xmlns:p14="http://schemas.microsoft.com/office/powerpoint/2010/main" val="417365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>
            <a:normAutofit fontScale="90000"/>
          </a:bodyPr>
          <a:lstStyle/>
          <a:p>
            <a:pPr algn="ctr" rtl="0"/>
            <a:r>
              <a:rPr lang="ru-RU" dirty="0"/>
              <a:t>Реализация проекта Организационный этап</a:t>
            </a:r>
            <a:br>
              <a:rPr lang="ru-RU" dirty="0"/>
            </a:br>
            <a:r>
              <a:rPr lang="ru-RU" dirty="0"/>
              <a:t> </a:t>
            </a:r>
            <a:r>
              <a:rPr lang="ru-RU" sz="2400" dirty="0"/>
              <a:t>Литература и обучение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46B5223-61CC-40EF-B48B-AB03311D64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5719" y="1325769"/>
            <a:ext cx="1601214" cy="2133294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CF65604-68AB-494B-A200-1D23E08775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453" y="1809904"/>
            <a:ext cx="2008262" cy="245880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D99131C9-96CF-492C-B787-EBD23CEB615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39" t="7452" r="7615" b="2302"/>
          <a:stretch/>
        </p:blipFill>
        <p:spPr>
          <a:xfrm>
            <a:off x="5992236" y="3039306"/>
            <a:ext cx="1990989" cy="281916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F807E94-E205-452D-9A8A-CA608DAE3A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224116" y="4076005"/>
            <a:ext cx="2181812" cy="311860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49FF7EFD-3521-4BF8-A0A5-2D20D9AE595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008" y="131787"/>
            <a:ext cx="2349553" cy="3200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4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582677" y="-10826"/>
            <a:ext cx="6347714" cy="132080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400" dirty="0"/>
              <a:t>Ознакомление родителей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7851030-B1D2-4925-8F7E-7521AD1A9F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303" y="1270593"/>
            <a:ext cx="2644353" cy="350447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34C55F46-30B3-42F3-8ABE-3E47B491755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597"/>
          <a:stretch/>
        </p:blipFill>
        <p:spPr>
          <a:xfrm>
            <a:off x="5243097" y="921866"/>
            <a:ext cx="4200087" cy="2426855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B6B576EF-EE7C-48FF-A844-97728B4436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65"/>
          <a:stretch/>
        </p:blipFill>
        <p:spPr>
          <a:xfrm>
            <a:off x="4483824" y="3429001"/>
            <a:ext cx="2571750" cy="30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39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Что такое преемственность?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067"/>
                    </a14:imgEffect>
                    <a14:imgEffect>
                      <a14:saturation sat="15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597" b="15908"/>
          <a:stretch/>
        </p:blipFill>
        <p:spPr>
          <a:xfrm>
            <a:off x="134108" y="1628809"/>
            <a:ext cx="5350481" cy="34644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61000" y="1764000"/>
            <a:ext cx="4679998" cy="351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6001" y="5274000"/>
            <a:ext cx="2802598" cy="1370741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291000" y="5149316"/>
            <a:ext cx="4365000" cy="6850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ru-RU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Преемственность – непрерывный процесс воспитания и обучения ребенка.</a:t>
            </a:r>
            <a:endParaRPr lang="ru-RU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991000" y="1282549"/>
            <a:ext cx="6975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1010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Школа и детский сад – два смежных звена в системе образования. </a:t>
            </a:r>
            <a:endParaRPr lang="ru-RU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76000" y="2457043"/>
            <a:ext cx="1362075" cy="130492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0800000">
            <a:off x="5555903" y="3702806"/>
            <a:ext cx="1362075" cy="1304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670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8217"/>
            <a:ext cx="6347714" cy="1320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dirty="0"/>
              <a:t>Этап внедрения</a:t>
            </a:r>
            <a:br>
              <a:rPr lang="ru-RU" dirty="0"/>
            </a:br>
            <a:br>
              <a:rPr lang="ru-RU" sz="200" dirty="0"/>
            </a:br>
            <a:r>
              <a:rPr lang="ru-RU" sz="2000" dirty="0"/>
              <a:t>Работа с воспитанниками (педагог-психолог)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497" y="2531891"/>
            <a:ext cx="7999413" cy="3670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10000" y="169716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457200" rtl="0"/>
            <a:r>
              <a:rPr lang="ru-RU" kern="1200" dirty="0">
                <a:ln w="10541" cmpd="sng">
                  <a:solidFill>
                    <a:srgbClr val="90C22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0C226">
                        <a:tint val="40000"/>
                        <a:satMod val="250000"/>
                      </a:srgbClr>
                    </a:gs>
                    <a:gs pos="9000">
                      <a:srgbClr val="90C226">
                        <a:tint val="52000"/>
                        <a:satMod val="300000"/>
                      </a:srgbClr>
                    </a:gs>
                    <a:gs pos="50000">
                      <a:srgbClr val="90C226">
                        <a:shade val="20000"/>
                        <a:satMod val="300000"/>
                      </a:srgbClr>
                    </a:gs>
                    <a:gs pos="79000">
                      <a:srgbClr val="90C226">
                        <a:tint val="52000"/>
                        <a:satMod val="300000"/>
                      </a:srgbClr>
                    </a:gs>
                    <a:gs pos="100000">
                      <a:srgbClr val="90C22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anose="020B0603020202020204"/>
                <a:ea typeface="+mn-ea"/>
                <a:cs typeface="+mn-cs"/>
              </a:rPr>
              <a:t>Американский ученый, учитель </a:t>
            </a:r>
          </a:p>
          <a:p>
            <a:pPr algn="ctr" defTabSz="457200" rtl="0"/>
            <a:r>
              <a:rPr lang="ru-RU" kern="1200" dirty="0" err="1">
                <a:ln w="10541" cmpd="sng">
                  <a:solidFill>
                    <a:srgbClr val="90C22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0C226">
                        <a:tint val="40000"/>
                        <a:satMod val="250000"/>
                      </a:srgbClr>
                    </a:gs>
                    <a:gs pos="9000">
                      <a:srgbClr val="90C226">
                        <a:tint val="52000"/>
                        <a:satMod val="300000"/>
                      </a:srgbClr>
                    </a:gs>
                    <a:gs pos="50000">
                      <a:srgbClr val="90C226">
                        <a:shade val="20000"/>
                        <a:satMod val="300000"/>
                      </a:srgbClr>
                    </a:gs>
                    <a:gs pos="79000">
                      <a:srgbClr val="90C226">
                        <a:tint val="52000"/>
                        <a:satMod val="300000"/>
                      </a:srgbClr>
                    </a:gs>
                    <a:gs pos="100000">
                      <a:srgbClr val="90C22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anose="020B0603020202020204"/>
                <a:ea typeface="+mn-ea"/>
                <a:cs typeface="+mn-cs"/>
              </a:rPr>
              <a:t>Френк</a:t>
            </a:r>
            <a:r>
              <a:rPr lang="ru-RU" kern="1200" dirty="0">
                <a:ln w="10541" cmpd="sng">
                  <a:solidFill>
                    <a:srgbClr val="90C22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0C226">
                        <a:tint val="40000"/>
                        <a:satMod val="250000"/>
                      </a:srgbClr>
                    </a:gs>
                    <a:gs pos="9000">
                      <a:srgbClr val="90C226">
                        <a:tint val="52000"/>
                        <a:satMod val="300000"/>
                      </a:srgbClr>
                    </a:gs>
                    <a:gs pos="50000">
                      <a:srgbClr val="90C226">
                        <a:shade val="20000"/>
                        <a:satMod val="300000"/>
                      </a:srgbClr>
                    </a:gs>
                    <a:gs pos="79000">
                      <a:srgbClr val="90C226">
                        <a:tint val="52000"/>
                        <a:satMod val="300000"/>
                      </a:srgbClr>
                    </a:gs>
                    <a:gs pos="100000">
                      <a:srgbClr val="90C22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anose="020B0603020202020204"/>
                <a:ea typeface="+mn-ea"/>
                <a:cs typeface="+mn-cs"/>
              </a:rPr>
              <a:t> </a:t>
            </a:r>
            <a:r>
              <a:rPr lang="ru-RU" kern="1200" dirty="0" err="1">
                <a:ln w="10541" cmpd="sng">
                  <a:solidFill>
                    <a:srgbClr val="90C22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0C226">
                        <a:tint val="40000"/>
                        <a:satMod val="250000"/>
                      </a:srgbClr>
                    </a:gs>
                    <a:gs pos="9000">
                      <a:srgbClr val="90C226">
                        <a:tint val="52000"/>
                        <a:satMod val="300000"/>
                      </a:srgbClr>
                    </a:gs>
                    <a:gs pos="50000">
                      <a:srgbClr val="90C226">
                        <a:shade val="20000"/>
                        <a:satMod val="300000"/>
                      </a:srgbClr>
                    </a:gs>
                    <a:gs pos="79000">
                      <a:srgbClr val="90C226">
                        <a:tint val="52000"/>
                        <a:satMod val="300000"/>
                      </a:srgbClr>
                    </a:gs>
                    <a:gs pos="100000">
                      <a:srgbClr val="90C22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anose="020B0603020202020204"/>
                <a:ea typeface="+mn-ea"/>
                <a:cs typeface="+mn-cs"/>
              </a:rPr>
              <a:t>Бельгау</a:t>
            </a:r>
            <a:r>
              <a:rPr lang="ru-RU" kern="1200" dirty="0">
                <a:ln w="10541" cmpd="sng">
                  <a:solidFill>
                    <a:srgbClr val="90C226">
                      <a:shade val="88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90C226">
                        <a:tint val="40000"/>
                        <a:satMod val="250000"/>
                      </a:srgbClr>
                    </a:gs>
                    <a:gs pos="9000">
                      <a:srgbClr val="90C226">
                        <a:tint val="52000"/>
                        <a:satMod val="300000"/>
                      </a:srgbClr>
                    </a:gs>
                    <a:gs pos="50000">
                      <a:srgbClr val="90C226">
                        <a:shade val="20000"/>
                        <a:satMod val="300000"/>
                      </a:srgbClr>
                    </a:gs>
                    <a:gs pos="79000">
                      <a:srgbClr val="90C226">
                        <a:tint val="52000"/>
                        <a:satMod val="300000"/>
                      </a:srgbClr>
                    </a:gs>
                    <a:gs pos="100000">
                      <a:srgbClr val="90C226">
                        <a:tint val="40000"/>
                        <a:satMod val="250000"/>
                      </a:srgbClr>
                    </a:gs>
                  </a:gsLst>
                  <a:lin ang="5400000"/>
                </a:gradFill>
                <a:latin typeface="Trebuchet MS" panose="020B0603020202020204"/>
                <a:ea typeface="+mn-ea"/>
                <a:cs typeface="+mn-cs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48115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dirty="0"/>
              <a:t>Этап внедрения</a:t>
            </a:r>
            <a:br>
              <a:rPr lang="ru-RU" dirty="0"/>
            </a:br>
            <a:br>
              <a:rPr lang="ru-RU" sz="200" dirty="0"/>
            </a:br>
            <a:r>
              <a:rPr lang="ru-RU" sz="2000" dirty="0"/>
              <a:t>Работа с воспитанниками (педагог-психолог)</a:t>
            </a:r>
            <a:endParaRPr lang="ru-RU" dirty="0"/>
          </a:p>
        </p:txBody>
      </p:sp>
      <p:pic>
        <p:nvPicPr>
          <p:cNvPr id="10" name="Объект 4" descr="https://alev.biz/wp-content/uploads/2018/05/cerebellum.jpg"/>
          <p:cNvPicPr>
            <a:picLocks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674" y="1739010"/>
            <a:ext cx="3528392" cy="3888432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Прямоугольник 10"/>
          <p:cNvSpPr/>
          <p:nvPr/>
        </p:nvSpPr>
        <p:spPr>
          <a:xfrm rot="10800000" flipV="1">
            <a:off x="1775520" y="4673335"/>
            <a:ext cx="374441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457200" rtl="0"/>
            <a:r>
              <a:rPr lang="ru-RU" sz="2800" b="1" u="sng" kern="1200" dirty="0">
                <a:solidFill>
                  <a:srgbClr val="EBEBEB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/>
                <a:ea typeface="+mn-ea"/>
                <a:cs typeface="+mn-cs"/>
              </a:rPr>
              <a:t>«Ключ к обучению мозга»</a:t>
            </a:r>
            <a:endParaRPr lang="ru-RU" sz="2800" kern="1200" dirty="0">
              <a:solidFill>
                <a:srgbClr val="EBEBEB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12" name="Заголовок 1"/>
          <p:cNvSpPr txBox="1">
            <a:spLocks/>
          </p:cNvSpPr>
          <p:nvPr/>
        </p:nvSpPr>
        <p:spPr>
          <a:xfrm>
            <a:off x="1775519" y="2441778"/>
            <a:ext cx="4188940" cy="270861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ru-RU" sz="2400" dirty="0">
                <a:solidFill>
                  <a:srgbClr val="FF0000"/>
                </a:solidFill>
                <a:latin typeface="Trebuchet MS" panose="020B0603020202020204"/>
              </a:rPr>
              <a:t>Мозжечок – состоит из двух полушарий и червя, который соединяет полушария между собой</a:t>
            </a:r>
            <a:endParaRPr lang="ru-RU" dirty="0">
              <a:solidFill>
                <a:srgbClr val="FF0000"/>
              </a:solidFill>
              <a:latin typeface="Trebuchet MS" panose="020B0603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2228353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dirty="0"/>
              <a:t>Этап внедрения</a:t>
            </a:r>
            <a:br>
              <a:rPr lang="ru-RU" dirty="0"/>
            </a:br>
            <a:br>
              <a:rPr lang="ru-RU" sz="200" dirty="0"/>
            </a:br>
            <a:r>
              <a:rPr lang="ru-RU" sz="2000" dirty="0"/>
              <a:t>Работа с воспитанниками (педагог-психолог)</a:t>
            </a:r>
            <a:endParaRPr lang="ru-RU" dirty="0"/>
          </a:p>
        </p:txBody>
      </p:sp>
      <p:pic>
        <p:nvPicPr>
          <p:cNvPr id="6" name="Picture 2" descr="http://vyshe-radugi.ru/images/0717/polushariy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870" y="1708461"/>
            <a:ext cx="6781800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4795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>
            <a:normAutofit fontScale="90000"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dirty="0"/>
              <a:t>Этап внедрения</a:t>
            </a:r>
            <a:br>
              <a:rPr lang="ru-RU" dirty="0"/>
            </a:br>
            <a:br>
              <a:rPr lang="ru-RU" sz="200" dirty="0"/>
            </a:br>
            <a:r>
              <a:rPr lang="ru-RU" sz="2000" dirty="0"/>
              <a:t>Работа с воспитанниками (педагог-психолог)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BB71B3-EA8C-4EFA-B63A-C940ACD363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247768" y="2314924"/>
            <a:ext cx="3429000" cy="257175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4E430C1-EFC3-4170-A405-DC85EC0F656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193266" y="3132934"/>
            <a:ext cx="3876413" cy="290731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3FC90FCA-C17C-4520-AEB9-6FB4E3E75A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443048" y="806479"/>
            <a:ext cx="3518483" cy="2638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1E65C1-6A03-4FAE-91FD-9EF7AC74B993}"/>
              </a:ext>
            </a:extLst>
          </p:cNvPr>
          <p:cNvSpPr txBox="1"/>
          <p:nvPr/>
        </p:nvSpPr>
        <p:spPr>
          <a:xfrm>
            <a:off x="1774781" y="5315300"/>
            <a:ext cx="237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на межполушарное взаимодействие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E03FFF0-8D3B-44C3-98CE-308F5E1897A1}"/>
              </a:ext>
            </a:extLst>
          </p:cNvPr>
          <p:cNvSpPr txBox="1"/>
          <p:nvPr/>
        </p:nvSpPr>
        <p:spPr>
          <a:xfrm>
            <a:off x="4759831" y="1802745"/>
            <a:ext cx="27432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на формирование коммуникативных навыков и зрительно-моторной координации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C19FA5-2CBF-4BB9-9F57-7096DF37E61D}"/>
              </a:ext>
            </a:extLst>
          </p:cNvPr>
          <p:cNvSpPr txBox="1"/>
          <p:nvPr/>
        </p:nvSpPr>
        <p:spPr>
          <a:xfrm>
            <a:off x="8014801" y="4044018"/>
            <a:ext cx="237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с лабиринтом на развитие координации движений</a:t>
            </a:r>
          </a:p>
        </p:txBody>
      </p:sp>
    </p:spTree>
    <p:extLst>
      <p:ext uri="{BB962C8B-B14F-4D97-AF65-F5344CB8AC3E}">
        <p14:creationId xmlns:p14="http://schemas.microsoft.com/office/powerpoint/2010/main" val="2170753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 (учитель-логопед)</a:t>
            </a:r>
            <a:endParaRPr lang="ru-RU" dirty="0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018" t="27579" r="2542" b="12093"/>
          <a:stretch>
            <a:fillRect/>
          </a:stretch>
        </p:blipFill>
        <p:spPr bwMode="auto">
          <a:xfrm>
            <a:off x="1777215" y="1214074"/>
            <a:ext cx="3744913" cy="4075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1899" y="1375440"/>
            <a:ext cx="2457450" cy="2033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624" y="4020773"/>
            <a:ext cx="3041650" cy="253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033959-D89C-43C8-BE28-219A82AC382C}"/>
              </a:ext>
            </a:extLst>
          </p:cNvPr>
          <p:cNvSpPr txBox="1"/>
          <p:nvPr/>
        </p:nvSpPr>
        <p:spPr>
          <a:xfrm>
            <a:off x="2283842" y="5396491"/>
            <a:ext cx="2374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Лого-мишень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5033959-D89C-43C8-BE28-219A82AC382C}"/>
              </a:ext>
            </a:extLst>
          </p:cNvPr>
          <p:cNvSpPr txBox="1"/>
          <p:nvPr/>
        </p:nvSpPr>
        <p:spPr>
          <a:xfrm>
            <a:off x="6114375" y="3458111"/>
            <a:ext cx="30831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b="1" kern="1200" dirty="0" err="1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Нейромячи</a:t>
            </a:r>
            <a:r>
              <a:rPr lang="ru-RU" b="1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 и </a:t>
            </a:r>
            <a:r>
              <a:rPr lang="ru-RU" b="1" kern="1200" dirty="0" err="1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кинезиологические</a:t>
            </a:r>
            <a:r>
              <a:rPr lang="ru-RU" b="1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 мешочки</a:t>
            </a:r>
          </a:p>
        </p:txBody>
      </p:sp>
    </p:spTree>
    <p:extLst>
      <p:ext uri="{BB962C8B-B14F-4D97-AF65-F5344CB8AC3E}">
        <p14:creationId xmlns:p14="http://schemas.microsoft.com/office/powerpoint/2010/main" val="77445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 (учитель-логопед)</a:t>
            </a:r>
            <a:endParaRPr lang="ru-RU" dirty="0"/>
          </a:p>
        </p:txBody>
      </p:sp>
      <p:pic>
        <p:nvPicPr>
          <p:cNvPr id="8" name="Picture 2" descr="C:\Users\Анжела\Desktop\фото БАЛАНСИР\IMG-20210512-WA001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152"/>
          <a:stretch>
            <a:fillRect/>
          </a:stretch>
        </p:blipFill>
        <p:spPr bwMode="auto">
          <a:xfrm>
            <a:off x="1759289" y="1282743"/>
            <a:ext cx="3655078" cy="453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1" descr="C:\Users\Анжела\Desktop\Балансир ФОТО\IMG_20210512_0820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83" r="7333"/>
          <a:stretch>
            <a:fillRect/>
          </a:stretch>
        </p:blipFill>
        <p:spPr bwMode="auto">
          <a:xfrm>
            <a:off x="5593193" y="1466227"/>
            <a:ext cx="4771706" cy="4170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251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 (учитель-логопед)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6986AB5-EADD-4597-95B1-422F5B7D9B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781" y="1535186"/>
            <a:ext cx="2374974" cy="3585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75C1DAE-F177-49C5-AFB0-F63845CCE2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9433" y="1535186"/>
            <a:ext cx="2756284" cy="3585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F21183-D892-40F6-BCF4-BAE5A70656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016" y="1333849"/>
            <a:ext cx="3171825" cy="39814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5033959-D89C-43C8-BE28-219A82AC382C}"/>
              </a:ext>
            </a:extLst>
          </p:cNvPr>
          <p:cNvSpPr txBox="1"/>
          <p:nvPr/>
        </p:nvSpPr>
        <p:spPr>
          <a:xfrm>
            <a:off x="1777214" y="5375365"/>
            <a:ext cx="237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с лого-мишенью на автоматизацию звуков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08FDCEF-242B-4370-BD85-57CD9D83A87F}"/>
              </a:ext>
            </a:extLst>
          </p:cNvPr>
          <p:cNvSpPr txBox="1"/>
          <p:nvPr/>
        </p:nvSpPr>
        <p:spPr>
          <a:xfrm>
            <a:off x="4908513" y="5467699"/>
            <a:ext cx="23749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Артикуляционная гимнастика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003823E-822B-4B61-B2A9-C3C40C2051B4}"/>
              </a:ext>
            </a:extLst>
          </p:cNvPr>
          <p:cNvSpPr txBox="1"/>
          <p:nvPr/>
        </p:nvSpPr>
        <p:spPr>
          <a:xfrm>
            <a:off x="7990088" y="5373603"/>
            <a:ext cx="237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с напольной мишенью на развитие фонематических процессов и слоговой структуры слова</a:t>
            </a:r>
          </a:p>
        </p:txBody>
      </p:sp>
    </p:spTree>
    <p:extLst>
      <p:ext uri="{BB962C8B-B14F-4D97-AF65-F5344CB8AC3E}">
        <p14:creationId xmlns:p14="http://schemas.microsoft.com/office/powerpoint/2010/main" val="369525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</a:t>
            </a:r>
            <a:br>
              <a:rPr lang="ru-RU" sz="2000" dirty="0"/>
            </a:br>
            <a:r>
              <a:rPr lang="ru-RU" sz="2000" dirty="0"/>
              <a:t>(инструктор по ф/культуре)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278E8C7-28B8-496E-BEEB-46F9064A901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097"/>
          <a:stretch/>
        </p:blipFill>
        <p:spPr>
          <a:xfrm>
            <a:off x="1772782" y="1593908"/>
            <a:ext cx="2662198" cy="31962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7E7A4E3-0525-4545-94E8-E524F593AA3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10" r="31498" b="22436"/>
          <a:stretch/>
        </p:blipFill>
        <p:spPr>
          <a:xfrm rot="5400000">
            <a:off x="7379817" y="1996280"/>
            <a:ext cx="3313651" cy="250890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AADF57-6F5F-4B98-9DC7-00BE23A25F15}"/>
              </a:ext>
            </a:extLst>
          </p:cNvPr>
          <p:cNvSpPr txBox="1"/>
          <p:nvPr/>
        </p:nvSpPr>
        <p:spPr>
          <a:xfrm>
            <a:off x="1916394" y="4931435"/>
            <a:ext cx="237497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на развитие коммуникативных навыков. Получение знаний о своем теле и его возможностях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A96CA8F-9FA6-4C22-8163-E965C45DA545}"/>
              </a:ext>
            </a:extLst>
          </p:cNvPr>
          <p:cNvSpPr txBox="1"/>
          <p:nvPr/>
        </p:nvSpPr>
        <p:spPr>
          <a:xfrm>
            <a:off x="7916121" y="5023767"/>
            <a:ext cx="237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на развитие чувства равновесия и координации движений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5F5F8EB-5A55-4789-BAF3-56C883AF4FA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1" y="2212496"/>
            <a:ext cx="2730843" cy="40276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0CF2479-C1EB-4775-8CDE-F4F7B15EE243}"/>
              </a:ext>
            </a:extLst>
          </p:cNvPr>
          <p:cNvSpPr txBox="1"/>
          <p:nvPr/>
        </p:nvSpPr>
        <p:spPr>
          <a:xfrm>
            <a:off x="4916257" y="1509377"/>
            <a:ext cx="237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Упражнения на формирование правильной осанки и укрепления мышц стопы</a:t>
            </a:r>
          </a:p>
        </p:txBody>
      </p:sp>
    </p:spTree>
    <p:extLst>
      <p:ext uri="{BB962C8B-B14F-4D97-AF65-F5344CB8AC3E}">
        <p14:creationId xmlns:p14="http://schemas.microsoft.com/office/powerpoint/2010/main" val="12082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</a:t>
            </a:r>
            <a:br>
              <a:rPr lang="ru-RU" sz="2000" dirty="0"/>
            </a:br>
            <a:r>
              <a:rPr lang="ru-RU" sz="2000" dirty="0"/>
              <a:t>(инструктор по ф/культуре)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05" r="12500" b="13184"/>
          <a:stretch/>
        </p:blipFill>
        <p:spPr>
          <a:xfrm rot="5400000">
            <a:off x="1098972" y="3464791"/>
            <a:ext cx="3525291" cy="215625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83" b="20523"/>
          <a:stretch/>
        </p:blipFill>
        <p:spPr>
          <a:xfrm rot="5400000">
            <a:off x="3478427" y="2394125"/>
            <a:ext cx="4160106" cy="26319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78" b="14053"/>
          <a:stretch/>
        </p:blipFill>
        <p:spPr>
          <a:xfrm>
            <a:off x="7127786" y="179690"/>
            <a:ext cx="3447534" cy="309846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7786" y="3710119"/>
            <a:ext cx="3447534" cy="25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7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воспитанниками</a:t>
            </a:r>
            <a:br>
              <a:rPr lang="ru-RU" sz="2000" dirty="0"/>
            </a:br>
            <a:r>
              <a:rPr lang="ru-RU" sz="2000" dirty="0"/>
              <a:t>(поддержка интереса к оборудованию)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DAD8760-15E1-429B-9C5F-0EF01237D9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6539" y="1705016"/>
            <a:ext cx="3204510" cy="414306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7163CD9-B324-40D9-AE71-B71706F880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0951" y="1705017"/>
            <a:ext cx="3204510" cy="41410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10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1C79FD-EA40-198F-CE94-0436D714A4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2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Актуальность проекта.</a:t>
            </a:r>
            <a:b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0AF0DE19-AC46-67FD-2A2A-DA880CAA3DD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51653"/>
            <a:ext cx="4168725" cy="305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FD6FD04-93FF-879A-EE82-5787DDBB748C}"/>
              </a:ext>
            </a:extLst>
          </p:cNvPr>
          <p:cNvSpPr txBox="1"/>
          <p:nvPr/>
        </p:nvSpPr>
        <p:spPr>
          <a:xfrm>
            <a:off x="150535" y="5805584"/>
            <a:ext cx="430919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 нетерпением ждут первого учебного дня</a:t>
            </a:r>
            <a:endParaRPr lang="ru-RU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CEA760F1-F4BB-341F-B18B-1B1AEAE490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870" y="1904055"/>
            <a:ext cx="2033260" cy="1524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2A786202-4884-D0DF-64D8-FF392D3373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8726" y="1739682"/>
            <a:ext cx="3254994" cy="2728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4737363-C072-B181-8614-9EC0FE8F7ECE}"/>
              </a:ext>
            </a:extLst>
          </p:cNvPr>
          <p:cNvSpPr txBox="1"/>
          <p:nvPr/>
        </p:nvSpPr>
        <p:spPr>
          <a:xfrm>
            <a:off x="3641628" y="4525290"/>
            <a:ext cx="43091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другие нервничают по поводу поступления в школу</a:t>
            </a:r>
            <a:endParaRPr lang="ru-RU" dirty="0"/>
          </a:p>
        </p:txBody>
      </p:sp>
      <p:pic>
        <p:nvPicPr>
          <p:cNvPr id="2056" name="Picture 8">
            <a:extLst>
              <a:ext uri="{FF2B5EF4-FFF2-40B4-BE49-F238E27FC236}">
                <a16:creationId xmlns:a16="http://schemas.microsoft.com/office/drawing/2014/main" id="{3328B1C0-6F7E-849A-09D4-AC4BDAFA9B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4075"/>
          <a:stretch/>
        </p:blipFill>
        <p:spPr bwMode="auto">
          <a:xfrm>
            <a:off x="8170369" y="2439000"/>
            <a:ext cx="3066834" cy="29587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78BD3B0-F914-1F78-0538-4EE3635BAF67}"/>
              </a:ext>
            </a:extLst>
          </p:cNvPr>
          <p:cNvSpPr txBox="1"/>
          <p:nvPr/>
        </p:nvSpPr>
        <p:spPr>
          <a:xfrm>
            <a:off x="7423720" y="5618545"/>
            <a:ext cx="4635000" cy="3740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293370" algn="just">
              <a:lnSpc>
                <a:spcPct val="107000"/>
              </a:lnSpc>
              <a:spcAft>
                <a:spcPts val="800"/>
              </a:spcAft>
            </a:pPr>
            <a:r>
              <a:rPr lang="ru-RU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третьи вообще не хотят идти учиться.</a:t>
            </a:r>
            <a:endParaRPr lang="ru-RU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AFC6186-CEB3-F05F-FAE1-D3AC48C4F99F}"/>
              </a:ext>
            </a:extLst>
          </p:cNvPr>
          <p:cNvSpPr txBox="1"/>
          <p:nvPr/>
        </p:nvSpPr>
        <p:spPr>
          <a:xfrm>
            <a:off x="47232" y="1383617"/>
            <a:ext cx="609361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Адаптация к школе у всех происходит по-разному: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314264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родителями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8E7A9FA-153B-48D4-B53A-6F0E3C67AB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7340" y="1840335"/>
            <a:ext cx="4236440" cy="317733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845AC41-1720-47C4-8491-EA950D1662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341" y="1144049"/>
            <a:ext cx="3427427" cy="45699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8533521-9116-45DC-8F78-C7DF0397C214}"/>
              </a:ext>
            </a:extLst>
          </p:cNvPr>
          <p:cNvSpPr txBox="1"/>
          <p:nvPr/>
        </p:nvSpPr>
        <p:spPr>
          <a:xfrm>
            <a:off x="2958073" y="5275436"/>
            <a:ext cx="23749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200" rtl="0"/>
            <a:r>
              <a:rPr lang="ru-RU" sz="1200" kern="1200" dirty="0">
                <a:solidFill>
                  <a:prstClr val="black"/>
                </a:solidFill>
                <a:latin typeface="Trebuchet MS" panose="020B0603020202020204"/>
                <a:ea typeface="+mn-ea"/>
                <a:cs typeface="+mn-cs"/>
              </a:rPr>
              <a:t>Совместные досуги, праздники, занятия, мастер-классы, акции</a:t>
            </a:r>
          </a:p>
        </p:txBody>
      </p:sp>
    </p:spTree>
    <p:extLst>
      <p:ext uri="{BB962C8B-B14F-4D97-AF65-F5344CB8AC3E}">
        <p14:creationId xmlns:p14="http://schemas.microsoft.com/office/powerpoint/2010/main" val="55495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2069239" y="131787"/>
            <a:ext cx="6347714" cy="1320800"/>
          </a:xfrm>
        </p:spPr>
        <p:txBody>
          <a:bodyPr rtlCol="0"/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Работа с социальными партнерами (школа, Социально-Реабилитационный центр, институт)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22D7C8E-50E8-4A9F-8384-37ED96E63C3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7884" y="1618510"/>
            <a:ext cx="4111767" cy="23624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61E0B3-2AF4-477C-A092-AFC3BE125D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3096" y="4099625"/>
            <a:ext cx="2541345" cy="236248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9B6E3A-A639-4515-98FD-6A5010693E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650" y="2290194"/>
            <a:ext cx="3987567" cy="29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879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Преемственность. Мастер-классы от</a:t>
            </a:r>
            <a:br>
              <a:rPr lang="ru-RU" sz="2000" dirty="0"/>
            </a:br>
            <a:r>
              <a:rPr lang="ru-RU" sz="2000" dirty="0"/>
              <a:t>дошкольников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8050792-331A-45D3-83E5-9D9167128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6068" y="2961837"/>
            <a:ext cx="4304950" cy="322871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21D8098-5FCD-4C2F-9AD9-340A654BFA1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824"/>
          <a:stretch/>
        </p:blipFill>
        <p:spPr>
          <a:xfrm>
            <a:off x="6260983" y="1615929"/>
            <a:ext cx="4304949" cy="3228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25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Преемственность.</a:t>
            </a:r>
            <a:br>
              <a:rPr lang="ru-RU" sz="2000" dirty="0"/>
            </a:br>
            <a:r>
              <a:rPr lang="ru-RU" sz="2000" dirty="0"/>
              <a:t>Акции «Проведи каникулы с пользой»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0979" y="1680520"/>
            <a:ext cx="2614137" cy="3929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9065" y="2063579"/>
            <a:ext cx="2947341" cy="441136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740" y="98855"/>
            <a:ext cx="3021644" cy="4522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708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Преемственность.</a:t>
            </a:r>
            <a:br>
              <a:rPr lang="ru-RU" sz="2000" dirty="0"/>
            </a:br>
            <a:r>
              <a:rPr lang="ru-RU" sz="2000" dirty="0"/>
              <a:t>Спортивные праздники</a:t>
            </a:r>
            <a:endParaRPr lang="ru-RU" dirty="0"/>
          </a:p>
        </p:txBody>
      </p:sp>
      <p:pic>
        <p:nvPicPr>
          <p:cNvPr id="2050" name="Picture 2" descr="C:\Users\Психолог\Downloads\IMG_7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64" y="1760837"/>
            <a:ext cx="4522571" cy="3391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Психолог\Downloads\IMG_733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14"/>
          <a:stretch/>
        </p:blipFill>
        <p:spPr bwMode="auto">
          <a:xfrm>
            <a:off x="6676769" y="2551561"/>
            <a:ext cx="3593513" cy="3796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561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Преемственность.</a:t>
            </a:r>
            <a:br>
              <a:rPr lang="ru-RU" sz="2000" dirty="0"/>
            </a:br>
            <a:r>
              <a:rPr lang="ru-RU" sz="2000" dirty="0"/>
              <a:t>Студенты – будущие педагоги начальных классов и воспитатели</a:t>
            </a:r>
            <a:endParaRPr lang="ru-RU" dirty="0"/>
          </a:p>
        </p:txBody>
      </p:sp>
      <p:pic>
        <p:nvPicPr>
          <p:cNvPr id="1026" name="Picture 2" descr="C:\Users\Психолог\Downloads\2021-10-07 13-39-50 (21)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65" r="10509"/>
          <a:stretch/>
        </p:blipFill>
        <p:spPr bwMode="auto">
          <a:xfrm>
            <a:off x="7517027" y="2523869"/>
            <a:ext cx="2755557" cy="3762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сихолог\Downloads\2021-10-07 13-39-50 (24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1157" y="1847336"/>
            <a:ext cx="5379308" cy="4034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6624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dirty="0"/>
              <a:t>Этап обобщения</a:t>
            </a:r>
            <a:br>
              <a:rPr lang="ru-RU" dirty="0"/>
            </a:br>
            <a:r>
              <a:rPr lang="ru-RU" sz="2000" dirty="0"/>
              <a:t>Популяризация балансировочного оборудования среди населения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416786D-1C20-4116-959F-FB6AF8041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6292" y="2277611"/>
            <a:ext cx="3892492" cy="291936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488DA66-A8CE-44DC-9F39-C6D5949E5DF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81"/>
          <a:stretch/>
        </p:blipFill>
        <p:spPr>
          <a:xfrm>
            <a:off x="6263780" y="2947682"/>
            <a:ext cx="4228006" cy="3542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7556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876292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Трансляция опыта</a:t>
            </a:r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402426F-917A-4EAB-8978-1ACA34C3581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0044" y="2697677"/>
            <a:ext cx="4400026" cy="261789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9C4B7B4-9538-4B9E-B1CB-4E100CC6A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519" y="327439"/>
            <a:ext cx="3003783" cy="399457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9BA228B-7C2B-4854-93B9-F0D58FBE8D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4182" y="1437494"/>
            <a:ext cx="2881156" cy="3829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1319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8178" y="165343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Трансляция опыта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FB3D35-7231-41FD-B6D1-79FEA605B7E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3727" y="2270836"/>
            <a:ext cx="4203199" cy="279657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425B626-B704-45F1-8520-5D7149A2DA0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26"/>
          <a:stretch/>
        </p:blipFill>
        <p:spPr>
          <a:xfrm>
            <a:off x="6114152" y="1193339"/>
            <a:ext cx="4344122" cy="252286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0272708B-7D00-48F8-8416-1641829CFD6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722"/>
          <a:stretch/>
        </p:blipFill>
        <p:spPr>
          <a:xfrm>
            <a:off x="6096000" y="3925491"/>
            <a:ext cx="4362274" cy="2522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2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8178" y="31119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Итоговые продукты</a:t>
            </a:r>
            <a:br>
              <a:rPr lang="ru-RU" sz="2000" dirty="0"/>
            </a:br>
            <a:r>
              <a:rPr lang="ru-RU" sz="1600" dirty="0"/>
              <a:t>(детская картотека и картотека для педагогов)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4070C71-5D3A-4054-A293-AF7A270227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22332" y="939303"/>
            <a:ext cx="3663892" cy="2115972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52F97EF-9AEF-48B2-89D3-69E82A538D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5072" y="3055691"/>
            <a:ext cx="1871007" cy="3326235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7111DE-DC08-4AD1-9BDF-CB8DCBD5D7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8035" y="3055691"/>
            <a:ext cx="1871007" cy="332623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3B554E8-C0DE-4DD9-8B0B-868762372B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127484" y="3835577"/>
            <a:ext cx="2780950" cy="2085713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CE2E055-D670-44E1-9590-FACEB280232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60" y="1305655"/>
            <a:ext cx="1564285" cy="2780951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83FB02B-CF9F-421D-99C4-9FDAA67B6C3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4016" y="1305655"/>
            <a:ext cx="1564285" cy="2780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487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94DC48E9-2F0E-4594-AF75-1C23AC949004}"/>
              </a:ext>
            </a:extLst>
          </p:cNvPr>
          <p:cNvSpPr/>
          <p:nvPr/>
        </p:nvSpPr>
        <p:spPr>
          <a:xfrm>
            <a:off x="7175324" y="1300331"/>
            <a:ext cx="3153310" cy="2435335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Обеспечить систему непрерывного образования с учетом возрастных особенностей дошкольников и первоклассников</a:t>
            </a:r>
            <a:endParaRPr lang="ru-RU" dirty="0"/>
          </a:p>
        </p:txBody>
      </p:sp>
      <p:sp>
        <p:nvSpPr>
          <p:cNvPr id="3" name="Овал 2">
            <a:extLst>
              <a:ext uri="{FF2B5EF4-FFF2-40B4-BE49-F238E27FC236}">
                <a16:creationId xmlns:a16="http://schemas.microsoft.com/office/drawing/2014/main" id="{FE670524-D1D0-4F30-86FD-9573BA0D5194}"/>
              </a:ext>
            </a:extLst>
          </p:cNvPr>
          <p:cNvSpPr/>
          <p:nvPr/>
        </p:nvSpPr>
        <p:spPr>
          <a:xfrm>
            <a:off x="5034352" y="3224758"/>
            <a:ext cx="2972677" cy="2817577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Всестороннее развить детей, позволяющее им в дальнейшем успешно овладеть школьной программой</a:t>
            </a:r>
            <a:endParaRPr lang="ru-RU" dirty="0"/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id="{2D42709F-DBA9-40DF-A739-37054C0DBA64}"/>
              </a:ext>
            </a:extLst>
          </p:cNvPr>
          <p:cNvSpPr/>
          <p:nvPr/>
        </p:nvSpPr>
        <p:spPr>
          <a:xfrm>
            <a:off x="2905260" y="1318270"/>
            <a:ext cx="2818078" cy="2614571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Вовлекать родителей будущих первоклассников в образовательный и воспитательный процессы</a:t>
            </a:r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44C99A9B-BB65-4166-A0E9-C61C6A9C0CD2}"/>
              </a:ext>
            </a:extLst>
          </p:cNvPr>
          <p:cNvSpPr/>
          <p:nvPr/>
        </p:nvSpPr>
        <p:spPr>
          <a:xfrm>
            <a:off x="1186528" y="3562023"/>
            <a:ext cx="2637743" cy="2480312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Формировать предпосылки для успешной адаптации старших дошкольников к школьному обучению</a:t>
            </a:r>
            <a:endParaRPr lang="ru-RU" dirty="0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D21FADDD-1F37-4E88-AD48-39FF26C15A4C}"/>
              </a:ext>
            </a:extLst>
          </p:cNvPr>
          <p:cNvSpPr/>
          <p:nvPr/>
        </p:nvSpPr>
        <p:spPr>
          <a:xfrm>
            <a:off x="34218" y="1479417"/>
            <a:ext cx="2548467" cy="221078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Реализовать работу в системе преемственности дошкольного отделения и Гимназии;</a:t>
            </a:r>
            <a:endParaRPr lang="ru-RU" sz="1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6" name="Равнобедренный треугольник 35">
            <a:extLst>
              <a:ext uri="{FF2B5EF4-FFF2-40B4-BE49-F238E27FC236}">
                <a16:creationId xmlns:a16="http://schemas.microsoft.com/office/drawing/2014/main" id="{F9C227B1-9163-4347-B210-210F8D4AB951}"/>
              </a:ext>
            </a:extLst>
          </p:cNvPr>
          <p:cNvSpPr/>
          <p:nvPr/>
        </p:nvSpPr>
        <p:spPr>
          <a:xfrm rot="3611852">
            <a:off x="3299735" y="3700267"/>
            <a:ext cx="720991" cy="524088"/>
          </a:xfrm>
          <a:prstGeom prst="triangle">
            <a:avLst>
              <a:gd name="adj" fmla="val 48654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8" name="Равнобедренный треугольник 47">
            <a:extLst>
              <a:ext uri="{FF2B5EF4-FFF2-40B4-BE49-F238E27FC236}">
                <a16:creationId xmlns:a16="http://schemas.microsoft.com/office/drawing/2014/main" id="{BB40BDE4-5286-4510-95D5-97826A4DD41B}"/>
              </a:ext>
            </a:extLst>
          </p:cNvPr>
          <p:cNvSpPr/>
          <p:nvPr/>
        </p:nvSpPr>
        <p:spPr>
          <a:xfrm rot="8421698">
            <a:off x="4919953" y="3484593"/>
            <a:ext cx="909501" cy="661116"/>
          </a:xfrm>
          <a:prstGeom prst="triangle">
            <a:avLst>
              <a:gd name="adj" fmla="val 48654"/>
            </a:avLst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Равнобедренный треугольник 49">
            <a:extLst>
              <a:ext uri="{FF2B5EF4-FFF2-40B4-BE49-F238E27FC236}">
                <a16:creationId xmlns:a16="http://schemas.microsoft.com/office/drawing/2014/main" id="{CB22D038-4DA3-4F41-A3C8-60B52C546407}"/>
              </a:ext>
            </a:extLst>
          </p:cNvPr>
          <p:cNvSpPr/>
          <p:nvPr/>
        </p:nvSpPr>
        <p:spPr>
          <a:xfrm rot="1582437">
            <a:off x="6564919" y="2769603"/>
            <a:ext cx="1010329" cy="734409"/>
          </a:xfrm>
          <a:prstGeom prst="triangle">
            <a:avLst>
              <a:gd name="adj" fmla="val 48654"/>
            </a:avLst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2" name="Равнобедренный треугольник 101">
            <a:extLst>
              <a:ext uri="{FF2B5EF4-FFF2-40B4-BE49-F238E27FC236}">
                <a16:creationId xmlns:a16="http://schemas.microsoft.com/office/drawing/2014/main" id="{0D2807B7-AE8F-4435-B853-C8B712A5368C}"/>
              </a:ext>
            </a:extLst>
          </p:cNvPr>
          <p:cNvSpPr/>
          <p:nvPr/>
        </p:nvSpPr>
        <p:spPr>
          <a:xfrm rot="7944728">
            <a:off x="1643841" y="3352143"/>
            <a:ext cx="577468" cy="419761"/>
          </a:xfrm>
          <a:prstGeom prst="triangle">
            <a:avLst>
              <a:gd name="adj" fmla="val 48654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Заголовок 4">
            <a:extLst>
              <a:ext uri="{FF2B5EF4-FFF2-40B4-BE49-F238E27FC236}">
                <a16:creationId xmlns:a16="http://schemas.microsoft.com/office/drawing/2014/main" id="{696CFDAE-9E18-4FBD-9B00-859EEE4242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03" y="-738632"/>
            <a:ext cx="10342800" cy="2722634"/>
          </a:xfrm>
        </p:spPr>
        <p:txBody>
          <a:bodyPr>
            <a:normAutofit/>
          </a:bodyPr>
          <a:lstStyle/>
          <a:p>
            <a:r>
              <a:rPr lang="ru-RU" sz="3200" dirty="0"/>
              <a:t>Цель: подготовка детей к обучению в школе и успешной адаптации при переходе из детского сада в школу.</a:t>
            </a:r>
          </a:p>
        </p:txBody>
      </p:sp>
      <p:sp>
        <p:nvSpPr>
          <p:cNvPr id="6" name="Равнобедренный треугольник 5"/>
          <p:cNvSpPr/>
          <p:nvPr/>
        </p:nvSpPr>
        <p:spPr>
          <a:xfrm rot="7926581">
            <a:off x="9720471" y="2909744"/>
            <a:ext cx="1029405" cy="692261"/>
          </a:xfrm>
          <a:prstGeom prst="triangle">
            <a:avLst>
              <a:gd name="adj" fmla="val 49403"/>
            </a:avLst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id="{D21FADDD-1F37-4E88-AD48-39FF26C15A4C}"/>
              </a:ext>
            </a:extLst>
          </p:cNvPr>
          <p:cNvSpPr/>
          <p:nvPr/>
        </p:nvSpPr>
        <p:spPr>
          <a:xfrm>
            <a:off x="9137776" y="3376924"/>
            <a:ext cx="2964011" cy="2301646"/>
          </a:xfrm>
          <a:prstGeom prst="ellipse">
            <a:avLst/>
          </a:prstGeom>
          <a:solidFill>
            <a:schemeClr val="accent6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/>
              <a:t>Увлечь детей детского сада перспективой школьного обучения, вызвать желание учиться в школе.     </a:t>
            </a:r>
            <a:endParaRPr lang="ru-RU" sz="1600" dirty="0"/>
          </a:p>
        </p:txBody>
      </p:sp>
      <p:pic>
        <p:nvPicPr>
          <p:cNvPr id="14" name="Picture 8" descr="Школьница и школьник, держа учебники и размахивая руками в знак картины на  стену • картины Картинки, Картинки, Картинки | myloview.ru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470"/>
          <a:stretch/>
        </p:blipFill>
        <p:spPr bwMode="auto">
          <a:xfrm>
            <a:off x="145347" y="4958999"/>
            <a:ext cx="888642" cy="1468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665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8178" y="31119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2000" dirty="0"/>
              <a:t>Итоговые продукты</a:t>
            </a:r>
            <a:br>
              <a:rPr lang="ru-RU" sz="2000" dirty="0"/>
            </a:br>
            <a:r>
              <a:rPr lang="ru-RU" sz="1600" dirty="0"/>
              <a:t>(публикации)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CE96336-2656-4868-81BD-97F470C9D37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4675" y="190251"/>
            <a:ext cx="2507201" cy="395061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BAFE770-7DE1-45BF-A4F0-48EAC456A43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85" t="14435"/>
          <a:stretch/>
        </p:blipFill>
        <p:spPr>
          <a:xfrm rot="5400000">
            <a:off x="4120781" y="2874275"/>
            <a:ext cx="4033814" cy="285359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4C5B4DB0-C583-49A9-A4AA-EC777BA0643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8179" y="1363321"/>
            <a:ext cx="2678419" cy="3762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991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658178" y="366679"/>
            <a:ext cx="6347714" cy="1973850"/>
          </a:xfrm>
        </p:spPr>
        <p:txBody>
          <a:bodyPr rtlCol="0">
            <a:normAutofit/>
          </a:bodyPr>
          <a:lstStyle/>
          <a:p>
            <a:pPr rtl="0"/>
            <a:r>
              <a:rPr lang="ru-RU" dirty="0"/>
              <a:t>Реализация проекта</a:t>
            </a:r>
            <a:br>
              <a:rPr lang="ru-RU" dirty="0"/>
            </a:br>
            <a:r>
              <a:rPr lang="ru-RU" sz="1800" dirty="0"/>
              <a:t>Итоги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47A1CD9-3976-46CB-9030-D4DDC72F094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5935" y="1585520"/>
            <a:ext cx="4915948" cy="3686961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7F7913-3709-4FF4-A510-D323B4963A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4067" y="759863"/>
            <a:ext cx="3101998" cy="510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117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385687" y="433122"/>
            <a:ext cx="5826719" cy="1646302"/>
          </a:xfrm>
        </p:spPr>
        <p:txBody>
          <a:bodyPr rtlCol="0"/>
          <a:lstStyle/>
          <a:p>
            <a:pPr algn="l" rtl="0"/>
            <a:r>
              <a:rPr lang="ru-RU" dirty="0"/>
              <a:t>Баланс в движении?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2FF2A3D-A243-431E-BED8-190E0EBF5FB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8026" y="2258735"/>
            <a:ext cx="4915949" cy="3686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6391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9596328" y="506601"/>
            <a:ext cx="1998879" cy="142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45718" tIns="45718" rIns="45718" bIns="45718">
            <a:spAutoFit/>
          </a:bodyPr>
          <a:lstStyle>
            <a:lvl1pPr algn="ctr">
              <a:lnSpc>
                <a:spcPct val="90000"/>
              </a:lnSpc>
              <a:spcBef>
                <a:spcPts val="1000"/>
              </a:spcBef>
              <a:defRPr sz="960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lvl="0">
              <a:defRPr sz="1800">
                <a:ln w="9525">
                  <a:noFill/>
                </a:ln>
                <a:solidFill/>
              </a:defRPr>
            </a:pPr>
            <a:r>
              <a:rPr lang="ru-RU" sz="9600" dirty="0">
                <a:ln w="12699">
                  <a:solidFill>
                    <a:srgbClr val="EA7D3B">
                      <a:alpha val="51000"/>
                    </a:srgbClr>
                  </a:solidFill>
                </a:ln>
                <a:noFill/>
              </a:rPr>
              <a:t>03</a:t>
            </a:r>
            <a:endParaRPr sz="9600" dirty="0">
              <a:ln w="12699">
                <a:solidFill>
                  <a:srgbClr val="EA7D3B">
                    <a:alpha val="51000"/>
                  </a:srgbClr>
                </a:solidFill>
              </a:ln>
              <a:noFill/>
            </a:endParaRPr>
          </a:p>
        </p:txBody>
      </p:sp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54D2BB0-AAB6-4DC4-A499-53BE4BDBB8F6}"/>
              </a:ext>
            </a:extLst>
          </p:cNvPr>
          <p:cNvSpPr/>
          <p:nvPr/>
        </p:nvSpPr>
        <p:spPr>
          <a:xfrm>
            <a:off x="4252975" y="4350071"/>
            <a:ext cx="68190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Невмятуллина Светлана Олеговна, старший воспитатель</a:t>
            </a:r>
          </a:p>
          <a:p>
            <a:pPr>
              <a:spcBef>
                <a:spcPts val="1200"/>
              </a:spcBef>
            </a:pPr>
            <a:r>
              <a:rPr lang="ru-RU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МБОУ ОЦ «Флагман» (дошкольное отделение - детский сад №97) Одинцовский городской округ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349904ED-1902-4F8B-9677-75FA4E627AFD}"/>
              </a:ext>
            </a:extLst>
          </p:cNvPr>
          <p:cNvSpPr/>
          <p:nvPr/>
        </p:nvSpPr>
        <p:spPr>
          <a:xfrm>
            <a:off x="596793" y="506601"/>
            <a:ext cx="916168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solidFill>
                  <a:srgbClr val="FFFFFF"/>
                </a:solidFill>
                <a:latin typeface="Calibri"/>
                <a:cs typeface="Calibri"/>
                <a:sym typeface="Calibri"/>
              </a:rPr>
              <a:t>Формирование мотивации у детей дошкольного возраста к творческой и игровой деятельности посредством авторской технологии «Эбру». Территория развития ребенка и взрослого</a:t>
            </a:r>
          </a:p>
        </p:txBody>
      </p:sp>
    </p:spTree>
    <p:extLst>
      <p:ext uri="{BB962C8B-B14F-4D97-AF65-F5344CB8AC3E}">
        <p14:creationId xmlns:p14="http://schemas.microsoft.com/office/powerpoint/2010/main" val="3857850909"/>
      </p:ext>
    </p:extLst>
  </p:cSld>
  <p:clrMapOvr>
    <a:masterClrMapping/>
  </p:clrMapOvr>
  <p:transition spd="med"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34485B1-5FEA-3AF7-E2E3-EE541CFC36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D679369-4CE2-C2D9-C545-12758AB4877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154791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ABA5EE5-2138-96F4-0C55-ABF7B2AEAA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3078F7-0957-B42F-3DCE-FB109C8B51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65040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7CD0865-AE31-D09B-4118-7B0BE1CD52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FF431A5-52F4-35D2-6CA7-5B40FA86B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645122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13ECE0D-667C-2AC7-C8D0-8A3F31609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B48ACA-46BA-EAD9-5ABD-8C93A7DCB3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10959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60EDF62-13C8-8255-137F-0F152972AD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FA78CD-DD9A-1D50-5A8D-B3C9075623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61666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A9811B6-7A7E-402E-A5F5-30FDE869C4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36542B-A3A0-E2B2-DFA7-C7A74E47E26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074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400" dirty="0"/>
              <a:t>Подготовительный этап</a:t>
            </a:r>
            <a:endParaRPr lang="ru-RU" sz="4400" dirty="0">
              <a:solidFill>
                <a:schemeClr val="tx1"/>
              </a:solidFill>
            </a:endParaRPr>
          </a:p>
        </p:txBody>
      </p:sp>
      <p:pic>
        <p:nvPicPr>
          <p:cNvPr id="4" name="Объект 3" descr="C:\Users\User\Desktop\da90f50e-af25-42e7-83c6-ea2d052021d0.jpg"/>
          <p:cNvPicPr>
            <a:picLocks noGrp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34" b="19495"/>
          <a:stretch/>
        </p:blipFill>
        <p:spPr bwMode="auto">
          <a:xfrm>
            <a:off x="360000" y="1944000"/>
            <a:ext cx="5235452" cy="436851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736000" y="3384000"/>
            <a:ext cx="6096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Познакомили родителей с учителями, которые будут набирать первые классы. </a:t>
            </a:r>
          </a:p>
          <a:p>
            <a:pPr marL="285750" indent="-285750" algn="just"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24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Познакомили с основными правилами приема в образовательное учреждение, раскрыли содержательную сторону учебного процесса.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90264" y="129766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dirty="0"/>
              <a:t>Встреча учителей выпускных 4-х классов с родителями будущих первоклассников</a:t>
            </a:r>
          </a:p>
        </p:txBody>
      </p:sp>
    </p:spTree>
    <p:extLst>
      <p:ext uri="{BB962C8B-B14F-4D97-AF65-F5344CB8AC3E}">
        <p14:creationId xmlns:p14="http://schemas.microsoft.com/office/powerpoint/2010/main" val="3961823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A293F6D-A7F0-3801-53C4-10DBEE3DC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A6C0059-25C4-799B-CE5B-7241C255D19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90404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98455B8-45D9-6EA8-9004-220DDAB134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4B9F9CD-8646-829D-7E86-E026C2E4F0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081603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8552BCB-5C7A-D320-83F5-739EBCFEB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621372E-6CB2-E64D-C2C3-CF2FAA3E7A8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374154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829D9D-94C3-2A6D-AD6F-BC8166C35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4F91661-3692-B9BB-46A5-0F7AD26861C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878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7D0876-E9D5-E009-5C50-1DCAF8421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350610-BA4E-62D7-BB48-C265A7BEED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1267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9D1CDD-6B8D-475A-9158-0735331B27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9B0347-17F0-164E-6153-1A9CD5EE1C8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8728289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6D9B4EB-1A1E-A7C8-B25C-38F72FEFF2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B86DF1-E438-042C-AED8-236208B03AF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6332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92DFA8F-C388-23C5-3A95-0D2EF7FC1E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AA323CA-AF95-A412-1278-93C160FD01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556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620707E-E2F4-4538-5036-A90F411D0B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4FBA740-3CE8-6398-2662-1074DCDE0A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8093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DD9CB23-2E5B-8D62-CFFF-E913EC3633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D28B241-4D5A-9209-47B4-83AB377B06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5483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F4B98B-B04B-478F-A34E-960DCD668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000" y="279000"/>
            <a:ext cx="10342800" cy="1325563"/>
          </a:xfrm>
        </p:spPr>
        <p:txBody>
          <a:bodyPr>
            <a:normAutofit fontScale="90000"/>
          </a:bodyPr>
          <a:lstStyle/>
          <a:p>
            <a:r>
              <a:rPr lang="ru-RU" sz="4900" dirty="0"/>
              <a:t>Подготовительный этап </a:t>
            </a:r>
            <a:br>
              <a:rPr lang="ru-RU" dirty="0"/>
            </a:b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336000" y="1359000"/>
            <a:ext cx="45000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ru-RU" dirty="0"/>
              <a:t>Работники дошкольных учреждений должны хорошо знать требования, которые предъявляются детям в первом классе, и в соответствии с ними готовить старших дошкольников к систематическому обучению.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466000" y="1343282"/>
            <a:ext cx="65700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Wingdings" panose="05000000000000000000" pitchFamily="2" charset="2"/>
              <a:buChar char="ü"/>
            </a:pPr>
            <a:r>
              <a:rPr lang="ru-RU" dirty="0"/>
              <a:t>Учитель начальной школы для повышения эффективности обучения использует игровые приемы, часто применяемые в детском саду; воспитатель детского сада включает в процесс обучения специальные учебные задания, упражнения, постепенно усложняя их, и тем самым формирует у дошкольников предпосылки учебной деятельности. </a:t>
            </a:r>
          </a:p>
        </p:txBody>
      </p:sp>
      <p:pic>
        <p:nvPicPr>
          <p:cNvPr id="1026" name="Picture 2" descr="СУПЕР АКЦИЯ ДЛЯ СУПЕР УБОРКИ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4656000" y="3097608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СУПЕР АКЦИЯ ДЛЯ СУПЕР УБОРКИ!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476000" y="4337252"/>
            <a:ext cx="238125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6075" y="3468316"/>
            <a:ext cx="1781175" cy="256222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5286" y="3468316"/>
            <a:ext cx="3281428" cy="2465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AC72FB7C-53F5-ECEE-FEE6-EB9105CCA4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93F3EFA-5DD4-003E-910F-39BD1B843B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8159651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6CA3070-85B4-4C46-9653-417AF93C7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403363A-CD2B-BEAB-412F-B57D2D0848D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237172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052DA0A-63AF-ECD7-4968-87570FABD7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A6F61EC-BFD3-DB5E-1C7C-B3F6A258C34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322621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55ACF34-13C6-40ED-D727-DCB6E0842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06B87AD-3889-C81F-79B3-CBAB6150BA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398280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1163C01-61DE-F667-E8A6-2CB410F552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3BB2B76-3F7C-7EF5-CA1B-54A80CF28F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445541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A1D4DB7-3481-0130-F5AA-D20ABF4C0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A671907-85EB-1439-D826-E190FAC6F20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892068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291115-A6A4-6DD8-0AF1-AC4CE8C0E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1ED61A1-B719-36CE-9790-556753415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54853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C88918B-EE50-9795-11E1-975D0A6FF6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E59951B-6BD5-BD0E-5380-C5B4C5147B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75201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A0A586-DA65-1CDC-940A-34D91C5BA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3BE48C4-C2A0-66F8-B9D2-F7CC15E20FC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93883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8374E8-0125-9014-11A3-883B86BE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C3B713E-1F74-DD3D-5396-95036D5857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831918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CE4A6286-6A7E-499F-B178-8E67945790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Практика СП «Детский сад «Жемчужина» и «Гимназия №2»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71000" y="1388818"/>
            <a:ext cx="8550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Две линии по которым идет установление связи дошкольного отделения и школы: </a:t>
            </a:r>
            <a:endParaRPr lang="ru-RU" b="1" dirty="0"/>
          </a:p>
        </p:txBody>
      </p:sp>
      <p:sp>
        <p:nvSpPr>
          <p:cNvPr id="3" name="Пятиугольник 2"/>
          <p:cNvSpPr/>
          <p:nvPr/>
        </p:nvSpPr>
        <p:spPr>
          <a:xfrm>
            <a:off x="2946000" y="2497001"/>
            <a:ext cx="7560000" cy="765000"/>
          </a:xfrm>
          <a:prstGeom prst="homePlate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тесный контакт педагогических коллективов детского сада и школы 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7" name="Пятиугольник 6"/>
          <p:cNvSpPr/>
          <p:nvPr/>
        </p:nvSpPr>
        <p:spPr>
          <a:xfrm>
            <a:off x="2946000" y="4286629"/>
            <a:ext cx="7560000" cy="765000"/>
          </a:xfrm>
          <a:prstGeom prst="homePlat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</a:rPr>
              <a:t>сближение дошкольников и учеников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026" name="Picture 2" descr="Смайлик &quot;Рукопожатие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000" y="22590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Смайлик &quot;Рукопожатие&quot;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000" y="3973500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Школьница и школьник, держа учебники и размахивая руками в знак картины на  стену • картины Картинки, Картинки, Картинки | myloview.ru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20"/>
          <a:stretch/>
        </p:blipFill>
        <p:spPr bwMode="auto">
          <a:xfrm>
            <a:off x="10633800" y="4669129"/>
            <a:ext cx="1282200" cy="1933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86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E042112-74AE-D406-3686-BB6D14291E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1197CB-38F9-FBC4-EC0E-73B38379FC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846696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4BD7FE3-6C1E-EE89-C63A-14E75C7210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51E99D3-5B92-E588-41A9-5E7EF6A9477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867444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B81EC86-1C32-E0E9-B73A-9E9185A926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F5E07D1-56C6-3C5A-8A33-BCB5844E48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26394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11CC437-3864-6EA8-E9E5-E3A9A93BC0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F591D8E-559D-22F9-C39A-15AB20CD641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2647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86D916E-28AC-C90A-94E8-3D7F1D217E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8A92BA-F1C4-F25C-B1D8-B4D376AE0F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668406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A6221B-247B-EF1E-5414-5DF86DBB95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A1143DF-B5E4-47F4-CCBA-E5ED89160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468309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0815719-B383-591B-9DE3-C525252F04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8D0DED-54B5-8F56-26FD-3ADF6980932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3378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CF74F1D-B8DE-2C54-6421-23747292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0095E92-1430-E8A4-DEC7-D0F35E56DA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353155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E6D5331-0384-E2B8-ADB0-38C433196E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822B0D8-22C7-3BDA-9789-97586AE859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26726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2A18E40-B022-CB98-DBC2-2F1266AA70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F7D18C5-AD55-D47A-1D4E-E0D8FDE9E6E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2398781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Аспект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45718" tIns="45718" rIns="45718" bIns="45718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4472C4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8" tIns="45718" rIns="45718" bIns="45718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Шаблон презентации1</Template>
  <TotalTime>37</TotalTime>
  <Words>1780</Words>
  <Application>Microsoft Office PowerPoint</Application>
  <PresentationFormat>Широкоэкранный</PresentationFormat>
  <Paragraphs>254</Paragraphs>
  <Slides>115</Slides>
  <Notes>30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115</vt:i4>
      </vt:variant>
    </vt:vector>
  </HeadingPairs>
  <TitlesOfParts>
    <vt:vector size="129" baseType="lpstr">
      <vt:lpstr>Arial</vt:lpstr>
      <vt:lpstr>Calibri</vt:lpstr>
      <vt:lpstr>Calibri Light</vt:lpstr>
      <vt:lpstr>Century Gothic</vt:lpstr>
      <vt:lpstr>Helvetica</vt:lpstr>
      <vt:lpstr>Helvetica Neue</vt:lpstr>
      <vt:lpstr>Times New Roman</vt:lpstr>
      <vt:lpstr>Trebuchet MS</vt:lpstr>
      <vt:lpstr>Wingdings</vt:lpstr>
      <vt:lpstr>Wingdings 3</vt:lpstr>
      <vt:lpstr>Default</vt:lpstr>
      <vt:lpstr>Аспект</vt:lpstr>
      <vt:lpstr>Тема Office</vt:lpstr>
      <vt:lpstr>1_Тема Office</vt:lpstr>
      <vt:lpstr>Презентация PowerPoint</vt:lpstr>
      <vt:lpstr>Презентация PowerPoint</vt:lpstr>
      <vt:lpstr>Поступление в школу –  новый этап в развитии малыша</vt:lpstr>
      <vt:lpstr>Что такое преемственность?</vt:lpstr>
      <vt:lpstr>Актуальность проекта. </vt:lpstr>
      <vt:lpstr>Цель: подготовка детей к обучению в школе и успешной адаптации при переходе из детского сада в школу.</vt:lpstr>
      <vt:lpstr>Подготовительный этап</vt:lpstr>
      <vt:lpstr>Подготовительный этап  </vt:lpstr>
      <vt:lpstr>Практика СП «Детский сад «Жемчужина» и «Гимназия №2»</vt:lpstr>
      <vt:lpstr>Формы связи между этими педагогическими коллективами: </vt:lpstr>
      <vt:lpstr>Открытые занятия в подготовительных к школе группах</vt:lpstr>
      <vt:lpstr>Открытые уроки в первых классах</vt:lpstr>
      <vt:lpstr>Диагностика детей на готовность к обучению в школе </vt:lpstr>
      <vt:lpstr>Диагностика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Связь между детьми подготовительной группы и школьниками</vt:lpstr>
      <vt:lpstr>День учителя</vt:lpstr>
      <vt:lpstr>Экскурсия в школу</vt:lpstr>
      <vt:lpstr>Конкурс «Старая пластинка»</vt:lpstr>
      <vt:lpstr>Новогоднее развлечение </vt:lpstr>
      <vt:lpstr>Экскурсия в школьный музей</vt:lpstr>
      <vt:lpstr>Совместные проекты</vt:lpstr>
      <vt:lpstr>Выпускной балл - ученики первого класса пришли поздравить выпускников детского сада и сказать им напутственные слова</vt:lpstr>
      <vt:lpstr>1 сентября</vt:lpstr>
      <vt:lpstr>Вывод:</vt:lpstr>
      <vt:lpstr>Презентация PowerPoint</vt:lpstr>
      <vt:lpstr>Презентация PowerPoint</vt:lpstr>
      <vt:lpstr>Цель</vt:lpstr>
      <vt:lpstr>Практическая значимость </vt:lpstr>
      <vt:lpstr>Оборудование</vt:lpstr>
      <vt:lpstr>Оборудование</vt:lpstr>
      <vt:lpstr>Оборудование</vt:lpstr>
      <vt:lpstr>Реализация проекта Организационный этап  Литература и обучение</vt:lpstr>
      <vt:lpstr>Реализация проекта Ознакомление родителей</vt:lpstr>
      <vt:lpstr>Реализация проекта Этап внедрения  Работа с воспитанниками (педагог-психолог)</vt:lpstr>
      <vt:lpstr>Реализация проекта Этап внедрения  Работа с воспитанниками (педагог-психолог)</vt:lpstr>
      <vt:lpstr>Реализация проекта Этап внедрения  Работа с воспитанниками (педагог-психолог)</vt:lpstr>
      <vt:lpstr>Реализация проекта Этап внедрения  Работа с воспитанниками (педагог-психолог)</vt:lpstr>
      <vt:lpstr>Реализация проекта Работа с воспитанниками (учитель-логопед)</vt:lpstr>
      <vt:lpstr>Реализация проекта Работа с воспитанниками (учитель-логопед)</vt:lpstr>
      <vt:lpstr>Реализация проекта Работа с воспитанниками (учитель-логопед)</vt:lpstr>
      <vt:lpstr>Реализация проекта Работа с воспитанниками (инструктор по ф/культуре)</vt:lpstr>
      <vt:lpstr>Реализация проекта Работа с воспитанниками (инструктор по ф/культуре)</vt:lpstr>
      <vt:lpstr>Реализация проекта Работа с воспитанниками (поддержка интереса к оборудованию)</vt:lpstr>
      <vt:lpstr>Реализация проекта Работа с родителями</vt:lpstr>
      <vt:lpstr>Реализация проекта Работа с социальными партнерами (школа, Социально-Реабилитационный центр, институт)</vt:lpstr>
      <vt:lpstr>Реализация проекта Преемственность. Мастер-классы от дошкольников</vt:lpstr>
      <vt:lpstr>Реализация проекта Преемственность. Акции «Проведи каникулы с пользой»</vt:lpstr>
      <vt:lpstr>Реализация проекта Преемственность. Спортивные праздники</vt:lpstr>
      <vt:lpstr>Реализация проекта Преемственность. Студенты – будущие педагоги начальных классов и воспитатели</vt:lpstr>
      <vt:lpstr>Реализация проекта Этап обобщения Популяризация балансировочного оборудования среди населения</vt:lpstr>
      <vt:lpstr>Реализация проекта Трансляция опыта</vt:lpstr>
      <vt:lpstr>Реализация проекта Трансляция опыта</vt:lpstr>
      <vt:lpstr>Реализация проекта Итоговые продукты (детская картотека и картотека для педагогов)</vt:lpstr>
      <vt:lpstr>Реализация проекта Итоговые продукты (публикации)</vt:lpstr>
      <vt:lpstr>Реализация проекта Итоги </vt:lpstr>
      <vt:lpstr>Баланс в движении?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Актуальность</vt:lpstr>
      <vt:lpstr>Цель проекта</vt:lpstr>
      <vt:lpstr>Задачи проекта</vt:lpstr>
      <vt:lpstr>Этапы проекта</vt:lpstr>
      <vt:lpstr>Ожидаемые результаты и продукты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Мероприятия в рамках реализации проекта</vt:lpstr>
      <vt:lpstr>Авторы проекта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Топал Елена Константиновна</dc:creator>
  <cp:lastModifiedBy>CNPPM-1</cp:lastModifiedBy>
  <cp:revision>10</cp:revision>
  <dcterms:modified xsi:type="dcterms:W3CDTF">2024-04-03T07:23:29Z</dcterms:modified>
</cp:coreProperties>
</file>