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0" r:id="rId2"/>
    <p:sldId id="406" r:id="rId3"/>
    <p:sldId id="462" r:id="rId4"/>
    <p:sldId id="492" r:id="rId5"/>
    <p:sldId id="491" r:id="rId6"/>
    <p:sldId id="494" r:id="rId7"/>
    <p:sldId id="493" r:id="rId8"/>
    <p:sldId id="389" r:id="rId9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48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579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321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738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086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070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574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860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708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739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180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61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96F0B-EFA5-42E9-A775-011AFA926B06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86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059897-7318-410C-BC14-637B463F1286}"/>
              </a:ext>
            </a:extLst>
          </p:cNvPr>
          <p:cNvSpPr txBox="1"/>
          <p:nvPr/>
        </p:nvSpPr>
        <p:spPr>
          <a:xfrm>
            <a:off x="457200" y="2846789"/>
            <a:ext cx="10011723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8695" algn="ctr">
              <a:lnSpc>
                <a:spcPts val="2530"/>
              </a:lnSpc>
              <a:spcBef>
                <a:spcPts val="615"/>
              </a:spcBef>
            </a:pPr>
            <a:r>
              <a:rPr lang="ru-RU" sz="3200" b="1" dirty="0">
                <a:solidFill>
                  <a:srgbClr val="FF0000"/>
                </a:solidFill>
                <a:cs typeface="Al Tarikh" pitchFamily="2" charset="-78"/>
              </a:rPr>
              <a:t> Задача. Задачи с избыточными или недостающими данными. </a:t>
            </a:r>
            <a:endParaRPr lang="ru-RU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2F4CD7-DA46-451F-8876-FC9FA10FFC74}"/>
              </a:ext>
            </a:extLst>
          </p:cNvPr>
          <p:cNvSpPr txBox="1"/>
          <p:nvPr/>
        </p:nvSpPr>
        <p:spPr>
          <a:xfrm>
            <a:off x="457200" y="5456651"/>
            <a:ext cx="11073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Янычева Галина Владимировна, учитель начальных классов, автор методических пособий по математике, член регионального методического актива</a:t>
            </a:r>
          </a:p>
        </p:txBody>
      </p:sp>
    </p:spTree>
    <p:extLst>
      <p:ext uri="{BB962C8B-B14F-4D97-AF65-F5344CB8AC3E}">
        <p14:creationId xmlns:p14="http://schemas.microsoft.com/office/powerpoint/2010/main" val="499761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468631" y="1245870"/>
            <a:ext cx="11075670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r>
              <a:rPr lang="ru-RU" dirty="0"/>
              <a:t>Введем несколько понятий:</a:t>
            </a:r>
          </a:p>
          <a:p>
            <a:endParaRPr lang="ru-RU" dirty="0"/>
          </a:p>
          <a:p>
            <a:pPr marL="342900" indent="-342900">
              <a:buAutoNum type="arabicParenR"/>
            </a:pPr>
            <a:r>
              <a:rPr lang="ru-RU" b="1" dirty="0">
                <a:solidFill>
                  <a:srgbClr val="FF0000"/>
                </a:solidFill>
              </a:rPr>
              <a:t>Задачи  с достаточным количеством данных</a:t>
            </a:r>
            <a:r>
              <a:rPr lang="ru-RU" dirty="0"/>
              <a:t>: если между условием задачи (А) и ее требованием (В) установлено соотношение, определяющее одно или несколько определенных решений, то задачу считают </a:t>
            </a:r>
            <a:r>
              <a:rPr lang="ru-RU" u="sng" dirty="0"/>
              <a:t>определенной</a:t>
            </a:r>
            <a:r>
              <a:rPr lang="ru-RU" dirty="0"/>
              <a:t>. Это следует понимать так: условие А содержит достаточно и только достаточно данных для выполнения требования В.</a:t>
            </a:r>
          </a:p>
          <a:p>
            <a:pPr marL="342900" indent="-342900">
              <a:buFontTx/>
              <a:buAutoNum type="arabicParenR"/>
            </a:pPr>
            <a:r>
              <a:rPr lang="ru-RU" b="1" dirty="0">
                <a:solidFill>
                  <a:srgbClr val="FF0000"/>
                </a:solidFill>
              </a:rPr>
              <a:t>Задачи с недостающими данными</a:t>
            </a:r>
            <a:r>
              <a:rPr lang="ru-RU" dirty="0"/>
              <a:t>: если из условия А опустить какое-либо данное k, то получим задачу </a:t>
            </a:r>
            <a:r>
              <a:rPr lang="ru-RU" u="sng" dirty="0"/>
              <a:t>неопределенную</a:t>
            </a:r>
            <a:r>
              <a:rPr lang="ru-RU" dirty="0"/>
              <a:t> (с недостающими денными), которая имеет бесконечное множество решений, зависящих от бесконечного множества значений той величины (параметра), которой принадлежало значение k.</a:t>
            </a:r>
          </a:p>
          <a:p>
            <a:pPr marL="342900" indent="-342900">
              <a:buFontTx/>
              <a:buAutoNum type="arabicParenR"/>
            </a:pPr>
            <a:r>
              <a:rPr lang="ru-RU" b="1" dirty="0">
                <a:solidFill>
                  <a:srgbClr val="FF0000"/>
                </a:solidFill>
              </a:rPr>
              <a:t>Задачи  с избыточными данными</a:t>
            </a:r>
            <a:r>
              <a:rPr lang="ru-RU" dirty="0"/>
              <a:t>: если условие, кроме А содержит еще некоторые данные, то задачу называют </a:t>
            </a:r>
            <a:r>
              <a:rPr lang="ru-RU" u="sng" dirty="0"/>
              <a:t>переопределенной</a:t>
            </a:r>
            <a:r>
              <a:rPr lang="ru-RU" dirty="0"/>
              <a:t> (с избыточными данными). Переопределенные задачи могут иметь решения в случае, если лишние данные не противоречат друг другу.</a:t>
            </a:r>
          </a:p>
          <a:p>
            <a:pPr marL="342900" indent="-342900">
              <a:buFontTx/>
              <a:buAutoNum type="arabicParenR"/>
            </a:pPr>
            <a:r>
              <a:rPr lang="ru-RU" b="1" dirty="0">
                <a:solidFill>
                  <a:srgbClr val="FF0000"/>
                </a:solidFill>
              </a:rPr>
              <a:t>Нереальные задачи:  </a:t>
            </a:r>
            <a:r>
              <a:rPr lang="ru-RU" dirty="0"/>
              <a:t>будем называть задачи, числовые данные которых делают их противоречивыми или лишёнными  смысла.  </a:t>
            </a:r>
            <a:endParaRPr lang="ru-RU" b="1" dirty="0">
              <a:solidFill>
                <a:srgbClr val="FF0000"/>
              </a:solidFill>
            </a:endParaRPr>
          </a:p>
          <a:p>
            <a:pPr marL="342900" indent="-342900">
              <a:buAutoNum type="arabicParenR"/>
            </a:pPr>
            <a:endParaRPr lang="ru-RU" dirty="0"/>
          </a:p>
          <a:p>
            <a:endParaRPr lang="ru-RU" sz="2800" b="1" i="1" u="none" strike="noStrike" dirty="0">
              <a:solidFill>
                <a:srgbClr val="2A2723"/>
              </a:solidFill>
              <a:effectLst/>
            </a:endParaRPr>
          </a:p>
          <a:p>
            <a:r>
              <a:rPr lang="ru-RU" sz="3200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dirty="0">
              <a:latin typeface="system-ui"/>
            </a:endParaRPr>
          </a:p>
          <a:p>
            <a:endParaRPr lang="ru-RU" sz="3200" dirty="0">
              <a:latin typeface="system-ui"/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013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555310" y="1175891"/>
            <a:ext cx="11335937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2800" b="1" dirty="0">
                <a:solidFill>
                  <a:srgbClr val="FF0000"/>
                </a:solidFill>
                <a:latin typeface="system-ui"/>
              </a:rPr>
              <a:t>Задачи с недостающими данными. Способы получения данных. </a:t>
            </a:r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1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Машу заинтересовал вопрос, какая река и на сколько длиннее: Волга или Лена?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2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 основана в 1147 году. На сколько лет Москва старше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-Петербурга?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3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 старшеклассника помогали заносить в школьную столовую коробки с печеньем. Каждый из них нёс по 2 коробки. Сколько килограммов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печенья привезли в школьную столовую? 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B0C6F0-86D0-4989-BAFF-8AF79B1F9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223224" y="4285533"/>
            <a:ext cx="1323562" cy="200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8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555310" y="1175891"/>
            <a:ext cx="1133593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2800" b="1" dirty="0">
                <a:solidFill>
                  <a:srgbClr val="FF0000"/>
                </a:solidFill>
                <a:latin typeface="system-ui"/>
              </a:rPr>
              <a:t>Задачи с недостающими данными. Способы получения данных. </a:t>
            </a:r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05083C-1C26-4732-AABA-4006EAF45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92" y="2033564"/>
            <a:ext cx="5444455" cy="13954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BF35B3-B311-4480-97CD-CFEA03E99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576" y="2652349"/>
            <a:ext cx="4808051" cy="283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5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555310" y="1175891"/>
            <a:ext cx="11335937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2800" b="1" dirty="0">
                <a:solidFill>
                  <a:srgbClr val="FF0000"/>
                </a:solidFill>
                <a:latin typeface="system-ui"/>
              </a:rPr>
              <a:t>Задачи с избыточными данными </a:t>
            </a:r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1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Маша нашла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белых грибов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Это оказалось на 10 больше, чем нашёл Миша, но на 10 меньше, чем нашёл папа. Втроём они нашли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3 раза больше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чем нашла Маша. Сколько белых грибов нашли папа, Миша и Маша.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1</a:t>
            </a:r>
          </a:p>
          <a:p>
            <a:r>
              <a:rPr lang="ru-RU" dirty="0"/>
              <a:t>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чаю подали 9 пирожных «эклер», 6 пирожных «корзиночек» и 12 шоколадных конфет. Съели 11 пирожных. Сколько пирожных осталось?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440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555310" y="1175891"/>
            <a:ext cx="11335937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2800" b="1" dirty="0">
                <a:solidFill>
                  <a:srgbClr val="FF0000"/>
                </a:solidFill>
                <a:latin typeface="system-ui"/>
              </a:rPr>
              <a:t>Задачи с избыточными данными </a:t>
            </a:r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1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Маша нашла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белых грибов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Это оказалось на 10 больше, чем нашёл Миша, но на 10 меньше, чем нашёл папа. Втроём они нашли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3 раза больше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чем нашла Маша. Сколько белых грибов нашли папа, Миша и Маша.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0DF08E-BAEB-4F10-9A79-02166789F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001565" y="2597439"/>
            <a:ext cx="2374585" cy="36550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04FAA0-2F44-4725-A0FF-C23E9F829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515539" y="2872481"/>
            <a:ext cx="2552557" cy="328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27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555310" y="1175891"/>
            <a:ext cx="11335937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Нереальные задачи</a:t>
            </a:r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1</a:t>
            </a:r>
          </a:p>
          <a:p>
            <a:r>
              <a:rPr lang="ru-RU" dirty="0"/>
              <a:t>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треугольнике одна сторона имеет длину 5 см, другая сторона – 8 см. Чему равна длина третьей стороны?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2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Длина катетов прямоугольного треугольника равна 3 см и 4 см, а высота, проведённая к гипотенузе равна 2 см. Найдите длину отрезков, на которые делит высота гипотенузу.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600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459B361-BA9C-4183-B241-CCF07D5DBF19}"/>
              </a:ext>
            </a:extLst>
          </p:cNvPr>
          <p:cNvSpPr/>
          <p:nvPr/>
        </p:nvSpPr>
        <p:spPr>
          <a:xfrm>
            <a:off x="2705488" y="1409467"/>
            <a:ext cx="6781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Спасибо за внимание!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7D2940B-E709-9EB4-7B4E-3D5B83241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5721" y="1409467"/>
            <a:ext cx="5619750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2CE3FC-21D9-4679-B237-B716C36396F3}"/>
              </a:ext>
            </a:extLst>
          </p:cNvPr>
          <p:cNvSpPr txBox="1"/>
          <p:nvPr/>
        </p:nvSpPr>
        <p:spPr>
          <a:xfrm>
            <a:off x="4987484" y="5106348"/>
            <a:ext cx="2217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Ссылка на тест </a:t>
            </a:r>
          </a:p>
        </p:txBody>
      </p:sp>
      <p:pic>
        <p:nvPicPr>
          <p:cNvPr id="1026" name="Picture 2" descr="https://code-qr.ru/storage/generated/2024/04/03/e0d13a1a0d580a144e88e125380384d8/2024040314014.png">
            <a:extLst>
              <a:ext uri="{FF2B5EF4-FFF2-40B4-BE49-F238E27FC236}">
                <a16:creationId xmlns:a16="http://schemas.microsoft.com/office/drawing/2014/main" id="{3D2F40E1-0C7F-4854-A891-7804380BD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646" y="3523769"/>
            <a:ext cx="2217031" cy="221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41637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6737</TotalTime>
  <Words>482</Words>
  <Application>Microsoft Office PowerPoint</Application>
  <PresentationFormat>Широкоэкранный</PresentationFormat>
  <Paragraphs>74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Al Tarikh</vt:lpstr>
      <vt:lpstr>Arial</vt:lpstr>
      <vt:lpstr>Calibri</vt:lpstr>
      <vt:lpstr>Calibri Light</vt:lpstr>
      <vt:lpstr>Segoe UI</vt:lpstr>
      <vt:lpstr>system-ui</vt:lpstr>
      <vt:lpstr>Times New Roman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Фомина Светлана Анатольевна</dc:creator>
  <cp:lastModifiedBy>CNPPM-1</cp:lastModifiedBy>
  <cp:revision>123</cp:revision>
  <cp:lastPrinted>2022-01-13T14:31:19Z</cp:lastPrinted>
  <dcterms:created xsi:type="dcterms:W3CDTF">2022-01-13T13:40:39Z</dcterms:created>
  <dcterms:modified xsi:type="dcterms:W3CDTF">2024-04-03T11:15:36Z</dcterms:modified>
</cp:coreProperties>
</file>