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396" r:id="rId3"/>
    <p:sldId id="406" r:id="rId4"/>
    <p:sldId id="470" r:id="rId5"/>
    <p:sldId id="469" r:id="rId6"/>
    <p:sldId id="462" r:id="rId7"/>
    <p:sldId id="471" r:id="rId8"/>
    <p:sldId id="474" r:id="rId9"/>
    <p:sldId id="473" r:id="rId10"/>
    <p:sldId id="475" r:id="rId11"/>
    <p:sldId id="476" r:id="rId12"/>
    <p:sldId id="477" r:id="rId13"/>
    <p:sldId id="389" r:id="rId1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07.02.2024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457200" y="2846789"/>
            <a:ext cx="10011723" cy="4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8695" algn="ctr">
              <a:lnSpc>
                <a:spcPts val="2530"/>
              </a:lnSpc>
              <a:spcBef>
                <a:spcPts val="615"/>
              </a:spcBef>
            </a:pPr>
            <a:r>
              <a:rPr lang="ru-RU" sz="3200" b="1" dirty="0">
                <a:solidFill>
                  <a:srgbClr val="FF0000"/>
                </a:solidFill>
                <a:cs typeface="Al Tarikh" pitchFamily="2" charset="-78"/>
              </a:rPr>
              <a:t>Задача. Моделирование простой задачи.</a:t>
            </a:r>
            <a:endParaRPr lang="ru-RU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4CD7-DA46-451F-8876-FC9FA10FFC74}"/>
              </a:ext>
            </a:extLst>
          </p:cNvPr>
          <p:cNvSpPr txBox="1"/>
          <p:nvPr/>
        </p:nvSpPr>
        <p:spPr>
          <a:xfrm>
            <a:off x="457200" y="5456651"/>
            <a:ext cx="11073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Янычева Галина Владимировна, учитель начальных классов, автор методических пособий по математике, член регионального методического актива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FB4933-30F0-4225-B1C7-8A01EFE47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93" y="2295089"/>
            <a:ext cx="4090603" cy="28715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59C260-291E-4FE3-A5F7-2FCFEDDDE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279" y="2421913"/>
            <a:ext cx="4725798" cy="256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7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D2CF5-AE71-4DCB-AD9A-AF5D0FC7B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730" y="2625754"/>
            <a:ext cx="3273490" cy="26502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E6DD29-6686-432E-B5A3-15811EB40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823" y="2625754"/>
            <a:ext cx="4507917" cy="26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2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B6232A-8C96-41ED-9C83-10F419CB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6" y="2192390"/>
            <a:ext cx="4540408" cy="28552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516633-FEFB-445E-9F34-22810B752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317" y="2187360"/>
            <a:ext cx="4416313" cy="286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59B361-BA9C-4183-B241-CCF07D5DBF19}"/>
              </a:ext>
            </a:extLst>
          </p:cNvPr>
          <p:cNvSpPr/>
          <p:nvPr/>
        </p:nvSpPr>
        <p:spPr>
          <a:xfrm>
            <a:off x="2705488" y="1409467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D2940B-E709-9EB4-7B4E-3D5B8324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21" y="1409467"/>
            <a:ext cx="5619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2CE3FC-21D9-4679-B237-B716C36396F3}"/>
              </a:ext>
            </a:extLst>
          </p:cNvPr>
          <p:cNvSpPr txBox="1"/>
          <p:nvPr/>
        </p:nvSpPr>
        <p:spPr>
          <a:xfrm>
            <a:off x="4987484" y="5106348"/>
            <a:ext cx="221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Ссылка на тест </a:t>
            </a:r>
          </a:p>
        </p:txBody>
      </p:sp>
      <p:pic>
        <p:nvPicPr>
          <p:cNvPr id="1026" name="Picture 2" descr="http://qrcoder.ru/code/?https%3A%2F%2Fforms.gle%2FtXtUJ5bmb3UyRtvq5&amp;4&amp;0">
            <a:extLst>
              <a:ext uri="{FF2B5EF4-FFF2-40B4-BE49-F238E27FC236}">
                <a16:creationId xmlns:a16="http://schemas.microsoft.com/office/drawing/2014/main" id="{09B04918-67B2-470A-BB91-B852A4006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15" y="4525204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4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610679-CAE2-3A72-E6F7-025F98B808F9}"/>
              </a:ext>
            </a:extLst>
          </p:cNvPr>
          <p:cNvSpPr txBox="1"/>
          <p:nvPr/>
        </p:nvSpPr>
        <p:spPr>
          <a:xfrm>
            <a:off x="546100" y="1168400"/>
            <a:ext cx="11087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План занятия</a:t>
            </a:r>
          </a:p>
          <a:p>
            <a:pPr algn="ctr"/>
            <a:endParaRPr lang="ru-RU" sz="3600" b="1" dirty="0"/>
          </a:p>
          <a:p>
            <a:pPr marL="514350" indent="-514350">
              <a:buAutoNum type="arabicPeriod"/>
            </a:pPr>
            <a:endParaRPr lang="ru-RU" sz="3600" dirty="0"/>
          </a:p>
          <a:p>
            <a:pPr marL="514350" indent="-514350">
              <a:buAutoNum type="arabicPeriod"/>
            </a:pPr>
            <a:r>
              <a:rPr lang="ru-RU" sz="3600" dirty="0"/>
              <a:t>Что такое моделирование?</a:t>
            </a:r>
          </a:p>
          <a:p>
            <a:pPr marL="514350" indent="-514350">
              <a:buFontTx/>
              <a:buAutoNum type="arabicPeriod"/>
            </a:pPr>
            <a:r>
              <a:rPr lang="ru-RU" sz="3600" dirty="0"/>
              <a:t>Использование знаково-символических моделей простых арифметических задач.</a:t>
            </a:r>
          </a:p>
        </p:txBody>
      </p:sp>
    </p:spTree>
    <p:extLst>
      <p:ext uri="{BB962C8B-B14F-4D97-AF65-F5344CB8AC3E}">
        <p14:creationId xmlns:p14="http://schemas.microsoft.com/office/powerpoint/2010/main" val="183098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856063" y="2115458"/>
            <a:ext cx="113359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b="1" dirty="0">
                <a:solidFill>
                  <a:srgbClr val="FF0000"/>
                </a:solidFill>
              </a:rPr>
              <a:t>Моделирование</a:t>
            </a:r>
            <a:r>
              <a:rPr lang="ru-RU" sz="2800" dirty="0"/>
              <a:t> — это одно из средств познания действительности. Модель используется для изучения любых объектов (явлений, процессов), для решения различных задач и получения новой информации. </a:t>
            </a:r>
          </a:p>
          <a:p>
            <a:r>
              <a:rPr lang="ru-RU" sz="2800" b="1" dirty="0">
                <a:solidFill>
                  <a:srgbClr val="FF0000"/>
                </a:solidFill>
              </a:rPr>
              <a:t>Модель </a:t>
            </a:r>
            <a:r>
              <a:rPr lang="ru-RU" sz="2800" dirty="0"/>
              <a:t>- некий объект (система), использование которой служит для получения знаний о другом объекте (оригинале). </a:t>
            </a: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dirty="0">
              <a:latin typeface="system-ui"/>
            </a:endParaRP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1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2400" b="1" dirty="0">
                <a:solidFill>
                  <a:srgbClr val="FF0000"/>
                </a:solidFill>
              </a:rPr>
              <a:t>Моделирование </a:t>
            </a:r>
            <a:r>
              <a:rPr lang="ru-RU" sz="2400" dirty="0"/>
              <a:t>основано на важной закономерности: создание модели производится на основе предварительного </a:t>
            </a:r>
            <a:r>
              <a:rPr lang="ru-RU" sz="2400" u="sng" dirty="0"/>
              <a:t>мысленного</a:t>
            </a:r>
            <a:r>
              <a:rPr lang="ru-RU" sz="2400" dirty="0"/>
              <a:t> создания </a:t>
            </a:r>
            <a:r>
              <a:rPr lang="ru-RU" sz="2400" b="1" dirty="0">
                <a:solidFill>
                  <a:srgbClr val="FF0000"/>
                </a:solidFill>
              </a:rPr>
              <a:t>наглядных образов </a:t>
            </a:r>
            <a:r>
              <a:rPr lang="ru-RU" sz="2400" dirty="0"/>
              <a:t>моделируемых объектов.</a:t>
            </a:r>
          </a:p>
          <a:p>
            <a:r>
              <a:rPr lang="ru-RU" sz="2400" dirty="0"/>
              <a:t> Шаг 1 </a:t>
            </a:r>
          </a:p>
          <a:p>
            <a:r>
              <a:rPr lang="ru-RU" sz="2400" dirty="0"/>
              <a:t>Создание мысленного образа объекта.</a:t>
            </a:r>
          </a:p>
          <a:p>
            <a:r>
              <a:rPr lang="ru-RU" sz="2400" dirty="0"/>
              <a:t>Шаг 2</a:t>
            </a:r>
          </a:p>
          <a:p>
            <a:r>
              <a:rPr lang="ru-RU" sz="2400" dirty="0"/>
              <a:t> Построение наглядной модели (формула, карта, схема, чертёж, график, диаграмма и пр.) </a:t>
            </a:r>
            <a:r>
              <a:rPr lang="ru-RU" sz="2400" dirty="0">
                <a:solidFill>
                  <a:srgbClr val="FF0000"/>
                </a:solidFill>
                <a:latin typeface="system-ui"/>
              </a:rPr>
              <a:t> </a:t>
            </a:r>
            <a:endParaRPr lang="ru-RU" sz="2400" dirty="0">
              <a:latin typeface="system-ui"/>
            </a:endParaRPr>
          </a:p>
          <a:p>
            <a:endParaRPr lang="ru-RU" sz="3200" dirty="0"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8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379141" y="1360449"/>
            <a:ext cx="1133593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</a:p>
          <a:p>
            <a:pPr algn="ctr"/>
            <a:r>
              <a:rPr lang="ru-RU" sz="5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 + В = С 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dirty="0"/>
          </a:p>
          <a:p>
            <a:pPr algn="ctr"/>
            <a:r>
              <a:rPr lang="ru-RU" dirty="0"/>
              <a:t> 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b="1" dirty="0">
              <a:solidFill>
                <a:srgbClr val="FF0000"/>
              </a:solidFill>
              <a:latin typeface="system-ui"/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5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system-ui"/>
              </a:rPr>
              <a:t>   </a:t>
            </a:r>
            <a:r>
              <a:rPr lang="ru-RU" sz="3200" dirty="0">
                <a:solidFill>
                  <a:srgbClr val="FF0000"/>
                </a:solidFill>
                <a:latin typeface="system-ui"/>
              </a:rPr>
              <a:t>Математическая модель</a:t>
            </a:r>
            <a:endParaRPr lang="ru-RU" sz="3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 + В = С </a:t>
            </a:r>
          </a:p>
          <a:p>
            <a:pPr algn="ctr"/>
            <a:endParaRPr lang="ru-RU" sz="3200" dirty="0"/>
          </a:p>
          <a:p>
            <a:pPr algn="ctr"/>
            <a:r>
              <a:rPr lang="ru-RU" sz="3200" dirty="0"/>
              <a:t>Если под </a:t>
            </a:r>
            <a:r>
              <a:rPr lang="ru-RU" sz="3200" dirty="0">
                <a:solidFill>
                  <a:srgbClr val="FF0000"/>
                </a:solidFill>
              </a:rPr>
              <a:t>А </a:t>
            </a:r>
            <a:r>
              <a:rPr lang="ru-RU" sz="3200" dirty="0"/>
              <a:t>мы понимаем все натуральные числа, меньшие 10, а под </a:t>
            </a:r>
            <a:r>
              <a:rPr lang="ru-RU" sz="3200" dirty="0">
                <a:solidFill>
                  <a:srgbClr val="FF0000"/>
                </a:solidFill>
              </a:rPr>
              <a:t>В</a:t>
            </a:r>
            <a:r>
              <a:rPr lang="ru-RU" sz="3200" dirty="0"/>
              <a:t> все натуральные числа, большие 10 или по д А – красные яблоки, лежащие на тарелке,  под В – зелёные яблоки, а под </a:t>
            </a:r>
            <a:r>
              <a:rPr lang="ru-RU" sz="3200" dirty="0">
                <a:solidFill>
                  <a:srgbClr val="FF0000"/>
                </a:solidFill>
              </a:rPr>
              <a:t>С </a:t>
            </a:r>
            <a:r>
              <a:rPr lang="ru-RU" sz="3200" dirty="0"/>
              <a:t>общее число яблок,  то есть любая запись, выполненная  при помощи </a:t>
            </a:r>
            <a:r>
              <a:rPr lang="ru-RU" sz="3200" dirty="0">
                <a:solidFill>
                  <a:srgbClr val="FF0000"/>
                </a:solidFill>
              </a:rPr>
              <a:t>математической символики</a:t>
            </a:r>
            <a:r>
              <a:rPr lang="ru-RU" sz="3200" dirty="0"/>
              <a:t>.</a:t>
            </a:r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8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</a:t>
            </a:r>
          </a:p>
          <a:p>
            <a:r>
              <a:rPr lang="ru-RU" sz="3200" dirty="0">
                <a:latin typeface="system-ui"/>
              </a:rPr>
              <a:t>Этапы: 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system-ui"/>
              </a:rPr>
              <a:t>Анализ текста задачи.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system-ui"/>
              </a:rPr>
              <a:t>Перевод текста на знаково-символический или графический язык.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system-ui"/>
              </a:rPr>
              <a:t>Построение модели.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system-ui"/>
              </a:rPr>
              <a:t>Решение задачи на основе модели.</a:t>
            </a:r>
          </a:p>
          <a:p>
            <a:pPr marL="514350" indent="-514350">
              <a:buAutoNum type="arabicPeriod"/>
            </a:pPr>
            <a:r>
              <a:rPr lang="ru-RU" sz="3200" dirty="0">
                <a:latin typeface="system-ui"/>
              </a:rPr>
              <a:t>Соотнесение результатов, найденных </a:t>
            </a:r>
          </a:p>
          <a:p>
            <a:r>
              <a:rPr lang="ru-RU" sz="3200" dirty="0">
                <a:latin typeface="system-ui"/>
              </a:rPr>
              <a:t>с помощью модели с реальным текстом </a:t>
            </a:r>
          </a:p>
          <a:p>
            <a:r>
              <a:rPr lang="ru-RU" sz="3200" dirty="0">
                <a:latin typeface="system-ui"/>
              </a:rPr>
              <a:t>задачи.</a:t>
            </a:r>
          </a:p>
          <a:p>
            <a:pPr marL="514350" indent="-514350">
              <a:buAutoNum type="arabicPeriod"/>
            </a:pPr>
            <a:endParaRPr lang="ru-RU" sz="3200" dirty="0"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6A74F8-272F-485F-99B2-681525191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181" y="4099345"/>
            <a:ext cx="3604107" cy="1823284"/>
          </a:xfrm>
          <a:prstGeom prst="rect">
            <a:avLst/>
          </a:prstGeom>
        </p:spPr>
      </p:pic>
      <p:cxnSp>
        <p:nvCxnSpPr>
          <p:cNvPr id="4" name="Соединитель: изогнутый 3">
            <a:extLst>
              <a:ext uri="{FF2B5EF4-FFF2-40B4-BE49-F238E27FC236}">
                <a16:creationId xmlns:a16="http://schemas.microsoft.com/office/drawing/2014/main" id="{6AEDCED7-09BB-40E9-A20C-1DCA0BB8ADEA}"/>
              </a:ext>
            </a:extLst>
          </p:cNvPr>
          <p:cNvCxnSpPr/>
          <p:nvPr/>
        </p:nvCxnSpPr>
        <p:spPr>
          <a:xfrm>
            <a:off x="5268286" y="2390862"/>
            <a:ext cx="3422708" cy="149324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722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2800" dirty="0">
              <a:solidFill>
                <a:srgbClr val="FF0000"/>
              </a:solidFill>
              <a:latin typeface="system-ui"/>
            </a:endParaRPr>
          </a:p>
          <a:p>
            <a:r>
              <a:rPr lang="ru-RU" sz="2800" dirty="0">
                <a:solidFill>
                  <a:srgbClr val="FF0000"/>
                </a:solidFill>
                <a:latin typeface="system-ui"/>
              </a:rPr>
              <a:t>Простая линейная или дуговая схема </a:t>
            </a: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FE8BE8-F835-4431-8350-443F2A0AA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042" y="2629160"/>
            <a:ext cx="4700214" cy="28591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9EBE48-AB77-493D-93A1-2745CF32F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12" y="1958340"/>
            <a:ext cx="5092988" cy="27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91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8DA93F-5B4A-CC48-9D63-8A028BC66250}"/>
              </a:ext>
            </a:extLst>
          </p:cNvPr>
          <p:cNvSpPr txBox="1"/>
          <p:nvPr/>
        </p:nvSpPr>
        <p:spPr>
          <a:xfrm>
            <a:off x="622422" y="1150724"/>
            <a:ext cx="11335937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system-ui"/>
              </a:rPr>
              <a:t>Знаково-символическое моделирование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r>
              <a:rPr lang="ru-RU" sz="3200" dirty="0">
                <a:solidFill>
                  <a:srgbClr val="FF0000"/>
                </a:solidFill>
                <a:latin typeface="system-ui"/>
              </a:rPr>
              <a:t>Простая линейная или дуговая схема </a:t>
            </a:r>
          </a:p>
          <a:p>
            <a:endParaRPr lang="ru-RU" sz="3200" dirty="0">
              <a:solidFill>
                <a:srgbClr val="FF0000"/>
              </a:solidFill>
              <a:latin typeface="system-ui"/>
            </a:endParaRPr>
          </a:p>
          <a:p>
            <a:endParaRPr lang="ru-RU" dirty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system-ui"/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E46FB1-8F96-4E9D-886A-18AFF85F6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606" y="2088860"/>
            <a:ext cx="4543594" cy="33807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0F868D-97D6-45DB-9CB5-E2FD1109C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33" y="2370648"/>
            <a:ext cx="4924338" cy="2657951"/>
          </a:xfrm>
          <a:prstGeom prst="rect">
            <a:avLst/>
          </a:prstGeom>
        </p:spPr>
      </p:pic>
      <p:cxnSp>
        <p:nvCxnSpPr>
          <p:cNvPr id="8" name="Соединитель: изогнутый 7">
            <a:extLst>
              <a:ext uri="{FF2B5EF4-FFF2-40B4-BE49-F238E27FC236}">
                <a16:creationId xmlns:a16="http://schemas.microsoft.com/office/drawing/2014/main" id="{AF079B1E-6271-4940-80AE-387C0DE92C9F}"/>
              </a:ext>
            </a:extLst>
          </p:cNvPr>
          <p:cNvCxnSpPr/>
          <p:nvPr/>
        </p:nvCxnSpPr>
        <p:spPr>
          <a:xfrm>
            <a:off x="4781725" y="3959604"/>
            <a:ext cx="1796881" cy="1258348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32465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5962</TotalTime>
  <Words>282</Words>
  <Application>Microsoft Office PowerPoint</Application>
  <PresentationFormat>Широкоэкранный</PresentationFormat>
  <Paragraphs>90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Al Tarikh</vt:lpstr>
      <vt:lpstr>Arial</vt:lpstr>
      <vt:lpstr>Calibri</vt:lpstr>
      <vt:lpstr>Calibri Light</vt:lpstr>
      <vt:lpstr>Segoe UI</vt:lpstr>
      <vt:lpstr>system-ui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CNPPM-1</cp:lastModifiedBy>
  <cp:revision>97</cp:revision>
  <cp:lastPrinted>2022-01-13T14:31:19Z</cp:lastPrinted>
  <dcterms:created xsi:type="dcterms:W3CDTF">2022-01-13T13:40:39Z</dcterms:created>
  <dcterms:modified xsi:type="dcterms:W3CDTF">2024-02-07T07:44:56Z</dcterms:modified>
</cp:coreProperties>
</file>