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2"/>
  </p:notesMasterIdLst>
  <p:sldIdLst>
    <p:sldId id="257" r:id="rId4"/>
    <p:sldId id="261" r:id="rId5"/>
    <p:sldId id="335" r:id="rId6"/>
    <p:sldId id="336" r:id="rId7"/>
    <p:sldId id="337" r:id="rId8"/>
    <p:sldId id="348" r:id="rId9"/>
    <p:sldId id="349" r:id="rId10"/>
    <p:sldId id="350" r:id="rId11"/>
    <p:sldId id="351" r:id="rId12"/>
    <p:sldId id="352" r:id="rId13"/>
    <p:sldId id="353" r:id="rId14"/>
    <p:sldId id="355" r:id="rId15"/>
    <p:sldId id="357" r:id="rId16"/>
    <p:sldId id="354" r:id="rId17"/>
    <p:sldId id="356" r:id="rId18"/>
    <p:sldId id="342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58" r:id="rId30"/>
    <p:sldId id="35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F6C1-9604-4727-8068-8B0210A41EA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BD067-7EF4-4574-ACF4-C217A88096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15C534-24B9-4770-8A3F-67CA03D7111C}" type="slidenum"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sym typeface="Helvetica Neue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sym typeface="Helvetica Neue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82833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0924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400414"/>
            <a:ext cx="2743200" cy="27699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9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9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7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8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7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1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7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3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4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22642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8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61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4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70316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55426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94673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92857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28704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83407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9935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44732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16252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62553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73577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400414"/>
            <a:ext cx="2743200" cy="27699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0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1508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7839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0833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37330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21131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2178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92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2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62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9">
            <a:extLst>
              <a:ext uri="{FF2B5EF4-FFF2-40B4-BE49-F238E27FC236}">
                <a16:creationId xmlns:a16="http://schemas.microsoft.com/office/drawing/2014/main" id="{9D2E1906-F34C-484E-A910-DA5D827A4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1086" y="895051"/>
            <a:ext cx="6578081" cy="262258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>
              <a:defRPr sz="5400" b="1">
                <a:solidFill>
                  <a:srgbClr val="1D3152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Постоянно действующий вебинар по проекту «Эффективная начальная школа»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Преподавание предмета окружающий мир в условиях ускоренного обучения в начальной школе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rgbClr val="1D3152"/>
                </a:solidFill>
              </a:rPr>
              <a:t>«Подготовка младших школьников к ВПР по окружающему миру» </a:t>
            </a:r>
            <a:endParaRPr sz="3600" b="1" dirty="0">
              <a:solidFill>
                <a:srgbClr val="1D3152"/>
              </a:solidFill>
            </a:endParaRPr>
          </a:p>
        </p:txBody>
      </p:sp>
      <p:sp>
        <p:nvSpPr>
          <p:cNvPr id="9" name="Shape 50">
            <a:extLst>
              <a:ext uri="{FF2B5EF4-FFF2-40B4-BE49-F238E27FC236}">
                <a16:creationId xmlns:a16="http://schemas.microsoft.com/office/drawing/2014/main" id="{4D486BDC-03EA-4299-9E76-0E8CDBBE17B8}"/>
              </a:ext>
            </a:extLst>
          </p:cNvPr>
          <p:cNvSpPr/>
          <p:nvPr/>
        </p:nvSpPr>
        <p:spPr>
          <a:xfrm>
            <a:off x="5290457" y="4786603"/>
            <a:ext cx="5339464" cy="84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rPr>
              <a:t>Мошнина Рауза Шамилевна –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rPr>
              <a:t>к.п.н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rPr>
              <a:t>., профессор, заведующий кафедрой естественно-математических дисциплин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FA8FFB-270F-2C17-D317-CFBB2A3DB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50" t="18911" r="35867" b="9931"/>
          <a:stretch/>
        </p:blipFill>
        <p:spPr>
          <a:xfrm>
            <a:off x="360562" y="0"/>
            <a:ext cx="8172193" cy="6492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D292BE-41D5-D296-AB89-529BA11D0A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9617" y="1356462"/>
            <a:ext cx="36518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280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A48406-FB7B-4142-4478-4A1FC25F7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50" t="14150" r="38240" b="4489"/>
          <a:stretch/>
        </p:blipFill>
        <p:spPr>
          <a:xfrm>
            <a:off x="3692559" y="270400"/>
            <a:ext cx="6375918" cy="60777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636ABB-1631-80A4-2D17-D4E2707E4D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11" y="364245"/>
            <a:ext cx="36518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691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08888-EE24-C728-4CF8-D53C76CC2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50" t="15239" r="35408" b="16462"/>
          <a:stretch/>
        </p:blipFill>
        <p:spPr>
          <a:xfrm>
            <a:off x="2609652" y="573238"/>
            <a:ext cx="7558476" cy="5711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5A4265-B502-4257-021A-F887FF1A64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96" y="189576"/>
            <a:ext cx="36518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529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B1CE6F-903C-556C-AB7E-13CFBA1BA7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50" t="19592" r="36250" b="5306"/>
          <a:stretch/>
        </p:blipFill>
        <p:spPr>
          <a:xfrm>
            <a:off x="624958" y="0"/>
            <a:ext cx="7623536" cy="64411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10A8A3-D4FC-B92A-65A9-8C9A346E67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8494" y="2080145"/>
            <a:ext cx="36518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295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E6F9A0-1683-B058-0350-5C0A230AA177}"/>
              </a:ext>
            </a:extLst>
          </p:cNvPr>
          <p:cNvSpPr/>
          <p:nvPr/>
        </p:nvSpPr>
        <p:spPr>
          <a:xfrm>
            <a:off x="363894" y="740980"/>
            <a:ext cx="3032449" cy="40010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rPr>
              <a:t>Человек и общество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18FC17-2D7E-F26D-E383-556BAC201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622" t="28708" r="38393" b="5034"/>
          <a:stretch/>
        </p:blipFill>
        <p:spPr>
          <a:xfrm>
            <a:off x="4002833" y="335902"/>
            <a:ext cx="7964569" cy="61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37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96F697-8197-6BF2-8208-8C10E36FA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70" t="16054" r="37628" b="14830"/>
          <a:stretch/>
        </p:blipFill>
        <p:spPr>
          <a:xfrm>
            <a:off x="3707119" y="177449"/>
            <a:ext cx="7989220" cy="63513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C4B44D-4AB1-6437-84EC-00C470DEFE5B}"/>
              </a:ext>
            </a:extLst>
          </p:cNvPr>
          <p:cNvSpPr/>
          <p:nvPr/>
        </p:nvSpPr>
        <p:spPr>
          <a:xfrm>
            <a:off x="746449" y="301987"/>
            <a:ext cx="2500604" cy="64632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6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rPr>
              <a:t>Правила безопасной </a:t>
            </a:r>
          </a:p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rPr>
              <a:t>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268194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Какие УУД становятся ведущими в курсе Окружающий мир в 4 классе?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Планирование и прогнозирование.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Умения преобразовывать информацию представленную в разных видах.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Определение оснований для сравнения и классификации.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Обобщение и подведение под понятие.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 ВПР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обеспечение единства образовательного пространства Российской Федерации и поддержки введения ФГОС за счет предоставления образовательным организациям единых проверочных материалов и единых критериев оценивания учебных достижений.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3270244" y="523875"/>
            <a:ext cx="5791200" cy="10080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Подготовка к ВПР в 4 классе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	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Совместное с учащимися составление плана подготовки к ВПР по предмету.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Составление в начале года плана-графика, который учитывает объем и сроки изучения учебного материала и позволяет увидеть какая часть материала уже пройдена, а какую еще осталось пройти.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5986"/>
            <a:ext cx="10515600" cy="15954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Формальная и неформальная рефлексия учебных достижений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720677"/>
            <a:ext cx="82296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2"/>
                </a:solidFill>
              </a:rPr>
              <a:t>Обсуждение с учащимися краткосрочных учебных целей, их достижение, отражение на долгосрочном графике подготовки к ВПР пройденного материала с акцентом на учебных достижениях учащихся.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59544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будут рассмотрены следующие вопросы: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962656"/>
            <a:ext cx="10515600" cy="34795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 подготовить учащихся к успешному выполнению ВПР?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 оценить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сформированность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них универсальных учебных действий?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Каковы особенности заданий, направленных на мониторинг динамики достижений учащихся?</a:t>
            </a:r>
          </a:p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476788" y="1213558"/>
            <a:ext cx="10224864" cy="1224136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090"/>
            <a:ext cx="10515600" cy="15954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Не говорить слишком часто о ВПР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40864"/>
            <a:ext cx="10515600" cy="45171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Проводя подготовку к ВПР, не заострять на этом внимание. </a:t>
            </a:r>
          </a:p>
          <a:p>
            <a:r>
              <a:rPr lang="ru-RU" dirty="0">
                <a:solidFill>
                  <a:schemeClr val="tx2"/>
                </a:solidFill>
              </a:rPr>
              <a:t>С начала учебного года проводить тематические (фрагментарные) </a:t>
            </a:r>
            <a:r>
              <a:rPr lang="ru-RU" dirty="0" err="1">
                <a:solidFill>
                  <a:schemeClr val="tx2"/>
                </a:solidFill>
              </a:rPr>
              <a:t>демработы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Регулярно обсуждать инструкции, стратегию и тактику выполнения заданий ВПР.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8866"/>
            <a:ext cx="10515600" cy="15954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Учить работать с критериями оценки заданий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74850"/>
            <a:ext cx="10515600" cy="43831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	Показывать примеры демонстрационных заданий и критерии их оценки. Понимая критерии оценки, учащиеся осознают способы выполнения и оформления заданий.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5714"/>
            <a:ext cx="10515600" cy="159544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Не показывать страха и беспокойства по поводу предстоящих ВПР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82826"/>
            <a:ext cx="10515600" cy="45751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2"/>
                </a:solidFill>
              </a:rPr>
              <a:t>ВПР не должна стать событием, которое вызывает стресс у учащихся, родителей, учителей, администрации образовательной организации.  Учащимися ВПР должна восприниматься как возможность продемонстрировать себе, учителю и родителям свои учебные достижения за курс начальной школы.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8576"/>
            <a:ext cx="10515600" cy="159544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Акцентировать внимание учащихся и родителей на учебных достижениях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14016"/>
            <a:ext cx="10515600" cy="4443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2"/>
                </a:solidFill>
              </a:rPr>
              <a:t>Не следует воспринимать достижения учащихся как должное. Даже незначительные успехи необходимо фиксировать не только в письменной, но и в устной форме публично. Разработать индивидуальные системы стимулирования для учащихся со сниженной мотивацией учения.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090"/>
            <a:ext cx="10515600" cy="159544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Изучать и обобщать опыт коллег в ходе профессионального общения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5069" y="2386584"/>
            <a:ext cx="10776858" cy="37395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2"/>
                </a:solidFill>
              </a:rPr>
              <a:t>Использовать ресурсы профессионального сообщества, в том числе в </a:t>
            </a:r>
            <a:r>
              <a:rPr lang="ru-RU" dirty="0" err="1">
                <a:solidFill>
                  <a:schemeClr val="tx2"/>
                </a:solidFill>
              </a:rPr>
              <a:t>соцсетях</a:t>
            </a:r>
            <a:r>
              <a:rPr lang="ru-RU" dirty="0">
                <a:solidFill>
                  <a:schemeClr val="tx2"/>
                </a:solidFill>
              </a:rPr>
              <a:t> и виртуальной среде, знакомиться с опытом коллег, их идеями и разработками, обсуждать возникающие проблеме, разрабатывать варианты их преодоления. 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7729"/>
            <a:ext cx="10515600" cy="15954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Применять и формировать у учащихся приемы </a:t>
            </a:r>
            <a:r>
              <a:rPr lang="ru-RU" b="1" dirty="0" err="1">
                <a:solidFill>
                  <a:schemeClr val="tx2"/>
                </a:solidFill>
              </a:rPr>
              <a:t>саморегуляции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829" y="2462041"/>
            <a:ext cx="10795518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2"/>
                </a:solidFill>
              </a:rPr>
              <a:t>Объяснять учащимся и их родителям, что хороший сон и правильное питание являются условиями </a:t>
            </a:r>
            <a:r>
              <a:rPr lang="ru-RU" dirty="0" err="1">
                <a:solidFill>
                  <a:schemeClr val="tx2"/>
                </a:solidFill>
              </a:rPr>
              <a:t>стрессоустойчивости</a:t>
            </a:r>
            <a:r>
              <a:rPr lang="ru-RU" dirty="0">
                <a:solidFill>
                  <a:schemeClr val="tx2"/>
                </a:solidFill>
              </a:rPr>
              <a:t>, умение сосредоточиться и расслабиться после выполнения заданий требует тренировки и волевых усилий. 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Формировать атмосферу взаимопомощи и поддержки в ходе подготовки к ВПР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5698" y="2518047"/>
            <a:ext cx="10515600" cy="4065315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2"/>
                </a:solidFill>
              </a:rPr>
              <a:t>Нецелесообразно формировать конкурентную образовательную среду при подготовке к ВПР, недопустимо применение методов принуждения учащихся. Подготовка должна проходить на позитивном эмоциональном фоне с акцентом на оптимистичном прогнозировании ее выполнения.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23472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Прогнозы обязательно будут сбудутся, если </a:t>
            </a:r>
          </a:p>
        </p:txBody>
      </p:sp>
      <p:pic>
        <p:nvPicPr>
          <p:cNvPr id="4" name="Содержимое 3" descr="cover3d1__w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7568" y="1916833"/>
            <a:ext cx="3238500" cy="43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coloniales.ru/21526-thickbox_default/moshnina-okruzhayushhij-mir-4-kl-10-variantov-zadanij-d-podgot-k-vserossijskoj-proverochnoj-rabote.jpg"/>
          <p:cNvPicPr>
            <a:picLocks noChangeAspect="1" noChangeArrowheads="1"/>
          </p:cNvPicPr>
          <p:nvPr/>
        </p:nvPicPr>
        <p:blipFill>
          <a:blip r:embed="rId3" cstate="print"/>
          <a:srcRect l="40634" t="37045" r="40466" b="37440"/>
          <a:stretch>
            <a:fillRect/>
          </a:stretch>
        </p:blipFill>
        <p:spPr bwMode="auto">
          <a:xfrm>
            <a:off x="6528049" y="1866472"/>
            <a:ext cx="3317339" cy="4478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4321488" y="2458864"/>
            <a:ext cx="6408716" cy="70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557A17-85AF-74BB-DBD9-47C8D02C6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158" t="13878" r="31658" b="3946"/>
          <a:stretch/>
        </p:blipFill>
        <p:spPr>
          <a:xfrm>
            <a:off x="1227791" y="49620"/>
            <a:ext cx="5274230" cy="6221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2A4CA0-06C4-53C4-19CF-BA83856D8A17}"/>
              </a:ext>
            </a:extLst>
          </p:cNvPr>
          <p:cNvSpPr txBox="1"/>
          <p:nvPr/>
        </p:nvSpPr>
        <p:spPr>
          <a:xfrm>
            <a:off x="7249886" y="1895127"/>
            <a:ext cx="348031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elvetica Neue"/>
                <a:sym typeface="Helvetica Neue"/>
              </a:rPr>
              <a:t>https://edsoo.ru/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Выберите одно верное с вашей точки зрения окончание фразы.</a:t>
            </a:r>
          </a:p>
          <a:p>
            <a:pPr>
              <a:buNone/>
            </a:pPr>
            <a:r>
              <a:rPr lang="ru-RU" dirty="0"/>
              <a:t>Главной целью начальной школы является: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обучение чтению, письму и счету.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формирование ЗУНов.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формирование учебной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приучение к дисциплине.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628776"/>
            <a:ext cx="8229600" cy="4525963"/>
          </a:xfrm>
        </p:spPr>
        <p:txBody>
          <a:bodyPr/>
          <a:lstStyle/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dirty="0"/>
              <a:t>    </a:t>
            </a:r>
            <a:r>
              <a:rPr lang="ru-RU" altLang="ru-RU" sz="3400" b="1" dirty="0">
                <a:solidFill>
                  <a:schemeClr val="tx2"/>
                </a:solidFill>
              </a:rPr>
              <a:t>общекультурное, личностное и познавательное развитие обучающихся, обеспечивающие такую </a:t>
            </a:r>
            <a:r>
              <a:rPr lang="ru-RU" altLang="ru-RU" sz="3800" b="1" i="1" dirty="0">
                <a:solidFill>
                  <a:schemeClr val="accent1">
                    <a:lumMod val="75000"/>
                  </a:schemeClr>
                </a:solidFill>
              </a:rPr>
              <a:t>ключевую</a:t>
            </a:r>
            <a:r>
              <a:rPr lang="ru-RU" altLang="ru-RU" sz="3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3400" b="1" dirty="0">
                <a:solidFill>
                  <a:schemeClr val="tx2"/>
                </a:solidFill>
              </a:rPr>
              <a:t>компетенцию образования как </a:t>
            </a:r>
            <a:r>
              <a:rPr lang="ru-RU" altLang="ru-RU" sz="3400" b="1" i="1" dirty="0">
                <a:solidFill>
                  <a:schemeClr val="accent1">
                    <a:lumMod val="75000"/>
                  </a:schemeClr>
                </a:solidFill>
              </a:rPr>
              <a:t>«научить учиться» </a:t>
            </a:r>
          </a:p>
          <a:p>
            <a:endParaRPr lang="ru-RU" altLang="ru-RU" sz="3400" b="1" dirty="0">
              <a:solidFill>
                <a:srgbClr val="FF3300"/>
              </a:solidFill>
            </a:endParaRPr>
          </a:p>
        </p:txBody>
      </p:sp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2999656" y="332657"/>
            <a:ext cx="6300788" cy="10080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sym typeface="Helvetica Neue"/>
              </a:rPr>
              <a:t>Основная цель начального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sym typeface="Helvetica Neue"/>
              </a:rPr>
              <a:t>общего образования 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Что по-вашему значит – уметь учиться?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Быть аккуратным и дисциплинированным.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Хорошо уметь читать, писать и считать.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Самостоятельно выполнять домашнее задание.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Самостоятельно ставить учебные цели, достигать их и оценивать результат.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B857C1-9C5D-6E5C-1969-E6BEDBE94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551" t="26621" r="36480" b="17823"/>
          <a:stretch/>
        </p:blipFill>
        <p:spPr>
          <a:xfrm>
            <a:off x="363552" y="445601"/>
            <a:ext cx="9852149" cy="59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711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C978C-E4EB-65BF-DBC5-9710807E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88948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Описание работы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4A260D-51EB-59F8-8B2A-F28173C21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19673"/>
            <a:ext cx="10515600" cy="5738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Задания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части 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проверочной работы направлены, прежде всего, на выявление уровня владения обучающимися начальными сведениями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 сущности и особенностях природных объектов, процессов и явлений,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об элементарных нормах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здоровьесберегающего поведения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в природной и социальной среде, а также на освоение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умений анализировать информацию, представленную в разных формах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	Задания 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части 2</a:t>
            </a: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 направлены, прежде всего, на выявление уровня владения обучающимися начальными сведениями 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о сущности и особенностях социальных объектов, процессов и явлений</a:t>
            </a: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, об элементарных 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нормах нравственного, здоровьесберегающего поведения</a:t>
            </a: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 в природной и социальной среде, а также на освоение умения осознанно 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строить речевое высказывание</a:t>
            </a: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 в соответствии с коммуникативной задачей. Все задания этой части 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требуют развернутого ответа</a:t>
            </a: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905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F4C9FB-8E2F-9D39-192C-BFC3E0B788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026" t="12871" r="36655" b="10274"/>
          <a:stretch/>
        </p:blipFill>
        <p:spPr>
          <a:xfrm>
            <a:off x="2949968" y="108966"/>
            <a:ext cx="7209146" cy="63192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15BF37-F1F6-50FD-FEF2-2379DBFDC460}"/>
              </a:ext>
            </a:extLst>
          </p:cNvPr>
          <p:cNvSpPr/>
          <p:nvPr/>
        </p:nvSpPr>
        <p:spPr>
          <a:xfrm>
            <a:off x="134174" y="2170382"/>
            <a:ext cx="3629609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4472C4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Человек и природа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6288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471D3A-6618-C49A-2F73-3B20D81C5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50" t="13197" r="37628" b="4626"/>
          <a:stretch/>
        </p:blipFill>
        <p:spPr>
          <a:xfrm>
            <a:off x="3041498" y="144140"/>
            <a:ext cx="6687035" cy="6357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3C2B04-CE2C-C56D-C5E5-DA2BD27E6F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291" y="919977"/>
            <a:ext cx="36518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65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772</Words>
  <Application>Microsoft Office PowerPoint</Application>
  <PresentationFormat>Широкоэкранный</PresentationFormat>
  <Paragraphs>65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Golos</vt:lpstr>
      <vt:lpstr>Helvetica</vt:lpstr>
      <vt:lpstr>Helvetica Neue</vt:lpstr>
      <vt:lpstr>Times New Roman</vt:lpstr>
      <vt:lpstr>Wingdings</vt:lpstr>
      <vt:lpstr>Default</vt:lpstr>
      <vt:lpstr>1_Тема Office</vt:lpstr>
      <vt:lpstr>1_Default</vt:lpstr>
      <vt:lpstr>Презентация PowerPoint</vt:lpstr>
      <vt:lpstr>На вебинаре будут рассмотрены следующие вопросы: </vt:lpstr>
      <vt:lpstr>Сверим наши позиции.</vt:lpstr>
      <vt:lpstr>Презентация PowerPoint</vt:lpstr>
      <vt:lpstr>Сверим наши позиции.</vt:lpstr>
      <vt:lpstr>Презентация PowerPoint</vt:lpstr>
      <vt:lpstr>  Описание работы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Сверим наши позиции.</vt:lpstr>
      <vt:lpstr>Цель ВПР</vt:lpstr>
      <vt:lpstr>Подготовка к ВПР в 4 классе</vt:lpstr>
      <vt:lpstr>Формальная и неформальная рефлексия учебных достижений</vt:lpstr>
      <vt:lpstr>Не говорить слишком часто о ВПР </vt:lpstr>
      <vt:lpstr>Учить работать с критериями оценки заданий</vt:lpstr>
      <vt:lpstr>Не показывать страха и беспокойства по поводу предстоящих ВПР</vt:lpstr>
      <vt:lpstr>Акцентировать внимание учащихся и родителей на учебных достижениях</vt:lpstr>
      <vt:lpstr>Изучать и обобщать опыт коллег в ходе профессионального общения </vt:lpstr>
      <vt:lpstr>Применять и формировать у учащихся приемы саморегуляции </vt:lpstr>
      <vt:lpstr>Формировать атмосферу взаимопомощи и поддержки в ходе подготовки к ВПР</vt:lpstr>
      <vt:lpstr>Прогнозы обязательно будут сбудутся, если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Злобина</dc:creator>
  <cp:lastModifiedBy>CNPPM-1</cp:lastModifiedBy>
  <cp:revision>3</cp:revision>
  <dcterms:created xsi:type="dcterms:W3CDTF">2024-04-17T19:58:47Z</dcterms:created>
  <dcterms:modified xsi:type="dcterms:W3CDTF">2024-04-18T12:51:54Z</dcterms:modified>
</cp:coreProperties>
</file>