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56" r:id="rId3"/>
    <p:sldId id="323" r:id="rId4"/>
    <p:sldId id="270" r:id="rId5"/>
    <p:sldId id="321" r:id="rId6"/>
    <p:sldId id="322" r:id="rId7"/>
    <p:sldId id="271" r:id="rId8"/>
    <p:sldId id="272" r:id="rId9"/>
    <p:sldId id="273" r:id="rId10"/>
    <p:sldId id="274" r:id="rId11"/>
    <p:sldId id="320" r:id="rId12"/>
    <p:sldId id="275" r:id="rId13"/>
    <p:sldId id="276" r:id="rId14"/>
    <p:sldId id="277" r:id="rId15"/>
    <p:sldId id="278" r:id="rId16"/>
    <p:sldId id="324" r:id="rId17"/>
    <p:sldId id="325" r:id="rId18"/>
    <p:sldId id="326" r:id="rId19"/>
    <p:sldId id="327" r:id="rId20"/>
    <p:sldId id="312" r:id="rId21"/>
    <p:sldId id="2774" r:id="rId22"/>
    <p:sldId id="2775" r:id="rId23"/>
    <p:sldId id="2776" r:id="rId24"/>
    <p:sldId id="2777" r:id="rId25"/>
    <p:sldId id="2778" r:id="rId26"/>
    <p:sldId id="313" r:id="rId27"/>
    <p:sldId id="277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55" autoAdjust="0"/>
  </p:normalViewPr>
  <p:slideViewPr>
    <p:cSldViewPr snapToGrid="0">
      <p:cViewPr varScale="1">
        <p:scale>
          <a:sx n="60" d="100"/>
          <a:sy n="60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949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rgbClr val="245896"/>
                </a:solidFill>
                <a:latin typeface="Arial"/>
                <a:cs typeface="Arial"/>
              </a:defRPr>
            </a:lvl1pPr>
          </a:lstStyle>
          <a:p>
            <a:pPr marL="8637">
              <a:lnSpc>
                <a:spcPts val="1167"/>
              </a:lnSpc>
            </a:pPr>
            <a:r>
              <a:rPr lang="ru-RU" spc="-7"/>
              <a:t>Издательство</a:t>
            </a:r>
            <a:r>
              <a:rPr lang="ru-RU" spc="41"/>
              <a:t> </a:t>
            </a:r>
            <a:r>
              <a:rPr lang="ru-RU" spc="-7"/>
              <a:t>«Академкнига/Учебник»</a:t>
            </a:r>
            <a:endParaRPr lang="ru-RU" spc="-7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575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nppm_ivanteevka@mail.ru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1710933"/>
            <a:ext cx="10515600" cy="9211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373C59"/>
                </a:solidFill>
              </a:rPr>
              <a:t>Аспектный анализ урока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549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Кудрова Лариса Геннадьевна, директор ЦНППМ КУРО</a:t>
            </a:r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028734"/>
            <a:ext cx="9284888" cy="561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4DF6E03-DA91-4DA9-84E2-0D30E9FCFE1E}"/>
              </a:ext>
            </a:extLst>
          </p:cNvPr>
          <p:cNvGraphicFramePr>
            <a:graphicFrameLocks noGrp="1"/>
          </p:cNvGraphicFramePr>
          <p:nvPr/>
        </p:nvGraphicFramePr>
        <p:xfrm>
          <a:off x="527382" y="1124745"/>
          <a:ext cx="11233246" cy="5191340"/>
        </p:xfrm>
        <a:graphic>
          <a:graphicData uri="http://schemas.openxmlformats.org/drawingml/2006/table">
            <a:tbl>
              <a:tblPr firstRow="1" firstCol="1" bandRow="1"/>
              <a:tblGrid>
                <a:gridCol w="1357125">
                  <a:extLst>
                    <a:ext uri="{9D8B030D-6E8A-4147-A177-3AD203B41FA5}">
                      <a16:colId xmlns:a16="http://schemas.microsoft.com/office/drawing/2014/main" val="180063030"/>
                    </a:ext>
                  </a:extLst>
                </a:gridCol>
                <a:gridCol w="3492469">
                  <a:extLst>
                    <a:ext uri="{9D8B030D-6E8A-4147-A177-3AD203B41FA5}">
                      <a16:colId xmlns:a16="http://schemas.microsoft.com/office/drawing/2014/main" val="282980366"/>
                    </a:ext>
                  </a:extLst>
                </a:gridCol>
                <a:gridCol w="6383652">
                  <a:extLst>
                    <a:ext uri="{9D8B030D-6E8A-4147-A177-3AD203B41FA5}">
                      <a16:colId xmlns:a16="http://schemas.microsoft.com/office/drawing/2014/main" val="2849543971"/>
                    </a:ext>
                  </a:extLst>
                </a:gridCol>
              </a:tblGrid>
              <a:tr h="3219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наблюдения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208287"/>
                  </a:ext>
                </a:extLst>
              </a:tr>
              <a:tr h="13557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Фронтальная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Произвольное внимание учащихся в ходе объяснения педагога, уровень вопросов учеников, степень вовлечение во фронтальную работу, правильность ответов. 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78292"/>
                  </a:ext>
                </a:extLst>
              </a:tr>
              <a:tr h="13557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Распределение ролей, принятие ответственность за результат своей деятельность, оценка вклада каждого в достижение общей цели, умение решать конфликты.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56865"/>
                  </a:ext>
                </a:extLst>
              </a:tr>
              <a:tr h="66658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Групповая/парная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Вовлечение всех в групповую, парную работу, учебное сотрудничество.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425214"/>
                  </a:ext>
                </a:extLst>
              </a:tr>
              <a:tr h="149123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Степень самостоятельности, умение обратиться за помощью в ситуации затруднения, результативность, умение педагога оказать опосредованную помощь.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95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3FC202-0261-4B70-B532-4912F5724491}"/>
              </a:ext>
            </a:extLst>
          </p:cNvPr>
          <p:cNvSpPr txBox="1"/>
          <p:nvPr/>
        </p:nvSpPr>
        <p:spPr>
          <a:xfrm>
            <a:off x="671398" y="1124744"/>
            <a:ext cx="10849205" cy="362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Методический анализ.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обучения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способы взаимосвязанной деятельности учителя и учеников, применяемые для достижения целей и дидактических задач урока.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анализе урока методам обучения уделяется особое внимание, так как именно их отбор и сочетание определяют эффективность урока.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современной педагогической науке несколько подходов к классификации методов обучения. В рамках одной образовательной организации необходимо определить общие подходы к выбору методов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60691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8F4719-C974-413B-A068-9C589536A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33557"/>
              </p:ext>
            </p:extLst>
          </p:nvPr>
        </p:nvGraphicFramePr>
        <p:xfrm>
          <a:off x="239349" y="1109979"/>
          <a:ext cx="11809312" cy="5094427"/>
        </p:xfrm>
        <a:graphic>
          <a:graphicData uri="http://schemas.openxmlformats.org/drawingml/2006/table">
            <a:tbl>
              <a:tblPr firstRow="1" firstCol="1" bandRow="1"/>
              <a:tblGrid>
                <a:gridCol w="4800533">
                  <a:extLst>
                    <a:ext uri="{9D8B030D-6E8A-4147-A177-3AD203B41FA5}">
                      <a16:colId xmlns:a16="http://schemas.microsoft.com/office/drawing/2014/main" val="2938562565"/>
                    </a:ext>
                  </a:extLst>
                </a:gridCol>
                <a:gridCol w="7008779">
                  <a:extLst>
                    <a:ext uri="{9D8B030D-6E8A-4147-A177-3AD203B41FA5}">
                      <a16:colId xmlns:a16="http://schemas.microsoft.com/office/drawing/2014/main" val="1482132623"/>
                    </a:ext>
                  </a:extLst>
                </a:gridCol>
              </a:tblGrid>
              <a:tr h="3282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Основания для классификации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методов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77590"/>
                  </a:ext>
                </a:extLst>
              </a:tr>
              <a:tr h="8887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передачи и восприятия информации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Словесные методы передачи и слухового восприятия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Наглядные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Практические методы 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32075"/>
                  </a:ext>
                </a:extLst>
              </a:tr>
              <a:tr h="6799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деятельности по усвоению содержания образования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Репродуктивные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Продуктивные методы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716290"/>
                  </a:ext>
                </a:extLst>
              </a:tr>
              <a:tr h="712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управления деятельностью учащихся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непосредственного управления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опосредованного управления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146913"/>
                  </a:ext>
                </a:extLst>
              </a:tr>
              <a:tr h="17731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дидактические задачи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осуществления и организации учебно-познавательной деятельности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стимулирования и мотивации учебно-познавательной деятельности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контроля и самоконтроля результатов учебно-познавательной деятельности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844444"/>
                  </a:ext>
                </a:extLst>
              </a:tr>
              <a:tr h="712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Логика изложения и усвоения учебного материала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Индуктивные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Дедуктивные методы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59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6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629C34-9CAB-4F53-9F9E-6FE4A8AEB86D}"/>
              </a:ext>
            </a:extLst>
          </p:cNvPr>
          <p:cNvSpPr txBox="1"/>
          <p:nvPr/>
        </p:nvSpPr>
        <p:spPr>
          <a:xfrm>
            <a:off x="431370" y="1133424"/>
            <a:ext cx="11329259" cy="4803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Структурный аспект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структуры урока осуществляется в двух направлениях.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– выявление целевого назначения урока в системе уроков по данной теме. Для этого устанавливаются взаимосвязи этого урока с предшествующими и последующими по изучаемой теме, и выявляется оптимальность планирования времени на изучение этой темы конкретным классом.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– анализ структуры урока. В процессе структурного анализа урока выделяются этапы, то есть формулируется целевое назначение каждого этапа и направленность на конечный результат, определяется оптимальность распределения времени на каждый этап. Целесообразно выделять и логическую последовательность этапов.</a:t>
            </a: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654307-A2CF-447C-BBDF-AF592A1F13F5}"/>
              </a:ext>
            </a:extLst>
          </p:cNvPr>
          <p:cNvSpPr txBox="1"/>
          <p:nvPr/>
        </p:nvSpPr>
        <p:spPr>
          <a:xfrm>
            <a:off x="239350" y="1029305"/>
            <a:ext cx="11713301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анализа урока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позиции управленческого подхода к деятельности учителя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Ценностные установки учителя.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1. Оценка степени убежденности учителя в постижении собственного замысла урока.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2. Оценка направленности выбранной цели на развитие образовательной траектории ученика.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3. Оценка коммуникативного учебного пространства через постановку учеником учебной проблемы 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36558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9BFF6-9723-4B1F-968C-365D5B92D722}"/>
              </a:ext>
            </a:extLst>
          </p:cNvPr>
          <p:cNvSpPr txBox="1"/>
          <p:nvPr/>
        </p:nvSpPr>
        <p:spPr>
          <a:xfrm>
            <a:off x="335360" y="1316766"/>
            <a:ext cx="11521280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установки учителя.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Неформальность в выборе выбора цели обучения на данном уроке, фиксация учителем формы отражения знаний через постановку цели (продукт урока).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значения своевременного контроля учителем не только знаний, но и процесса их получения.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Поэтапность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контроля хода усвоения знаний по предмету.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умений учителя в технике прогнозирования времени на качественное выполнение поставленной учебной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66092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B49BBE-2B53-4301-8D2A-2E5966A40C51}"/>
              </a:ext>
            </a:extLst>
          </p:cNvPr>
          <p:cNvSpPr txBox="1"/>
          <p:nvPr/>
        </p:nvSpPr>
        <p:spPr>
          <a:xfrm>
            <a:off x="335360" y="1490979"/>
            <a:ext cx="11521280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Мировоззренческие установки учителя в области своего предмета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01677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компетентности учителя в выборе:</a:t>
            </a:r>
          </a:p>
          <a:p>
            <a:pPr marL="59688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учебных средств для выполнения поставленной задачи (отбор учебного материала, учебные вопросы, выбор формы предъявления полученного знания учениками);</a:t>
            </a:r>
          </a:p>
          <a:p>
            <a:pPr marL="59688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умения учителя в расстановке акцентов в образовательном и информационном пространстве по своему предмету в данной теме;</a:t>
            </a:r>
          </a:p>
          <a:p>
            <a:pPr marL="59688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оценка качества промежуточных продуктов деятельности и конечного продукта урока.</a:t>
            </a:r>
          </a:p>
          <a:p>
            <a:pPr marL="596885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Уровень результативности усилий ученика и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297438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BAFEC-0FD5-4194-8B07-16C9797ED442}"/>
              </a:ext>
            </a:extLst>
          </p:cNvPr>
          <p:cNvSpPr txBox="1"/>
          <p:nvPr/>
        </p:nvSpPr>
        <p:spPr>
          <a:xfrm>
            <a:off x="623392" y="1124745"/>
            <a:ext cx="11137237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Психологические установки учителя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выбора профессиональной позиции в создании совместной деятельности «учитель-ученик» (учитель 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назидатель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учитель-советчик, учитель-друг, учитель-наставник и т.д.).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усилий учителя в стимулировании ученика, создании ситуации успешности.</a:t>
            </a:r>
          </a:p>
          <a:p>
            <a:pPr marL="457189" indent="-457189" algn="just">
              <a:lnSpc>
                <a:spcPct val="150000"/>
              </a:lnSpc>
              <a:buFont typeface="+mj-lt"/>
              <a:buAutoNum type="arabicPeriod"/>
              <a:tabLst>
                <a:tab pos="914377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корректности учителя на этапах оценивания ученика, выдвижение критериев оценки, степень понимания их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87122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C6E5782-3627-42EF-BBC7-D5965346C575}"/>
              </a:ext>
            </a:extLst>
          </p:cNvPr>
          <p:cNvSpPr txBox="1">
            <a:spLocks/>
          </p:cNvSpPr>
          <p:nvPr/>
        </p:nvSpPr>
        <p:spPr>
          <a:xfrm>
            <a:off x="369277" y="5451871"/>
            <a:ext cx="10515600" cy="9246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373C59"/>
                </a:solidFill>
              </a:rPr>
              <a:t>* Письмо Академии </a:t>
            </a:r>
            <a:r>
              <a:rPr lang="ru-RU" sz="1800" b="1" dirty="0" err="1">
                <a:solidFill>
                  <a:srgbClr val="373C59"/>
                </a:solidFill>
              </a:rPr>
              <a:t>Минпросвещения</a:t>
            </a:r>
            <a:r>
              <a:rPr lang="ru-RU" sz="1800" b="1" dirty="0">
                <a:solidFill>
                  <a:srgbClr val="373C59"/>
                </a:solidFill>
              </a:rPr>
              <a:t> России от 09.08.2022 № 2353 «О направлении методических рекомендаций по сопровождению учителей в процессе реализации обновленных ФГОС НОО и ООО»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9B7A8-ECC3-D557-ABFE-9BCBF1F7F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95" y="1078523"/>
            <a:ext cx="10278582" cy="44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6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EB3F54-A364-4C99-8B4E-1E1D0E2CA96C}"/>
              </a:ext>
            </a:extLst>
          </p:cNvPr>
          <p:cNvSpPr txBox="1"/>
          <p:nvPr/>
        </p:nvSpPr>
        <p:spPr>
          <a:xfrm>
            <a:off x="815413" y="1220755"/>
            <a:ext cx="10753195" cy="2390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«сильным, опытным становится педагог, который умеет анализировать свой труд...»</a:t>
            </a:r>
            <a:r>
              <a:rPr lang="ru-RU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sz="3733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В. А Сухомлинский</a:t>
            </a:r>
            <a:r>
              <a:rPr lang="ru-RU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733" dirty="0"/>
          </a:p>
        </p:txBody>
      </p:sp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203DB0-DF97-F275-D11E-275C9F66E98A}"/>
              </a:ext>
            </a:extLst>
          </p:cNvPr>
          <p:cNvGraphicFramePr>
            <a:graphicFrameLocks noGrp="1"/>
          </p:cNvGraphicFramePr>
          <p:nvPr/>
        </p:nvGraphicFramePr>
        <p:xfrm>
          <a:off x="349909" y="1935005"/>
          <a:ext cx="5038464" cy="3138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872">
                  <a:extLst>
                    <a:ext uri="{9D8B030D-6E8A-4147-A177-3AD203B41FA5}">
                      <a16:colId xmlns:a16="http://schemas.microsoft.com/office/drawing/2014/main" val="61233590"/>
                    </a:ext>
                  </a:extLst>
                </a:gridCol>
                <a:gridCol w="2970207">
                  <a:extLst>
                    <a:ext uri="{9D8B030D-6E8A-4147-A177-3AD203B41FA5}">
                      <a16:colId xmlns:a16="http://schemas.microsoft.com/office/drawing/2014/main" val="2368033398"/>
                    </a:ext>
                  </a:extLst>
                </a:gridCol>
                <a:gridCol w="1628385">
                  <a:extLst>
                    <a:ext uri="{9D8B030D-6E8A-4147-A177-3AD203B41FA5}">
                      <a16:colId xmlns:a16="http://schemas.microsoft.com/office/drawing/2014/main" val="3353304633"/>
                    </a:ext>
                  </a:extLst>
                </a:gridCol>
              </a:tblGrid>
              <a:tr h="21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I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Целеполагание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759999"/>
                  </a:ext>
                </a:extLst>
              </a:tr>
              <a:tr h="650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сформулирована совместно с обучающимися (использован проблемный метод, смысловая догадка, метод ассоциаций, иное)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2902893"/>
                  </a:ext>
                </a:extLst>
              </a:tr>
              <a:tr h="21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диагностируема, достижима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70300334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сформулирована четко и доступна для понимания обучающимся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4695231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Поставленные задачи соответствуют достижению цели, являются необходимыми и достаточными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58158449"/>
                  </a:ext>
                </a:extLst>
              </a:tr>
              <a:tr h="21036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Итого по разделу: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0–6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694252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872DAF-DA8A-B927-7451-09BF85C09169}"/>
              </a:ext>
            </a:extLst>
          </p:cNvPr>
          <p:cNvSpPr txBox="1"/>
          <p:nvPr/>
        </p:nvSpPr>
        <p:spPr>
          <a:xfrm>
            <a:off x="960702" y="1067972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FE9AB-48B0-EFCC-C7BE-CA1DA190CAF2}"/>
              </a:ext>
            </a:extLst>
          </p:cNvPr>
          <p:cNvSpPr txBox="1"/>
          <p:nvPr/>
        </p:nvSpPr>
        <p:spPr>
          <a:xfrm>
            <a:off x="7693216" y="112247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B371F-0A8B-00E6-F0C3-751D5A8B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60" y="2206641"/>
            <a:ext cx="5541831" cy="30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39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743302-7EF9-82EB-7400-BB83711346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FCF859-71D1-0270-2041-66D05B84B4D0}"/>
              </a:ext>
            </a:extLst>
          </p:cNvPr>
          <p:cNvGraphicFramePr>
            <a:graphicFrameLocks noGrp="1"/>
          </p:cNvGraphicFramePr>
          <p:nvPr/>
        </p:nvGraphicFramePr>
        <p:xfrm>
          <a:off x="188339" y="1384708"/>
          <a:ext cx="6475606" cy="515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03">
                  <a:extLst>
                    <a:ext uri="{9D8B030D-6E8A-4147-A177-3AD203B41FA5}">
                      <a16:colId xmlns:a16="http://schemas.microsoft.com/office/drawing/2014/main" val="1671082259"/>
                    </a:ext>
                  </a:extLst>
                </a:gridCol>
                <a:gridCol w="4046993">
                  <a:extLst>
                    <a:ext uri="{9D8B030D-6E8A-4147-A177-3AD203B41FA5}">
                      <a16:colId xmlns:a16="http://schemas.microsoft.com/office/drawing/2014/main" val="2809577315"/>
                    </a:ext>
                  </a:extLst>
                </a:gridCol>
                <a:gridCol w="1903010">
                  <a:extLst>
                    <a:ext uri="{9D8B030D-6E8A-4147-A177-3AD203B41FA5}">
                      <a16:colId xmlns:a16="http://schemas.microsoft.com/office/drawing/2014/main" val="2025912480"/>
                    </a:ext>
                  </a:extLst>
                </a:gridCol>
              </a:tblGrid>
              <a:tr h="17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Организация деятельности обучающихся на уроке (занятии)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34820"/>
                  </a:ext>
                </a:extLst>
              </a:tr>
              <a:tr h="525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Используются проблемные методы обучения (частично-поисковый, исследовательский), приемы активизации познавательной деятельности обучающихся, диалоговые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0–2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4034936591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Имеются блоки самостоятельного получения знаний обучающимися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873089254"/>
                  </a:ext>
                </a:extLst>
              </a:tr>
              <a:tr h="34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Организована проектная/учебно-исследовательская деятельность обучающихся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340244245"/>
                  </a:ext>
                </a:extLst>
              </a:tr>
              <a:tr h="1059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Задания предусматривают учет индивидуальных особенностей и интересов обучающихся, дифференциацию и индивидуализацию обучения, в том числе возможность выбора темпа, уровня сложности, способов деятельности (вывод делается на основании плана-конспекта/технологической карты урока (занятия) (занятия) и приложений к нему)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3011297929"/>
                  </a:ext>
                </a:extLst>
              </a:tr>
              <a:tr h="349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Содержатся задания на формирование/развитие/ совершенствование универсальных учебных действий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2583441229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Имеются задания, направленные на формирование положительной учебной мотивации, в том числе учебно-познавательных мотивов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4055949098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Предусмотрено использование разнообразных способов и средств обратной связи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3159564038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Предусмотренные задания являются необходимыми и достаточными для достижения цели урока (занятия)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845536803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Выбор используемых методов и приемов оправдан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659746540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Выбранный тип урока (занятия) соответствует поставленной цели, структура урока (занятия) логична, этапы взаимосвязаны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669983658"/>
                  </a:ext>
                </a:extLst>
              </a:tr>
              <a:tr h="17830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Итого по разделу: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0–17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3865128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44F9C6-8AA6-6488-D250-EF4D16E6CE41}"/>
              </a:ext>
            </a:extLst>
          </p:cNvPr>
          <p:cNvSpPr txBox="1"/>
          <p:nvPr/>
        </p:nvSpPr>
        <p:spPr>
          <a:xfrm>
            <a:off x="1657100" y="891639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C5413-DBD9-E70B-DEE6-C223BEA77585}"/>
              </a:ext>
            </a:extLst>
          </p:cNvPr>
          <p:cNvSpPr txBox="1"/>
          <p:nvPr/>
        </p:nvSpPr>
        <p:spPr>
          <a:xfrm>
            <a:off x="7693216" y="112247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5837F-E7B2-FB46-1A35-C724DFA2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539" y="2313250"/>
            <a:ext cx="3813206" cy="30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ED8EA85-F621-644D-F9F8-28FDD6DFA2B7}"/>
              </a:ext>
            </a:extLst>
          </p:cNvPr>
          <p:cNvGraphicFramePr>
            <a:graphicFrameLocks noGrp="1"/>
          </p:cNvGraphicFramePr>
          <p:nvPr/>
        </p:nvGraphicFramePr>
        <p:xfrm>
          <a:off x="401873" y="1476851"/>
          <a:ext cx="5938371" cy="375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799">
                  <a:extLst>
                    <a:ext uri="{9D8B030D-6E8A-4147-A177-3AD203B41FA5}">
                      <a16:colId xmlns:a16="http://schemas.microsoft.com/office/drawing/2014/main" val="2232000153"/>
                    </a:ext>
                  </a:extLst>
                </a:gridCol>
                <a:gridCol w="3896554">
                  <a:extLst>
                    <a:ext uri="{9D8B030D-6E8A-4147-A177-3AD203B41FA5}">
                      <a16:colId xmlns:a16="http://schemas.microsoft.com/office/drawing/2014/main" val="1220096493"/>
                    </a:ext>
                  </a:extLst>
                </a:gridCol>
                <a:gridCol w="1417018">
                  <a:extLst>
                    <a:ext uri="{9D8B030D-6E8A-4147-A177-3AD203B41FA5}">
                      <a16:colId xmlns:a16="http://schemas.microsoft.com/office/drawing/2014/main" val="136393863"/>
                    </a:ext>
                  </a:extLst>
                </a:gridCol>
              </a:tblGrid>
              <a:tr h="222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III.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Оценка и рефлексия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058852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Используется формирующее (критериальное) оценивание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3821006447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Предусмотрена разработка/обсуждение критериев оценки деятельности с обучающимися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1493730982"/>
                  </a:ext>
                </a:extLst>
              </a:tr>
              <a:tr h="222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Организована взаимооценка/самооценка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734691546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Даются комментарии выставленных отметок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4040830403"/>
                  </a:ext>
                </a:extLst>
              </a:tr>
              <a:tr h="937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Организована рефлексия с учетом возрастных особенностей обучающихся (оценка новизны, сложности, полезности выполненных заданий, уровня достижения цели урока (занятия), степени выполнения поставленных задач, полученного результата и деятельности, взаимодействия, иное)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1262647230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Практическая значимость знаний и способов деятельности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2490477476"/>
                  </a:ext>
                </a:extLst>
              </a:tr>
              <a:tr h="33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содержания урока (занятия) планируемым результатам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2680628641"/>
                  </a:ext>
                </a:extLst>
              </a:tr>
              <a:tr h="18702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Итого по разделу: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0–10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6652662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67EC40-6D11-0676-FAA5-3D71F5A22855}"/>
              </a:ext>
            </a:extLst>
          </p:cNvPr>
          <p:cNvSpPr txBox="1"/>
          <p:nvPr/>
        </p:nvSpPr>
        <p:spPr>
          <a:xfrm>
            <a:off x="1657100" y="891639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8F962-C0FA-493D-1723-F36D9E411FE1}"/>
              </a:ext>
            </a:extLst>
          </p:cNvPr>
          <p:cNvSpPr txBox="1"/>
          <p:nvPr/>
        </p:nvSpPr>
        <p:spPr>
          <a:xfrm>
            <a:off x="7693216" y="112247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65921-9894-75C9-42C0-47715803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746" y="2361696"/>
            <a:ext cx="4637962" cy="18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DF9BFB-4E47-E50F-6B85-02727DCB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9845D4-6A9D-939A-6B08-024F1900FC7A}"/>
              </a:ext>
            </a:extLst>
          </p:cNvPr>
          <p:cNvGraphicFramePr>
            <a:graphicFrameLocks noGrp="1"/>
          </p:cNvGraphicFramePr>
          <p:nvPr/>
        </p:nvGraphicFramePr>
        <p:xfrm>
          <a:off x="218955" y="1544186"/>
          <a:ext cx="6109176" cy="4453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852">
                  <a:extLst>
                    <a:ext uri="{9D8B030D-6E8A-4147-A177-3AD203B41FA5}">
                      <a16:colId xmlns:a16="http://schemas.microsoft.com/office/drawing/2014/main" val="3251065877"/>
                    </a:ext>
                  </a:extLst>
                </a:gridCol>
                <a:gridCol w="3555186">
                  <a:extLst>
                    <a:ext uri="{9D8B030D-6E8A-4147-A177-3AD203B41FA5}">
                      <a16:colId xmlns:a16="http://schemas.microsoft.com/office/drawing/2014/main" val="652612105"/>
                    </a:ext>
                  </a:extLst>
                </a:gridCol>
                <a:gridCol w="2070138">
                  <a:extLst>
                    <a:ext uri="{9D8B030D-6E8A-4147-A177-3AD203B41FA5}">
                      <a16:colId xmlns:a16="http://schemas.microsoft.com/office/drawing/2014/main" val="648367513"/>
                    </a:ext>
                  </a:extLst>
                </a:gridCol>
              </a:tblGrid>
              <a:tr h="190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IV.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Информационное и техническое обеспечение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27603"/>
                  </a:ext>
                </a:extLst>
              </a:tr>
              <a:tr h="589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условно-изобразительной наглядности (знаково-символические средства, модели и др.), использование наглядности целесообразно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3942702719"/>
                  </a:ext>
                </a:extLst>
              </a:tr>
              <a:tr h="39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ИКТ-технологий, применение технологий целесообразно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4267619545"/>
                  </a:ext>
                </a:extLst>
              </a:tr>
              <a:tr h="788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Используемая наглядность функциональна, (используется для решения определенной учебной задачи). Средства обучения используются целесообразно с учетом специфики программы, возраста обучающихся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294306412"/>
                  </a:ext>
                </a:extLst>
              </a:tr>
              <a:tr h="3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разнообразных справочных материалов (словарей, энциклопедий, справочников)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2407061239"/>
                  </a:ext>
                </a:extLst>
              </a:tr>
              <a:tr h="3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электронных учебных материалов и ресурсов Интернета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842487358"/>
                  </a:ext>
                </a:extLst>
              </a:tr>
              <a:tr h="3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Предусмотрено использование материалов разных форматов (текстов, таблиц, схем, графиков, видео, аудио)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0–2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3619083711"/>
                  </a:ext>
                </a:extLst>
              </a:tr>
              <a:tr h="39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Обучающимися используется технологическая карта урока (занятия)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2514963822"/>
                  </a:ext>
                </a:extLst>
              </a:tr>
              <a:tr h="19061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Итого по разделу: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0–12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10382488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0B4092-75A8-9F23-6532-8F6D0B07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18" y="2446474"/>
            <a:ext cx="4343375" cy="3062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E8A2A-32CB-37F5-B02F-B2A2D3AA2521}"/>
              </a:ext>
            </a:extLst>
          </p:cNvPr>
          <p:cNvSpPr txBox="1"/>
          <p:nvPr/>
        </p:nvSpPr>
        <p:spPr>
          <a:xfrm>
            <a:off x="1657100" y="891639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9E68B-F768-16F2-901B-B0BE1B2D92A0}"/>
              </a:ext>
            </a:extLst>
          </p:cNvPr>
          <p:cNvSpPr txBox="1"/>
          <p:nvPr/>
        </p:nvSpPr>
        <p:spPr>
          <a:xfrm>
            <a:off x="7693216" y="112247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91408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AE01B94-57E9-0FAA-A1A0-287025F82DF1}"/>
              </a:ext>
            </a:extLst>
          </p:cNvPr>
          <p:cNvGraphicFramePr>
            <a:graphicFrameLocks noGrp="1"/>
          </p:cNvGraphicFramePr>
          <p:nvPr/>
        </p:nvGraphicFramePr>
        <p:xfrm>
          <a:off x="376203" y="1964144"/>
          <a:ext cx="5719797" cy="2692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354">
                  <a:extLst>
                    <a:ext uri="{9D8B030D-6E8A-4147-A177-3AD203B41FA5}">
                      <a16:colId xmlns:a16="http://schemas.microsoft.com/office/drawing/2014/main" val="2752491726"/>
                    </a:ext>
                  </a:extLst>
                </a:gridCol>
                <a:gridCol w="3371859">
                  <a:extLst>
                    <a:ext uri="{9D8B030D-6E8A-4147-A177-3AD203B41FA5}">
                      <a16:colId xmlns:a16="http://schemas.microsoft.com/office/drawing/2014/main" val="2202323127"/>
                    </a:ext>
                  </a:extLst>
                </a:gridCol>
                <a:gridCol w="1848584">
                  <a:extLst>
                    <a:ext uri="{9D8B030D-6E8A-4147-A177-3AD203B41FA5}">
                      <a16:colId xmlns:a16="http://schemas.microsoft.com/office/drawing/2014/main" val="3326308861"/>
                    </a:ext>
                  </a:extLst>
                </a:gridCol>
              </a:tblGrid>
              <a:tr h="293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V.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Обеспечение условий охраны здоровья обучающихся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5401"/>
                  </a:ext>
                </a:extLst>
              </a:tr>
              <a:tr h="59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Предусмотрено чередование различных видов деятельности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96036595"/>
                  </a:ext>
                </a:extLst>
              </a:tr>
              <a:tr h="1213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2.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Предусмотрены динамические паузы (физкультминутки) и (или) проведение комплекса упражнений для профилактики сколиоза, утомления глаз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7946781"/>
                  </a:ext>
                </a:extLst>
              </a:tr>
              <a:tr h="29313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Итого по разделу: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95853072"/>
                  </a:ext>
                </a:extLst>
              </a:tr>
              <a:tr h="29313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ВСЕГО БАЛЛОВ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Max. 48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540675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D30BC3-5E11-1BE0-EFE8-93AD62743D58}"/>
              </a:ext>
            </a:extLst>
          </p:cNvPr>
          <p:cNvSpPr txBox="1"/>
          <p:nvPr/>
        </p:nvSpPr>
        <p:spPr>
          <a:xfrm>
            <a:off x="1481486" y="1271646"/>
            <a:ext cx="353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Аудит и </a:t>
            </a:r>
            <a:r>
              <a:rPr lang="ru-RU" sz="2400" b="1" dirty="0" err="1">
                <a:solidFill>
                  <a:srgbClr val="002060"/>
                </a:solidFill>
              </a:rPr>
              <a:t>самоаудит</a:t>
            </a:r>
            <a:r>
              <a:rPr lang="ru-RU" sz="2400" b="1" dirty="0">
                <a:solidFill>
                  <a:srgbClr val="002060"/>
                </a:solidFill>
              </a:rPr>
              <a:t> урока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FA3B0-DEE7-3699-62F1-EFD8291ADC02}"/>
              </a:ext>
            </a:extLst>
          </p:cNvPr>
          <p:cNvSpPr txBox="1"/>
          <p:nvPr/>
        </p:nvSpPr>
        <p:spPr>
          <a:xfrm>
            <a:off x="7432823" y="1145197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6A798-D30D-7109-E608-67F33358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53" y="1606862"/>
            <a:ext cx="4825459" cy="2103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290DAE-3FF3-B074-E811-AC0F12389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13" y="4105716"/>
            <a:ext cx="2835539" cy="1753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043CA4-FD84-56ED-62FC-A5489C0A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785" y="4105716"/>
            <a:ext cx="2270068" cy="1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6F7A9-8B36-C74B-FF7B-BCA819DBC88B}"/>
              </a:ext>
            </a:extLst>
          </p:cNvPr>
          <p:cNvSpPr txBox="1"/>
          <p:nvPr/>
        </p:nvSpPr>
        <p:spPr>
          <a:xfrm>
            <a:off x="732731" y="1374628"/>
            <a:ext cx="343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ЗАДАЧИ НА ФЕВРАЛЬ 2024 ГОДА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189B7-D006-9C71-3BDB-3EAFA5AAE6CD}"/>
              </a:ext>
            </a:extLst>
          </p:cNvPr>
          <p:cNvSpPr txBox="1"/>
          <p:nvPr/>
        </p:nvSpPr>
        <p:spPr>
          <a:xfrm>
            <a:off x="460228" y="2119532"/>
            <a:ext cx="4923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1.Провести аудит по 1 уроку в каждом классе ЭНШ в соответствии с чек-листом.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2.Прислать результаты руководителю проекта Яковлевой Н.В.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cnppm_ivanteevka@mail.ru</a:t>
            </a:r>
            <a:r>
              <a:rPr lang="ru-RU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3.Оформить аналитическую справку.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4F048B-A4F8-D8CF-C213-930AA62E1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348" y="2054373"/>
            <a:ext cx="5759087" cy="24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04088-282A-A547-E2B4-7A828EE2D73F}"/>
              </a:ext>
            </a:extLst>
          </p:cNvPr>
          <p:cNvSpPr txBox="1"/>
          <p:nvPr/>
        </p:nvSpPr>
        <p:spPr>
          <a:xfrm>
            <a:off x="2924907" y="580292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План аналитической справки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4B6AE-3BDF-7270-AE98-545856CE897A}"/>
              </a:ext>
            </a:extLst>
          </p:cNvPr>
          <p:cNvSpPr txBox="1"/>
          <p:nvPr/>
        </p:nvSpPr>
        <p:spPr>
          <a:xfrm>
            <a:off x="334107" y="1095834"/>
            <a:ext cx="11857893" cy="525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</a:t>
            </a:r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посещения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проанализировать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эффективность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деятельности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ей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</a:t>
            </a:r>
            <a:br>
              <a:rPr lang="en-US" sz="1800" dirty="0">
                <a:effectLst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организации образовательной деятельности в режиме ускоренного обучения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Методы проверки</a:t>
            </a:r>
            <a:r>
              <a:rPr lang="ru-RU" b="0" i="0" dirty="0">
                <a:solidFill>
                  <a:srgbClr val="1A1A1A"/>
                </a:solidFill>
                <a:effectLst/>
              </a:rPr>
              <a:t>: посещение уроков, собеседование с учителями.</a:t>
            </a:r>
          </a:p>
          <a:p>
            <a:pPr algn="l"/>
            <a:r>
              <a:rPr lang="ru-RU" b="1" dirty="0">
                <a:solidFill>
                  <a:srgbClr val="1A1A1A"/>
                </a:solidFill>
              </a:rPr>
              <a:t>Протокольная запись уроков</a:t>
            </a: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Чек-лист анализа уроков</a:t>
            </a:r>
          </a:p>
          <a:p>
            <a:pPr algn="l"/>
            <a:r>
              <a:rPr lang="ru-RU" b="1" dirty="0">
                <a:solidFill>
                  <a:srgbClr val="1A1A1A"/>
                </a:solidFill>
              </a:rPr>
              <a:t>Выводы</a:t>
            </a:r>
          </a:p>
          <a:p>
            <a:pPr algn="l"/>
            <a:r>
              <a:rPr lang="ru-RU" sz="1200" u="sng" dirty="0">
                <a:solidFill>
                  <a:srgbClr val="1A1A1A"/>
                </a:solidFill>
              </a:rPr>
              <a:t>Пример:</a:t>
            </a:r>
          </a:p>
          <a:p>
            <a:pPr marL="342900" marR="114300" lvl="0" indent="-342900"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проводит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урок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соответствии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требованиями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ФГОС: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реализует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системно-деятельностный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подход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эффективные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методы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приемы</a:t>
            </a:r>
            <a:br>
              <a:rPr lang="en-US" sz="1200" dirty="0">
                <a:effectLst/>
                <a:ea typeface="Times New Roman" panose="02020603050405020304" pitchFamily="18" charset="0"/>
              </a:rPr>
            </a:b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обучения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обеспечивающие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универсальных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учебных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действий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знает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своей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педагогической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деятельности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современные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продуктивные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технологии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которые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способствуют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Общение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уроке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строится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диалога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взаимоотношения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между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учителем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учащимися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доброжелательные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что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способствует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коммуникативных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недостаточно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дифференцированный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подход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что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негативно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сказывается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Рекомендации</a:t>
            </a:r>
          </a:p>
          <a:p>
            <a:pPr algn="l"/>
            <a:r>
              <a:rPr lang="ru-RU" sz="1200" u="sng" dirty="0">
                <a:solidFill>
                  <a:srgbClr val="1A1A1A"/>
                </a:solidFill>
              </a:rPr>
              <a:t>Пример:</a:t>
            </a: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Учителям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вычислительными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навыками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распределять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домашних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вовлекать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слабоуспевающих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усилить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имеющими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повышенную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i="0" u="sng" dirty="0">
              <a:solidFill>
                <a:srgbClr val="1A1A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18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055D1-E09D-43CE-93FF-4EF5A4C63DBE}"/>
              </a:ext>
            </a:extLst>
          </p:cNvPr>
          <p:cNvSpPr txBox="1"/>
          <p:nvPr/>
        </p:nvSpPr>
        <p:spPr>
          <a:xfrm>
            <a:off x="383366" y="971789"/>
            <a:ext cx="11425269" cy="49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урока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реализация деятельности наблюдения эксперта (директора, заместителя директора, методиста, учителя), который одновременно решает две задачи – аналитическую и проектировочную.</a:t>
            </a: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06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Аналитическая задача решается с позиций современного </a:t>
            </a: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образования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технологий. </a:t>
            </a:r>
          </a:p>
          <a:p>
            <a:pPr marL="380990" indent="-380990" algn="just">
              <a:lnSpc>
                <a:spcPct val="106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Проектировочная задача с позиции оценочного анализа урока экспертом и самоанализа урока учителем.</a:t>
            </a:r>
          </a:p>
          <a:p>
            <a:pPr marL="380990" indent="-380990" algn="just">
              <a:lnSpc>
                <a:spcPct val="106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Аспектный анализ урока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детальное и всестороннее рассмотрение урока под определенным углом зрения. Аспекты (основания) для анализа урока выбираются на основе плана внутренней системы оценки качества. </a:t>
            </a: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5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55C3D-5A6E-4CE0-8726-E584F4D6E9CE}"/>
              </a:ext>
            </a:extLst>
          </p:cNvPr>
          <p:cNvSpPr txBox="1"/>
          <p:nvPr/>
        </p:nvSpPr>
        <p:spPr>
          <a:xfrm>
            <a:off x="431371" y="1124745"/>
            <a:ext cx="11329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(поэтапный)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это выявление и оценка элементов (этапов) урока, их целесообразности и эффективности, последовательности, времени отводимого на каждый этап.</a:t>
            </a:r>
          </a:p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Структурно-временной анализ (хронологический) 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хронометраж урока: это измерение (в мин) продолжительности каждого этапа урока и сравнение их с планом урока.</a:t>
            </a:r>
          </a:p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анализ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предполагает анализ урока по основным дидактическим категориям: постановка цели и задач, реализация дидактических принципов, применение средств и методов обучения, способы активизации познавательной деятельности учащихся, организация их самостоятельной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3174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D7EF6-EEF6-4B65-B761-D620205146B3}"/>
              </a:ext>
            </a:extLst>
          </p:cNvPr>
          <p:cNvSpPr txBox="1"/>
          <p:nvPr/>
        </p:nvSpPr>
        <p:spPr>
          <a:xfrm>
            <a:off x="431371" y="932723"/>
            <a:ext cx="113292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изучает содержательную сторону занятия, логику подачи учебного материала и процесса обучения, целесообразность выбранных методов и средств обучения, приемов организации занятия, рациональность использования времени урока.</a:t>
            </a:r>
          </a:p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анализ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выявляет психологический климат на занятии, отношения между учителем и учащимися, эмоциональный настрой учащихся; а также выявляет наличие развивающего эффекта урока: </a:t>
            </a:r>
            <a:r>
              <a:rPr lang="ru-RU" sz="2400" dirty="0" err="1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какоими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 развиваются различные психические процессы (внимание, память, мышление, воображение).</a:t>
            </a:r>
          </a:p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анализ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проводится для изучения воспитательного воздействия урока на учащихся.</a:t>
            </a:r>
          </a:p>
          <a:p>
            <a:pPr indent="609585" algn="just"/>
            <a:r>
              <a:rPr lang="ru-RU" sz="2400" b="1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организационном анализе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изучается степень оснащенности урока современными техническими средствами обучения, дидактическими пособиями, электронными </a:t>
            </a:r>
            <a:r>
              <a:rPr lang="ru-RU" sz="2400" dirty="0" err="1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обучающимим</a:t>
            </a:r>
            <a:r>
              <a:rPr lang="ru-RU" sz="2400" dirty="0">
                <a:solidFill>
                  <a:srgbClr val="2B1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ресурсами, выполнение санитарно-гигиенического режима и правил техники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80753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70660-117F-4E58-B6DC-BACFB1236E57}"/>
              </a:ext>
            </a:extLst>
          </p:cNvPr>
          <p:cNvSpPr txBox="1"/>
          <p:nvPr/>
        </p:nvSpPr>
        <p:spPr>
          <a:xfrm>
            <a:off x="623392" y="932723"/>
            <a:ext cx="11233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1) Аспект результативности решения дидактических задач и достижения целей урока. Оценочный анализ. </a:t>
            </a:r>
            <a:endParaRPr lang="ru-RU" sz="24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6607AA-FCF9-4CB9-A78F-8838202BA3CE}"/>
              </a:ext>
            </a:extLst>
          </p:cNvPr>
          <p:cNvGraphicFramePr>
            <a:graphicFrameLocks noGrp="1"/>
          </p:cNvGraphicFramePr>
          <p:nvPr/>
        </p:nvGraphicFramePr>
        <p:xfrm>
          <a:off x="1007435" y="2372883"/>
          <a:ext cx="9793088" cy="3744416"/>
        </p:xfrm>
        <a:graphic>
          <a:graphicData uri="http://schemas.openxmlformats.org/drawingml/2006/table">
            <a:tbl>
              <a:tblPr firstRow="1" firstCol="1" bandRow="1"/>
              <a:tblGrid>
                <a:gridCol w="4896020">
                  <a:extLst>
                    <a:ext uri="{9D8B030D-6E8A-4147-A177-3AD203B41FA5}">
                      <a16:colId xmlns:a16="http://schemas.microsoft.com/office/drawing/2014/main" val="2649746278"/>
                    </a:ext>
                  </a:extLst>
                </a:gridCol>
                <a:gridCol w="4897068">
                  <a:extLst>
                    <a:ext uri="{9D8B030D-6E8A-4147-A177-3AD203B41FA5}">
                      <a16:colId xmlns:a16="http://schemas.microsoft.com/office/drawing/2014/main" val="255284051"/>
                    </a:ext>
                  </a:extLst>
                </a:gridCol>
              </a:tblGrid>
              <a:tr h="3619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дидактические задачи урока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наблюдения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273611"/>
                  </a:ext>
                </a:extLst>
              </a:tr>
              <a:tr h="1881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осознания и усвоение через понимание и запоминание, что ведет к эффективному воспроизведению.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предъявления нового материала.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учебной деятельности.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115764"/>
                  </a:ext>
                </a:extLst>
              </a:tr>
              <a:tr h="1501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навыков применения учебного материала в условиях решения учебных задач.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48895" algn="l"/>
                          <a:tab pos="11430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самостоятельной учебной деятельности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48895" algn="l"/>
                          <a:tab pos="11430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06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72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F27626F-0F90-44ED-9898-A9955AF5655C}"/>
              </a:ext>
            </a:extLst>
          </p:cNvPr>
          <p:cNvGraphicFramePr>
            <a:graphicFrameLocks noGrp="1"/>
          </p:cNvGraphicFramePr>
          <p:nvPr/>
        </p:nvGraphicFramePr>
        <p:xfrm>
          <a:off x="623393" y="932725"/>
          <a:ext cx="11329257" cy="5517442"/>
        </p:xfrm>
        <a:graphic>
          <a:graphicData uri="http://schemas.openxmlformats.org/drawingml/2006/table">
            <a:tbl>
              <a:tblPr firstRow="1" firstCol="1" bandRow="1"/>
              <a:tblGrid>
                <a:gridCol w="4896544">
                  <a:extLst>
                    <a:ext uri="{9D8B030D-6E8A-4147-A177-3AD203B41FA5}">
                      <a16:colId xmlns:a16="http://schemas.microsoft.com/office/drawing/2014/main" val="159590904"/>
                    </a:ext>
                  </a:extLst>
                </a:gridCol>
                <a:gridCol w="6432713">
                  <a:extLst>
                    <a:ext uri="{9D8B030D-6E8A-4147-A177-3AD203B41FA5}">
                      <a16:colId xmlns:a16="http://schemas.microsoft.com/office/drawing/2014/main" val="2902367414"/>
                    </a:ext>
                  </a:extLst>
                </a:gridCol>
              </a:tblGrid>
              <a:tr h="246131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метапредметных умений (познавательная деятельность, речевая деятельность, коммуникативные умения, работа с информацией, коллаборация).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формирования метапредметных умений на разных этапах урока.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учебной деятельности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взаимодействия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20535"/>
                  </a:ext>
                </a:extLst>
              </a:tr>
              <a:tr h="204495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Повторение/обобщение/систематизация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Объём учебного содержания.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приёмов разноуровневой дифференциации.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приёмов визуализации учебного материала.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Эффективный выбор приёмов мнемотехники.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80408"/>
                  </a:ext>
                </a:extLst>
              </a:tr>
              <a:tr h="10111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за степенью усвоения учебного материала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6477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Использование оценивания на разных этапах урока.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6477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Приёмы взаимо- и самоконтроля.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0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50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94345-68E8-41FF-94DC-1A8415CDBD7F}"/>
              </a:ext>
            </a:extLst>
          </p:cNvPr>
          <p:cNvSpPr txBox="1"/>
          <p:nvPr/>
        </p:nvSpPr>
        <p:spPr>
          <a:xfrm>
            <a:off x="527382" y="1124744"/>
            <a:ext cx="11425269" cy="441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Содержательный аспект.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образования с точки зрения ФГОС – это целостная система, представляющая собой совокупность равноправных, взаимодополняющих и взаимодействующих составляющих.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каждого урока включает в себя: предметное содержание, метапредметное и личностное. Все эти блоки отражаются в рабочих программах учебного предмета.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посещении урока необходимо обратить внимание на уровень освоения каждого компонента: базовый (ученик научится) и расширенный (ученик получит возможность…).  </a:t>
            </a:r>
            <a:endParaRPr lang="ru-RU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8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1ABE3C-9CE9-490C-823A-9D9685F12621}"/>
              </a:ext>
            </a:extLst>
          </p:cNvPr>
          <p:cNvSpPr txBox="1"/>
          <p:nvPr/>
        </p:nvSpPr>
        <p:spPr>
          <a:xfrm>
            <a:off x="575387" y="1028734"/>
            <a:ext cx="11041227" cy="231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Методический аспект.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 обучения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зависит от типа урока, его содержания, профессионального мастерства педагога, готовности класса. </a:t>
            </a:r>
          </a:p>
          <a:p>
            <a:pPr>
              <a:lnSpc>
                <a:spcPct val="106000"/>
              </a:lnSpc>
              <a:spcAft>
                <a:spcPts val="1067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осознанного выбора учителем той или иной формы организации учебной деятельности – важнейший аспект анализа урока.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41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2022</Words>
  <Application>Microsoft Office PowerPoint</Application>
  <PresentationFormat>Широкоэкранный</PresentationFormat>
  <Paragraphs>274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Тема1</vt:lpstr>
      <vt:lpstr>1_Тема Office</vt:lpstr>
      <vt:lpstr>Аспектный анализ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Яковлева Наталья Владимировна</cp:lastModifiedBy>
  <cp:revision>33</cp:revision>
  <dcterms:created xsi:type="dcterms:W3CDTF">2024-01-14T08:39:34Z</dcterms:created>
  <dcterms:modified xsi:type="dcterms:W3CDTF">2024-02-08T10:38:10Z</dcterms:modified>
</cp:coreProperties>
</file>