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57" r:id="rId3"/>
    <p:sldId id="261" r:id="rId4"/>
    <p:sldId id="269" r:id="rId5"/>
    <p:sldId id="270" r:id="rId6"/>
    <p:sldId id="271" r:id="rId7"/>
    <p:sldId id="258" r:id="rId8"/>
    <p:sldId id="263" r:id="rId9"/>
    <p:sldId id="272" r:id="rId10"/>
    <p:sldId id="264" r:id="rId11"/>
    <p:sldId id="273" r:id="rId12"/>
    <p:sldId id="265" r:id="rId13"/>
    <p:sldId id="274" r:id="rId14"/>
    <p:sldId id="275" r:id="rId15"/>
    <p:sldId id="267" r:id="rId16"/>
    <p:sldId id="276" r:id="rId17"/>
    <p:sldId id="277" r:id="rId18"/>
    <p:sldId id="262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99"/>
    <a:srgbClr val="FFCCCC"/>
    <a:srgbClr val="87A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FFF-85A2-481A-AB03-EB1329999744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DB4B-8812-44E2-A064-6FF48A3FB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3344A-7F13-4E52-81C7-4DDD0685F8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6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09.06.2026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F1494-5306-41C2-94EA-FC842728F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381" y="110355"/>
            <a:ext cx="9253363" cy="27481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шефской работы между классами в рамках проекта ЭНШ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FFE65F-F956-481E-90DD-A23626835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121832"/>
            <a:ext cx="5486400" cy="232778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</a:p>
          <a:p>
            <a:pPr algn="l"/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начальных классов </a:t>
            </a:r>
          </a:p>
          <a:p>
            <a:pPr algn="l"/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pPr algn="l"/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имени Подольских курсантов»</a:t>
            </a:r>
          </a:p>
          <a:p>
            <a:pPr algn="l"/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Водчиц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Борисовна</a:t>
            </a:r>
          </a:p>
          <a:p>
            <a:pPr algn="l"/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Маслиёва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Виктория Александровна </a:t>
            </a:r>
          </a:p>
          <a:p>
            <a:pPr algn="l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055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88702-D9EB-4130-A7DE-62F7E57F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219" y="108408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 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15CF00-A604-4027-9263-A2DBD27ED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2" y="1194947"/>
            <a:ext cx="6712797" cy="4935383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EB3DF07-485C-466D-B649-3799F4869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40" y="2591299"/>
            <a:ext cx="4718708" cy="3539031"/>
          </a:xfrm>
        </p:spPr>
      </p:pic>
    </p:spTree>
    <p:extLst>
      <p:ext uri="{BB962C8B-B14F-4D97-AF65-F5344CB8AC3E}">
        <p14:creationId xmlns:p14="http://schemas.microsoft.com/office/powerpoint/2010/main" val="332912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88702-D9EB-4130-A7DE-62F7E57F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470" y="97518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 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7C3537-37E0-459E-833D-84C558F8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3" y="1191831"/>
            <a:ext cx="5791161" cy="4747781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7A430634-3EA4-4E4A-8CAB-7A3990A7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038" y="6076335"/>
            <a:ext cx="4924711" cy="1006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G:\ЭФ.НАЧАЛЬНАЯ ШКОЛА 2024-2025\Тематические недели 24-25\21 24.02-28.02.2025\4Э 2.jpg">
            <a:extLst>
              <a:ext uri="{FF2B5EF4-FFF2-40B4-BE49-F238E27FC236}">
                <a16:creationId xmlns:a16="http://schemas.microsoft.com/office/drawing/2014/main" id="{D918ED8D-36FE-436C-B2BA-15C8FEDC3B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2" y="2359142"/>
            <a:ext cx="4665491" cy="3443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11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B5722-4758-4B47-9C3F-1BF5C65B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418" y="98814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занятия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D72EE-EEDF-4E8A-BF77-EF4F01309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32" y="2259153"/>
            <a:ext cx="5024410" cy="376830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910C7E-3957-4D87-BE41-E63B95558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8" y="1174123"/>
            <a:ext cx="6522597" cy="48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B5722-4758-4B47-9C3F-1BF5C65B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930" y="928732"/>
            <a:ext cx="10396364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занятия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B87867-034A-46C2-AFD1-4789E6D0D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3" y="1366925"/>
            <a:ext cx="6099084" cy="4574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BC2145-1477-4696-8883-83A3C5B1DA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23" y="2254295"/>
            <a:ext cx="5043269" cy="3600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C114A9A-552C-4DFC-B2EF-1FF26B805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9690" y="6131243"/>
            <a:ext cx="173906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71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EB22D-D0A8-4BE1-A5D7-8EF2C2767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701" y="43809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организации 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 на переменах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9762D6-940D-4B61-8016-695C5681F3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91" y="1139184"/>
            <a:ext cx="3904294" cy="29282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FC1563-A42D-4BA9-AC81-2344EAE15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22" y="1139184"/>
            <a:ext cx="3755923" cy="28169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D60CDD-B1D5-415E-8EAE-52C0B471243F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15" y="4019691"/>
            <a:ext cx="3536755" cy="2536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C9FE9865-607F-4815-9512-FAE796A10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21" y="1690688"/>
            <a:ext cx="3387575" cy="4351338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703986-F3FE-41B7-AEA5-FBAB21C857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91" y="4144013"/>
            <a:ext cx="3904294" cy="24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401C-0592-46D3-BA62-6E4A6B3FB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129" y="1136927"/>
            <a:ext cx="10515600" cy="84424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985FD4-ACE1-44F3-8F18-6C3EEE7C73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08" y="1177891"/>
            <a:ext cx="3239895" cy="27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13E135-E395-48BC-9367-7926A5757F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26" y="1136927"/>
            <a:ext cx="3875077" cy="2906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4BAB9E-7E94-4120-865E-A0E442AA9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37" y="3459225"/>
            <a:ext cx="3661851" cy="27463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BB7E8C-75C4-4F8C-BF14-209818C6D8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3429000"/>
            <a:ext cx="3661851" cy="27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4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35EF-2D63-4C5D-838B-FB16B299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492" y="1542264"/>
            <a:ext cx="10515600" cy="637765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акции 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и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благотворительность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573483-B67F-4776-93EF-189AAB367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64" y="1170304"/>
            <a:ext cx="3255147" cy="244136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641D07-7B87-4B02-A5DE-AF06DB2C6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90" y="3608966"/>
            <a:ext cx="3255147" cy="24413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939BDD-71BE-4A56-A83B-2CCEBA0F7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0" y="1170304"/>
            <a:ext cx="4471370" cy="48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75B01-AD75-4DE8-B778-7ECF1B17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743" y="942514"/>
            <a:ext cx="10515600" cy="1325563"/>
          </a:xfrm>
        </p:spPr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для детей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4087D-8A2F-4678-965F-1B76F410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знаний и умений. 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 через реальные поручения. 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эмпатии и социальной ответственности. 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отношений в коллективе и формирование навыков сотрудничества.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52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2317E-6048-4994-96FD-08D3DEE9B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935" y="474559"/>
            <a:ext cx="10515600" cy="1325563"/>
          </a:xfrm>
        </p:spPr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F86134-A772-483D-94F4-C8A90ED14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1137341"/>
            <a:ext cx="11484077" cy="5514182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 и спокойная адаптация первоклассников. </a:t>
            </a:r>
          </a:p>
          <a:p>
            <a:pPr lvl="0">
              <a:lnSpc>
                <a:spcPct val="150000"/>
              </a:lnSpc>
            </a:pP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ответственности и коммуникативных навыков у старшеклассников (3-4 классы).</a:t>
            </a:r>
          </a:p>
          <a:p>
            <a:pPr lvl="0">
              <a:lnSpc>
                <a:spcPct val="150000"/>
              </a:lnSpc>
            </a:pP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школьного климата, формирование традиций взаимопомощи. </a:t>
            </a:r>
          </a:p>
          <a:p>
            <a:pPr lvl="0">
              <a:lnSpc>
                <a:spcPct val="150000"/>
              </a:lnSpc>
            </a:pP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Видимая динамика: снижение количества жалоб/страха у первоклашек, повышение активности на переменах и в учебной деятельности.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3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08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F010A6-224F-4E9E-A967-1D3DA3C2924B}"/>
              </a:ext>
            </a:extLst>
          </p:cNvPr>
          <p:cNvSpPr txBox="1"/>
          <p:nvPr/>
        </p:nvSpPr>
        <p:spPr>
          <a:xfrm>
            <a:off x="2831690" y="3141406"/>
            <a:ext cx="6961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3360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76AAB2-D1A6-47E3-84F6-0C947EC56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172" y="486468"/>
            <a:ext cx="5530645" cy="3266997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chemeClr val="tx2"/>
                </a:solidFill>
              </a:rPr>
              <a:t>«Там, где нет мудрой заботы старших о младших, детство становится источником горя»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CC845-907D-4ABE-98C8-51E750208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240161"/>
            <a:ext cx="4947722" cy="789040"/>
          </a:xfrm>
        </p:spPr>
        <p:txBody>
          <a:bodyPr/>
          <a:lstStyle/>
          <a:p>
            <a:pPr algn="r"/>
            <a:r>
              <a:rPr lang="ru-RU" b="1" dirty="0"/>
              <a:t>В. А. Сухомлинский</a:t>
            </a:r>
          </a:p>
          <a:p>
            <a:pPr algn="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6B938-B05F-4EAA-A609-BBC3EA24B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4" y="1106129"/>
            <a:ext cx="3777409" cy="493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1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DF4E7-BCB7-4947-A607-922D432C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581" y="72598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шефской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E11BC-1266-45C9-8A25-E0C2C2F2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150" y="2051551"/>
            <a:ext cx="1085373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ответственности и заботы о других, навыки общения и лидерства, развитие коммуникативных навыков, формирование нравственных качеств: доброты, терпимости, уважения. </a:t>
            </a:r>
          </a:p>
          <a:p>
            <a:pPr marL="0" lv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71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82156-72CC-404E-98E2-D30B00F0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74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E5FB5A-F0B2-42D7-89E9-04E8F877D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духовно-нравственное развитие школьников;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чувства ответственности;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детей в процесс активной деятельности;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внеурочного взаимодействия учащихся;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стимулирование и создание ситуации успеха;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организованное проведение свободного времени;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атмосферы толерантности в детском коллективе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14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659D7-1266-4F9D-8184-A65A6420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891" y="35037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E57D70-2FC9-4428-B2D3-E8C88BBA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вовлечение в деятельность;</a:t>
            </a:r>
          </a:p>
          <a:p>
            <a:r>
              <a:rPr lang="ru-RU" dirty="0">
                <a:solidFill>
                  <a:schemeClr val="tx2"/>
                </a:solidFill>
              </a:rPr>
              <a:t>сотрудничество;</a:t>
            </a:r>
          </a:p>
          <a:p>
            <a:r>
              <a:rPr lang="ru-RU" dirty="0">
                <a:solidFill>
                  <a:schemeClr val="tx2"/>
                </a:solidFill>
              </a:rPr>
              <a:t>стимулирование;</a:t>
            </a:r>
          </a:p>
          <a:p>
            <a:r>
              <a:rPr lang="ru-RU" dirty="0">
                <a:solidFill>
                  <a:schemeClr val="tx2"/>
                </a:solidFill>
              </a:rPr>
              <a:t>личный пример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91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A4265-902B-4816-B8BF-057D80CC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390" y="885897"/>
            <a:ext cx="11577484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ребёнка есть своя маленькая роль и своя маленькая забота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A4373E-FC96-4F43-B818-14F46E1AA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80" y="2074470"/>
            <a:ext cx="6533536" cy="4068114"/>
          </a:xfrm>
        </p:spPr>
      </p:pic>
    </p:spTree>
    <p:extLst>
      <p:ext uri="{BB962C8B-B14F-4D97-AF65-F5344CB8AC3E}">
        <p14:creationId xmlns:p14="http://schemas.microsoft.com/office/powerpoint/2010/main" val="50163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F5CBC-979E-4E4E-9D65-FB6D16FB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284" y="542106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 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070C7-663B-4FF0-9859-032C7E431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74" y="1427419"/>
            <a:ext cx="10278376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творческие проекты  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поддержка 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Совместные игровые занятия.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 при организации игр на переменах 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Праздники и тематические мероприятия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Экологические акции 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69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74299-23A5-44B0-9860-55717478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474" y="634180"/>
            <a:ext cx="4940709" cy="18028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творческие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6344A6-9E1D-4B23-886E-52E9915F91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817" y="1286359"/>
            <a:ext cx="4497627" cy="4804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C523C6-619E-4B3F-A737-B7B8B0B63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9" y="1998305"/>
            <a:ext cx="5456904" cy="40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4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74299-23A5-44B0-9860-55717478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110" y="571601"/>
            <a:ext cx="4940709" cy="180288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творческие</a:t>
            </a:r>
            <a:b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проекты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</p:txBody>
      </p:sp>
      <p:pic>
        <p:nvPicPr>
          <p:cNvPr id="6" name="Рисунок 5" descr="G:\ЭФ.НАЧАЛЬНАЯ ШКОЛА 2024-2025\Тематические недели 24-25\12 02.12-06.12.2024\4Э 2.jpg">
            <a:extLst>
              <a:ext uri="{FF2B5EF4-FFF2-40B4-BE49-F238E27FC236}">
                <a16:creationId xmlns:a16="http://schemas.microsoft.com/office/drawing/2014/main" id="{6CB0A418-FFAD-48CE-AC0E-10EA5D6513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10" y="2374490"/>
            <a:ext cx="5044764" cy="352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D35ADDC-B6C7-4146-B7B0-4FBAB42A4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3" y="1106129"/>
            <a:ext cx="5044764" cy="5044764"/>
          </a:xfrm>
        </p:spPr>
      </p:pic>
    </p:spTree>
    <p:extLst>
      <p:ext uri="{BB962C8B-B14F-4D97-AF65-F5344CB8AC3E}">
        <p14:creationId xmlns:p14="http://schemas.microsoft.com/office/powerpoint/2010/main" val="404967565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167</Words>
  <Application>Microsoft Office PowerPoint</Application>
  <PresentationFormat>Широкоэкранный</PresentationFormat>
  <Paragraphs>53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1_Тема Office</vt:lpstr>
      <vt:lpstr>Организация шефской работы между классами в рамках проекта ЭНШ</vt:lpstr>
      <vt:lpstr>«Там, где нет мудрой заботы старших о младших, детство становится источником горя»</vt:lpstr>
      <vt:lpstr>Цель шефской работы:</vt:lpstr>
      <vt:lpstr>Задачи</vt:lpstr>
      <vt:lpstr>Методы</vt:lpstr>
      <vt:lpstr>У каждого ребёнка есть своя маленькая роль и своя маленькая забота</vt:lpstr>
      <vt:lpstr>Виды деятельности </vt:lpstr>
      <vt:lpstr>Совместные творческие проекты  </vt:lpstr>
      <vt:lpstr>Совместные творческие  проекты  </vt:lpstr>
      <vt:lpstr>Образовательная  поддержка  </vt:lpstr>
      <vt:lpstr>Образовательная  поддержка  </vt:lpstr>
      <vt:lpstr>Совместные  игровые занятия </vt:lpstr>
      <vt:lpstr>Совместные игровые занятия </vt:lpstr>
      <vt:lpstr>Помощь при организации  игр на переменах</vt:lpstr>
      <vt:lpstr>Праздники и  тематические  мероприятия</vt:lpstr>
      <vt:lpstr>Экологические акции                      и  благотворительность </vt:lpstr>
      <vt:lpstr>Преимущества для детей </vt:lpstr>
      <vt:lpstr>Результаты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mva</cp:lastModifiedBy>
  <cp:revision>82</cp:revision>
  <dcterms:created xsi:type="dcterms:W3CDTF">2024-05-27T10:13:25Z</dcterms:created>
  <dcterms:modified xsi:type="dcterms:W3CDTF">2026-06-09T12:14:39Z</dcterms:modified>
</cp:coreProperties>
</file>