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6" r:id="rId2"/>
    <p:sldId id="274" r:id="rId3"/>
    <p:sldId id="269" r:id="rId4"/>
    <p:sldId id="270" r:id="rId5"/>
    <p:sldId id="284" r:id="rId6"/>
    <p:sldId id="295" r:id="rId7"/>
    <p:sldId id="296" r:id="rId8"/>
    <p:sldId id="297" r:id="rId9"/>
    <p:sldId id="285" r:id="rId10"/>
    <p:sldId id="298" r:id="rId11"/>
    <p:sldId id="299" r:id="rId12"/>
    <p:sldId id="300" r:id="rId13"/>
    <p:sldId id="303" r:id="rId14"/>
    <p:sldId id="301" r:id="rId15"/>
    <p:sldId id="307" r:id="rId16"/>
    <p:sldId id="304" r:id="rId17"/>
    <p:sldId id="308" r:id="rId18"/>
    <p:sldId id="309" r:id="rId19"/>
    <p:sldId id="310" r:id="rId20"/>
    <p:sldId id="287" r:id="rId2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3C59"/>
    <a:srgbClr val="87A6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35" autoAdjust="0"/>
    <p:restoredTop sz="94660"/>
  </p:normalViewPr>
  <p:slideViewPr>
    <p:cSldViewPr snapToGrid="0">
      <p:cViewPr varScale="1">
        <p:scale>
          <a:sx n="74" d="100"/>
          <a:sy n="74" d="100"/>
        </p:scale>
        <p:origin x="7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diagrams/_rels/data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image" Target="../media/image1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diagrams/_rels/drawing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999074-83B1-4E78-AA0D-6142EC81F1A0}"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ru-RU"/>
        </a:p>
      </dgm:t>
    </dgm:pt>
    <dgm:pt modelId="{E200A305-AB85-45F6-A517-E4DC7A83626E}">
      <dgm:prSet phldrT="[Текст]"/>
      <dgm:spPr/>
      <dgm:t>
        <a:bodyPr/>
        <a:lstStyle/>
        <a:p>
          <a:r>
            <a:rPr lang="ru-RU" dirty="0"/>
            <a:t>Смена роли учителя и ученика</a:t>
          </a:r>
        </a:p>
      </dgm:t>
    </dgm:pt>
    <dgm:pt modelId="{8DB6F1D9-C5DF-45D6-AF5E-9E202271685F}" type="parTrans" cxnId="{9F20A330-D5AE-4A47-B239-885FE37DEC90}">
      <dgm:prSet/>
      <dgm:spPr/>
      <dgm:t>
        <a:bodyPr/>
        <a:lstStyle/>
        <a:p>
          <a:endParaRPr lang="ru-RU"/>
        </a:p>
      </dgm:t>
    </dgm:pt>
    <dgm:pt modelId="{D5B6E0BE-1C98-4B17-8A90-A11B03BB615D}" type="sibTrans" cxnId="{9F20A330-D5AE-4A47-B239-885FE37DEC90}">
      <dgm:prSet/>
      <dgm:spPr/>
      <dgm:t>
        <a:bodyPr/>
        <a:lstStyle/>
        <a:p>
          <a:endParaRPr lang="ru-RU"/>
        </a:p>
      </dgm:t>
    </dgm:pt>
    <dgm:pt modelId="{D7273C6D-D039-4E98-9E2F-3DE9A5F5CF24}">
      <dgm:prSet phldrT="[Текст]"/>
      <dgm:spPr/>
      <dgm:t>
        <a:bodyPr/>
        <a:lstStyle/>
        <a:p>
          <a:r>
            <a:rPr lang="ru-RU" dirty="0">
              <a:effectLst/>
              <a:latin typeface="Calibri" panose="020F0502020204030204" pitchFamily="34" charset="0"/>
              <a:ea typeface="Calibri" panose="020F0502020204030204" pitchFamily="34" charset="0"/>
              <a:cs typeface="Times New Roman" panose="02020603050405020304" pitchFamily="18" charset="0"/>
            </a:rPr>
            <a:t>Игровая и исследовательская мотивация</a:t>
          </a:r>
          <a:endParaRPr lang="ru-RU" dirty="0"/>
        </a:p>
      </dgm:t>
    </dgm:pt>
    <dgm:pt modelId="{6ED01AFC-E829-4D50-92FF-27AD8B9D004D}" type="parTrans" cxnId="{4433390E-BC7A-42BD-B757-2900FC4BE6AE}">
      <dgm:prSet/>
      <dgm:spPr/>
      <dgm:t>
        <a:bodyPr/>
        <a:lstStyle/>
        <a:p>
          <a:endParaRPr lang="ru-RU"/>
        </a:p>
      </dgm:t>
    </dgm:pt>
    <dgm:pt modelId="{A133A7E7-C9BF-4A26-A0C4-F3B679270BBC}" type="sibTrans" cxnId="{4433390E-BC7A-42BD-B757-2900FC4BE6AE}">
      <dgm:prSet/>
      <dgm:spPr/>
      <dgm:t>
        <a:bodyPr/>
        <a:lstStyle/>
        <a:p>
          <a:endParaRPr lang="ru-RU"/>
        </a:p>
      </dgm:t>
    </dgm:pt>
    <dgm:pt modelId="{DCDC8E56-10EE-4D04-9178-47BCF1CCA26C}">
      <dgm:prSet phldrT="[Текст]"/>
      <dgm:spPr/>
      <dgm:t>
        <a:bodyPr/>
        <a:lstStyle/>
        <a:p>
          <a:r>
            <a:rPr lang="ru-RU" dirty="0">
              <a:effectLst/>
              <a:latin typeface="Calibri" panose="020F0502020204030204" pitchFamily="34" charset="0"/>
              <a:ea typeface="Calibri" panose="020F0502020204030204" pitchFamily="34" charset="0"/>
              <a:cs typeface="Times New Roman" panose="02020603050405020304" pitchFamily="18" charset="0"/>
            </a:rPr>
            <a:t>Практическая направленность</a:t>
          </a:r>
          <a:endParaRPr lang="ru-RU" dirty="0"/>
        </a:p>
      </dgm:t>
    </dgm:pt>
    <dgm:pt modelId="{2015C967-E6E1-44D3-BE41-52072EDC217E}" type="parTrans" cxnId="{A03D5BCF-A8BC-4519-A98F-7309A34DE293}">
      <dgm:prSet/>
      <dgm:spPr/>
      <dgm:t>
        <a:bodyPr/>
        <a:lstStyle/>
        <a:p>
          <a:endParaRPr lang="ru-RU"/>
        </a:p>
      </dgm:t>
    </dgm:pt>
    <dgm:pt modelId="{960F5446-8268-4DAB-8D25-50E7B63365DE}" type="sibTrans" cxnId="{A03D5BCF-A8BC-4519-A98F-7309A34DE293}">
      <dgm:prSet/>
      <dgm:spPr/>
      <dgm:t>
        <a:bodyPr/>
        <a:lstStyle/>
        <a:p>
          <a:endParaRPr lang="ru-RU"/>
        </a:p>
      </dgm:t>
    </dgm:pt>
    <dgm:pt modelId="{3C4D0B2E-4F21-4F5A-8950-32B7B184452C}">
      <dgm:prSet phldrT="[Текст]"/>
      <dgm:spPr/>
      <dgm:t>
        <a:bodyPr/>
        <a:lstStyle/>
        <a:p>
          <a:r>
            <a:rPr lang="ru-RU" dirty="0"/>
            <a:t>Разнообразие форм работы</a:t>
          </a:r>
        </a:p>
      </dgm:t>
    </dgm:pt>
    <dgm:pt modelId="{F6726E20-DBA7-454B-BE57-798EB7A2024B}" type="parTrans" cxnId="{A4F849D9-C927-4D9F-B7FD-CBD7BB404C2F}">
      <dgm:prSet/>
      <dgm:spPr/>
      <dgm:t>
        <a:bodyPr/>
        <a:lstStyle/>
        <a:p>
          <a:endParaRPr lang="ru-RU"/>
        </a:p>
      </dgm:t>
    </dgm:pt>
    <dgm:pt modelId="{49B925EB-4A09-4161-9232-404D27AD189A}" type="sibTrans" cxnId="{A4F849D9-C927-4D9F-B7FD-CBD7BB404C2F}">
      <dgm:prSet/>
      <dgm:spPr/>
      <dgm:t>
        <a:bodyPr/>
        <a:lstStyle/>
        <a:p>
          <a:endParaRPr lang="ru-RU"/>
        </a:p>
      </dgm:t>
    </dgm:pt>
    <dgm:pt modelId="{B9AD4ADA-3B2E-4CB5-AEDD-AF3E34F2B76D}" type="pres">
      <dgm:prSet presAssocID="{D2999074-83B1-4E78-AA0D-6142EC81F1A0}" presName="linear" presStyleCnt="0">
        <dgm:presLayoutVars>
          <dgm:dir/>
          <dgm:animLvl val="lvl"/>
          <dgm:resizeHandles val="exact"/>
        </dgm:presLayoutVars>
      </dgm:prSet>
      <dgm:spPr/>
    </dgm:pt>
    <dgm:pt modelId="{62FA6FEF-8E11-44AF-B8BC-103B00BA52FE}" type="pres">
      <dgm:prSet presAssocID="{E200A305-AB85-45F6-A517-E4DC7A83626E}" presName="parentLin" presStyleCnt="0"/>
      <dgm:spPr/>
    </dgm:pt>
    <dgm:pt modelId="{E4C95931-029E-47E1-939F-CCDA9B9E5F4F}" type="pres">
      <dgm:prSet presAssocID="{E200A305-AB85-45F6-A517-E4DC7A83626E}" presName="parentLeftMargin" presStyleLbl="node1" presStyleIdx="0" presStyleCnt="4"/>
      <dgm:spPr/>
    </dgm:pt>
    <dgm:pt modelId="{BFF4DB33-92B6-42E1-A32D-C9BE7AF2912B}" type="pres">
      <dgm:prSet presAssocID="{E200A305-AB85-45F6-A517-E4DC7A83626E}" presName="parentText" presStyleLbl="node1" presStyleIdx="0" presStyleCnt="4">
        <dgm:presLayoutVars>
          <dgm:chMax val="0"/>
          <dgm:bulletEnabled val="1"/>
        </dgm:presLayoutVars>
      </dgm:prSet>
      <dgm:spPr/>
    </dgm:pt>
    <dgm:pt modelId="{383BE482-C98C-4B22-92DE-EC15D015CFF6}" type="pres">
      <dgm:prSet presAssocID="{E200A305-AB85-45F6-A517-E4DC7A83626E}" presName="negativeSpace" presStyleCnt="0"/>
      <dgm:spPr/>
    </dgm:pt>
    <dgm:pt modelId="{3B4CD0DC-29E5-416C-8DA5-7613C1998FC8}" type="pres">
      <dgm:prSet presAssocID="{E200A305-AB85-45F6-A517-E4DC7A83626E}" presName="childText" presStyleLbl="conFgAcc1" presStyleIdx="0" presStyleCnt="4">
        <dgm:presLayoutVars>
          <dgm:bulletEnabled val="1"/>
        </dgm:presLayoutVars>
      </dgm:prSet>
      <dgm:spPr/>
    </dgm:pt>
    <dgm:pt modelId="{8F744A5B-7C03-48E9-9069-EB7F02E4E05E}" type="pres">
      <dgm:prSet presAssocID="{D5B6E0BE-1C98-4B17-8A90-A11B03BB615D}" presName="spaceBetweenRectangles" presStyleCnt="0"/>
      <dgm:spPr/>
    </dgm:pt>
    <dgm:pt modelId="{C45FB5A0-794B-47B7-9560-B05D929DE2A7}" type="pres">
      <dgm:prSet presAssocID="{D7273C6D-D039-4E98-9E2F-3DE9A5F5CF24}" presName="parentLin" presStyleCnt="0"/>
      <dgm:spPr/>
    </dgm:pt>
    <dgm:pt modelId="{586E8E45-5C56-4C15-B272-D5F1CF490765}" type="pres">
      <dgm:prSet presAssocID="{D7273C6D-D039-4E98-9E2F-3DE9A5F5CF24}" presName="parentLeftMargin" presStyleLbl="node1" presStyleIdx="0" presStyleCnt="4"/>
      <dgm:spPr/>
    </dgm:pt>
    <dgm:pt modelId="{3435FDBA-9990-4EDB-9274-893D27C037EE}" type="pres">
      <dgm:prSet presAssocID="{D7273C6D-D039-4E98-9E2F-3DE9A5F5CF24}" presName="parentText" presStyleLbl="node1" presStyleIdx="1" presStyleCnt="4">
        <dgm:presLayoutVars>
          <dgm:chMax val="0"/>
          <dgm:bulletEnabled val="1"/>
        </dgm:presLayoutVars>
      </dgm:prSet>
      <dgm:spPr/>
    </dgm:pt>
    <dgm:pt modelId="{E1D26CD8-C942-4600-91EA-A6F388B51A57}" type="pres">
      <dgm:prSet presAssocID="{D7273C6D-D039-4E98-9E2F-3DE9A5F5CF24}" presName="negativeSpace" presStyleCnt="0"/>
      <dgm:spPr/>
    </dgm:pt>
    <dgm:pt modelId="{EC61BD7D-2175-41EE-90F2-907E6B3AA9B1}" type="pres">
      <dgm:prSet presAssocID="{D7273C6D-D039-4E98-9E2F-3DE9A5F5CF24}" presName="childText" presStyleLbl="conFgAcc1" presStyleIdx="1" presStyleCnt="4">
        <dgm:presLayoutVars>
          <dgm:bulletEnabled val="1"/>
        </dgm:presLayoutVars>
      </dgm:prSet>
      <dgm:spPr/>
    </dgm:pt>
    <dgm:pt modelId="{898B9D7C-9AB7-437D-B714-23294F6D51E9}" type="pres">
      <dgm:prSet presAssocID="{A133A7E7-C9BF-4A26-A0C4-F3B679270BBC}" presName="spaceBetweenRectangles" presStyleCnt="0"/>
      <dgm:spPr/>
    </dgm:pt>
    <dgm:pt modelId="{FFC90D61-6F5A-4C9B-95AB-30D8A7A6EC00}" type="pres">
      <dgm:prSet presAssocID="{DCDC8E56-10EE-4D04-9178-47BCF1CCA26C}" presName="parentLin" presStyleCnt="0"/>
      <dgm:spPr/>
    </dgm:pt>
    <dgm:pt modelId="{2243B7F2-3D8E-4D97-91E7-AF600A13A093}" type="pres">
      <dgm:prSet presAssocID="{DCDC8E56-10EE-4D04-9178-47BCF1CCA26C}" presName="parentLeftMargin" presStyleLbl="node1" presStyleIdx="1" presStyleCnt="4"/>
      <dgm:spPr/>
    </dgm:pt>
    <dgm:pt modelId="{654C1A8C-FB6E-48C6-8F1B-96D39A4F54D6}" type="pres">
      <dgm:prSet presAssocID="{DCDC8E56-10EE-4D04-9178-47BCF1CCA26C}" presName="parentText" presStyleLbl="node1" presStyleIdx="2" presStyleCnt="4" custLinFactNeighborX="16464">
        <dgm:presLayoutVars>
          <dgm:chMax val="0"/>
          <dgm:bulletEnabled val="1"/>
        </dgm:presLayoutVars>
      </dgm:prSet>
      <dgm:spPr/>
    </dgm:pt>
    <dgm:pt modelId="{BE8C16ED-71D5-4783-9DC3-9071F3BB5ABF}" type="pres">
      <dgm:prSet presAssocID="{DCDC8E56-10EE-4D04-9178-47BCF1CCA26C}" presName="negativeSpace" presStyleCnt="0"/>
      <dgm:spPr/>
    </dgm:pt>
    <dgm:pt modelId="{8DB16013-A3A4-4DD6-A3A7-0D1D1CAAA494}" type="pres">
      <dgm:prSet presAssocID="{DCDC8E56-10EE-4D04-9178-47BCF1CCA26C}" presName="childText" presStyleLbl="conFgAcc1" presStyleIdx="2" presStyleCnt="4">
        <dgm:presLayoutVars>
          <dgm:bulletEnabled val="1"/>
        </dgm:presLayoutVars>
      </dgm:prSet>
      <dgm:spPr/>
    </dgm:pt>
    <dgm:pt modelId="{13DE6BD0-74B5-4A24-9903-AB5029063B15}" type="pres">
      <dgm:prSet presAssocID="{960F5446-8268-4DAB-8D25-50E7B63365DE}" presName="spaceBetweenRectangles" presStyleCnt="0"/>
      <dgm:spPr/>
    </dgm:pt>
    <dgm:pt modelId="{0AA615B8-0315-450B-B82C-694E950D92DA}" type="pres">
      <dgm:prSet presAssocID="{3C4D0B2E-4F21-4F5A-8950-32B7B184452C}" presName="parentLin" presStyleCnt="0"/>
      <dgm:spPr/>
    </dgm:pt>
    <dgm:pt modelId="{9C4957C8-5D49-4D97-8722-4D67BCB452D6}" type="pres">
      <dgm:prSet presAssocID="{3C4D0B2E-4F21-4F5A-8950-32B7B184452C}" presName="parentLeftMargin" presStyleLbl="node1" presStyleIdx="2" presStyleCnt="4"/>
      <dgm:spPr/>
    </dgm:pt>
    <dgm:pt modelId="{CFFF59D0-E55C-4EB8-AF68-89729CEB65B9}" type="pres">
      <dgm:prSet presAssocID="{3C4D0B2E-4F21-4F5A-8950-32B7B184452C}" presName="parentText" presStyleLbl="node1" presStyleIdx="3" presStyleCnt="4">
        <dgm:presLayoutVars>
          <dgm:chMax val="0"/>
          <dgm:bulletEnabled val="1"/>
        </dgm:presLayoutVars>
      </dgm:prSet>
      <dgm:spPr/>
    </dgm:pt>
    <dgm:pt modelId="{3450EBAD-7ABF-4597-B072-010423A948CE}" type="pres">
      <dgm:prSet presAssocID="{3C4D0B2E-4F21-4F5A-8950-32B7B184452C}" presName="negativeSpace" presStyleCnt="0"/>
      <dgm:spPr/>
    </dgm:pt>
    <dgm:pt modelId="{744A9112-2725-48B3-B293-0BCEE4F16A89}" type="pres">
      <dgm:prSet presAssocID="{3C4D0B2E-4F21-4F5A-8950-32B7B184452C}" presName="childText" presStyleLbl="conFgAcc1" presStyleIdx="3" presStyleCnt="4">
        <dgm:presLayoutVars>
          <dgm:bulletEnabled val="1"/>
        </dgm:presLayoutVars>
      </dgm:prSet>
      <dgm:spPr/>
    </dgm:pt>
  </dgm:ptLst>
  <dgm:cxnLst>
    <dgm:cxn modelId="{4433390E-BC7A-42BD-B757-2900FC4BE6AE}" srcId="{D2999074-83B1-4E78-AA0D-6142EC81F1A0}" destId="{D7273C6D-D039-4E98-9E2F-3DE9A5F5CF24}" srcOrd="1" destOrd="0" parTransId="{6ED01AFC-E829-4D50-92FF-27AD8B9D004D}" sibTransId="{A133A7E7-C9BF-4A26-A0C4-F3B679270BBC}"/>
    <dgm:cxn modelId="{9F20A330-D5AE-4A47-B239-885FE37DEC90}" srcId="{D2999074-83B1-4E78-AA0D-6142EC81F1A0}" destId="{E200A305-AB85-45F6-A517-E4DC7A83626E}" srcOrd="0" destOrd="0" parTransId="{8DB6F1D9-C5DF-45D6-AF5E-9E202271685F}" sibTransId="{D5B6E0BE-1C98-4B17-8A90-A11B03BB615D}"/>
    <dgm:cxn modelId="{B138E73B-604A-400F-8D42-6D5F721E3442}" type="presOf" srcId="{3C4D0B2E-4F21-4F5A-8950-32B7B184452C}" destId="{9C4957C8-5D49-4D97-8722-4D67BCB452D6}" srcOrd="0" destOrd="0" presId="urn:microsoft.com/office/officeart/2005/8/layout/list1"/>
    <dgm:cxn modelId="{BBCA6462-DEAD-4F6A-854B-7DDD7B2F8484}" type="presOf" srcId="{3C4D0B2E-4F21-4F5A-8950-32B7B184452C}" destId="{CFFF59D0-E55C-4EB8-AF68-89729CEB65B9}" srcOrd="1" destOrd="0" presId="urn:microsoft.com/office/officeart/2005/8/layout/list1"/>
    <dgm:cxn modelId="{5591A04F-B7CD-4003-B1C7-BD5187FACA7C}" type="presOf" srcId="{E200A305-AB85-45F6-A517-E4DC7A83626E}" destId="{E4C95931-029E-47E1-939F-CCDA9B9E5F4F}" srcOrd="0" destOrd="0" presId="urn:microsoft.com/office/officeart/2005/8/layout/list1"/>
    <dgm:cxn modelId="{C6718256-167B-4918-A18E-D20723AD2762}" type="presOf" srcId="{DCDC8E56-10EE-4D04-9178-47BCF1CCA26C}" destId="{654C1A8C-FB6E-48C6-8F1B-96D39A4F54D6}" srcOrd="1" destOrd="0" presId="urn:microsoft.com/office/officeart/2005/8/layout/list1"/>
    <dgm:cxn modelId="{9D3E0780-6AEC-416A-ADD4-CCCF8F7ED940}" type="presOf" srcId="{E200A305-AB85-45F6-A517-E4DC7A83626E}" destId="{BFF4DB33-92B6-42E1-A32D-C9BE7AF2912B}" srcOrd="1" destOrd="0" presId="urn:microsoft.com/office/officeart/2005/8/layout/list1"/>
    <dgm:cxn modelId="{B799EDA5-B1C8-4DCA-B514-661E508DBA61}" type="presOf" srcId="{DCDC8E56-10EE-4D04-9178-47BCF1CCA26C}" destId="{2243B7F2-3D8E-4D97-91E7-AF600A13A093}" srcOrd="0" destOrd="0" presId="urn:microsoft.com/office/officeart/2005/8/layout/list1"/>
    <dgm:cxn modelId="{EF9676C1-8CAA-4F08-82AA-537C9306CD53}" type="presOf" srcId="{D2999074-83B1-4E78-AA0D-6142EC81F1A0}" destId="{B9AD4ADA-3B2E-4CB5-AEDD-AF3E34F2B76D}" srcOrd="0" destOrd="0" presId="urn:microsoft.com/office/officeart/2005/8/layout/list1"/>
    <dgm:cxn modelId="{A03D5BCF-A8BC-4519-A98F-7309A34DE293}" srcId="{D2999074-83B1-4E78-AA0D-6142EC81F1A0}" destId="{DCDC8E56-10EE-4D04-9178-47BCF1CCA26C}" srcOrd="2" destOrd="0" parTransId="{2015C967-E6E1-44D3-BE41-52072EDC217E}" sibTransId="{960F5446-8268-4DAB-8D25-50E7B63365DE}"/>
    <dgm:cxn modelId="{ABE8D6D6-ADE0-4DBD-9132-158DC806D825}" type="presOf" srcId="{D7273C6D-D039-4E98-9E2F-3DE9A5F5CF24}" destId="{586E8E45-5C56-4C15-B272-D5F1CF490765}" srcOrd="0" destOrd="0" presId="urn:microsoft.com/office/officeart/2005/8/layout/list1"/>
    <dgm:cxn modelId="{A4F849D9-C927-4D9F-B7FD-CBD7BB404C2F}" srcId="{D2999074-83B1-4E78-AA0D-6142EC81F1A0}" destId="{3C4D0B2E-4F21-4F5A-8950-32B7B184452C}" srcOrd="3" destOrd="0" parTransId="{F6726E20-DBA7-454B-BE57-798EB7A2024B}" sibTransId="{49B925EB-4A09-4161-9232-404D27AD189A}"/>
    <dgm:cxn modelId="{881281F9-5E9D-4C8E-9241-0896F0E9C517}" type="presOf" srcId="{D7273C6D-D039-4E98-9E2F-3DE9A5F5CF24}" destId="{3435FDBA-9990-4EDB-9274-893D27C037EE}" srcOrd="1" destOrd="0" presId="urn:microsoft.com/office/officeart/2005/8/layout/list1"/>
    <dgm:cxn modelId="{9C18A0F8-86E5-46FD-AC2F-90DAAA1E306B}" type="presParOf" srcId="{B9AD4ADA-3B2E-4CB5-AEDD-AF3E34F2B76D}" destId="{62FA6FEF-8E11-44AF-B8BC-103B00BA52FE}" srcOrd="0" destOrd="0" presId="urn:microsoft.com/office/officeart/2005/8/layout/list1"/>
    <dgm:cxn modelId="{562D01D3-843B-4758-9901-7496EF8A9C4E}" type="presParOf" srcId="{62FA6FEF-8E11-44AF-B8BC-103B00BA52FE}" destId="{E4C95931-029E-47E1-939F-CCDA9B9E5F4F}" srcOrd="0" destOrd="0" presId="urn:microsoft.com/office/officeart/2005/8/layout/list1"/>
    <dgm:cxn modelId="{91C9BDF5-DA09-4734-9DB2-AB14E5C49FFB}" type="presParOf" srcId="{62FA6FEF-8E11-44AF-B8BC-103B00BA52FE}" destId="{BFF4DB33-92B6-42E1-A32D-C9BE7AF2912B}" srcOrd="1" destOrd="0" presId="urn:microsoft.com/office/officeart/2005/8/layout/list1"/>
    <dgm:cxn modelId="{BFF8FADD-B133-40B6-8F9E-92EAB2DD5287}" type="presParOf" srcId="{B9AD4ADA-3B2E-4CB5-AEDD-AF3E34F2B76D}" destId="{383BE482-C98C-4B22-92DE-EC15D015CFF6}" srcOrd="1" destOrd="0" presId="urn:microsoft.com/office/officeart/2005/8/layout/list1"/>
    <dgm:cxn modelId="{0526AEDB-5B08-4DE6-9CF9-CB0351D07E28}" type="presParOf" srcId="{B9AD4ADA-3B2E-4CB5-AEDD-AF3E34F2B76D}" destId="{3B4CD0DC-29E5-416C-8DA5-7613C1998FC8}" srcOrd="2" destOrd="0" presId="urn:microsoft.com/office/officeart/2005/8/layout/list1"/>
    <dgm:cxn modelId="{08A7E089-5F63-427C-9BFC-F94E93DFC0BA}" type="presParOf" srcId="{B9AD4ADA-3B2E-4CB5-AEDD-AF3E34F2B76D}" destId="{8F744A5B-7C03-48E9-9069-EB7F02E4E05E}" srcOrd="3" destOrd="0" presId="urn:microsoft.com/office/officeart/2005/8/layout/list1"/>
    <dgm:cxn modelId="{224C4860-4624-47B0-AF10-86BA8CCC10DA}" type="presParOf" srcId="{B9AD4ADA-3B2E-4CB5-AEDD-AF3E34F2B76D}" destId="{C45FB5A0-794B-47B7-9560-B05D929DE2A7}" srcOrd="4" destOrd="0" presId="urn:microsoft.com/office/officeart/2005/8/layout/list1"/>
    <dgm:cxn modelId="{661795EE-BADC-4C4F-9BDE-221A70C423A5}" type="presParOf" srcId="{C45FB5A0-794B-47B7-9560-B05D929DE2A7}" destId="{586E8E45-5C56-4C15-B272-D5F1CF490765}" srcOrd="0" destOrd="0" presId="urn:microsoft.com/office/officeart/2005/8/layout/list1"/>
    <dgm:cxn modelId="{EA9BC022-024D-4622-AD59-6CA696213783}" type="presParOf" srcId="{C45FB5A0-794B-47B7-9560-B05D929DE2A7}" destId="{3435FDBA-9990-4EDB-9274-893D27C037EE}" srcOrd="1" destOrd="0" presId="urn:microsoft.com/office/officeart/2005/8/layout/list1"/>
    <dgm:cxn modelId="{949FE6F6-A913-4723-8238-9D199E877773}" type="presParOf" srcId="{B9AD4ADA-3B2E-4CB5-AEDD-AF3E34F2B76D}" destId="{E1D26CD8-C942-4600-91EA-A6F388B51A57}" srcOrd="5" destOrd="0" presId="urn:microsoft.com/office/officeart/2005/8/layout/list1"/>
    <dgm:cxn modelId="{EB1E2EF9-2D0E-46D8-96DB-3757E8BF6160}" type="presParOf" srcId="{B9AD4ADA-3B2E-4CB5-AEDD-AF3E34F2B76D}" destId="{EC61BD7D-2175-41EE-90F2-907E6B3AA9B1}" srcOrd="6" destOrd="0" presId="urn:microsoft.com/office/officeart/2005/8/layout/list1"/>
    <dgm:cxn modelId="{92E220EF-5C43-4232-9AA2-1403EB36874D}" type="presParOf" srcId="{B9AD4ADA-3B2E-4CB5-AEDD-AF3E34F2B76D}" destId="{898B9D7C-9AB7-437D-B714-23294F6D51E9}" srcOrd="7" destOrd="0" presId="urn:microsoft.com/office/officeart/2005/8/layout/list1"/>
    <dgm:cxn modelId="{A7846380-FA52-4C0F-AFFC-EF276DEE4A53}" type="presParOf" srcId="{B9AD4ADA-3B2E-4CB5-AEDD-AF3E34F2B76D}" destId="{FFC90D61-6F5A-4C9B-95AB-30D8A7A6EC00}" srcOrd="8" destOrd="0" presId="urn:microsoft.com/office/officeart/2005/8/layout/list1"/>
    <dgm:cxn modelId="{B61EA04C-6C4C-49DC-BBE5-478F787331F4}" type="presParOf" srcId="{FFC90D61-6F5A-4C9B-95AB-30D8A7A6EC00}" destId="{2243B7F2-3D8E-4D97-91E7-AF600A13A093}" srcOrd="0" destOrd="0" presId="urn:microsoft.com/office/officeart/2005/8/layout/list1"/>
    <dgm:cxn modelId="{37258CD3-6094-467F-AC1A-025F7E6FBF24}" type="presParOf" srcId="{FFC90D61-6F5A-4C9B-95AB-30D8A7A6EC00}" destId="{654C1A8C-FB6E-48C6-8F1B-96D39A4F54D6}" srcOrd="1" destOrd="0" presId="urn:microsoft.com/office/officeart/2005/8/layout/list1"/>
    <dgm:cxn modelId="{1B52D5AD-EF7A-4E6D-83C1-863F07C668E8}" type="presParOf" srcId="{B9AD4ADA-3B2E-4CB5-AEDD-AF3E34F2B76D}" destId="{BE8C16ED-71D5-4783-9DC3-9071F3BB5ABF}" srcOrd="9" destOrd="0" presId="urn:microsoft.com/office/officeart/2005/8/layout/list1"/>
    <dgm:cxn modelId="{6E5F00E3-57CE-48B6-A1DD-43A744C023D5}" type="presParOf" srcId="{B9AD4ADA-3B2E-4CB5-AEDD-AF3E34F2B76D}" destId="{8DB16013-A3A4-4DD6-A3A7-0D1D1CAAA494}" srcOrd="10" destOrd="0" presId="urn:microsoft.com/office/officeart/2005/8/layout/list1"/>
    <dgm:cxn modelId="{60D3C2FF-97AC-4851-98C1-DBD8E4E43344}" type="presParOf" srcId="{B9AD4ADA-3B2E-4CB5-AEDD-AF3E34F2B76D}" destId="{13DE6BD0-74B5-4A24-9903-AB5029063B15}" srcOrd="11" destOrd="0" presId="urn:microsoft.com/office/officeart/2005/8/layout/list1"/>
    <dgm:cxn modelId="{7B861182-50A3-45A1-9857-D91A0FBF0DE2}" type="presParOf" srcId="{B9AD4ADA-3B2E-4CB5-AEDD-AF3E34F2B76D}" destId="{0AA615B8-0315-450B-B82C-694E950D92DA}" srcOrd="12" destOrd="0" presId="urn:microsoft.com/office/officeart/2005/8/layout/list1"/>
    <dgm:cxn modelId="{C35DEC07-70AF-4308-BE7E-F196319238AE}" type="presParOf" srcId="{0AA615B8-0315-450B-B82C-694E950D92DA}" destId="{9C4957C8-5D49-4D97-8722-4D67BCB452D6}" srcOrd="0" destOrd="0" presId="urn:microsoft.com/office/officeart/2005/8/layout/list1"/>
    <dgm:cxn modelId="{6B8B498B-7143-4D40-BB69-EFCC23C53A53}" type="presParOf" srcId="{0AA615B8-0315-450B-B82C-694E950D92DA}" destId="{CFFF59D0-E55C-4EB8-AF68-89729CEB65B9}" srcOrd="1" destOrd="0" presId="urn:microsoft.com/office/officeart/2005/8/layout/list1"/>
    <dgm:cxn modelId="{77300A5F-ECD3-4C13-9D5E-851FC7FB1F1D}" type="presParOf" srcId="{B9AD4ADA-3B2E-4CB5-AEDD-AF3E34F2B76D}" destId="{3450EBAD-7ABF-4597-B072-010423A948CE}" srcOrd="13" destOrd="0" presId="urn:microsoft.com/office/officeart/2005/8/layout/list1"/>
    <dgm:cxn modelId="{25A55536-D5FA-45F7-9528-D71029C15834}" type="presParOf" srcId="{B9AD4ADA-3B2E-4CB5-AEDD-AF3E34F2B76D}" destId="{744A9112-2725-48B3-B293-0BCEE4F16A89}"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2C2B53-9FD5-45C3-99E8-8DD87D122F10}" type="doc">
      <dgm:prSet loTypeId="urn:microsoft.com/office/officeart/2005/8/layout/pList2" loCatId="list" qsTypeId="urn:microsoft.com/office/officeart/2005/8/quickstyle/simple1" qsCatId="simple" csTypeId="urn:microsoft.com/office/officeart/2005/8/colors/accent1_2" csCatId="accent1" phldr="1"/>
      <dgm:spPr/>
    </dgm:pt>
    <dgm:pt modelId="{7DB6163B-767C-41F0-AB13-791D711F0507}">
      <dgm:prSet phldrT="[Текст]"/>
      <dgm:spPr/>
      <dgm:t>
        <a:bodyPr/>
        <a:lstStyle/>
        <a:p>
          <a:r>
            <a:rPr lang="ru-RU" dirty="0"/>
            <a:t>Математика и искусство</a:t>
          </a:r>
        </a:p>
      </dgm:t>
    </dgm:pt>
    <dgm:pt modelId="{5A85CB56-ACEA-43B5-99B8-562E9438BAEA}" type="parTrans" cxnId="{B3D4559E-965B-459A-AF5C-5E7FE250AE4F}">
      <dgm:prSet/>
      <dgm:spPr/>
      <dgm:t>
        <a:bodyPr/>
        <a:lstStyle/>
        <a:p>
          <a:endParaRPr lang="ru-RU"/>
        </a:p>
      </dgm:t>
    </dgm:pt>
    <dgm:pt modelId="{CF80D054-B61F-4DFE-8DE9-626EBF65B57E}" type="sibTrans" cxnId="{B3D4559E-965B-459A-AF5C-5E7FE250AE4F}">
      <dgm:prSet/>
      <dgm:spPr/>
      <dgm:t>
        <a:bodyPr/>
        <a:lstStyle/>
        <a:p>
          <a:endParaRPr lang="ru-RU"/>
        </a:p>
      </dgm:t>
    </dgm:pt>
    <dgm:pt modelId="{35B4096E-7932-49F2-9C9D-B6F4B3214E0A}">
      <dgm:prSet/>
      <dgm:spPr/>
      <dgm:t>
        <a:bodyPr/>
        <a:lstStyle/>
        <a:p>
          <a:r>
            <a:rPr lang="ru-RU" dirty="0"/>
            <a:t>Математика и литературное чтение</a:t>
          </a:r>
        </a:p>
      </dgm:t>
    </dgm:pt>
    <dgm:pt modelId="{357BFC0F-E5CF-43B3-9DCD-72F9B8FADED3}" type="parTrans" cxnId="{58E404AC-E6AA-4FCE-97BB-4DAA70FF2C0F}">
      <dgm:prSet/>
      <dgm:spPr/>
      <dgm:t>
        <a:bodyPr/>
        <a:lstStyle/>
        <a:p>
          <a:endParaRPr lang="ru-RU"/>
        </a:p>
      </dgm:t>
    </dgm:pt>
    <dgm:pt modelId="{CA6FF535-5A37-44DE-A0B7-A2684C7B5956}" type="sibTrans" cxnId="{58E404AC-E6AA-4FCE-97BB-4DAA70FF2C0F}">
      <dgm:prSet/>
      <dgm:spPr/>
      <dgm:t>
        <a:bodyPr/>
        <a:lstStyle/>
        <a:p>
          <a:endParaRPr lang="ru-RU"/>
        </a:p>
      </dgm:t>
    </dgm:pt>
    <dgm:pt modelId="{5248A2AF-3CA8-40C3-93EA-0D16F502DE09}">
      <dgm:prSet/>
      <dgm:spPr/>
      <dgm:t>
        <a:bodyPr/>
        <a:lstStyle/>
        <a:p>
          <a:r>
            <a:rPr lang="ru-RU"/>
            <a:t>Математика и экология</a:t>
          </a:r>
        </a:p>
      </dgm:t>
    </dgm:pt>
    <dgm:pt modelId="{2BD91EA9-46CE-4D70-9A22-FC24E3638AD6}" type="parTrans" cxnId="{CDA6D1F9-7F91-41C3-9E7F-A2DB62DE5CE2}">
      <dgm:prSet/>
      <dgm:spPr/>
      <dgm:t>
        <a:bodyPr/>
        <a:lstStyle/>
        <a:p>
          <a:endParaRPr lang="ru-RU"/>
        </a:p>
      </dgm:t>
    </dgm:pt>
    <dgm:pt modelId="{DA7E82CE-E591-47FA-A3F6-3D28C5AB9D7A}" type="sibTrans" cxnId="{CDA6D1F9-7F91-41C3-9E7F-A2DB62DE5CE2}">
      <dgm:prSet/>
      <dgm:spPr/>
      <dgm:t>
        <a:bodyPr/>
        <a:lstStyle/>
        <a:p>
          <a:endParaRPr lang="ru-RU"/>
        </a:p>
      </dgm:t>
    </dgm:pt>
    <dgm:pt modelId="{01E1E002-F630-42DD-AEEC-1BB480457483}" type="pres">
      <dgm:prSet presAssocID="{EF2C2B53-9FD5-45C3-99E8-8DD87D122F10}" presName="Name0" presStyleCnt="0">
        <dgm:presLayoutVars>
          <dgm:dir/>
          <dgm:resizeHandles val="exact"/>
        </dgm:presLayoutVars>
      </dgm:prSet>
      <dgm:spPr/>
    </dgm:pt>
    <dgm:pt modelId="{A6A9EF6B-E2C4-40D4-AB7B-9D7BC0A19821}" type="pres">
      <dgm:prSet presAssocID="{EF2C2B53-9FD5-45C3-99E8-8DD87D122F10}" presName="bkgdShp" presStyleLbl="alignAccFollowNode1" presStyleIdx="0" presStyleCnt="1" custLinFactNeighborX="-2187" custLinFactNeighborY="-1159"/>
      <dgm:spPr/>
    </dgm:pt>
    <dgm:pt modelId="{218AE04B-507E-4CA2-BA1B-8023AC9B24A8}" type="pres">
      <dgm:prSet presAssocID="{EF2C2B53-9FD5-45C3-99E8-8DD87D122F10}" presName="linComp" presStyleCnt="0"/>
      <dgm:spPr/>
    </dgm:pt>
    <dgm:pt modelId="{5DC99B5C-B5D4-4DB0-8B72-DE7341C2A7C6}" type="pres">
      <dgm:prSet presAssocID="{7DB6163B-767C-41F0-AB13-791D711F0507}" presName="compNode" presStyleCnt="0"/>
      <dgm:spPr/>
    </dgm:pt>
    <dgm:pt modelId="{FD6E55F3-A3A4-408C-9E31-95AB5B3F0931}" type="pres">
      <dgm:prSet presAssocID="{7DB6163B-767C-41F0-AB13-791D711F0507}" presName="node" presStyleLbl="node1" presStyleIdx="0" presStyleCnt="3" custScaleY="47375">
        <dgm:presLayoutVars>
          <dgm:bulletEnabled val="1"/>
        </dgm:presLayoutVars>
      </dgm:prSet>
      <dgm:spPr/>
    </dgm:pt>
    <dgm:pt modelId="{B1CD7223-389D-4AF0-AD23-9E9643F204BA}" type="pres">
      <dgm:prSet presAssocID="{7DB6163B-767C-41F0-AB13-791D711F0507}" presName="invisiNode" presStyleLbl="node1" presStyleIdx="0" presStyleCnt="3"/>
      <dgm:spPr/>
    </dgm:pt>
    <dgm:pt modelId="{865E6C56-9C6E-41FC-BC01-C2B690FBB915}" type="pres">
      <dgm:prSet presAssocID="{7DB6163B-767C-41F0-AB13-791D711F0507}" presName="imagNode" presStyleLbl="fgImgPlace1" presStyleIdx="0" presStyleCnt="3" custScaleY="160269"/>
      <dgm:spPr>
        <a:blipFill rotWithShape="1">
          <a:blip xmlns:r="http://schemas.openxmlformats.org/officeDocument/2006/relationships" r:embed="rId1"/>
          <a:stretch>
            <a:fillRect/>
          </a:stretch>
        </a:blipFill>
      </dgm:spPr>
    </dgm:pt>
    <dgm:pt modelId="{8D8A1447-8194-4D20-88A6-6D9E66F81DD4}" type="pres">
      <dgm:prSet presAssocID="{CF80D054-B61F-4DFE-8DE9-626EBF65B57E}" presName="sibTrans" presStyleLbl="sibTrans2D1" presStyleIdx="0" presStyleCnt="0"/>
      <dgm:spPr/>
    </dgm:pt>
    <dgm:pt modelId="{88739B60-6FFF-4605-BA15-A06153AFD451}" type="pres">
      <dgm:prSet presAssocID="{35B4096E-7932-49F2-9C9D-B6F4B3214E0A}" presName="compNode" presStyleCnt="0"/>
      <dgm:spPr/>
    </dgm:pt>
    <dgm:pt modelId="{CE2E068F-9D48-41CE-837B-85DDE9383D02}" type="pres">
      <dgm:prSet presAssocID="{35B4096E-7932-49F2-9C9D-B6F4B3214E0A}" presName="node" presStyleLbl="node1" presStyleIdx="1" presStyleCnt="3" custScaleY="40937">
        <dgm:presLayoutVars>
          <dgm:bulletEnabled val="1"/>
        </dgm:presLayoutVars>
      </dgm:prSet>
      <dgm:spPr/>
    </dgm:pt>
    <dgm:pt modelId="{44EDD95B-6B4F-4AF5-B810-B1197B13AE65}" type="pres">
      <dgm:prSet presAssocID="{35B4096E-7932-49F2-9C9D-B6F4B3214E0A}" presName="invisiNode" presStyleLbl="node1" presStyleIdx="1" presStyleCnt="3"/>
      <dgm:spPr/>
    </dgm:pt>
    <dgm:pt modelId="{EBC64339-6F91-4305-90FB-32BCFFC620F5}" type="pres">
      <dgm:prSet presAssocID="{35B4096E-7932-49F2-9C9D-B6F4B3214E0A}" presName="imagNode" presStyleLbl="fgImgPlace1" presStyleIdx="1" presStyleCnt="3" custScaleY="153853"/>
      <dgm:spPr>
        <a:blipFill rotWithShape="1">
          <a:blip xmlns:r="http://schemas.openxmlformats.org/officeDocument/2006/relationships" r:embed="rId2"/>
          <a:stretch>
            <a:fillRect/>
          </a:stretch>
        </a:blipFill>
      </dgm:spPr>
    </dgm:pt>
    <dgm:pt modelId="{4DE69046-B2BA-4924-AD20-119B6BDDFC90}" type="pres">
      <dgm:prSet presAssocID="{CA6FF535-5A37-44DE-A0B7-A2684C7B5956}" presName="sibTrans" presStyleLbl="sibTrans2D1" presStyleIdx="0" presStyleCnt="0"/>
      <dgm:spPr/>
    </dgm:pt>
    <dgm:pt modelId="{6E35F176-236A-4FD2-B19C-9A8FA63CFBFD}" type="pres">
      <dgm:prSet presAssocID="{5248A2AF-3CA8-40C3-93EA-0D16F502DE09}" presName="compNode" presStyleCnt="0"/>
      <dgm:spPr/>
    </dgm:pt>
    <dgm:pt modelId="{5D12048A-3E14-48B1-A72E-999785C078F5}" type="pres">
      <dgm:prSet presAssocID="{5248A2AF-3CA8-40C3-93EA-0D16F502DE09}" presName="node" presStyleLbl="node1" presStyleIdx="2" presStyleCnt="3" custScaleY="39552">
        <dgm:presLayoutVars>
          <dgm:bulletEnabled val="1"/>
        </dgm:presLayoutVars>
      </dgm:prSet>
      <dgm:spPr/>
    </dgm:pt>
    <dgm:pt modelId="{CC62568C-C093-4EC3-9E6B-C44EFCA8DB6A}" type="pres">
      <dgm:prSet presAssocID="{5248A2AF-3CA8-40C3-93EA-0D16F502DE09}" presName="invisiNode" presStyleLbl="node1" presStyleIdx="2" presStyleCnt="3"/>
      <dgm:spPr/>
    </dgm:pt>
    <dgm:pt modelId="{491E0B69-8F75-4388-BAA8-FECC3B6130A0}" type="pres">
      <dgm:prSet presAssocID="{5248A2AF-3CA8-40C3-93EA-0D16F502DE09}" presName="imagNode" presStyleLbl="fgImgPlace1" presStyleIdx="2" presStyleCnt="3" custScaleY="157717"/>
      <dgm:spPr>
        <a:blipFill rotWithShape="1">
          <a:blip xmlns:r="http://schemas.openxmlformats.org/officeDocument/2006/relationships" r:embed="rId3"/>
          <a:stretch>
            <a:fillRect/>
          </a:stretch>
        </a:blipFill>
      </dgm:spPr>
    </dgm:pt>
  </dgm:ptLst>
  <dgm:cxnLst>
    <dgm:cxn modelId="{F0F9F800-C7C9-4BF5-A92D-05038C69AC6C}" type="presOf" srcId="{35B4096E-7932-49F2-9C9D-B6F4B3214E0A}" destId="{CE2E068F-9D48-41CE-837B-85DDE9383D02}" srcOrd="0" destOrd="0" presId="urn:microsoft.com/office/officeart/2005/8/layout/pList2"/>
    <dgm:cxn modelId="{6ED9E20C-520A-498E-8BAE-4BC81E9D68E3}" type="presOf" srcId="{CA6FF535-5A37-44DE-A0B7-A2684C7B5956}" destId="{4DE69046-B2BA-4924-AD20-119B6BDDFC90}" srcOrd="0" destOrd="0" presId="urn:microsoft.com/office/officeart/2005/8/layout/pList2"/>
    <dgm:cxn modelId="{C4F51E38-DE7A-4531-830A-73691D7462BC}" type="presOf" srcId="{5248A2AF-3CA8-40C3-93EA-0D16F502DE09}" destId="{5D12048A-3E14-48B1-A72E-999785C078F5}" srcOrd="0" destOrd="0" presId="urn:microsoft.com/office/officeart/2005/8/layout/pList2"/>
    <dgm:cxn modelId="{6B75033E-7320-4163-958F-72B0FF038C9D}" type="presOf" srcId="{EF2C2B53-9FD5-45C3-99E8-8DD87D122F10}" destId="{01E1E002-F630-42DD-AEEC-1BB480457483}" srcOrd="0" destOrd="0" presId="urn:microsoft.com/office/officeart/2005/8/layout/pList2"/>
    <dgm:cxn modelId="{287DA271-17AB-43EA-9E09-12B11DC25595}" type="presOf" srcId="{CF80D054-B61F-4DFE-8DE9-626EBF65B57E}" destId="{8D8A1447-8194-4D20-88A6-6D9E66F81DD4}" srcOrd="0" destOrd="0" presId="urn:microsoft.com/office/officeart/2005/8/layout/pList2"/>
    <dgm:cxn modelId="{B3D4559E-965B-459A-AF5C-5E7FE250AE4F}" srcId="{EF2C2B53-9FD5-45C3-99E8-8DD87D122F10}" destId="{7DB6163B-767C-41F0-AB13-791D711F0507}" srcOrd="0" destOrd="0" parTransId="{5A85CB56-ACEA-43B5-99B8-562E9438BAEA}" sibTransId="{CF80D054-B61F-4DFE-8DE9-626EBF65B57E}"/>
    <dgm:cxn modelId="{58E404AC-E6AA-4FCE-97BB-4DAA70FF2C0F}" srcId="{EF2C2B53-9FD5-45C3-99E8-8DD87D122F10}" destId="{35B4096E-7932-49F2-9C9D-B6F4B3214E0A}" srcOrd="1" destOrd="0" parTransId="{357BFC0F-E5CF-43B3-9DCD-72F9B8FADED3}" sibTransId="{CA6FF535-5A37-44DE-A0B7-A2684C7B5956}"/>
    <dgm:cxn modelId="{113F47F9-9516-41E5-B884-0D2EC2085371}" type="presOf" srcId="{7DB6163B-767C-41F0-AB13-791D711F0507}" destId="{FD6E55F3-A3A4-408C-9E31-95AB5B3F0931}" srcOrd="0" destOrd="0" presId="urn:microsoft.com/office/officeart/2005/8/layout/pList2"/>
    <dgm:cxn modelId="{CDA6D1F9-7F91-41C3-9E7F-A2DB62DE5CE2}" srcId="{EF2C2B53-9FD5-45C3-99E8-8DD87D122F10}" destId="{5248A2AF-3CA8-40C3-93EA-0D16F502DE09}" srcOrd="2" destOrd="0" parTransId="{2BD91EA9-46CE-4D70-9A22-FC24E3638AD6}" sibTransId="{DA7E82CE-E591-47FA-A3F6-3D28C5AB9D7A}"/>
    <dgm:cxn modelId="{9E431FD5-9530-462A-B05C-9268B1E1B145}" type="presParOf" srcId="{01E1E002-F630-42DD-AEEC-1BB480457483}" destId="{A6A9EF6B-E2C4-40D4-AB7B-9D7BC0A19821}" srcOrd="0" destOrd="0" presId="urn:microsoft.com/office/officeart/2005/8/layout/pList2"/>
    <dgm:cxn modelId="{033ACA01-1223-4838-8394-798AF052C238}" type="presParOf" srcId="{01E1E002-F630-42DD-AEEC-1BB480457483}" destId="{218AE04B-507E-4CA2-BA1B-8023AC9B24A8}" srcOrd="1" destOrd="0" presId="urn:microsoft.com/office/officeart/2005/8/layout/pList2"/>
    <dgm:cxn modelId="{CFC346D1-35BF-40F6-B709-D0E39BC52467}" type="presParOf" srcId="{218AE04B-507E-4CA2-BA1B-8023AC9B24A8}" destId="{5DC99B5C-B5D4-4DB0-8B72-DE7341C2A7C6}" srcOrd="0" destOrd="0" presId="urn:microsoft.com/office/officeart/2005/8/layout/pList2"/>
    <dgm:cxn modelId="{D12B230C-0ED9-4C1D-83F3-CB627AA55367}" type="presParOf" srcId="{5DC99B5C-B5D4-4DB0-8B72-DE7341C2A7C6}" destId="{FD6E55F3-A3A4-408C-9E31-95AB5B3F0931}" srcOrd="0" destOrd="0" presId="urn:microsoft.com/office/officeart/2005/8/layout/pList2"/>
    <dgm:cxn modelId="{6BCB8FDF-4B5D-465C-9618-ED6890A090C4}" type="presParOf" srcId="{5DC99B5C-B5D4-4DB0-8B72-DE7341C2A7C6}" destId="{B1CD7223-389D-4AF0-AD23-9E9643F204BA}" srcOrd="1" destOrd="0" presId="urn:microsoft.com/office/officeart/2005/8/layout/pList2"/>
    <dgm:cxn modelId="{0AC5C5F8-257B-45AA-B20E-FD13C98EBA82}" type="presParOf" srcId="{5DC99B5C-B5D4-4DB0-8B72-DE7341C2A7C6}" destId="{865E6C56-9C6E-41FC-BC01-C2B690FBB915}" srcOrd="2" destOrd="0" presId="urn:microsoft.com/office/officeart/2005/8/layout/pList2"/>
    <dgm:cxn modelId="{AD3EE67C-93D5-4A9C-A87B-54C2A8877012}" type="presParOf" srcId="{218AE04B-507E-4CA2-BA1B-8023AC9B24A8}" destId="{8D8A1447-8194-4D20-88A6-6D9E66F81DD4}" srcOrd="1" destOrd="0" presId="urn:microsoft.com/office/officeart/2005/8/layout/pList2"/>
    <dgm:cxn modelId="{20772225-7231-40FC-BE9B-F2CC40C5F4C5}" type="presParOf" srcId="{218AE04B-507E-4CA2-BA1B-8023AC9B24A8}" destId="{88739B60-6FFF-4605-BA15-A06153AFD451}" srcOrd="2" destOrd="0" presId="urn:microsoft.com/office/officeart/2005/8/layout/pList2"/>
    <dgm:cxn modelId="{35610B5A-0B54-49C4-824F-DD8B057F7426}" type="presParOf" srcId="{88739B60-6FFF-4605-BA15-A06153AFD451}" destId="{CE2E068F-9D48-41CE-837B-85DDE9383D02}" srcOrd="0" destOrd="0" presId="urn:microsoft.com/office/officeart/2005/8/layout/pList2"/>
    <dgm:cxn modelId="{D21F7790-ACE2-4D03-B659-7529B33D9880}" type="presParOf" srcId="{88739B60-6FFF-4605-BA15-A06153AFD451}" destId="{44EDD95B-6B4F-4AF5-B810-B1197B13AE65}" srcOrd="1" destOrd="0" presId="urn:microsoft.com/office/officeart/2005/8/layout/pList2"/>
    <dgm:cxn modelId="{84C24ACA-E550-4968-BAA7-4CD121E298D7}" type="presParOf" srcId="{88739B60-6FFF-4605-BA15-A06153AFD451}" destId="{EBC64339-6F91-4305-90FB-32BCFFC620F5}" srcOrd="2" destOrd="0" presId="urn:microsoft.com/office/officeart/2005/8/layout/pList2"/>
    <dgm:cxn modelId="{2288FEC9-60BE-4EFD-99A7-F9F03892F8E9}" type="presParOf" srcId="{218AE04B-507E-4CA2-BA1B-8023AC9B24A8}" destId="{4DE69046-B2BA-4924-AD20-119B6BDDFC90}" srcOrd="3" destOrd="0" presId="urn:microsoft.com/office/officeart/2005/8/layout/pList2"/>
    <dgm:cxn modelId="{5834B00A-55F3-4137-8C92-87D05CD24DCA}" type="presParOf" srcId="{218AE04B-507E-4CA2-BA1B-8023AC9B24A8}" destId="{6E35F176-236A-4FD2-B19C-9A8FA63CFBFD}" srcOrd="4" destOrd="0" presId="urn:microsoft.com/office/officeart/2005/8/layout/pList2"/>
    <dgm:cxn modelId="{5B402D65-BEBD-41A2-BE57-763B4B4EA892}" type="presParOf" srcId="{6E35F176-236A-4FD2-B19C-9A8FA63CFBFD}" destId="{5D12048A-3E14-48B1-A72E-999785C078F5}" srcOrd="0" destOrd="0" presId="urn:microsoft.com/office/officeart/2005/8/layout/pList2"/>
    <dgm:cxn modelId="{45A8F3C8-8D25-4F9A-8578-70779AE0814B}" type="presParOf" srcId="{6E35F176-236A-4FD2-B19C-9A8FA63CFBFD}" destId="{CC62568C-C093-4EC3-9E6B-C44EFCA8DB6A}" srcOrd="1" destOrd="0" presId="urn:microsoft.com/office/officeart/2005/8/layout/pList2"/>
    <dgm:cxn modelId="{34A456EC-0A1C-4550-9085-D5EF4BE60716}" type="presParOf" srcId="{6E35F176-236A-4FD2-B19C-9A8FA63CFBFD}" destId="{491E0B69-8F75-4388-BAA8-FECC3B6130A0}"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401F87B-2059-4C52-92E2-03E8FDA31807}"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ru-RU"/>
        </a:p>
      </dgm:t>
    </dgm:pt>
    <dgm:pt modelId="{FD11C97C-E445-4E2C-A2A4-729168FF6AF0}">
      <dgm:prSet phldrT="[Текст]"/>
      <dgm:spPr/>
      <dgm:t>
        <a:bodyPr/>
        <a:lstStyle/>
        <a:p>
          <a:endParaRPr lang="ru-RU" dirty="0"/>
        </a:p>
      </dgm:t>
    </dgm:pt>
    <dgm:pt modelId="{CD93C1AA-EED2-446C-933E-6B0540722726}" type="parTrans" cxnId="{2AAC9D40-9FB2-441F-84C7-6F2C237F1EFA}">
      <dgm:prSet/>
      <dgm:spPr/>
      <dgm:t>
        <a:bodyPr/>
        <a:lstStyle/>
        <a:p>
          <a:endParaRPr lang="ru-RU"/>
        </a:p>
      </dgm:t>
    </dgm:pt>
    <dgm:pt modelId="{C25C7B82-D2CD-4E09-B047-C5E07C289937}" type="sibTrans" cxnId="{2AAC9D40-9FB2-441F-84C7-6F2C237F1EFA}">
      <dgm:prSet/>
      <dgm:spPr/>
      <dgm:t>
        <a:bodyPr/>
        <a:lstStyle/>
        <a:p>
          <a:endParaRPr lang="ru-RU"/>
        </a:p>
      </dgm:t>
    </dgm:pt>
    <dgm:pt modelId="{51AFA42D-BC14-48C9-AE64-C2352AE825FA}">
      <dgm:prSet phldrT="[Текст]"/>
      <dgm:spPr/>
      <dgm:t>
        <a:bodyPr/>
        <a:lstStyle/>
        <a:p>
          <a:endParaRPr lang="ru-RU" dirty="0"/>
        </a:p>
      </dgm:t>
    </dgm:pt>
    <dgm:pt modelId="{AA239563-B2E3-4AEC-863C-9266035717EF}" type="parTrans" cxnId="{9A2D4583-2006-4025-A58F-C49A7E7B75E4}">
      <dgm:prSet/>
      <dgm:spPr/>
      <dgm:t>
        <a:bodyPr/>
        <a:lstStyle/>
        <a:p>
          <a:endParaRPr lang="ru-RU"/>
        </a:p>
      </dgm:t>
    </dgm:pt>
    <dgm:pt modelId="{15BFD04A-9B49-4837-B336-816B5B4AB999}" type="sibTrans" cxnId="{9A2D4583-2006-4025-A58F-C49A7E7B75E4}">
      <dgm:prSet/>
      <dgm:spPr/>
      <dgm:t>
        <a:bodyPr/>
        <a:lstStyle/>
        <a:p>
          <a:endParaRPr lang="ru-RU"/>
        </a:p>
      </dgm:t>
    </dgm:pt>
    <dgm:pt modelId="{EC474F44-15F6-4D1F-A5EF-2A6C4BECB1EF}" type="pres">
      <dgm:prSet presAssocID="{0401F87B-2059-4C52-92E2-03E8FDA31807}" presName="Name0" presStyleCnt="0">
        <dgm:presLayoutVars>
          <dgm:dir/>
          <dgm:resizeHandles val="exact"/>
        </dgm:presLayoutVars>
      </dgm:prSet>
      <dgm:spPr/>
    </dgm:pt>
    <dgm:pt modelId="{3C1F969F-6232-4555-9CF8-9D2F0C29320D}" type="pres">
      <dgm:prSet presAssocID="{FD11C97C-E445-4E2C-A2A4-729168FF6AF0}" presName="compNode" presStyleCnt="0"/>
      <dgm:spPr/>
    </dgm:pt>
    <dgm:pt modelId="{94ED500F-433B-4A94-A42C-D8F25504078F}" type="pres">
      <dgm:prSet presAssocID="{FD11C97C-E445-4E2C-A2A4-729168FF6AF0}" presName="pictRect" presStyleLbl="node1" presStyleIdx="0" presStyleCnt="2" custScaleX="165268" custScaleY="207201" custLinFactNeighborX="-1253" custLinFactNeighborY="51980"/>
      <dgm:spPr>
        <a:blipFill rotWithShape="1">
          <a:blip xmlns:r="http://schemas.openxmlformats.org/officeDocument/2006/relationships" r:embed="rId1"/>
          <a:stretch>
            <a:fillRect/>
          </a:stretch>
        </a:blipFill>
      </dgm:spPr>
    </dgm:pt>
    <dgm:pt modelId="{C07ECE13-5547-47D9-BF25-04E10C9E641C}" type="pres">
      <dgm:prSet presAssocID="{FD11C97C-E445-4E2C-A2A4-729168FF6AF0}" presName="textRect" presStyleLbl="revTx" presStyleIdx="0" presStyleCnt="2">
        <dgm:presLayoutVars>
          <dgm:bulletEnabled val="1"/>
        </dgm:presLayoutVars>
      </dgm:prSet>
      <dgm:spPr/>
    </dgm:pt>
    <dgm:pt modelId="{294165CA-47BC-4047-9B34-BE9EFEC98334}" type="pres">
      <dgm:prSet presAssocID="{C25C7B82-D2CD-4E09-B047-C5E07C289937}" presName="sibTrans" presStyleLbl="sibTrans2D1" presStyleIdx="0" presStyleCnt="0"/>
      <dgm:spPr/>
    </dgm:pt>
    <dgm:pt modelId="{9D5D34F9-5612-48DC-BFF6-8F1071ECF7D6}" type="pres">
      <dgm:prSet presAssocID="{51AFA42D-BC14-48C9-AE64-C2352AE825FA}" presName="compNode" presStyleCnt="0"/>
      <dgm:spPr/>
    </dgm:pt>
    <dgm:pt modelId="{1BF3B322-ECB5-47A0-B804-2CB41C72C0F6}" type="pres">
      <dgm:prSet presAssocID="{51AFA42D-BC14-48C9-AE64-C2352AE825FA}" presName="pictRect" presStyleLbl="node1" presStyleIdx="1" presStyleCnt="2" custScaleX="162676" custScaleY="206133" custLinFactNeighborX="37386" custLinFactNeighborY="-57"/>
      <dgm:spPr>
        <a:blipFill rotWithShape="1">
          <a:blip xmlns:r="http://schemas.openxmlformats.org/officeDocument/2006/relationships" r:embed="rId2"/>
          <a:stretch>
            <a:fillRect/>
          </a:stretch>
        </a:blipFill>
      </dgm:spPr>
    </dgm:pt>
    <dgm:pt modelId="{CC7B1E77-5989-4B9B-8F28-384D1950883C}" type="pres">
      <dgm:prSet presAssocID="{51AFA42D-BC14-48C9-AE64-C2352AE825FA}" presName="textRect" presStyleLbl="revTx" presStyleIdx="1" presStyleCnt="2">
        <dgm:presLayoutVars>
          <dgm:bulletEnabled val="1"/>
        </dgm:presLayoutVars>
      </dgm:prSet>
      <dgm:spPr/>
    </dgm:pt>
  </dgm:ptLst>
  <dgm:cxnLst>
    <dgm:cxn modelId="{2AAC9D40-9FB2-441F-84C7-6F2C237F1EFA}" srcId="{0401F87B-2059-4C52-92E2-03E8FDA31807}" destId="{FD11C97C-E445-4E2C-A2A4-729168FF6AF0}" srcOrd="0" destOrd="0" parTransId="{CD93C1AA-EED2-446C-933E-6B0540722726}" sibTransId="{C25C7B82-D2CD-4E09-B047-C5E07C289937}"/>
    <dgm:cxn modelId="{85046D5E-ACF4-4E7B-9FE6-1118DF02BB9A}" type="presOf" srcId="{FD11C97C-E445-4E2C-A2A4-729168FF6AF0}" destId="{C07ECE13-5547-47D9-BF25-04E10C9E641C}" srcOrd="0" destOrd="0" presId="urn:microsoft.com/office/officeart/2005/8/layout/pList1"/>
    <dgm:cxn modelId="{0A3E2A54-FC41-454B-ADFE-3D78253AD3EA}" type="presOf" srcId="{0401F87B-2059-4C52-92E2-03E8FDA31807}" destId="{EC474F44-15F6-4D1F-A5EF-2A6C4BECB1EF}" srcOrd="0" destOrd="0" presId="urn:microsoft.com/office/officeart/2005/8/layout/pList1"/>
    <dgm:cxn modelId="{9A2D4583-2006-4025-A58F-C49A7E7B75E4}" srcId="{0401F87B-2059-4C52-92E2-03E8FDA31807}" destId="{51AFA42D-BC14-48C9-AE64-C2352AE825FA}" srcOrd="1" destOrd="0" parTransId="{AA239563-B2E3-4AEC-863C-9266035717EF}" sibTransId="{15BFD04A-9B49-4837-B336-816B5B4AB999}"/>
    <dgm:cxn modelId="{2240EFD1-4B5D-4822-9B73-37835AAFE9D9}" type="presOf" srcId="{51AFA42D-BC14-48C9-AE64-C2352AE825FA}" destId="{CC7B1E77-5989-4B9B-8F28-384D1950883C}" srcOrd="0" destOrd="0" presId="urn:microsoft.com/office/officeart/2005/8/layout/pList1"/>
    <dgm:cxn modelId="{F7E040E2-6BDC-4ABE-B64A-CF87C6749A22}" type="presOf" srcId="{C25C7B82-D2CD-4E09-B047-C5E07C289937}" destId="{294165CA-47BC-4047-9B34-BE9EFEC98334}" srcOrd="0" destOrd="0" presId="urn:microsoft.com/office/officeart/2005/8/layout/pList1"/>
    <dgm:cxn modelId="{EDB9EEC3-ABAC-44F3-8FB7-964E6CC76640}" type="presParOf" srcId="{EC474F44-15F6-4D1F-A5EF-2A6C4BECB1EF}" destId="{3C1F969F-6232-4555-9CF8-9D2F0C29320D}" srcOrd="0" destOrd="0" presId="urn:microsoft.com/office/officeart/2005/8/layout/pList1"/>
    <dgm:cxn modelId="{6821ECD4-EE80-40FF-A8D7-55B677682001}" type="presParOf" srcId="{3C1F969F-6232-4555-9CF8-9D2F0C29320D}" destId="{94ED500F-433B-4A94-A42C-D8F25504078F}" srcOrd="0" destOrd="0" presId="urn:microsoft.com/office/officeart/2005/8/layout/pList1"/>
    <dgm:cxn modelId="{BFD1D9E9-2C23-4F93-BACD-F689ED89DA17}" type="presParOf" srcId="{3C1F969F-6232-4555-9CF8-9D2F0C29320D}" destId="{C07ECE13-5547-47D9-BF25-04E10C9E641C}" srcOrd="1" destOrd="0" presId="urn:microsoft.com/office/officeart/2005/8/layout/pList1"/>
    <dgm:cxn modelId="{06A3CBB6-1201-436E-A1E4-1AA05E978488}" type="presParOf" srcId="{EC474F44-15F6-4D1F-A5EF-2A6C4BECB1EF}" destId="{294165CA-47BC-4047-9B34-BE9EFEC98334}" srcOrd="1" destOrd="0" presId="urn:microsoft.com/office/officeart/2005/8/layout/pList1"/>
    <dgm:cxn modelId="{7230613E-3FAF-469D-855D-E78E96A2B5FD}" type="presParOf" srcId="{EC474F44-15F6-4D1F-A5EF-2A6C4BECB1EF}" destId="{9D5D34F9-5612-48DC-BFF6-8F1071ECF7D6}" srcOrd="2" destOrd="0" presId="urn:microsoft.com/office/officeart/2005/8/layout/pList1"/>
    <dgm:cxn modelId="{0B8FAB8D-4310-4167-84F9-A59C86EDFE69}" type="presParOf" srcId="{9D5D34F9-5612-48DC-BFF6-8F1071ECF7D6}" destId="{1BF3B322-ECB5-47A0-B804-2CB41C72C0F6}" srcOrd="0" destOrd="0" presId="urn:microsoft.com/office/officeart/2005/8/layout/pList1"/>
    <dgm:cxn modelId="{8A657228-16C0-4350-A270-A7781E596FBF}" type="presParOf" srcId="{9D5D34F9-5612-48DC-BFF6-8F1071ECF7D6}" destId="{CC7B1E77-5989-4B9B-8F28-384D1950883C}"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4CD0DC-29E5-416C-8DA5-7613C1998FC8}">
      <dsp:nvSpPr>
        <dsp:cNvPr id="0" name=""/>
        <dsp:cNvSpPr/>
      </dsp:nvSpPr>
      <dsp:spPr>
        <a:xfrm>
          <a:off x="0" y="890464"/>
          <a:ext cx="8128000" cy="579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F4DB33-92B6-42E1-A32D-C9BE7AF2912B}">
      <dsp:nvSpPr>
        <dsp:cNvPr id="0" name=""/>
        <dsp:cNvSpPr/>
      </dsp:nvSpPr>
      <dsp:spPr>
        <a:xfrm>
          <a:off x="406400" y="550984"/>
          <a:ext cx="5689600" cy="6789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022350">
            <a:lnSpc>
              <a:spcPct val="90000"/>
            </a:lnSpc>
            <a:spcBef>
              <a:spcPct val="0"/>
            </a:spcBef>
            <a:spcAft>
              <a:spcPct val="35000"/>
            </a:spcAft>
            <a:buNone/>
          </a:pPr>
          <a:r>
            <a:rPr lang="ru-RU" sz="2300" kern="1200" dirty="0"/>
            <a:t>Смена роли учителя и ученика</a:t>
          </a:r>
        </a:p>
      </dsp:txBody>
      <dsp:txXfrm>
        <a:off x="439544" y="584128"/>
        <a:ext cx="5623312" cy="612672"/>
      </dsp:txXfrm>
    </dsp:sp>
    <dsp:sp modelId="{EC61BD7D-2175-41EE-90F2-907E6B3AA9B1}">
      <dsp:nvSpPr>
        <dsp:cNvPr id="0" name=""/>
        <dsp:cNvSpPr/>
      </dsp:nvSpPr>
      <dsp:spPr>
        <a:xfrm>
          <a:off x="0" y="1933744"/>
          <a:ext cx="8128000" cy="579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35FDBA-9990-4EDB-9274-893D27C037EE}">
      <dsp:nvSpPr>
        <dsp:cNvPr id="0" name=""/>
        <dsp:cNvSpPr/>
      </dsp:nvSpPr>
      <dsp:spPr>
        <a:xfrm>
          <a:off x="406400" y="1594264"/>
          <a:ext cx="5689600" cy="6789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022350">
            <a:lnSpc>
              <a:spcPct val="90000"/>
            </a:lnSpc>
            <a:spcBef>
              <a:spcPct val="0"/>
            </a:spcBef>
            <a:spcAft>
              <a:spcPct val="35000"/>
            </a:spcAft>
            <a:buNone/>
          </a:pPr>
          <a:r>
            <a:rPr lang="ru-RU" sz="2300" kern="1200" dirty="0">
              <a:effectLst/>
              <a:latin typeface="Calibri" panose="020F0502020204030204" pitchFamily="34" charset="0"/>
              <a:ea typeface="Calibri" panose="020F0502020204030204" pitchFamily="34" charset="0"/>
              <a:cs typeface="Times New Roman" panose="02020603050405020304" pitchFamily="18" charset="0"/>
            </a:rPr>
            <a:t>Игровая и исследовательская мотивация</a:t>
          </a:r>
          <a:endParaRPr lang="ru-RU" sz="2300" kern="1200" dirty="0"/>
        </a:p>
      </dsp:txBody>
      <dsp:txXfrm>
        <a:off x="439544" y="1627408"/>
        <a:ext cx="5623312" cy="612672"/>
      </dsp:txXfrm>
    </dsp:sp>
    <dsp:sp modelId="{8DB16013-A3A4-4DD6-A3A7-0D1D1CAAA494}">
      <dsp:nvSpPr>
        <dsp:cNvPr id="0" name=""/>
        <dsp:cNvSpPr/>
      </dsp:nvSpPr>
      <dsp:spPr>
        <a:xfrm>
          <a:off x="0" y="2977024"/>
          <a:ext cx="8128000" cy="579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54C1A8C-FB6E-48C6-8F1B-96D39A4F54D6}">
      <dsp:nvSpPr>
        <dsp:cNvPr id="0" name=""/>
        <dsp:cNvSpPr/>
      </dsp:nvSpPr>
      <dsp:spPr>
        <a:xfrm>
          <a:off x="473309" y="2637544"/>
          <a:ext cx="5689600" cy="6789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022350">
            <a:lnSpc>
              <a:spcPct val="90000"/>
            </a:lnSpc>
            <a:spcBef>
              <a:spcPct val="0"/>
            </a:spcBef>
            <a:spcAft>
              <a:spcPct val="35000"/>
            </a:spcAft>
            <a:buNone/>
          </a:pPr>
          <a:r>
            <a:rPr lang="ru-RU" sz="2300" kern="1200" dirty="0">
              <a:effectLst/>
              <a:latin typeface="Calibri" panose="020F0502020204030204" pitchFamily="34" charset="0"/>
              <a:ea typeface="Calibri" panose="020F0502020204030204" pitchFamily="34" charset="0"/>
              <a:cs typeface="Times New Roman" panose="02020603050405020304" pitchFamily="18" charset="0"/>
            </a:rPr>
            <a:t>Практическая направленность</a:t>
          </a:r>
          <a:endParaRPr lang="ru-RU" sz="2300" kern="1200" dirty="0"/>
        </a:p>
      </dsp:txBody>
      <dsp:txXfrm>
        <a:off x="506453" y="2670688"/>
        <a:ext cx="5623312" cy="612672"/>
      </dsp:txXfrm>
    </dsp:sp>
    <dsp:sp modelId="{744A9112-2725-48B3-B293-0BCEE4F16A89}">
      <dsp:nvSpPr>
        <dsp:cNvPr id="0" name=""/>
        <dsp:cNvSpPr/>
      </dsp:nvSpPr>
      <dsp:spPr>
        <a:xfrm>
          <a:off x="0" y="4020304"/>
          <a:ext cx="8128000" cy="579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FFF59D0-E55C-4EB8-AF68-89729CEB65B9}">
      <dsp:nvSpPr>
        <dsp:cNvPr id="0" name=""/>
        <dsp:cNvSpPr/>
      </dsp:nvSpPr>
      <dsp:spPr>
        <a:xfrm>
          <a:off x="406400" y="3680824"/>
          <a:ext cx="5689600" cy="6789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022350">
            <a:lnSpc>
              <a:spcPct val="90000"/>
            </a:lnSpc>
            <a:spcBef>
              <a:spcPct val="0"/>
            </a:spcBef>
            <a:spcAft>
              <a:spcPct val="35000"/>
            </a:spcAft>
            <a:buNone/>
          </a:pPr>
          <a:r>
            <a:rPr lang="ru-RU" sz="2300" kern="1200" dirty="0"/>
            <a:t>Разнообразие форм работы</a:t>
          </a:r>
        </a:p>
      </dsp:txBody>
      <dsp:txXfrm>
        <a:off x="439544" y="3713968"/>
        <a:ext cx="5623312" cy="6126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A9EF6B-E2C4-40D4-AB7B-9D7BC0A19821}">
      <dsp:nvSpPr>
        <dsp:cNvPr id="0" name=""/>
        <dsp:cNvSpPr/>
      </dsp:nvSpPr>
      <dsp:spPr>
        <a:xfrm>
          <a:off x="0" y="90239"/>
          <a:ext cx="9177454" cy="1924235"/>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5E6C56-9C6E-41FC-BC01-C2B690FBB915}">
      <dsp:nvSpPr>
        <dsp:cNvPr id="0" name=""/>
        <dsp:cNvSpPr/>
      </dsp:nvSpPr>
      <dsp:spPr>
        <a:xfrm>
          <a:off x="275323" y="337622"/>
          <a:ext cx="2695877" cy="2261565"/>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6E55F3-A3A4-408C-9E31-95AB5B3F0931}">
      <dsp:nvSpPr>
        <dsp:cNvPr id="0" name=""/>
        <dsp:cNvSpPr/>
      </dsp:nvSpPr>
      <dsp:spPr>
        <a:xfrm rot="10800000">
          <a:off x="275323" y="3049352"/>
          <a:ext cx="2695877" cy="1114185"/>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ru-RU" sz="2000" kern="1200" dirty="0"/>
            <a:t>Математика и искусство</a:t>
          </a:r>
        </a:p>
      </dsp:txBody>
      <dsp:txXfrm rot="10800000">
        <a:off x="309588" y="3049352"/>
        <a:ext cx="2627347" cy="1079920"/>
      </dsp:txXfrm>
    </dsp:sp>
    <dsp:sp modelId="{EBC64339-6F91-4305-90FB-32BCFFC620F5}">
      <dsp:nvSpPr>
        <dsp:cNvPr id="0" name=""/>
        <dsp:cNvSpPr/>
      </dsp:nvSpPr>
      <dsp:spPr>
        <a:xfrm>
          <a:off x="3240788" y="398109"/>
          <a:ext cx="2695877" cy="2171029"/>
        </a:xfrm>
        <a:prstGeom prst="roundRect">
          <a:avLst>
            <a:gd name="adj" fmla="val 10000"/>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2E068F-9D48-41CE-837B-85DDE9383D02}">
      <dsp:nvSpPr>
        <dsp:cNvPr id="0" name=""/>
        <dsp:cNvSpPr/>
      </dsp:nvSpPr>
      <dsp:spPr>
        <a:xfrm rot="10800000">
          <a:off x="3240788" y="3140276"/>
          <a:ext cx="2695877" cy="962774"/>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ru-RU" sz="2000" kern="1200" dirty="0"/>
            <a:t>Математика и литературное чтение</a:t>
          </a:r>
        </a:p>
      </dsp:txBody>
      <dsp:txXfrm rot="10800000">
        <a:off x="3270397" y="3140276"/>
        <a:ext cx="2636659" cy="933165"/>
      </dsp:txXfrm>
    </dsp:sp>
    <dsp:sp modelId="{491E0B69-8F75-4388-BAA8-FECC3B6130A0}">
      <dsp:nvSpPr>
        <dsp:cNvPr id="0" name=""/>
        <dsp:cNvSpPr/>
      </dsp:nvSpPr>
      <dsp:spPr>
        <a:xfrm>
          <a:off x="6206253" y="392621"/>
          <a:ext cx="2695877" cy="2225554"/>
        </a:xfrm>
        <a:prstGeom prst="roundRect">
          <a:avLst>
            <a:gd name="adj" fmla="val 10000"/>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12048A-3E14-48B1-A72E-999785C078F5}">
      <dsp:nvSpPr>
        <dsp:cNvPr id="0" name=""/>
        <dsp:cNvSpPr/>
      </dsp:nvSpPr>
      <dsp:spPr>
        <a:xfrm rot="10800000">
          <a:off x="6206253" y="3178337"/>
          <a:ext cx="2695877" cy="930201"/>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ru-RU" sz="2000" kern="1200"/>
            <a:t>Математика и экология</a:t>
          </a:r>
        </a:p>
      </dsp:txBody>
      <dsp:txXfrm rot="10800000">
        <a:off x="6234860" y="3178337"/>
        <a:ext cx="2638663" cy="9015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ED500F-433B-4A94-A42C-D8F25504078F}">
      <dsp:nvSpPr>
        <dsp:cNvPr id="0" name=""/>
        <dsp:cNvSpPr/>
      </dsp:nvSpPr>
      <dsp:spPr>
        <a:xfrm>
          <a:off x="193481" y="9904"/>
          <a:ext cx="4370052" cy="3774930"/>
        </a:xfrm>
        <a:prstGeom prst="round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7ECE13-5547-47D9-BF25-04E10C9E641C}">
      <dsp:nvSpPr>
        <dsp:cNvPr id="0" name=""/>
        <dsp:cNvSpPr/>
      </dsp:nvSpPr>
      <dsp:spPr>
        <a:xfrm>
          <a:off x="1089528" y="2801114"/>
          <a:ext cx="2644221" cy="981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7152" tIns="327152" rIns="327152" bIns="0" numCol="1" spcCol="1270" anchor="t" anchorCtr="0">
          <a:noAutofit/>
        </a:bodyPr>
        <a:lstStyle/>
        <a:p>
          <a:pPr marL="0" lvl="0" indent="0" algn="ctr" defTabSz="2044700">
            <a:lnSpc>
              <a:spcPct val="90000"/>
            </a:lnSpc>
            <a:spcBef>
              <a:spcPct val="0"/>
            </a:spcBef>
            <a:spcAft>
              <a:spcPct val="35000"/>
            </a:spcAft>
            <a:buNone/>
          </a:pPr>
          <a:endParaRPr lang="ru-RU" sz="4600" kern="1200" dirty="0"/>
        </a:p>
      </dsp:txBody>
      <dsp:txXfrm>
        <a:off x="1089528" y="2801114"/>
        <a:ext cx="2644221" cy="981006"/>
      </dsp:txXfrm>
    </dsp:sp>
    <dsp:sp modelId="{1BF3B322-ECB5-47A0-B804-2CB41C72C0F6}">
      <dsp:nvSpPr>
        <dsp:cNvPr id="0" name=""/>
        <dsp:cNvSpPr/>
      </dsp:nvSpPr>
      <dsp:spPr>
        <a:xfrm>
          <a:off x="5087812" y="6540"/>
          <a:ext cx="4301514" cy="3755472"/>
        </a:xfrm>
        <a:prstGeom prst="roundRect">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7B1E77-5989-4B9B-8F28-384D1950883C}">
      <dsp:nvSpPr>
        <dsp:cNvPr id="0" name=""/>
        <dsp:cNvSpPr/>
      </dsp:nvSpPr>
      <dsp:spPr>
        <a:xfrm>
          <a:off x="5689845" y="2796249"/>
          <a:ext cx="2644221" cy="981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7152" tIns="327152" rIns="327152" bIns="0" numCol="1" spcCol="1270" anchor="t" anchorCtr="0">
          <a:noAutofit/>
        </a:bodyPr>
        <a:lstStyle/>
        <a:p>
          <a:pPr marL="0" lvl="0" indent="0" algn="ctr" defTabSz="2044700">
            <a:lnSpc>
              <a:spcPct val="90000"/>
            </a:lnSpc>
            <a:spcBef>
              <a:spcPct val="0"/>
            </a:spcBef>
            <a:spcAft>
              <a:spcPct val="35000"/>
            </a:spcAft>
            <a:buNone/>
          </a:pPr>
          <a:endParaRPr lang="ru-RU" sz="4600" kern="1200" dirty="0"/>
        </a:p>
      </dsp:txBody>
      <dsp:txXfrm>
        <a:off x="5689845" y="2796249"/>
        <a:ext cx="2644221" cy="98100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500FFF-85A2-481A-AB03-EB1329999744}" type="datetimeFigureOut">
              <a:rPr lang="ru-RU" smtClean="0"/>
              <a:t>08.06.2026</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96DB4B-8812-44E2-A064-6FF48A3FBD09}" type="slidenum">
              <a:rPr lang="ru-RU" smtClean="0"/>
              <a:t>‹#›</a:t>
            </a:fld>
            <a:endParaRPr lang="ru-RU"/>
          </a:p>
        </p:txBody>
      </p:sp>
    </p:spTree>
    <p:extLst>
      <p:ext uri="{BB962C8B-B14F-4D97-AF65-F5344CB8AC3E}">
        <p14:creationId xmlns:p14="http://schemas.microsoft.com/office/powerpoint/2010/main" val="319027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3162629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2404823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3752041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B96DB4B-8812-44E2-A064-6FF48A3FBD09}" type="slidenum">
              <a:rPr lang="ru-RU" smtClean="0"/>
              <a:t>20</a:t>
            </a:fld>
            <a:endParaRPr lang="ru-RU"/>
          </a:p>
        </p:txBody>
      </p:sp>
    </p:spTree>
    <p:extLst>
      <p:ext uri="{BB962C8B-B14F-4D97-AF65-F5344CB8AC3E}">
        <p14:creationId xmlns:p14="http://schemas.microsoft.com/office/powerpoint/2010/main" val="2690615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B3E96F0B-EFA5-42E9-A775-011AFA926B06}" type="datetimeFigureOut">
              <a:rPr lang="ru-RU" smtClean="0"/>
              <a:pPr/>
              <a:t>08.06.2026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4AB169C-1499-470F-A434-F98E1C5BD522}" type="slidenum">
              <a:rPr lang="ru-RU" smtClean="0"/>
              <a:pPr/>
              <a:t>‹#›</a:t>
            </a:fld>
            <a:endParaRPr lang="ru-RU"/>
          </a:p>
        </p:txBody>
      </p:sp>
    </p:spTree>
    <p:extLst>
      <p:ext uri="{BB962C8B-B14F-4D97-AF65-F5344CB8AC3E}">
        <p14:creationId xmlns:p14="http://schemas.microsoft.com/office/powerpoint/2010/main" val="238800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3E96F0B-EFA5-42E9-A775-011AFA926B06}" type="datetimeFigureOut">
              <a:rPr lang="ru-RU" smtClean="0"/>
              <a:pPr/>
              <a:t>08.06.2026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4AB169C-1499-470F-A434-F98E1C5BD522}" type="slidenum">
              <a:rPr lang="ru-RU" smtClean="0"/>
              <a:pPr/>
              <a:t>‹#›</a:t>
            </a:fld>
            <a:endParaRPr lang="ru-RU"/>
          </a:p>
        </p:txBody>
      </p:sp>
    </p:spTree>
    <p:extLst>
      <p:ext uri="{BB962C8B-B14F-4D97-AF65-F5344CB8AC3E}">
        <p14:creationId xmlns:p14="http://schemas.microsoft.com/office/powerpoint/2010/main" val="3392037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3E96F0B-EFA5-42E9-A775-011AFA926B06}" type="datetimeFigureOut">
              <a:rPr lang="ru-RU" smtClean="0"/>
              <a:pPr/>
              <a:t>08.06.2026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4AB169C-1499-470F-A434-F98E1C5BD522}" type="slidenum">
              <a:rPr lang="ru-RU" smtClean="0"/>
              <a:pPr/>
              <a:t>‹#›</a:t>
            </a:fld>
            <a:endParaRPr lang="ru-RU"/>
          </a:p>
        </p:txBody>
      </p:sp>
    </p:spTree>
    <p:extLst>
      <p:ext uri="{BB962C8B-B14F-4D97-AF65-F5344CB8AC3E}">
        <p14:creationId xmlns:p14="http://schemas.microsoft.com/office/powerpoint/2010/main" val="1814185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39025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935449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3E96F0B-EFA5-42E9-A775-011AFA926B06}" type="datetimeFigureOut">
              <a:rPr lang="ru-RU" smtClean="0"/>
              <a:pPr/>
              <a:t>08.06.2026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4AB169C-1499-470F-A434-F98E1C5BD522}" type="slidenum">
              <a:rPr lang="ru-RU" smtClean="0"/>
              <a:pPr/>
              <a:t>‹#›</a:t>
            </a:fld>
            <a:endParaRPr lang="ru-RU"/>
          </a:p>
        </p:txBody>
      </p:sp>
    </p:spTree>
    <p:extLst>
      <p:ext uri="{BB962C8B-B14F-4D97-AF65-F5344CB8AC3E}">
        <p14:creationId xmlns:p14="http://schemas.microsoft.com/office/powerpoint/2010/main" val="4145276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3E96F0B-EFA5-42E9-A775-011AFA926B06}" type="datetimeFigureOut">
              <a:rPr lang="ru-RU" smtClean="0"/>
              <a:pPr/>
              <a:t>08.06.2026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4AB169C-1499-470F-A434-F98E1C5BD522}" type="slidenum">
              <a:rPr lang="ru-RU" smtClean="0"/>
              <a:pPr/>
              <a:t>‹#›</a:t>
            </a:fld>
            <a:endParaRPr lang="ru-RU"/>
          </a:p>
        </p:txBody>
      </p:sp>
    </p:spTree>
    <p:extLst>
      <p:ext uri="{BB962C8B-B14F-4D97-AF65-F5344CB8AC3E}">
        <p14:creationId xmlns:p14="http://schemas.microsoft.com/office/powerpoint/2010/main" val="23214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3E96F0B-EFA5-42E9-A775-011AFA926B06}" type="datetimeFigureOut">
              <a:rPr lang="ru-RU" smtClean="0"/>
              <a:pPr/>
              <a:t>08.06.2026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4AB169C-1499-470F-A434-F98E1C5BD522}" type="slidenum">
              <a:rPr lang="ru-RU" smtClean="0"/>
              <a:pPr/>
              <a:t>‹#›</a:t>
            </a:fld>
            <a:endParaRPr lang="ru-RU"/>
          </a:p>
        </p:txBody>
      </p:sp>
    </p:spTree>
    <p:extLst>
      <p:ext uri="{BB962C8B-B14F-4D97-AF65-F5344CB8AC3E}">
        <p14:creationId xmlns:p14="http://schemas.microsoft.com/office/powerpoint/2010/main" val="1613785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B3E96F0B-EFA5-42E9-A775-011AFA926B06}" type="datetimeFigureOut">
              <a:rPr lang="ru-RU" smtClean="0"/>
              <a:pPr/>
              <a:t>08.06.2026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4AB169C-1499-470F-A434-F98E1C5BD522}" type="slidenum">
              <a:rPr lang="ru-RU" smtClean="0"/>
              <a:pPr/>
              <a:t>‹#›</a:t>
            </a:fld>
            <a:endParaRPr lang="ru-RU"/>
          </a:p>
        </p:txBody>
      </p:sp>
    </p:spTree>
    <p:extLst>
      <p:ext uri="{BB962C8B-B14F-4D97-AF65-F5344CB8AC3E}">
        <p14:creationId xmlns:p14="http://schemas.microsoft.com/office/powerpoint/2010/main" val="1363903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3E96F0B-EFA5-42E9-A775-011AFA926B06}" type="datetimeFigureOut">
              <a:rPr lang="ru-RU" smtClean="0"/>
              <a:pPr/>
              <a:t>08.06.2026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4AB169C-1499-470F-A434-F98E1C5BD522}" type="slidenum">
              <a:rPr lang="ru-RU" smtClean="0"/>
              <a:pPr/>
              <a:t>‹#›</a:t>
            </a:fld>
            <a:endParaRPr lang="ru-RU"/>
          </a:p>
        </p:txBody>
      </p:sp>
    </p:spTree>
    <p:extLst>
      <p:ext uri="{BB962C8B-B14F-4D97-AF65-F5344CB8AC3E}">
        <p14:creationId xmlns:p14="http://schemas.microsoft.com/office/powerpoint/2010/main" val="3858263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3E96F0B-EFA5-42E9-A775-011AFA926B06}" type="datetimeFigureOut">
              <a:rPr lang="ru-RU" smtClean="0"/>
              <a:pPr/>
              <a:t>08.06.2026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4AB169C-1499-470F-A434-F98E1C5BD522}" type="slidenum">
              <a:rPr lang="ru-RU" smtClean="0"/>
              <a:pPr/>
              <a:t>‹#›</a:t>
            </a:fld>
            <a:endParaRPr lang="ru-RU"/>
          </a:p>
        </p:txBody>
      </p:sp>
    </p:spTree>
    <p:extLst>
      <p:ext uri="{BB962C8B-B14F-4D97-AF65-F5344CB8AC3E}">
        <p14:creationId xmlns:p14="http://schemas.microsoft.com/office/powerpoint/2010/main" val="3155191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B3E96F0B-EFA5-42E9-A775-011AFA926B06}" type="datetimeFigureOut">
              <a:rPr lang="ru-RU" smtClean="0"/>
              <a:pPr/>
              <a:t>08.06.2026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4AB169C-1499-470F-A434-F98E1C5BD522}" type="slidenum">
              <a:rPr lang="ru-RU" smtClean="0"/>
              <a:pPr/>
              <a:t>‹#›</a:t>
            </a:fld>
            <a:endParaRPr lang="ru-RU"/>
          </a:p>
        </p:txBody>
      </p:sp>
    </p:spTree>
    <p:extLst>
      <p:ext uri="{BB962C8B-B14F-4D97-AF65-F5344CB8AC3E}">
        <p14:creationId xmlns:p14="http://schemas.microsoft.com/office/powerpoint/2010/main" val="3290541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B3E96F0B-EFA5-42E9-A775-011AFA926B06}" type="datetimeFigureOut">
              <a:rPr lang="ru-RU" smtClean="0"/>
              <a:pPr/>
              <a:t>08.06.2026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4AB169C-1499-470F-A434-F98E1C5BD522}" type="slidenum">
              <a:rPr lang="ru-RU" smtClean="0"/>
              <a:pPr/>
              <a:t>‹#›</a:t>
            </a:fld>
            <a:endParaRPr lang="ru-RU"/>
          </a:p>
        </p:txBody>
      </p:sp>
    </p:spTree>
    <p:extLst>
      <p:ext uri="{BB962C8B-B14F-4D97-AF65-F5344CB8AC3E}">
        <p14:creationId xmlns:p14="http://schemas.microsoft.com/office/powerpoint/2010/main" val="1949888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E96F0B-EFA5-42E9-A775-011AFA926B06}" type="datetimeFigureOut">
              <a:rPr lang="ru-RU" smtClean="0"/>
              <a:pPr/>
              <a:t>08.06.2026</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AB169C-1499-470F-A434-F98E1C5BD522}" type="slidenum">
              <a:rPr lang="ru-RU" smtClean="0"/>
              <a:pPr/>
              <a:t>‹#›</a:t>
            </a:fld>
            <a:endParaRPr lang="ru-RU"/>
          </a:p>
        </p:txBody>
      </p:sp>
    </p:spTree>
    <p:extLst>
      <p:ext uri="{BB962C8B-B14F-4D97-AF65-F5344CB8AC3E}">
        <p14:creationId xmlns:p14="http://schemas.microsoft.com/office/powerpoint/2010/main" val="20502852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google.ru/maps/d/edit?mid=1ZA7dcm5mQghN2aTRbZ6wKUnT2OKLwgg&amp;ll=55.75093689942296,37.59458595&amp;z=17" TargetMode="Externa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11871" y="872335"/>
            <a:ext cx="11241742" cy="2840629"/>
          </a:xfrm>
        </p:spPr>
        <p:txBody>
          <a:bodyPr>
            <a:noAutofit/>
          </a:bodyPr>
          <a:lstStyle/>
          <a:p>
            <a:pPr>
              <a:lnSpc>
                <a:spcPct val="107000"/>
              </a:lnSpc>
              <a:spcAft>
                <a:spcPts val="800"/>
              </a:spcAft>
            </a:pPr>
            <a:br>
              <a:rPr lang="ru-RU" sz="3200" b="1" dirty="0"/>
            </a:br>
            <a:br>
              <a:rPr lang="ru-RU" sz="3200" b="1" dirty="0"/>
            </a:br>
            <a:r>
              <a:rPr lang="ru-RU" sz="3200" dirty="0">
                <a:solidFill>
                  <a:srgbClr val="373C5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ru-RU" sz="3200" dirty="0">
                <a:solidFill>
                  <a:srgbClr val="373C59"/>
                </a:solidFill>
                <a:latin typeface="Arial" panose="020B0604020202020204" pitchFamily="34" charset="0"/>
                <a:cs typeface="Arial" panose="020B0604020202020204" pitchFamily="34" charset="0"/>
              </a:rPr>
              <a:t>О</a:t>
            </a:r>
            <a:r>
              <a:rPr lang="ru-RU" sz="3200" dirty="0">
                <a:solidFill>
                  <a:srgbClr val="373C59"/>
                </a:solidFill>
                <a:latin typeface="Arial" panose="020B0604020202020204" pitchFamily="34" charset="0"/>
                <a:ea typeface="Calibri" panose="020F0502020204030204" pitchFamily="34" charset="0"/>
                <a:cs typeface="Arial" panose="020B0604020202020204" pitchFamily="34" charset="0"/>
              </a:rPr>
              <a:t>рганизация внеурочной деятельности в рамках тематической недели «Исследовательская лаборатория: математика вокруг нас». </a:t>
            </a:r>
            <a:endParaRPr lang="ru-RU" sz="3200" b="1" dirty="0">
              <a:solidFill>
                <a:srgbClr val="373C5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Прямоугольник 2"/>
          <p:cNvSpPr/>
          <p:nvPr/>
        </p:nvSpPr>
        <p:spPr>
          <a:xfrm>
            <a:off x="5602435" y="4446483"/>
            <a:ext cx="6051178" cy="1200329"/>
          </a:xfrm>
          <a:prstGeom prst="rect">
            <a:avLst/>
          </a:prstGeom>
        </p:spPr>
        <p:txBody>
          <a:bodyPr wrap="square">
            <a:spAutoFit/>
          </a:bodyPr>
          <a:lstStyle/>
          <a:p>
            <a:pPr algn="just"/>
            <a:r>
              <a:rPr lang="ru-RU" dirty="0" err="1">
                <a:solidFill>
                  <a:srgbClr val="373C59"/>
                </a:solidFill>
                <a:latin typeface="Arial" panose="020B0604020202020204" pitchFamily="34" charset="0"/>
                <a:ea typeface="Cambria" panose="02040503050406030204" pitchFamily="18" charset="0"/>
                <a:cs typeface="Arial" panose="020B0604020202020204" pitchFamily="34" charset="0"/>
              </a:rPr>
              <a:t>Карпачева</a:t>
            </a:r>
            <a:r>
              <a:rPr lang="ru-RU" dirty="0">
                <a:solidFill>
                  <a:srgbClr val="373C59"/>
                </a:solidFill>
                <a:latin typeface="Arial" panose="020B0604020202020204" pitchFamily="34" charset="0"/>
                <a:ea typeface="Cambria" panose="02040503050406030204" pitchFamily="18" charset="0"/>
                <a:cs typeface="Arial" panose="020B0604020202020204" pitchFamily="34" charset="0"/>
              </a:rPr>
              <a:t> Ирина Юрьевна, учитель начальных классов, МБОУ Наро-Фоминской СОШ № 4 с УИОП</a:t>
            </a:r>
            <a:r>
              <a:rPr lang="en-US" dirty="0">
                <a:solidFill>
                  <a:srgbClr val="373C59"/>
                </a:solidFill>
                <a:latin typeface="Arial" panose="020B0604020202020204" pitchFamily="34" charset="0"/>
                <a:ea typeface="Cambria" panose="02040503050406030204" pitchFamily="18" charset="0"/>
                <a:cs typeface="Arial" panose="020B0604020202020204" pitchFamily="34" charset="0"/>
              </a:rPr>
              <a:t> </a:t>
            </a:r>
            <a:r>
              <a:rPr lang="ru-RU" dirty="0">
                <a:solidFill>
                  <a:srgbClr val="373C59"/>
                </a:solidFill>
                <a:latin typeface="Arial" panose="020B0604020202020204" pitchFamily="34" charset="0"/>
                <a:ea typeface="Cambria" panose="02040503050406030204" pitchFamily="18" charset="0"/>
                <a:cs typeface="Arial" panose="020B0604020202020204" pitchFamily="34" charset="0"/>
              </a:rPr>
              <a:t>с УИОП им. </a:t>
            </a:r>
            <a:r>
              <a:rPr lang="ru-RU" dirty="0" err="1">
                <a:solidFill>
                  <a:srgbClr val="373C59"/>
                </a:solidFill>
                <a:latin typeface="Arial" panose="020B0604020202020204" pitchFamily="34" charset="0"/>
                <a:ea typeface="Cambria" panose="02040503050406030204" pitchFamily="18" charset="0"/>
                <a:cs typeface="Arial" panose="020B0604020202020204" pitchFamily="34" charset="0"/>
              </a:rPr>
              <a:t>В.В.Завадского</a:t>
            </a:r>
            <a:r>
              <a:rPr lang="ru-RU" dirty="0">
                <a:solidFill>
                  <a:srgbClr val="373C59"/>
                </a:solidFill>
                <a:latin typeface="Arial" panose="020B0604020202020204" pitchFamily="34" charset="0"/>
                <a:ea typeface="Cambria" panose="02040503050406030204" pitchFamily="18" charset="0"/>
                <a:cs typeface="Arial" panose="020B0604020202020204" pitchFamily="34" charset="0"/>
              </a:rPr>
              <a:t>, Московская область, Наро-Фоминский </a:t>
            </a:r>
            <a:r>
              <a:rPr lang="ru-RU" dirty="0" err="1">
                <a:solidFill>
                  <a:srgbClr val="373C59"/>
                </a:solidFill>
                <a:latin typeface="Arial" panose="020B0604020202020204" pitchFamily="34" charset="0"/>
                <a:ea typeface="Cambria" panose="02040503050406030204" pitchFamily="18" charset="0"/>
                <a:cs typeface="Arial" panose="020B0604020202020204" pitchFamily="34" charset="0"/>
              </a:rPr>
              <a:t>г.о</a:t>
            </a:r>
            <a:r>
              <a:rPr lang="ru-RU" dirty="0">
                <a:solidFill>
                  <a:srgbClr val="373C59"/>
                </a:solidFill>
                <a:latin typeface="Arial" panose="020B0604020202020204" pitchFamily="34" charset="0"/>
                <a:ea typeface="Cambria" panose="02040503050406030204" pitchFamily="18" charset="0"/>
                <a:cs typeface="Arial" panose="020B0604020202020204" pitchFamily="34" charset="0"/>
              </a:rPr>
              <a:t>.</a:t>
            </a:r>
            <a:endParaRPr lang="ru-RU" dirty="0">
              <a:solidFill>
                <a:srgbClr val="373C59"/>
              </a:solidFill>
              <a:latin typeface="Arial" panose="020B0604020202020204" pitchFamily="34" charset="0"/>
              <a:cs typeface="Arial" panose="020B0604020202020204" pitchFamily="34" charset="0"/>
            </a:endParaRPr>
          </a:p>
        </p:txBody>
      </p:sp>
      <p:sp>
        <p:nvSpPr>
          <p:cNvPr id="4" name="Прямоугольник 3"/>
          <p:cNvSpPr/>
          <p:nvPr/>
        </p:nvSpPr>
        <p:spPr>
          <a:xfrm>
            <a:off x="5750751" y="6387354"/>
            <a:ext cx="1122556" cy="367216"/>
          </a:xfrm>
          <a:prstGeom prst="rect">
            <a:avLst/>
          </a:prstGeom>
        </p:spPr>
        <p:txBody>
          <a:bodyPr wrap="square">
            <a:spAutoFit/>
          </a:bodyPr>
          <a:lstStyle/>
          <a:p>
            <a:pPr>
              <a:lnSpc>
                <a:spcPct val="107000"/>
              </a:lnSpc>
              <a:spcAft>
                <a:spcPts val="800"/>
              </a:spcAft>
            </a:pPr>
            <a:r>
              <a:rPr lang="ru-RU" kern="100" dirty="0">
                <a:solidFill>
                  <a:srgbClr val="373C59"/>
                </a:solidFill>
                <a:latin typeface="Arial" panose="020B0604020202020204" pitchFamily="34" charset="0"/>
                <a:ea typeface="Calibri" panose="020F0502020204030204" pitchFamily="34" charset="0"/>
                <a:cs typeface="Arial" panose="020B0604020202020204" pitchFamily="34" charset="0"/>
              </a:rPr>
              <a:t>2026 год</a:t>
            </a:r>
          </a:p>
        </p:txBody>
      </p:sp>
    </p:spTree>
    <p:extLst>
      <p:ext uri="{BB962C8B-B14F-4D97-AF65-F5344CB8AC3E}">
        <p14:creationId xmlns:p14="http://schemas.microsoft.com/office/powerpoint/2010/main" val="8109910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3"/>
          <p:cNvSpPr txBox="1"/>
          <p:nvPr/>
        </p:nvSpPr>
        <p:spPr>
          <a:xfrm>
            <a:off x="756745" y="2941145"/>
            <a:ext cx="2114550" cy="164662"/>
          </a:xfrm>
          <a:prstGeom prst="rect">
            <a:avLst/>
          </a:prstGeom>
          <a:noFill/>
          <a:ln/>
        </p:spPr>
        <p:txBody>
          <a:bodyPr wrap="square" rtlCol="0" anchor="ctr"/>
          <a:lstStyle/>
          <a:p>
            <a:endParaRPr lang="ru-RU" dirty="0"/>
          </a:p>
        </p:txBody>
      </p:sp>
      <p:sp>
        <p:nvSpPr>
          <p:cNvPr id="6" name="Text 4"/>
          <p:cNvSpPr txBox="1"/>
          <p:nvPr/>
        </p:nvSpPr>
        <p:spPr>
          <a:xfrm>
            <a:off x="477345" y="3652345"/>
            <a:ext cx="1905000" cy="279400"/>
          </a:xfrm>
          <a:prstGeom prst="rect">
            <a:avLst/>
          </a:prstGeom>
          <a:noFill/>
          <a:ln/>
        </p:spPr>
        <p:txBody>
          <a:bodyPr wrap="square" rtlCol="0" anchor="ctr"/>
          <a:lstStyle/>
          <a:p>
            <a:pPr>
              <a:lnSpc>
                <a:spcPts val="2200"/>
              </a:lnSpc>
            </a:pPr>
            <a:endParaRPr lang="en-US" sz="2000" dirty="0">
              <a:latin typeface="Times New Roman" panose="02020603050405020304" pitchFamily="18" charset="0"/>
              <a:cs typeface="Times New Roman" panose="02020603050405020304" pitchFamily="18" charset="0"/>
            </a:endParaRPr>
          </a:p>
        </p:txBody>
      </p:sp>
      <p:sp>
        <p:nvSpPr>
          <p:cNvPr id="9" name="Text 7"/>
          <p:cNvSpPr txBox="1"/>
          <p:nvPr/>
        </p:nvSpPr>
        <p:spPr>
          <a:xfrm>
            <a:off x="3804086" y="2928445"/>
            <a:ext cx="1892301" cy="177800"/>
          </a:xfrm>
          <a:prstGeom prst="rect">
            <a:avLst/>
          </a:prstGeom>
          <a:noFill/>
          <a:ln/>
        </p:spPr>
        <p:txBody>
          <a:bodyPr wrap="square" rtlCol="0" anchor="ctr"/>
          <a:lstStyle/>
          <a:p>
            <a:pPr algn="ctr">
              <a:lnSpc>
                <a:spcPts val="1400"/>
              </a:lnSpc>
            </a:pPr>
            <a:r>
              <a:rPr lang="en-US" dirty="0">
                <a:solidFill>
                  <a:srgbClr val="FFFFFF"/>
                </a:solidFill>
                <a:latin typeface="Times New Roman" panose="02020603050405020304" pitchFamily="18" charset="0"/>
                <a:ea typeface="Arial" pitchFamily="34" charset="-122"/>
                <a:cs typeface="Times New Roman" panose="02020603050405020304" pitchFamily="18" charset="0"/>
              </a:rPr>
              <a:t>Ноябрь–декабрь</a:t>
            </a:r>
            <a:endParaRPr lang="en-US" sz="1600" dirty="0">
              <a:latin typeface="Times New Roman" panose="02020603050405020304" pitchFamily="18" charset="0"/>
              <a:cs typeface="Times New Roman" panose="02020603050405020304" pitchFamily="18" charset="0"/>
            </a:endParaRPr>
          </a:p>
        </p:txBody>
      </p:sp>
      <p:sp>
        <p:nvSpPr>
          <p:cNvPr id="13" name="Text 11"/>
          <p:cNvSpPr txBox="1"/>
          <p:nvPr/>
        </p:nvSpPr>
        <p:spPr>
          <a:xfrm>
            <a:off x="7094045" y="2941145"/>
            <a:ext cx="946150" cy="177800"/>
          </a:xfrm>
          <a:prstGeom prst="rect">
            <a:avLst/>
          </a:prstGeom>
          <a:noFill/>
          <a:ln/>
        </p:spPr>
        <p:txBody>
          <a:bodyPr wrap="square" rtlCol="0" anchor="ctr"/>
          <a:lstStyle/>
          <a:p>
            <a:pPr algn="ctr">
              <a:lnSpc>
                <a:spcPts val="1400"/>
              </a:lnSpc>
            </a:pPr>
            <a:r>
              <a:rPr lang="ru-RU" dirty="0">
                <a:solidFill>
                  <a:srgbClr val="FFFFFF"/>
                </a:solidFill>
                <a:latin typeface="Times New Roman" panose="02020603050405020304" pitchFamily="18" charset="0"/>
                <a:cs typeface="Times New Roman" panose="02020603050405020304" pitchFamily="18" charset="0"/>
              </a:rPr>
              <a:t>Январь</a:t>
            </a:r>
            <a:endParaRPr lang="en-US" sz="1600" dirty="0">
              <a:latin typeface="Times New Roman" panose="02020603050405020304" pitchFamily="18" charset="0"/>
              <a:cs typeface="Times New Roman" panose="02020603050405020304" pitchFamily="18" charset="0"/>
            </a:endParaRPr>
          </a:p>
        </p:txBody>
      </p:sp>
      <p:sp>
        <p:nvSpPr>
          <p:cNvPr id="17" name="Text 15"/>
          <p:cNvSpPr txBox="1"/>
          <p:nvPr/>
        </p:nvSpPr>
        <p:spPr>
          <a:xfrm>
            <a:off x="9056194" y="2941145"/>
            <a:ext cx="2168853" cy="177800"/>
          </a:xfrm>
          <a:prstGeom prst="rect">
            <a:avLst/>
          </a:prstGeom>
          <a:noFill/>
          <a:ln/>
        </p:spPr>
        <p:txBody>
          <a:bodyPr wrap="square" rtlCol="0" anchor="ctr"/>
          <a:lstStyle/>
          <a:p>
            <a:pPr algn="ctr">
              <a:lnSpc>
                <a:spcPts val="1400"/>
              </a:lnSpc>
            </a:pPr>
            <a:r>
              <a:rPr lang="en-US" dirty="0">
                <a:solidFill>
                  <a:srgbClr val="FFFFFF"/>
                </a:solidFill>
                <a:latin typeface="Times New Roman" panose="02020603050405020304" pitchFamily="18" charset="0"/>
                <a:ea typeface="Arial" pitchFamily="34" charset="-122"/>
                <a:cs typeface="Times New Roman" panose="02020603050405020304" pitchFamily="18" charset="0"/>
              </a:rPr>
              <a:t>Апрель–май</a:t>
            </a:r>
            <a:endParaRPr lang="en-US" dirty="0">
              <a:latin typeface="Times New Roman" panose="02020603050405020304" pitchFamily="18" charset="0"/>
              <a:cs typeface="Times New Roman" panose="02020603050405020304" pitchFamily="18" charset="0"/>
            </a:endParaRPr>
          </a:p>
        </p:txBody>
      </p:sp>
      <p:sp>
        <p:nvSpPr>
          <p:cNvPr id="20" name="Shape 18"/>
          <p:cNvSpPr/>
          <p:nvPr/>
        </p:nvSpPr>
        <p:spPr>
          <a:xfrm>
            <a:off x="-157655" y="5277945"/>
            <a:ext cx="12192000" cy="6350"/>
          </a:xfrm>
          <a:prstGeom prst="roundRect">
            <a:avLst>
              <a:gd name="adj" fmla="val 7"/>
            </a:avLst>
          </a:prstGeom>
          <a:solidFill>
            <a:srgbClr val="E6E9EC"/>
          </a:solidFill>
          <a:ln/>
        </p:spPr>
      </p:sp>
      <p:sp>
        <p:nvSpPr>
          <p:cNvPr id="22" name="Прямоугольник 21"/>
          <p:cNvSpPr/>
          <p:nvPr/>
        </p:nvSpPr>
        <p:spPr>
          <a:xfrm>
            <a:off x="2952085" y="782501"/>
            <a:ext cx="5235921" cy="1426031"/>
          </a:xfrm>
          <a:prstGeom prst="rect">
            <a:avLst/>
          </a:prstGeom>
        </p:spPr>
        <p:txBody>
          <a:bodyPr wrap="none">
            <a:spAutoFit/>
          </a:bodyPr>
          <a:lstStyle/>
          <a:p>
            <a:pPr indent="449580" algn="ctr">
              <a:lnSpc>
                <a:spcPct val="150000"/>
              </a:lnSpc>
              <a:spcAft>
                <a:spcPts val="800"/>
              </a:spcAft>
            </a:pPr>
            <a:r>
              <a:rPr lang="ru-RU" sz="3200" b="1" dirty="0">
                <a:solidFill>
                  <a:srgbClr val="373C59"/>
                </a:solidFill>
                <a:latin typeface="Arial" panose="020B0604020202020204" pitchFamily="34" charset="0"/>
                <a:ea typeface="Calibri" panose="020F0502020204030204" pitchFamily="34" charset="0"/>
                <a:cs typeface="Arial" panose="020B0604020202020204" pitchFamily="34" charset="0"/>
              </a:rPr>
              <a:t>Необычные форматы</a:t>
            </a:r>
          </a:p>
          <a:p>
            <a:pPr algn="ctr"/>
            <a:endParaRPr lang="ru-RU" sz="3200" b="1" dirty="0">
              <a:solidFill>
                <a:srgbClr val="373C5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Прямоугольник 1"/>
          <p:cNvSpPr/>
          <p:nvPr/>
        </p:nvSpPr>
        <p:spPr>
          <a:xfrm>
            <a:off x="2181704" y="1839200"/>
            <a:ext cx="2589876" cy="369332"/>
          </a:xfrm>
          <a:prstGeom prst="rect">
            <a:avLst/>
          </a:prstGeom>
        </p:spPr>
        <p:txBody>
          <a:bodyPr wrap="none">
            <a:spAutoFit/>
          </a:bodyPr>
          <a:lstStyle/>
          <a:p>
            <a:r>
              <a:rPr lang="ru-RU" dirty="0">
                <a:latin typeface="Arial" panose="020B0604020202020204" pitchFamily="34" charset="0"/>
                <a:ea typeface="Calibri" panose="020F0502020204030204" pitchFamily="34" charset="0"/>
                <a:cs typeface="Arial" panose="020B0604020202020204" pitchFamily="34" charset="0"/>
              </a:rPr>
              <a:t>Математическое кафе</a:t>
            </a:r>
            <a:endParaRPr lang="ru-RU" dirty="0">
              <a:latin typeface="Arial" panose="020B0604020202020204" pitchFamily="34" charset="0"/>
              <a:cs typeface="Arial" panose="020B0604020202020204" pitchFamily="34" charset="0"/>
            </a:endParaRPr>
          </a:p>
        </p:txBody>
      </p:sp>
      <p:graphicFrame>
        <p:nvGraphicFramePr>
          <p:cNvPr id="3" name="Схема 2"/>
          <p:cNvGraphicFramePr/>
          <p:nvPr>
            <p:extLst>
              <p:ext uri="{D42A27DB-BD31-4B8C-83A1-F6EECF244321}">
                <p14:modId xmlns:p14="http://schemas.microsoft.com/office/powerpoint/2010/main" val="2328626690"/>
              </p:ext>
            </p:extLst>
          </p:nvPr>
        </p:nvGraphicFramePr>
        <p:xfrm>
          <a:off x="875381" y="2353498"/>
          <a:ext cx="9389327" cy="37848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Прямоугольник 3"/>
          <p:cNvSpPr/>
          <p:nvPr/>
        </p:nvSpPr>
        <p:spPr>
          <a:xfrm>
            <a:off x="7516418" y="1898713"/>
            <a:ext cx="1784206" cy="369332"/>
          </a:xfrm>
          <a:prstGeom prst="rect">
            <a:avLst/>
          </a:prstGeom>
        </p:spPr>
        <p:txBody>
          <a:bodyPr wrap="none">
            <a:spAutoFit/>
          </a:bodyPr>
          <a:lstStyle/>
          <a:p>
            <a:r>
              <a:rPr lang="ru-RU" dirty="0">
                <a:latin typeface="Arial" panose="020B0604020202020204" pitchFamily="34" charset="0"/>
                <a:ea typeface="Calibri" panose="020F0502020204030204" pitchFamily="34" charset="0"/>
                <a:cs typeface="Arial" panose="020B0604020202020204" pitchFamily="34" charset="0"/>
              </a:rPr>
              <a:t>День наоборот</a:t>
            </a:r>
            <a:endParaRPr lang="ru-R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322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3"/>
          <p:cNvSpPr txBox="1"/>
          <p:nvPr/>
        </p:nvSpPr>
        <p:spPr>
          <a:xfrm>
            <a:off x="756745" y="2941145"/>
            <a:ext cx="2114550" cy="164662"/>
          </a:xfrm>
          <a:prstGeom prst="rect">
            <a:avLst/>
          </a:prstGeom>
          <a:noFill/>
          <a:ln/>
        </p:spPr>
        <p:txBody>
          <a:bodyPr wrap="square" rtlCol="0" anchor="ctr"/>
          <a:lstStyle/>
          <a:p>
            <a:endParaRPr lang="ru-RU" dirty="0"/>
          </a:p>
        </p:txBody>
      </p:sp>
      <p:sp>
        <p:nvSpPr>
          <p:cNvPr id="6" name="Text 4"/>
          <p:cNvSpPr txBox="1"/>
          <p:nvPr/>
        </p:nvSpPr>
        <p:spPr>
          <a:xfrm>
            <a:off x="477345" y="3652345"/>
            <a:ext cx="1905000" cy="279400"/>
          </a:xfrm>
          <a:prstGeom prst="rect">
            <a:avLst/>
          </a:prstGeom>
          <a:noFill/>
          <a:ln/>
        </p:spPr>
        <p:txBody>
          <a:bodyPr wrap="square" rtlCol="0" anchor="ctr"/>
          <a:lstStyle/>
          <a:p>
            <a:pPr>
              <a:lnSpc>
                <a:spcPts val="2200"/>
              </a:lnSpc>
            </a:pPr>
            <a:endParaRPr lang="en-US" sz="2000" dirty="0">
              <a:latin typeface="Times New Roman" panose="02020603050405020304" pitchFamily="18" charset="0"/>
              <a:cs typeface="Times New Roman" panose="02020603050405020304" pitchFamily="18" charset="0"/>
            </a:endParaRPr>
          </a:p>
        </p:txBody>
      </p:sp>
      <p:sp>
        <p:nvSpPr>
          <p:cNvPr id="9" name="Text 7"/>
          <p:cNvSpPr txBox="1"/>
          <p:nvPr/>
        </p:nvSpPr>
        <p:spPr>
          <a:xfrm>
            <a:off x="3804086" y="2928445"/>
            <a:ext cx="1892301" cy="177800"/>
          </a:xfrm>
          <a:prstGeom prst="rect">
            <a:avLst/>
          </a:prstGeom>
          <a:noFill/>
          <a:ln/>
        </p:spPr>
        <p:txBody>
          <a:bodyPr wrap="square" rtlCol="0" anchor="ctr"/>
          <a:lstStyle/>
          <a:p>
            <a:pPr algn="ctr">
              <a:lnSpc>
                <a:spcPts val="1400"/>
              </a:lnSpc>
            </a:pPr>
            <a:r>
              <a:rPr lang="en-US" dirty="0">
                <a:solidFill>
                  <a:srgbClr val="FFFFFF"/>
                </a:solidFill>
                <a:latin typeface="Times New Roman" panose="02020603050405020304" pitchFamily="18" charset="0"/>
                <a:ea typeface="Arial" pitchFamily="34" charset="-122"/>
                <a:cs typeface="Times New Roman" panose="02020603050405020304" pitchFamily="18" charset="0"/>
              </a:rPr>
              <a:t>Ноябрь–декабрь</a:t>
            </a:r>
            <a:endParaRPr lang="en-US" sz="1600" dirty="0">
              <a:latin typeface="Times New Roman" panose="02020603050405020304" pitchFamily="18" charset="0"/>
              <a:cs typeface="Times New Roman" panose="02020603050405020304" pitchFamily="18" charset="0"/>
            </a:endParaRPr>
          </a:p>
        </p:txBody>
      </p:sp>
      <p:sp>
        <p:nvSpPr>
          <p:cNvPr id="13" name="Text 11"/>
          <p:cNvSpPr txBox="1"/>
          <p:nvPr/>
        </p:nvSpPr>
        <p:spPr>
          <a:xfrm>
            <a:off x="7094045" y="2941145"/>
            <a:ext cx="946150" cy="177800"/>
          </a:xfrm>
          <a:prstGeom prst="rect">
            <a:avLst/>
          </a:prstGeom>
          <a:noFill/>
          <a:ln/>
        </p:spPr>
        <p:txBody>
          <a:bodyPr wrap="square" rtlCol="0" anchor="ctr"/>
          <a:lstStyle/>
          <a:p>
            <a:pPr algn="ctr">
              <a:lnSpc>
                <a:spcPts val="1400"/>
              </a:lnSpc>
            </a:pPr>
            <a:r>
              <a:rPr lang="ru-RU" dirty="0">
                <a:solidFill>
                  <a:srgbClr val="FFFFFF"/>
                </a:solidFill>
                <a:latin typeface="Times New Roman" panose="02020603050405020304" pitchFamily="18" charset="0"/>
                <a:cs typeface="Times New Roman" panose="02020603050405020304" pitchFamily="18" charset="0"/>
              </a:rPr>
              <a:t>Январь</a:t>
            </a:r>
            <a:endParaRPr lang="en-US" sz="1600" dirty="0">
              <a:latin typeface="Times New Roman" panose="02020603050405020304" pitchFamily="18" charset="0"/>
              <a:cs typeface="Times New Roman" panose="02020603050405020304" pitchFamily="18" charset="0"/>
            </a:endParaRPr>
          </a:p>
        </p:txBody>
      </p:sp>
      <p:sp>
        <p:nvSpPr>
          <p:cNvPr id="17" name="Text 15"/>
          <p:cNvSpPr txBox="1"/>
          <p:nvPr/>
        </p:nvSpPr>
        <p:spPr>
          <a:xfrm>
            <a:off x="9056194" y="2941145"/>
            <a:ext cx="2168853" cy="177800"/>
          </a:xfrm>
          <a:prstGeom prst="rect">
            <a:avLst/>
          </a:prstGeom>
          <a:noFill/>
          <a:ln/>
        </p:spPr>
        <p:txBody>
          <a:bodyPr wrap="square" rtlCol="0" anchor="ctr"/>
          <a:lstStyle/>
          <a:p>
            <a:pPr algn="ctr">
              <a:lnSpc>
                <a:spcPts val="1400"/>
              </a:lnSpc>
            </a:pPr>
            <a:r>
              <a:rPr lang="en-US" dirty="0">
                <a:solidFill>
                  <a:srgbClr val="FFFFFF"/>
                </a:solidFill>
                <a:latin typeface="Times New Roman" panose="02020603050405020304" pitchFamily="18" charset="0"/>
                <a:ea typeface="Arial" pitchFamily="34" charset="-122"/>
                <a:cs typeface="Times New Roman" panose="02020603050405020304" pitchFamily="18" charset="0"/>
              </a:rPr>
              <a:t>Апрель–май</a:t>
            </a:r>
            <a:endParaRPr lang="en-US" dirty="0">
              <a:latin typeface="Times New Roman" panose="02020603050405020304" pitchFamily="18" charset="0"/>
              <a:cs typeface="Times New Roman" panose="02020603050405020304" pitchFamily="18" charset="0"/>
            </a:endParaRPr>
          </a:p>
        </p:txBody>
      </p:sp>
      <p:sp>
        <p:nvSpPr>
          <p:cNvPr id="20" name="Shape 18"/>
          <p:cNvSpPr/>
          <p:nvPr/>
        </p:nvSpPr>
        <p:spPr>
          <a:xfrm>
            <a:off x="-157655" y="5277945"/>
            <a:ext cx="12192000" cy="6350"/>
          </a:xfrm>
          <a:prstGeom prst="roundRect">
            <a:avLst>
              <a:gd name="adj" fmla="val 7"/>
            </a:avLst>
          </a:prstGeom>
          <a:solidFill>
            <a:srgbClr val="E6E9EC"/>
          </a:solidFill>
          <a:ln/>
        </p:spPr>
      </p:sp>
      <p:sp>
        <p:nvSpPr>
          <p:cNvPr id="22" name="Прямоугольник 21"/>
          <p:cNvSpPr/>
          <p:nvPr/>
        </p:nvSpPr>
        <p:spPr>
          <a:xfrm>
            <a:off x="2306875" y="782501"/>
            <a:ext cx="6526337" cy="738664"/>
          </a:xfrm>
          <a:prstGeom prst="rect">
            <a:avLst/>
          </a:prstGeom>
        </p:spPr>
        <p:txBody>
          <a:bodyPr wrap="none">
            <a:spAutoFit/>
          </a:bodyPr>
          <a:lstStyle/>
          <a:p>
            <a:pPr indent="449580" algn="ctr">
              <a:lnSpc>
                <a:spcPct val="150000"/>
              </a:lnSpc>
              <a:spcAft>
                <a:spcPts val="800"/>
              </a:spcAft>
            </a:pPr>
            <a:r>
              <a:rPr lang="ru-RU" sz="2800" b="1" dirty="0">
                <a:solidFill>
                  <a:srgbClr val="373C59"/>
                </a:solidFill>
                <a:latin typeface="Arial" panose="020B0604020202020204" pitchFamily="34" charset="0"/>
                <a:cs typeface="Arial" panose="020B0604020202020204" pitchFamily="34" charset="0"/>
              </a:rPr>
              <a:t>«Математические тайны города»</a:t>
            </a:r>
            <a:endParaRPr lang="ru-RU" sz="4400" b="1" dirty="0">
              <a:solidFill>
                <a:srgbClr val="373C59"/>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p:txBody>
      </p:sp>
      <p:sp>
        <p:nvSpPr>
          <p:cNvPr id="7" name="Прямоугольник 6"/>
          <p:cNvSpPr/>
          <p:nvPr/>
        </p:nvSpPr>
        <p:spPr>
          <a:xfrm>
            <a:off x="812318" y="1898713"/>
            <a:ext cx="5498428" cy="3077766"/>
          </a:xfrm>
          <a:prstGeom prst="rect">
            <a:avLst/>
          </a:prstGeom>
        </p:spPr>
        <p:txBody>
          <a:bodyPr wrap="none">
            <a:spAutoFit/>
          </a:bodyPr>
          <a:lstStyle/>
          <a:p>
            <a:pPr marL="342900" indent="-342900">
              <a:buFont typeface="Wingdings" panose="05000000000000000000" pitchFamily="2" charset="2"/>
              <a:buChar char="§"/>
            </a:pPr>
            <a:r>
              <a:rPr lang="ru-RU" sz="2000" dirty="0">
                <a:latin typeface="Arial" panose="020B0604020202020204" pitchFamily="34" charset="0"/>
                <a:ea typeface="Calibri" panose="020F0502020204030204" pitchFamily="34" charset="0"/>
                <a:cs typeface="Arial" panose="020B0604020202020204" pitchFamily="34" charset="0"/>
              </a:rPr>
              <a:t>Проектирование маршрута</a:t>
            </a:r>
          </a:p>
          <a:p>
            <a:pPr marL="342900" indent="-342900">
              <a:buFont typeface="Wingdings" panose="05000000000000000000" pitchFamily="2" charset="2"/>
              <a:buChar char="§"/>
            </a:pPr>
            <a:endParaRPr lang="ru-RU" sz="2000" dirty="0">
              <a:latin typeface="Arial" panose="020B0604020202020204" pitchFamily="34" charset="0"/>
              <a:ea typeface="Calibri" panose="020F0502020204030204" pitchFamily="34" charset="0"/>
              <a:cs typeface="Arial" panose="020B0604020202020204" pitchFamily="34" charset="0"/>
            </a:endParaRPr>
          </a:p>
          <a:p>
            <a:pPr marL="342900" indent="-342900">
              <a:buFont typeface="Wingdings" panose="05000000000000000000" pitchFamily="2" charset="2"/>
              <a:buChar char="§"/>
            </a:pPr>
            <a:r>
              <a:rPr lang="ru-RU" sz="2000" dirty="0">
                <a:latin typeface="Calibri" panose="020F0502020204030204" pitchFamily="34" charset="0"/>
                <a:ea typeface="Calibri" panose="020F0502020204030204" pitchFamily="34" charset="0"/>
                <a:cs typeface="Times New Roman" panose="02020603050405020304" pitchFamily="18" charset="0"/>
              </a:rPr>
              <a:t>Подбор заданий</a:t>
            </a:r>
            <a:endParaRPr lang="ru-RU" sz="2000" dirty="0">
              <a:latin typeface="Arial" panose="020B0604020202020204" pitchFamily="34" charset="0"/>
              <a:ea typeface="Calibri" panose="020F0502020204030204" pitchFamily="34" charset="0"/>
              <a:cs typeface="Arial" panose="020B0604020202020204" pitchFamily="34" charset="0"/>
            </a:endParaRPr>
          </a:p>
          <a:p>
            <a:pPr marL="342900" indent="-342900">
              <a:buFont typeface="Wingdings" panose="05000000000000000000" pitchFamily="2" charset="2"/>
              <a:buChar char="§"/>
            </a:pPr>
            <a:endParaRPr lang="ru-RU" sz="2000" dirty="0">
              <a:latin typeface="Arial" panose="020B0604020202020204" pitchFamily="34" charset="0"/>
              <a:ea typeface="Calibri" panose="020F0502020204030204" pitchFamily="34" charset="0"/>
              <a:cs typeface="Arial" panose="020B0604020202020204" pitchFamily="34" charset="0"/>
            </a:endParaRPr>
          </a:p>
          <a:p>
            <a:pPr marL="342900" indent="-342900">
              <a:buFont typeface="Wingdings" panose="05000000000000000000" pitchFamily="2" charset="2"/>
              <a:buChar char="§"/>
            </a:pPr>
            <a:r>
              <a:rPr lang="ru-RU" sz="2000" dirty="0"/>
              <a:t>Организация команд и распределение ролей</a:t>
            </a:r>
          </a:p>
          <a:p>
            <a:pPr marL="342900" indent="-342900">
              <a:buFont typeface="Wingdings" panose="05000000000000000000" pitchFamily="2" charset="2"/>
              <a:buChar char="§"/>
            </a:pPr>
            <a:endParaRPr lang="ru-RU" sz="2000" dirty="0"/>
          </a:p>
          <a:p>
            <a:pPr marL="342900" indent="-342900">
              <a:buFont typeface="Wingdings" panose="05000000000000000000" pitchFamily="2" charset="2"/>
              <a:buChar char="§"/>
            </a:pPr>
            <a:r>
              <a:rPr lang="ru-RU" sz="2000" dirty="0"/>
              <a:t>Важные принципы</a:t>
            </a:r>
          </a:p>
          <a:p>
            <a:pPr marL="285750" indent="-285750">
              <a:buFont typeface="Wingdings" panose="05000000000000000000" pitchFamily="2" charset="2"/>
              <a:buChar char="§"/>
            </a:pPr>
            <a:endParaRPr lang="ru-RU" dirty="0"/>
          </a:p>
          <a:p>
            <a:pPr marL="285750" indent="-285750">
              <a:buFont typeface="Wingdings" panose="05000000000000000000" pitchFamily="2" charset="2"/>
              <a:buChar char="§"/>
            </a:pPr>
            <a:endParaRPr lang="ru-RU" dirty="0"/>
          </a:p>
          <a:p>
            <a:r>
              <a:rPr lang="ru-RU" dirty="0"/>
              <a:t> </a:t>
            </a:r>
            <a:endParaRPr lang="ru-RU" dirty="0">
              <a:latin typeface="Arial" panose="020B0604020202020204" pitchFamily="34" charset="0"/>
              <a:cs typeface="Arial" panose="020B0604020202020204" pitchFamily="34" charset="0"/>
            </a:endParaRPr>
          </a:p>
        </p:txBody>
      </p:sp>
      <p:pic>
        <p:nvPicPr>
          <p:cNvPr id="8" name="Рисунок 7"/>
          <p:cNvPicPr>
            <a:picLocks noChangeAspect="1"/>
          </p:cNvPicPr>
          <p:nvPr/>
        </p:nvPicPr>
        <p:blipFill>
          <a:blip r:embed="rId3"/>
          <a:stretch>
            <a:fillRect/>
          </a:stretch>
        </p:blipFill>
        <p:spPr>
          <a:xfrm>
            <a:off x="6233532" y="1621964"/>
            <a:ext cx="5420190" cy="4340162"/>
          </a:xfrm>
          <a:prstGeom prst="rect">
            <a:avLst/>
          </a:prstGeom>
        </p:spPr>
      </p:pic>
    </p:spTree>
    <p:extLst>
      <p:ext uri="{BB962C8B-B14F-4D97-AF65-F5344CB8AC3E}">
        <p14:creationId xmlns:p14="http://schemas.microsoft.com/office/powerpoint/2010/main" val="808012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903666" y="915198"/>
            <a:ext cx="6191439" cy="458780"/>
          </a:xfrm>
          <a:prstGeom prst="rect">
            <a:avLst/>
          </a:prstGeom>
        </p:spPr>
        <p:txBody>
          <a:bodyPr wrap="none">
            <a:spAutoFit/>
          </a:bodyPr>
          <a:lstStyle/>
          <a:p>
            <a:pPr>
              <a:lnSpc>
                <a:spcPct val="107000"/>
              </a:lnSpc>
              <a:spcAft>
                <a:spcPts val="800"/>
              </a:spcAft>
            </a:pPr>
            <a:r>
              <a:rPr lang="ru-RU" sz="2400" b="1" kern="100" dirty="0">
                <a:solidFill>
                  <a:srgbClr val="373C59"/>
                </a:solidFill>
                <a:latin typeface="Arial" panose="020B0604020202020204" pitchFamily="34" charset="0"/>
                <a:ea typeface="Calibri" panose="020F0502020204030204" pitchFamily="34" charset="0"/>
                <a:cs typeface="Arial" panose="020B0604020202020204" pitchFamily="34" charset="0"/>
              </a:rPr>
              <a:t>Тема: «Математические тайны Арбата»</a:t>
            </a:r>
          </a:p>
        </p:txBody>
      </p:sp>
      <p:sp>
        <p:nvSpPr>
          <p:cNvPr id="3" name="Прямоугольник 2"/>
          <p:cNvSpPr/>
          <p:nvPr/>
        </p:nvSpPr>
        <p:spPr>
          <a:xfrm>
            <a:off x="650487" y="1692358"/>
            <a:ext cx="5460381" cy="3239669"/>
          </a:xfrm>
          <a:prstGeom prst="rect">
            <a:avLst/>
          </a:prstGeom>
        </p:spPr>
        <p:txBody>
          <a:bodyPr wrap="square">
            <a:spAutoFit/>
          </a:bodyPr>
          <a:lstStyle/>
          <a:p>
            <a:pPr>
              <a:lnSpc>
                <a:spcPct val="107000"/>
              </a:lnSpc>
              <a:spcAft>
                <a:spcPts val="800"/>
              </a:spcAft>
            </a:pPr>
            <a:r>
              <a:rPr lang="ru-RU" sz="1600" b="1" kern="100" dirty="0">
                <a:latin typeface="Arial" panose="020B0604020202020204" pitchFamily="34" charset="0"/>
                <a:ea typeface="Calibri" panose="020F0502020204030204" pitchFamily="34" charset="0"/>
                <a:cs typeface="Arial" panose="020B0604020202020204" pitchFamily="34" charset="0"/>
              </a:rPr>
              <a:t>Определяем Маршрут и задания: </a:t>
            </a:r>
          </a:p>
          <a:p>
            <a:pPr>
              <a:lnSpc>
                <a:spcPct val="107000"/>
              </a:lnSpc>
              <a:spcAft>
                <a:spcPts val="800"/>
              </a:spcAft>
            </a:pPr>
            <a:r>
              <a:rPr lang="ru-RU" kern="100" dirty="0">
                <a:solidFill>
                  <a:srgbClr val="373C59"/>
                </a:solidFill>
                <a:latin typeface="Arial" panose="020B0604020202020204" pitchFamily="34" charset="0"/>
                <a:ea typeface="Calibri" panose="020F0502020204030204" pitchFamily="34" charset="0"/>
                <a:cs typeface="Arial" panose="020B0604020202020204" pitchFamily="34" charset="0"/>
              </a:rPr>
              <a:t>Площадь Арбатские Ворота — задача на расчёт площади и периметра.</a:t>
            </a:r>
          </a:p>
          <a:p>
            <a:pPr>
              <a:lnSpc>
                <a:spcPct val="107000"/>
              </a:lnSpc>
              <a:spcAft>
                <a:spcPts val="800"/>
              </a:spcAft>
            </a:pPr>
            <a:r>
              <a:rPr lang="ru-RU" kern="100" dirty="0">
                <a:solidFill>
                  <a:srgbClr val="373C59"/>
                </a:solidFill>
                <a:latin typeface="Arial" panose="020B0604020202020204" pitchFamily="34" charset="0"/>
                <a:ea typeface="Calibri" panose="020F0502020204030204" pitchFamily="34" charset="0"/>
                <a:cs typeface="Arial" panose="020B0604020202020204" pitchFamily="34" charset="0"/>
              </a:rPr>
              <a:t>Дом с рыцарями — головоломка с шифром.</a:t>
            </a:r>
          </a:p>
          <a:p>
            <a:pPr>
              <a:lnSpc>
                <a:spcPct val="107000"/>
              </a:lnSpc>
              <a:spcAft>
                <a:spcPts val="800"/>
              </a:spcAft>
            </a:pPr>
            <a:r>
              <a:rPr lang="ru-RU" kern="100" dirty="0">
                <a:solidFill>
                  <a:srgbClr val="373C59"/>
                </a:solidFill>
                <a:latin typeface="Arial" panose="020B0604020202020204" pitchFamily="34" charset="0"/>
                <a:ea typeface="Calibri" panose="020F0502020204030204" pitchFamily="34" charset="0"/>
                <a:cs typeface="Arial" panose="020B0604020202020204" pitchFamily="34" charset="0"/>
              </a:rPr>
              <a:t>Памятник Булату Окуджаве — задача на время и скорость движения.</a:t>
            </a:r>
          </a:p>
          <a:p>
            <a:pPr>
              <a:lnSpc>
                <a:spcPct val="107000"/>
              </a:lnSpc>
              <a:spcAft>
                <a:spcPts val="800"/>
              </a:spcAft>
            </a:pPr>
            <a:r>
              <a:rPr lang="ru-RU" kern="100" dirty="0">
                <a:solidFill>
                  <a:srgbClr val="373C59"/>
                </a:solidFill>
                <a:latin typeface="Arial" panose="020B0604020202020204" pitchFamily="34" charset="0"/>
                <a:ea typeface="Calibri" panose="020F0502020204030204" pitchFamily="34" charset="0"/>
                <a:cs typeface="Arial" panose="020B0604020202020204" pitchFamily="34" charset="0"/>
              </a:rPr>
              <a:t>Кинотеатр «Художественный» — финансовая задача (расчёт стоимости билетов и проезда).</a:t>
            </a:r>
          </a:p>
          <a:p>
            <a:pPr>
              <a:lnSpc>
                <a:spcPct val="107000"/>
              </a:lnSpc>
              <a:spcAft>
                <a:spcPts val="800"/>
              </a:spcAft>
            </a:pPr>
            <a:r>
              <a:rPr lang="ru-RU" kern="100" dirty="0">
                <a:solidFill>
                  <a:srgbClr val="373C59"/>
                </a:solidFill>
                <a:latin typeface="Arial" panose="020B0604020202020204" pitchFamily="34" charset="0"/>
                <a:ea typeface="Calibri" panose="020F0502020204030204" pitchFamily="34" charset="0"/>
                <a:cs typeface="Arial" panose="020B0604020202020204" pitchFamily="34" charset="0"/>
              </a:rPr>
              <a:t>Дом Великана – логическая задача.</a:t>
            </a:r>
            <a:endParaRPr lang="ru-RU" kern="100" dirty="0">
              <a:solidFill>
                <a:srgbClr val="373C59"/>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Прямоугольник 3"/>
          <p:cNvSpPr/>
          <p:nvPr/>
        </p:nvSpPr>
        <p:spPr>
          <a:xfrm>
            <a:off x="6266984" y="1692358"/>
            <a:ext cx="5508703" cy="3272563"/>
          </a:xfrm>
          <a:prstGeom prst="rect">
            <a:avLst/>
          </a:prstGeom>
        </p:spPr>
        <p:txBody>
          <a:bodyPr wrap="square">
            <a:spAutoFit/>
          </a:bodyPr>
          <a:lstStyle/>
          <a:p>
            <a:pPr>
              <a:lnSpc>
                <a:spcPct val="107000"/>
              </a:lnSpc>
              <a:spcAft>
                <a:spcPts val="800"/>
              </a:spcAft>
            </a:pPr>
            <a:r>
              <a:rPr lang="ru-RU" b="1" kern="100" dirty="0">
                <a:latin typeface="Calibri" panose="020F0502020204030204" pitchFamily="34" charset="0"/>
                <a:ea typeface="Calibri" panose="020F0502020204030204" pitchFamily="34" charset="0"/>
                <a:cs typeface="Times New Roman" panose="02020603050405020304" pitchFamily="18" charset="0"/>
              </a:rPr>
              <a:t>Алгоритм действий:</a:t>
            </a:r>
          </a:p>
          <a:p>
            <a:pPr>
              <a:lnSpc>
                <a:spcPct val="107000"/>
              </a:lnSpc>
              <a:spcAft>
                <a:spcPts val="800"/>
              </a:spcAft>
            </a:pPr>
            <a:r>
              <a:rPr lang="ru-RU" kern="100" dirty="0">
                <a:solidFill>
                  <a:srgbClr val="373C59"/>
                </a:solidFill>
                <a:latin typeface="Arial" panose="020B0604020202020204" pitchFamily="34" charset="0"/>
                <a:ea typeface="Calibri" panose="020F0502020204030204" pitchFamily="34" charset="0"/>
                <a:cs typeface="Arial" panose="020B0604020202020204" pitchFamily="34" charset="0"/>
              </a:rPr>
              <a:t>1. Открыть Яндекс. Карты или </a:t>
            </a:r>
            <a:r>
              <a:rPr lang="ru-RU" kern="100" dirty="0" err="1">
                <a:solidFill>
                  <a:srgbClr val="373C59"/>
                </a:solidFill>
                <a:latin typeface="Arial" panose="020B0604020202020204" pitchFamily="34" charset="0"/>
                <a:ea typeface="Calibri" panose="020F0502020204030204" pitchFamily="34" charset="0"/>
                <a:cs typeface="Arial" panose="020B0604020202020204" pitchFamily="34" charset="0"/>
              </a:rPr>
              <a:t>Google</a:t>
            </a:r>
            <a:r>
              <a:rPr lang="ru-RU" kern="100" dirty="0">
                <a:solidFill>
                  <a:srgbClr val="373C59"/>
                </a:solidFill>
                <a:latin typeface="Arial" panose="020B0604020202020204" pitchFamily="34" charset="0"/>
                <a:ea typeface="Calibri" panose="020F0502020204030204" pitchFamily="34" charset="0"/>
                <a:cs typeface="Arial" panose="020B0604020202020204" pitchFamily="34" charset="0"/>
              </a:rPr>
              <a:t> </a:t>
            </a:r>
            <a:r>
              <a:rPr lang="ru-RU" kern="100" dirty="0" err="1">
                <a:solidFill>
                  <a:srgbClr val="373C59"/>
                </a:solidFill>
                <a:latin typeface="Arial" panose="020B0604020202020204" pitchFamily="34" charset="0"/>
                <a:ea typeface="Calibri" panose="020F0502020204030204" pitchFamily="34" charset="0"/>
                <a:cs typeface="Arial" panose="020B0604020202020204" pitchFamily="34" charset="0"/>
              </a:rPr>
              <a:t>Maps</a:t>
            </a:r>
            <a:r>
              <a:rPr lang="ru-RU" kern="100" dirty="0">
                <a:solidFill>
                  <a:srgbClr val="373C59"/>
                </a:solidFill>
                <a:latin typeface="Arial" panose="020B0604020202020204" pitchFamily="34" charset="0"/>
                <a:ea typeface="Calibri" panose="020F0502020204030204" pitchFamily="34" charset="0"/>
                <a:cs typeface="Arial" panose="020B0604020202020204" pitchFamily="34" charset="0"/>
              </a:rPr>
              <a:t>.</a:t>
            </a:r>
          </a:p>
          <a:p>
            <a:pPr>
              <a:lnSpc>
                <a:spcPct val="107000"/>
              </a:lnSpc>
              <a:spcAft>
                <a:spcPts val="800"/>
              </a:spcAft>
            </a:pPr>
            <a:r>
              <a:rPr lang="ru-RU" kern="100" dirty="0">
                <a:solidFill>
                  <a:srgbClr val="373C59"/>
                </a:solidFill>
                <a:latin typeface="Arial" panose="020B0604020202020204" pitchFamily="34" charset="0"/>
                <a:ea typeface="Calibri" panose="020F0502020204030204" pitchFamily="34" charset="0"/>
                <a:cs typeface="Arial" panose="020B0604020202020204" pitchFamily="34" charset="0"/>
              </a:rPr>
              <a:t>2. В поиске ввести: достопримечательности Арбата.</a:t>
            </a:r>
          </a:p>
          <a:p>
            <a:pPr>
              <a:lnSpc>
                <a:spcPct val="107000"/>
              </a:lnSpc>
              <a:spcAft>
                <a:spcPts val="800"/>
              </a:spcAft>
            </a:pPr>
            <a:r>
              <a:rPr lang="ru-RU" kern="100" dirty="0">
                <a:solidFill>
                  <a:srgbClr val="373C59"/>
                </a:solidFill>
                <a:latin typeface="Arial" panose="020B0604020202020204" pitchFamily="34" charset="0"/>
                <a:ea typeface="Calibri" panose="020F0502020204030204" pitchFamily="34" charset="0"/>
                <a:cs typeface="Arial" panose="020B0604020202020204" pitchFamily="34" charset="0"/>
              </a:rPr>
              <a:t>3. Просмотреть список, выбрать 5-7 интересных мест.</a:t>
            </a:r>
          </a:p>
          <a:p>
            <a:pPr>
              <a:lnSpc>
                <a:spcPct val="107000"/>
              </a:lnSpc>
              <a:spcAft>
                <a:spcPts val="800"/>
              </a:spcAft>
            </a:pPr>
            <a:r>
              <a:rPr lang="ru-RU" kern="100" dirty="0">
                <a:solidFill>
                  <a:srgbClr val="373C59"/>
                </a:solidFill>
                <a:latin typeface="Arial" panose="020B0604020202020204" pitchFamily="34" charset="0"/>
                <a:ea typeface="Calibri" panose="020F0502020204030204" pitchFamily="34" charset="0"/>
                <a:cs typeface="Arial" panose="020B0604020202020204" pitchFamily="34" charset="0"/>
              </a:rPr>
              <a:t>4. Каждое место сохранить в список «Арбат 2026».</a:t>
            </a:r>
          </a:p>
          <a:p>
            <a:pPr>
              <a:lnSpc>
                <a:spcPct val="107000"/>
              </a:lnSpc>
              <a:spcAft>
                <a:spcPts val="800"/>
              </a:spcAft>
            </a:pPr>
            <a:r>
              <a:rPr lang="ru-RU" kern="100" dirty="0">
                <a:solidFill>
                  <a:srgbClr val="373C59"/>
                </a:solidFill>
                <a:latin typeface="Arial" panose="020B0604020202020204" pitchFamily="34" charset="0"/>
                <a:ea typeface="Calibri" panose="020F0502020204030204" pitchFamily="34" charset="0"/>
                <a:cs typeface="Arial" panose="020B0604020202020204" pitchFamily="34" charset="0"/>
              </a:rPr>
              <a:t>6. Сохранить готовый маршрут в своем аккаунте.</a:t>
            </a:r>
          </a:p>
        </p:txBody>
      </p:sp>
      <p:sp>
        <p:nvSpPr>
          <p:cNvPr id="5" name="Прямоугольник 4"/>
          <p:cNvSpPr/>
          <p:nvPr/>
        </p:nvSpPr>
        <p:spPr>
          <a:xfrm>
            <a:off x="2672576" y="5135079"/>
            <a:ext cx="6096000" cy="981423"/>
          </a:xfrm>
          <a:prstGeom prst="rect">
            <a:avLst/>
          </a:prstGeom>
        </p:spPr>
        <p:txBody>
          <a:bodyPr>
            <a:spAutoFit/>
          </a:bodyPr>
          <a:lstStyle/>
          <a:p>
            <a:pPr algn="ctr">
              <a:lnSpc>
                <a:spcPct val="107000"/>
              </a:lnSpc>
              <a:spcAft>
                <a:spcPts val="800"/>
              </a:spcAft>
            </a:pPr>
            <a:r>
              <a:rPr lang="ru-RU" u="sng" kern="100"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2"/>
              </a:rPr>
              <a:t>https://www.google.ru/maps/d/edit?mid=1ZA7dcm5mQghN2aTRbZ6wKUnT2OKLwgg&amp;ll=55.75093689942296%2C37.59458595&amp;z=17</a:t>
            </a:r>
            <a:endParaRPr lang="ru-RU"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9701" y="4964921"/>
            <a:ext cx="2232102" cy="1755815"/>
          </a:xfrm>
          <a:prstGeom prst="rect">
            <a:avLst/>
          </a:prstGeom>
        </p:spPr>
      </p:pic>
    </p:spTree>
    <p:extLst>
      <p:ext uri="{BB962C8B-B14F-4D97-AF65-F5344CB8AC3E}">
        <p14:creationId xmlns:p14="http://schemas.microsoft.com/office/powerpoint/2010/main" val="36231802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6628195" y="1170878"/>
            <a:ext cx="5415280" cy="4705816"/>
          </a:xfrm>
          <a:prstGeom prst="rect">
            <a:avLst/>
          </a:prstGeom>
        </p:spPr>
      </p:pic>
      <p:pic>
        <p:nvPicPr>
          <p:cNvPr id="4" name="Рисунок 3">
            <a:extLst>
              <a:ext uri="{FF2B5EF4-FFF2-40B4-BE49-F238E27FC236}">
                <a16:creationId xmlns:a16="http://schemas.microsoft.com/office/drawing/2014/main" id="{1A1C1E24-97D7-171F-718B-0A8D0B36BF99}"/>
              </a:ext>
            </a:extLst>
          </p:cNvPr>
          <p:cNvPicPr>
            <a:picLocks noChangeAspect="1"/>
          </p:cNvPicPr>
          <p:nvPr/>
        </p:nvPicPr>
        <p:blipFill>
          <a:blip r:embed="rId3"/>
          <a:stretch>
            <a:fillRect/>
          </a:stretch>
        </p:blipFill>
        <p:spPr>
          <a:xfrm>
            <a:off x="148525" y="1170878"/>
            <a:ext cx="6231955" cy="4705816"/>
          </a:xfrm>
          <a:prstGeom prst="rect">
            <a:avLst/>
          </a:prstGeom>
        </p:spPr>
      </p:pic>
    </p:spTree>
    <p:extLst>
      <p:ext uri="{BB962C8B-B14F-4D97-AF65-F5344CB8AC3E}">
        <p14:creationId xmlns:p14="http://schemas.microsoft.com/office/powerpoint/2010/main" val="186319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66305" y="1604769"/>
            <a:ext cx="3124445" cy="369332"/>
          </a:xfrm>
          <a:prstGeom prst="rect">
            <a:avLst/>
          </a:prstGeom>
        </p:spPr>
        <p:txBody>
          <a:bodyPr wrap="none">
            <a:spAutoFit/>
          </a:bodyPr>
          <a:lstStyle/>
          <a:p>
            <a:r>
              <a:rPr lang="ru-RU" b="1" dirty="0">
                <a:latin typeface="Times New Roman" panose="02020603050405020304" pitchFamily="18" charset="0"/>
                <a:ea typeface="Calibri" panose="020F0502020204030204" pitchFamily="34" charset="0"/>
              </a:rPr>
              <a:t>Площадь Арбатские Ворота</a:t>
            </a:r>
            <a:endParaRPr lang="ru-RU" b="1" dirty="0"/>
          </a:p>
        </p:txBody>
      </p:sp>
      <p:sp>
        <p:nvSpPr>
          <p:cNvPr id="3" name="Прямоугольник 2"/>
          <p:cNvSpPr/>
          <p:nvPr/>
        </p:nvSpPr>
        <p:spPr>
          <a:xfrm>
            <a:off x="3670825" y="1026838"/>
            <a:ext cx="4694234" cy="388696"/>
          </a:xfrm>
          <a:prstGeom prst="rect">
            <a:avLst/>
          </a:prstGeom>
        </p:spPr>
        <p:txBody>
          <a:bodyPr wrap="none">
            <a:spAutoFit/>
          </a:bodyPr>
          <a:lstStyle/>
          <a:p>
            <a:pPr>
              <a:lnSpc>
                <a:spcPct val="107000"/>
              </a:lnSpc>
              <a:spcAft>
                <a:spcPts val="800"/>
              </a:spcAft>
            </a:pPr>
            <a:r>
              <a:rPr lang="ru-RU" b="1" kern="100" dirty="0">
                <a:solidFill>
                  <a:srgbClr val="373C59"/>
                </a:solidFill>
                <a:latin typeface="Arial" panose="020B0604020202020204" pitchFamily="34" charset="0"/>
                <a:ea typeface="Calibri" panose="020F0502020204030204" pitchFamily="34" charset="0"/>
                <a:cs typeface="Arial" panose="020B0604020202020204" pitchFamily="34" charset="0"/>
              </a:rPr>
              <a:t>Тема: «Математические тайны Арбата»</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4336" y="2163336"/>
            <a:ext cx="4522562" cy="3780264"/>
          </a:xfrm>
          <a:prstGeom prst="rect">
            <a:avLst/>
          </a:prstGeom>
        </p:spPr>
      </p:pic>
      <p:sp>
        <p:nvSpPr>
          <p:cNvPr id="6" name="Прямоугольник 5"/>
          <p:cNvSpPr/>
          <p:nvPr/>
        </p:nvSpPr>
        <p:spPr>
          <a:xfrm>
            <a:off x="5876691" y="2163336"/>
            <a:ext cx="4393582" cy="3416320"/>
          </a:xfrm>
          <a:prstGeom prst="rect">
            <a:avLst/>
          </a:prstGeom>
        </p:spPr>
        <p:txBody>
          <a:bodyPr wrap="square">
            <a:spAutoFit/>
          </a:bodyPr>
          <a:lstStyle/>
          <a:p>
            <a:r>
              <a:rPr lang="ru-RU" sz="2400" kern="0" dirty="0">
                <a:solidFill>
                  <a:srgbClr val="373C59"/>
                </a:solidFill>
                <a:latin typeface="Times New Roman" panose="02020603050405020304" pitchFamily="18" charset="0"/>
                <a:ea typeface="Calibri" panose="020F0502020204030204" pitchFamily="34" charset="0"/>
              </a:rPr>
              <a:t>Перед вами фасад дома № 1. Посчитайте количество окон на втором этаже.(___) </a:t>
            </a:r>
          </a:p>
          <a:p>
            <a:r>
              <a:rPr lang="ru-RU" sz="2400" kern="0" dirty="0">
                <a:solidFill>
                  <a:srgbClr val="373C59"/>
                </a:solidFill>
                <a:latin typeface="Times New Roman" panose="02020603050405020304" pitchFamily="18" charset="0"/>
                <a:ea typeface="Calibri" panose="020F0502020204030204" pitchFamily="34" charset="0"/>
              </a:rPr>
              <a:t>Умножьте это число на количество этажей.(___) Уменьшите  на 5. (____) Разделите на 7. Полученное число — номер вашего следующего задания.</a:t>
            </a:r>
            <a:endParaRPr lang="ru-RU" sz="2400" dirty="0">
              <a:solidFill>
                <a:srgbClr val="373C59"/>
              </a:solidFill>
            </a:endParaRPr>
          </a:p>
        </p:txBody>
      </p:sp>
    </p:spTree>
    <p:extLst>
      <p:ext uri="{BB962C8B-B14F-4D97-AF65-F5344CB8AC3E}">
        <p14:creationId xmlns:p14="http://schemas.microsoft.com/office/powerpoint/2010/main" val="824261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345366" y="1376861"/>
            <a:ext cx="4694234" cy="388696"/>
          </a:xfrm>
          <a:prstGeom prst="rect">
            <a:avLst/>
          </a:prstGeom>
        </p:spPr>
        <p:txBody>
          <a:bodyPr wrap="none">
            <a:spAutoFit/>
          </a:bodyPr>
          <a:lstStyle/>
          <a:p>
            <a:pPr>
              <a:lnSpc>
                <a:spcPct val="107000"/>
              </a:lnSpc>
              <a:spcAft>
                <a:spcPts val="800"/>
              </a:spcAft>
            </a:pPr>
            <a:r>
              <a:rPr lang="ru-RU" b="1" kern="100" dirty="0">
                <a:solidFill>
                  <a:srgbClr val="373C59"/>
                </a:solidFill>
                <a:latin typeface="Arial" panose="020B0604020202020204" pitchFamily="34" charset="0"/>
                <a:ea typeface="Calibri" panose="020F0502020204030204" pitchFamily="34" charset="0"/>
                <a:cs typeface="Arial" panose="020B0604020202020204" pitchFamily="34" charset="0"/>
              </a:rPr>
              <a:t>Тема: «Математические тайны Арбата»</a:t>
            </a: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6390" y="1876416"/>
            <a:ext cx="5448508" cy="3865905"/>
          </a:xfrm>
          <a:prstGeom prst="rect">
            <a:avLst/>
          </a:prstGeom>
        </p:spPr>
      </p:pic>
      <p:sp>
        <p:nvSpPr>
          <p:cNvPr id="7" name="Заголовок 6"/>
          <p:cNvSpPr>
            <a:spLocks noGrp="1"/>
          </p:cNvSpPr>
          <p:nvPr>
            <p:ph type="title"/>
          </p:nvPr>
        </p:nvSpPr>
        <p:spPr/>
        <p:txBody>
          <a:bodyPr/>
          <a:lstStyle/>
          <a:p>
            <a:endParaRPr lang="ru-RU"/>
          </a:p>
        </p:txBody>
      </p:sp>
      <p:sp>
        <p:nvSpPr>
          <p:cNvPr id="8" name="Заголовок 1"/>
          <p:cNvSpPr txBox="1">
            <a:spLocks/>
          </p:cNvSpPr>
          <p:nvPr/>
        </p:nvSpPr>
        <p:spPr>
          <a:xfrm>
            <a:off x="6679580" y="5663706"/>
            <a:ext cx="3735659" cy="714792"/>
          </a:xfrm>
          <a:prstGeom prst="rect">
            <a:avLst/>
          </a:prstGeom>
        </p:spPr>
        <p:txBody>
          <a:bodyPr vert="horz" lIns="91440" tIns="45720" rIns="91440" bIns="45720" rtlCol="0" anchor="ctr">
            <a:normAutofit fontScale="3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ru-RU" sz="3600" b="1" kern="0" dirty="0">
                <a:latin typeface="Times New Roman" panose="02020603050405020304" pitchFamily="18" charset="0"/>
                <a:ea typeface="Calibri" panose="020F0502020204030204" pitchFamily="34" charset="0"/>
              </a:rPr>
            </a:br>
            <a:r>
              <a:rPr lang="ru-RU" sz="4300" b="1" kern="0" dirty="0">
                <a:latin typeface="Times New Roman" panose="02020603050405020304" pitchFamily="18" charset="0"/>
                <a:ea typeface="Calibri" panose="020F0502020204030204" pitchFamily="34" charset="0"/>
              </a:rPr>
              <a:t>Памятник Булату Окуджаве</a:t>
            </a:r>
            <a:br>
              <a:rPr lang="ru-RU" sz="6400" b="1" dirty="0"/>
            </a:br>
            <a:endParaRPr lang="ru-RU" sz="6400" dirty="0"/>
          </a:p>
        </p:txBody>
      </p:sp>
      <p:sp>
        <p:nvSpPr>
          <p:cNvPr id="9" name="Прямоугольник 8"/>
          <p:cNvSpPr/>
          <p:nvPr/>
        </p:nvSpPr>
        <p:spPr>
          <a:xfrm>
            <a:off x="460917" y="1954296"/>
            <a:ext cx="4913971" cy="3693319"/>
          </a:xfrm>
          <a:prstGeom prst="rect">
            <a:avLst/>
          </a:prstGeom>
        </p:spPr>
        <p:txBody>
          <a:bodyPr wrap="square">
            <a:spAutoFit/>
          </a:bodyPr>
          <a:lstStyle/>
          <a:p>
            <a:pPr>
              <a:spcAft>
                <a:spcPts val="0"/>
              </a:spcAft>
            </a:pPr>
            <a:r>
              <a:rPr lang="ru-RU" kern="100" dirty="0">
                <a:solidFill>
                  <a:srgbClr val="373C59"/>
                </a:solidFill>
                <a:latin typeface="Times New Roman" panose="02020603050405020304" pitchFamily="18" charset="0"/>
                <a:ea typeface="Calibri" panose="020F0502020204030204" pitchFamily="34" charset="0"/>
                <a:cs typeface="Times New Roman" panose="02020603050405020304" pitchFamily="18" charset="0"/>
              </a:rPr>
              <a:t>Ваша цель — Дом Актёра (ул. Арбат, д. 35). До начала вечера осталось 15 минут.</a:t>
            </a:r>
            <a:endParaRPr lang="ru-RU" sz="1600" kern="100" dirty="0">
              <a:solidFill>
                <a:srgbClr val="373C59"/>
              </a:solidFill>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ru-RU" kern="100" dirty="0">
                <a:solidFill>
                  <a:srgbClr val="373C59"/>
                </a:solidFill>
                <a:latin typeface="Times New Roman" panose="02020603050405020304" pitchFamily="18" charset="0"/>
                <a:ea typeface="Calibri" panose="020F0502020204030204" pitchFamily="34" charset="0"/>
                <a:cs typeface="Times New Roman" panose="02020603050405020304" pitchFamily="18" charset="0"/>
              </a:rPr>
              <a:t>Используя карту на вашем смартфоне или шагомер, определите расстояние от текущего места (памятника) до Дома Актёра.</a:t>
            </a:r>
            <a:endParaRPr lang="ru-RU" sz="1600" kern="100" dirty="0">
              <a:solidFill>
                <a:srgbClr val="373C59"/>
              </a:solidFill>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ru-RU" kern="100" dirty="0">
                <a:solidFill>
                  <a:srgbClr val="373C59"/>
                </a:solidFill>
                <a:latin typeface="Times New Roman" panose="02020603050405020304" pitchFamily="18" charset="0"/>
                <a:ea typeface="Calibri" panose="020F0502020204030204" pitchFamily="34" charset="0"/>
                <a:cs typeface="Times New Roman" panose="02020603050405020304" pitchFamily="18" charset="0"/>
              </a:rPr>
              <a:t>Произведите расчёт. Вам нужно найти скорость движения. Она равна ________ м/мин</a:t>
            </a:r>
            <a:endParaRPr lang="ru-RU" sz="1600" kern="100" dirty="0">
              <a:solidFill>
                <a:srgbClr val="373C59"/>
              </a:solidFill>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ru-RU" kern="0" dirty="0">
                <a:solidFill>
                  <a:srgbClr val="373C59"/>
                </a:solidFill>
                <a:latin typeface="Times New Roman" panose="02020603050405020304" pitchFamily="18" charset="0"/>
                <a:ea typeface="Calibri" panose="020F0502020204030204" pitchFamily="34" charset="0"/>
                <a:cs typeface="Times New Roman" panose="02020603050405020304" pitchFamily="18" charset="0"/>
              </a:rPr>
              <a:t>Бонусный вопрос:</a:t>
            </a:r>
            <a:endParaRPr lang="ru-RU" sz="1600" kern="100" dirty="0">
              <a:solidFill>
                <a:srgbClr val="373C59"/>
              </a:solidFill>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ru-RU" kern="0" dirty="0">
                <a:solidFill>
                  <a:srgbClr val="373C59"/>
                </a:solidFill>
                <a:latin typeface="Times New Roman" panose="02020603050405020304" pitchFamily="18" charset="0"/>
                <a:ea typeface="Calibri" panose="020F0502020204030204" pitchFamily="34" charset="0"/>
                <a:cs typeface="Times New Roman" panose="02020603050405020304" pitchFamily="18" charset="0"/>
              </a:rPr>
              <a:t>   Если вы решите сократить путь через двор и пройдёте 100 метров со скоростью 60 м/мин, а оставшиеся 200 метров со скоростью 40 м/мин, успеете ли вы к началу? Обоснуйте ответ расчётом общего времени.»</a:t>
            </a:r>
            <a:endParaRPr lang="ru-RU" sz="1600" kern="100" dirty="0">
              <a:solidFill>
                <a:srgbClr val="373C59"/>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364460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5832089" y="2864269"/>
            <a:ext cx="6278136" cy="3477875"/>
          </a:xfrm>
          <a:prstGeom prst="rect">
            <a:avLst/>
          </a:prstGeom>
        </p:spPr>
        <p:txBody>
          <a:bodyPr wrap="square">
            <a:spAutoFit/>
          </a:bodyPr>
          <a:lstStyle/>
          <a:p>
            <a:pPr>
              <a:spcAft>
                <a:spcPts val="0"/>
              </a:spcAft>
            </a:pPr>
            <a:r>
              <a:rPr lang="ru-RU" sz="2000" kern="0" dirty="0">
                <a:latin typeface="Times New Roman" panose="02020603050405020304" pitchFamily="18" charset="0"/>
                <a:ea typeface="Calibri" panose="020F0502020204030204" pitchFamily="34" charset="0"/>
                <a:cs typeface="Times New Roman" panose="02020603050405020304" pitchFamily="18" charset="0"/>
              </a:rPr>
              <a:t>Внимательно изучите двух рыцарей на фасаде.</a:t>
            </a:r>
            <a:endParaRPr lang="ru-RU" kern="1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ru-RU" sz="2000" kern="0" dirty="0">
                <a:latin typeface="Times New Roman" panose="02020603050405020304" pitchFamily="18" charset="0"/>
                <a:ea typeface="Calibri" panose="020F0502020204030204" pitchFamily="34" charset="0"/>
                <a:cs typeface="Times New Roman" panose="02020603050405020304" pitchFamily="18" charset="0"/>
              </a:rPr>
              <a:t>Посчитайте количество декоративных вмятин на шлеме левого рыцаря. Это число A. Посчитайте количество звеньев цепочки на поясе правого рыцаря. Это число B. Посчитайте количество пуговиц,  видимых на плаще  левого рыцаря Это число C.</a:t>
            </a:r>
            <a:endParaRPr lang="ru-RU" kern="1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ru-RU" sz="2000" kern="0" dirty="0">
                <a:latin typeface="Times New Roman" panose="02020603050405020304" pitchFamily="18" charset="0"/>
                <a:ea typeface="Calibri" panose="020F0502020204030204" pitchFamily="34" charset="0"/>
                <a:cs typeface="Times New Roman" panose="02020603050405020304" pitchFamily="18" charset="0"/>
              </a:rPr>
              <a:t>Теперь выполните вычисления:</a:t>
            </a:r>
            <a:endParaRPr lang="ru-RU" kern="1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ru-RU" sz="2000" kern="0" dirty="0">
                <a:latin typeface="Times New Roman" panose="02020603050405020304" pitchFamily="18" charset="0"/>
                <a:ea typeface="Calibri" panose="020F0502020204030204" pitchFamily="34" charset="0"/>
                <a:cs typeface="Times New Roman" panose="02020603050405020304" pitchFamily="18" charset="0"/>
              </a:rPr>
              <a:t>Умножьте число A на число B. Запишите результат. К полученному произведению прибавьте число C. Итоговое число — это номер вашего следующего задания в маршрутном листе».</a:t>
            </a:r>
            <a:endParaRPr lang="ru-RU"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Рисунок 12"/>
          <p:cNvPicPr>
            <a:picLocks noChangeAspect="1"/>
          </p:cNvPicPr>
          <p:nvPr/>
        </p:nvPicPr>
        <p:blipFill rotWithShape="1">
          <a:blip r:embed="rId2">
            <a:extLst>
              <a:ext uri="{28A0092B-C50C-407E-A947-70E740481C1C}">
                <a14:useLocalDpi xmlns:a14="http://schemas.microsoft.com/office/drawing/2010/main" val="0"/>
              </a:ext>
            </a:extLst>
          </a:blip>
          <a:srcRect l="14775" t="14245" r="6638"/>
          <a:stretch/>
        </p:blipFill>
        <p:spPr>
          <a:xfrm>
            <a:off x="100595" y="3028415"/>
            <a:ext cx="5570034" cy="3529173"/>
          </a:xfrm>
          <a:prstGeom prst="rect">
            <a:avLst/>
          </a:prstGeom>
        </p:spPr>
      </p:pic>
      <p:sp>
        <p:nvSpPr>
          <p:cNvPr id="15" name="Прямоугольник 14"/>
          <p:cNvSpPr/>
          <p:nvPr/>
        </p:nvSpPr>
        <p:spPr>
          <a:xfrm>
            <a:off x="100594" y="1201072"/>
            <a:ext cx="1226198" cy="338554"/>
          </a:xfrm>
          <a:prstGeom prst="rect">
            <a:avLst/>
          </a:prstGeom>
        </p:spPr>
        <p:txBody>
          <a:bodyPr wrap="square">
            <a:spAutoFit/>
          </a:bodyPr>
          <a:lstStyle/>
          <a:p>
            <a:r>
              <a:rPr lang="ru-RU" sz="1600" b="1" kern="0" dirty="0">
                <a:latin typeface="Times New Roman" panose="02020603050405020304" pitchFamily="18" charset="0"/>
              </a:rPr>
              <a:t>Легенда</a:t>
            </a:r>
            <a:endParaRPr lang="ru-RU" sz="1600" b="1" dirty="0"/>
          </a:p>
        </p:txBody>
      </p:sp>
      <p:sp>
        <p:nvSpPr>
          <p:cNvPr id="17" name="Прямоугольник 16"/>
          <p:cNvSpPr/>
          <p:nvPr/>
        </p:nvSpPr>
        <p:spPr>
          <a:xfrm>
            <a:off x="100594" y="1442205"/>
            <a:ext cx="11759441" cy="1477328"/>
          </a:xfrm>
          <a:prstGeom prst="rect">
            <a:avLst/>
          </a:prstGeom>
        </p:spPr>
        <p:txBody>
          <a:bodyPr wrap="square">
            <a:spAutoFit/>
          </a:bodyPr>
          <a:lstStyle/>
          <a:p>
            <a:r>
              <a:rPr lang="ru-RU" dirty="0">
                <a:solidFill>
                  <a:srgbClr val="002060"/>
                </a:solidFill>
              </a:rPr>
              <a:t>Перед вами знаменитый "Дом с рыцарями" на Арбате. это семиэтажный дом по адресу Арбат, 35 (также известный как Дом актёра имени А. А. Яблочкиной). Своё название он получил благодаря двум скульптурам рыцарей в доспехах, которые расположены на фасаде на уровне пятого этажа. Каждый из них держит щит с геральдическим гербом. По преданию, в его стенах спрятан старинный шифр, оставленный одним из владельцев. Ваша задача — разгадать послание, используя подсказки, зашифрованные в деталях их облачения</a:t>
            </a:r>
          </a:p>
        </p:txBody>
      </p:sp>
      <p:sp>
        <p:nvSpPr>
          <p:cNvPr id="18" name="Прямоугольник 17"/>
          <p:cNvSpPr/>
          <p:nvPr/>
        </p:nvSpPr>
        <p:spPr>
          <a:xfrm>
            <a:off x="3223631" y="1004197"/>
            <a:ext cx="4694234" cy="388696"/>
          </a:xfrm>
          <a:prstGeom prst="rect">
            <a:avLst/>
          </a:prstGeom>
        </p:spPr>
        <p:txBody>
          <a:bodyPr wrap="none">
            <a:spAutoFit/>
          </a:bodyPr>
          <a:lstStyle/>
          <a:p>
            <a:pPr>
              <a:lnSpc>
                <a:spcPct val="107000"/>
              </a:lnSpc>
              <a:spcAft>
                <a:spcPts val="800"/>
              </a:spcAft>
            </a:pPr>
            <a:r>
              <a:rPr lang="ru-RU" b="1" kern="100" dirty="0">
                <a:solidFill>
                  <a:srgbClr val="373C59"/>
                </a:solidFill>
                <a:latin typeface="Arial" panose="020B0604020202020204" pitchFamily="34" charset="0"/>
                <a:ea typeface="Calibri" panose="020F0502020204030204" pitchFamily="34" charset="0"/>
                <a:cs typeface="Arial" panose="020B0604020202020204" pitchFamily="34" charset="0"/>
              </a:rPr>
              <a:t>Тема: «Математические тайны Арбата»</a:t>
            </a:r>
          </a:p>
        </p:txBody>
      </p:sp>
      <p:sp>
        <p:nvSpPr>
          <p:cNvPr id="19" name="Прямоугольник 18"/>
          <p:cNvSpPr/>
          <p:nvPr/>
        </p:nvSpPr>
        <p:spPr>
          <a:xfrm>
            <a:off x="1798615" y="5279607"/>
            <a:ext cx="2173993" cy="523220"/>
          </a:xfrm>
          <a:prstGeom prst="rect">
            <a:avLst/>
          </a:prstGeom>
        </p:spPr>
        <p:txBody>
          <a:bodyPr wrap="none">
            <a:spAutoFit/>
          </a:bodyPr>
          <a:lstStyle/>
          <a:p>
            <a:r>
              <a:rPr lang="ru-RU" sz="2800" b="1" kern="0" dirty="0">
                <a:latin typeface="Times New Roman" panose="02020603050405020304" pitchFamily="18" charset="0"/>
                <a:ea typeface="Calibri" panose="020F0502020204030204" pitchFamily="34" charset="0"/>
              </a:rPr>
              <a:t>Дом</a:t>
            </a:r>
            <a:r>
              <a:rPr lang="ru-RU" b="1" kern="0" dirty="0">
                <a:latin typeface="Times New Roman" panose="02020603050405020304" pitchFamily="18" charset="0"/>
                <a:ea typeface="Calibri" panose="020F0502020204030204" pitchFamily="34" charset="0"/>
              </a:rPr>
              <a:t> с рыцарями</a:t>
            </a:r>
            <a:endParaRPr lang="ru-RU" b="1" dirty="0"/>
          </a:p>
        </p:txBody>
      </p:sp>
    </p:spTree>
    <p:extLst>
      <p:ext uri="{BB962C8B-B14F-4D97-AF65-F5344CB8AC3E}">
        <p14:creationId xmlns:p14="http://schemas.microsoft.com/office/powerpoint/2010/main" val="9061334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23631" y="1004197"/>
            <a:ext cx="4694234" cy="388696"/>
          </a:xfrm>
          <a:prstGeom prst="rect">
            <a:avLst/>
          </a:prstGeom>
        </p:spPr>
        <p:txBody>
          <a:bodyPr wrap="none">
            <a:spAutoFit/>
          </a:bodyPr>
          <a:lstStyle/>
          <a:p>
            <a:pPr>
              <a:lnSpc>
                <a:spcPct val="107000"/>
              </a:lnSpc>
              <a:spcAft>
                <a:spcPts val="800"/>
              </a:spcAft>
            </a:pPr>
            <a:r>
              <a:rPr lang="ru-RU" b="1" kern="100" dirty="0">
                <a:solidFill>
                  <a:srgbClr val="373C59"/>
                </a:solidFill>
                <a:latin typeface="Arial" panose="020B0604020202020204" pitchFamily="34" charset="0"/>
                <a:ea typeface="Calibri" panose="020F0502020204030204" pitchFamily="34" charset="0"/>
                <a:cs typeface="Arial" panose="020B0604020202020204" pitchFamily="34" charset="0"/>
              </a:rPr>
              <a:t>Тема: «Математические тайны Арбата»</a:t>
            </a:r>
          </a:p>
        </p:txBody>
      </p:sp>
      <p:pic>
        <p:nvPicPr>
          <p:cNvPr id="3" name="Рисунок 2"/>
          <p:cNvPicPr>
            <a:picLocks noChangeAspect="1"/>
          </p:cNvPicPr>
          <p:nvPr/>
        </p:nvPicPr>
        <p:blipFill>
          <a:blip r:embed="rId2"/>
          <a:stretch>
            <a:fillRect/>
          </a:stretch>
        </p:blipFill>
        <p:spPr>
          <a:xfrm>
            <a:off x="7917865" y="1587241"/>
            <a:ext cx="4049345" cy="3600450"/>
          </a:xfrm>
          <a:prstGeom prst="rect">
            <a:avLst/>
          </a:prstGeom>
        </p:spPr>
      </p:pic>
      <p:sp>
        <p:nvSpPr>
          <p:cNvPr id="5" name="Прямоугольник 4"/>
          <p:cNvSpPr/>
          <p:nvPr/>
        </p:nvSpPr>
        <p:spPr>
          <a:xfrm>
            <a:off x="8517914" y="5414467"/>
            <a:ext cx="3366434" cy="369332"/>
          </a:xfrm>
          <a:prstGeom prst="rect">
            <a:avLst/>
          </a:prstGeom>
        </p:spPr>
        <p:txBody>
          <a:bodyPr wrap="none">
            <a:spAutoFit/>
          </a:bodyPr>
          <a:lstStyle/>
          <a:p>
            <a:r>
              <a:rPr lang="ru-RU" b="1" dirty="0">
                <a:latin typeface="Times New Roman" panose="02020603050405020304" pitchFamily="18" charset="0"/>
                <a:ea typeface="Calibri" panose="020F0502020204030204" pitchFamily="34" charset="0"/>
              </a:rPr>
              <a:t>Кинотеатр «Художественный»</a:t>
            </a:r>
            <a:endParaRPr lang="ru-RU" b="1" dirty="0"/>
          </a:p>
        </p:txBody>
      </p:sp>
      <p:sp>
        <p:nvSpPr>
          <p:cNvPr id="7" name="Прямоугольник 6"/>
          <p:cNvSpPr/>
          <p:nvPr/>
        </p:nvSpPr>
        <p:spPr>
          <a:xfrm>
            <a:off x="0" y="1198545"/>
            <a:ext cx="7917865" cy="5539978"/>
          </a:xfrm>
          <a:prstGeom prst="rect">
            <a:avLst/>
          </a:prstGeom>
        </p:spPr>
        <p:txBody>
          <a:bodyPr wrap="square">
            <a:spAutoFit/>
          </a:bodyPr>
          <a:lstStyle/>
          <a:p>
            <a:r>
              <a:rPr lang="ru-RU" sz="1600" b="1" dirty="0">
                <a:latin typeface="Arial" panose="020B0604020202020204" pitchFamily="34" charset="0"/>
                <a:cs typeface="Arial" panose="020B0604020202020204" pitchFamily="34" charset="0"/>
              </a:rPr>
              <a:t>Ваш бюджет: 1500 рублей.</a:t>
            </a:r>
          </a:p>
          <a:p>
            <a:r>
              <a:rPr lang="ru-RU" sz="1600" dirty="0">
                <a:latin typeface="Arial" panose="020B0604020202020204" pitchFamily="34" charset="0"/>
                <a:cs typeface="Arial" panose="020B0604020202020204" pitchFamily="34" charset="0"/>
              </a:rPr>
              <a:t>Вы собираетесь посетить фильм в кинотеатре «Художественный». Вот ваши затраты:</a:t>
            </a:r>
          </a:p>
          <a:p>
            <a:r>
              <a:rPr lang="ru-RU" sz="1600" b="1" dirty="0">
                <a:latin typeface="Arial" panose="020B0604020202020204" pitchFamily="34" charset="0"/>
                <a:cs typeface="Arial" panose="020B0604020202020204" pitchFamily="34" charset="0"/>
              </a:rPr>
              <a:t>Стоимость билета:</a:t>
            </a:r>
          </a:p>
          <a:p>
            <a:r>
              <a:rPr lang="ru-RU" sz="1600" dirty="0">
                <a:latin typeface="Arial" panose="020B0604020202020204" pitchFamily="34" charset="0"/>
                <a:cs typeface="Arial" panose="020B0604020202020204" pitchFamily="34" charset="0"/>
              </a:rPr>
              <a:t>Цена варьирует в зависимости от сеанса:  утренний сеанс (до 12:00) — 300 руб.;  </a:t>
            </a:r>
          </a:p>
          <a:p>
            <a:r>
              <a:rPr lang="ru-RU" sz="1600" dirty="0">
                <a:latin typeface="Arial" panose="020B0604020202020204" pitchFamily="34" charset="0"/>
                <a:cs typeface="Arial" panose="020B0604020202020204" pitchFamily="34" charset="0"/>
              </a:rPr>
              <a:t>дневной сеанс (12:00–18:00) — 500 руб.;  </a:t>
            </a:r>
          </a:p>
          <a:p>
            <a:r>
              <a:rPr lang="ru-RU" sz="1600" dirty="0">
                <a:latin typeface="Arial" panose="020B0604020202020204" pitchFamily="34" charset="0"/>
                <a:cs typeface="Arial" panose="020B0604020202020204" pitchFamily="34" charset="0"/>
              </a:rPr>
              <a:t>вечерний сеанс (после 18:00) — 700 руб.</a:t>
            </a:r>
          </a:p>
          <a:p>
            <a:r>
              <a:rPr lang="ru-RU" sz="1600" dirty="0">
                <a:latin typeface="Arial" panose="020B0604020202020204" pitchFamily="34" charset="0"/>
                <a:cs typeface="Arial" panose="020B0604020202020204" pitchFamily="34" charset="0"/>
              </a:rPr>
              <a:t>Выберите оптимальный вариант, исходя из вашего графика.</a:t>
            </a:r>
          </a:p>
          <a:p>
            <a:r>
              <a:rPr lang="ru-RU" sz="1600" b="1" dirty="0">
                <a:latin typeface="Arial" panose="020B0604020202020204" pitchFamily="34" charset="0"/>
                <a:cs typeface="Arial" panose="020B0604020202020204" pitchFamily="34" charset="0"/>
              </a:rPr>
              <a:t>Проезд:</a:t>
            </a:r>
          </a:p>
          <a:p>
            <a:r>
              <a:rPr lang="ru-RU" sz="1600" dirty="0">
                <a:latin typeface="Arial" panose="020B0604020202020204" pitchFamily="34" charset="0"/>
                <a:cs typeface="Arial" panose="020B0604020202020204" pitchFamily="34" charset="0"/>
              </a:rPr>
              <a:t>От вашей текущей точки (памятник Булату Окуджаве) до кинотеатра можно добраться пешком (10 минут) или на такси (5 минут). Стоимость поездки на такси — около 200 рублей.</a:t>
            </a:r>
          </a:p>
          <a:p>
            <a:r>
              <a:rPr lang="ru-RU" sz="1600" b="1" dirty="0">
                <a:latin typeface="Arial" panose="020B0604020202020204" pitchFamily="34" charset="0"/>
                <a:cs typeface="Arial" panose="020B0604020202020204" pitchFamily="34" charset="0"/>
              </a:rPr>
              <a:t>Дополнительные расходы:</a:t>
            </a:r>
          </a:p>
          <a:p>
            <a:r>
              <a:rPr lang="ru-RU" sz="1600" dirty="0">
                <a:latin typeface="Arial" panose="020B0604020202020204" pitchFamily="34" charset="0"/>
                <a:cs typeface="Arial" panose="020B0604020202020204" pitchFamily="34" charset="0"/>
              </a:rPr>
              <a:t>В фойе кинотеатра продаются попкорн (200 руб./порция) и напиток (150 руб./шт.). Планируете приобрести угощение?</a:t>
            </a:r>
          </a:p>
          <a:p>
            <a:r>
              <a:rPr lang="ru-RU" sz="1600" b="1" dirty="0">
                <a:latin typeface="Arial" panose="020B0604020202020204" pitchFamily="34" charset="0"/>
                <a:cs typeface="Arial" panose="020B0604020202020204" pitchFamily="34" charset="0"/>
              </a:rPr>
              <a:t>Вопросы:</a:t>
            </a:r>
          </a:p>
          <a:p>
            <a:r>
              <a:rPr lang="ru-RU" sz="1600" dirty="0">
                <a:latin typeface="Arial" panose="020B0604020202020204" pitchFamily="34" charset="0"/>
                <a:cs typeface="Arial" panose="020B0604020202020204" pitchFamily="34" charset="0"/>
              </a:rPr>
              <a:t>Какие варианты посещения вам доступны в рамках бюджета?</a:t>
            </a:r>
          </a:p>
          <a:p>
            <a:r>
              <a:rPr lang="ru-RU" sz="1600" dirty="0">
                <a:latin typeface="Arial" panose="020B0604020202020204" pitchFamily="34" charset="0"/>
                <a:cs typeface="Arial" panose="020B0604020202020204" pitchFamily="34" charset="0"/>
              </a:rPr>
              <a:t>Постройте таблицу затрат и найдите оптимальную комбинацию билет + проезд + лакомства.</a:t>
            </a:r>
          </a:p>
          <a:p>
            <a:r>
              <a:rPr lang="ru-RU" sz="1600" dirty="0">
                <a:latin typeface="Arial" panose="020B0604020202020204" pitchFamily="34" charset="0"/>
                <a:cs typeface="Arial" panose="020B0604020202020204" pitchFamily="34" charset="0"/>
              </a:rPr>
              <a:t>Оставшиеся средства можете потратить на сувенир или книгу в магазине рядом с кинотеатром. Есть ли такая возможность?</a:t>
            </a:r>
          </a:p>
          <a:p>
            <a:endParaRPr lang="ru-RU" dirty="0"/>
          </a:p>
        </p:txBody>
      </p:sp>
    </p:spTree>
    <p:extLst>
      <p:ext uri="{BB962C8B-B14F-4D97-AF65-F5344CB8AC3E}">
        <p14:creationId xmlns:p14="http://schemas.microsoft.com/office/powerpoint/2010/main" val="2651196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1607788"/>
            <a:ext cx="5720576" cy="4466094"/>
          </a:xfrm>
          <a:prstGeom prst="rect">
            <a:avLst/>
          </a:prstGeom>
        </p:spPr>
        <p:txBody>
          <a:bodyPr wrap="square">
            <a:spAutoFit/>
          </a:bodyPr>
          <a:lstStyle/>
          <a:p>
            <a:pPr>
              <a:lnSpc>
                <a:spcPct val="107000"/>
              </a:lnSpc>
              <a:spcAft>
                <a:spcPts val="800"/>
              </a:spcAft>
            </a:pPr>
            <a:r>
              <a:rPr lang="ru-RU" kern="0" dirty="0">
                <a:solidFill>
                  <a:srgbClr val="2E74B5"/>
                </a:solidFill>
                <a:latin typeface="Times New Roman" panose="02020603050405020304" pitchFamily="18" charset="0"/>
                <a:ea typeface="Calibri" panose="020F0502020204030204" pitchFamily="34" charset="0"/>
                <a:cs typeface="Times New Roman" panose="02020603050405020304" pitchFamily="18" charset="0"/>
              </a:rPr>
              <a:t>Легенда гласит: давным-давно, когда на Арбате ещё не было ни фонарей, ни витрин, а только густые заросли и таинственные тропы, жил в поднебесье старый великан-людоед. Он охранял несметные сокровища и тайные знания, а путь к его дому лежал по гигантскому бобовому стеблю, выросшему из волшебных зёрен.</a:t>
            </a:r>
            <a:endParaRPr lang="ru-RU" sz="1400" kern="100" dirty="0">
              <a:latin typeface="Calibri" panose="020F0502020204030204" pitchFamily="34" charset="0"/>
              <a:ea typeface="Calibri" panose="020F0502020204030204" pitchFamily="34" charset="0"/>
              <a:cs typeface="Times New Roman" panose="02020603050405020304" pitchFamily="18" charset="0"/>
            </a:endParaRPr>
          </a:p>
          <a:p>
            <a:r>
              <a:rPr lang="ru-RU" kern="0" dirty="0">
                <a:solidFill>
                  <a:srgbClr val="2E74B5"/>
                </a:solidFill>
                <a:latin typeface="Times New Roman" panose="02020603050405020304" pitchFamily="18" charset="0"/>
                <a:ea typeface="Calibri" panose="020F0502020204030204" pitchFamily="34" charset="0"/>
              </a:rPr>
              <a:t>Многие смельчаки пытались подняться в его жилище, но никто не возвращался. Говорят, великан загадывает гостям хитрые загадки и математические тайны: только тот, кто проявит смекалку и смелость, сможет выбраться из его дома до того, как хозяин вернётся с охоты. великан обожает бобы. Он оставил записку с расчётом урожая, но в ней не хватает данных. Чтобы открыть дверь, нужно восстановить недостающее число.</a:t>
            </a:r>
            <a:endParaRPr lang="ru-RU" dirty="0"/>
          </a:p>
        </p:txBody>
      </p:sp>
      <p:sp>
        <p:nvSpPr>
          <p:cNvPr id="4" name="Прямоугольник 3"/>
          <p:cNvSpPr/>
          <p:nvPr/>
        </p:nvSpPr>
        <p:spPr>
          <a:xfrm>
            <a:off x="3223631" y="1004197"/>
            <a:ext cx="4694234" cy="388696"/>
          </a:xfrm>
          <a:prstGeom prst="rect">
            <a:avLst/>
          </a:prstGeom>
        </p:spPr>
        <p:txBody>
          <a:bodyPr wrap="none">
            <a:spAutoFit/>
          </a:bodyPr>
          <a:lstStyle/>
          <a:p>
            <a:pPr>
              <a:lnSpc>
                <a:spcPct val="107000"/>
              </a:lnSpc>
              <a:spcAft>
                <a:spcPts val="800"/>
              </a:spcAft>
            </a:pPr>
            <a:r>
              <a:rPr lang="ru-RU" b="1" kern="100" dirty="0">
                <a:solidFill>
                  <a:srgbClr val="373C59"/>
                </a:solidFill>
                <a:latin typeface="Arial" panose="020B0604020202020204" pitchFamily="34" charset="0"/>
                <a:ea typeface="Calibri" panose="020F0502020204030204" pitchFamily="34" charset="0"/>
                <a:cs typeface="Arial" panose="020B0604020202020204" pitchFamily="34" charset="0"/>
              </a:rPr>
              <a:t>Тема: «Математические тайны Арбата»</a:t>
            </a:r>
          </a:p>
        </p:txBody>
      </p:sp>
      <p:sp>
        <p:nvSpPr>
          <p:cNvPr id="5" name="Прямоугольник 4"/>
          <p:cNvSpPr/>
          <p:nvPr/>
        </p:nvSpPr>
        <p:spPr>
          <a:xfrm>
            <a:off x="6434255" y="1392893"/>
            <a:ext cx="5575380" cy="2269724"/>
          </a:xfrm>
          <a:prstGeom prst="rect">
            <a:avLst/>
          </a:prstGeom>
        </p:spPr>
        <p:txBody>
          <a:bodyPr wrap="square">
            <a:spAutoFit/>
          </a:bodyPr>
          <a:lstStyle/>
          <a:p>
            <a:pPr>
              <a:lnSpc>
                <a:spcPct val="107000"/>
              </a:lnSpc>
              <a:spcAft>
                <a:spcPts val="800"/>
              </a:spcAft>
            </a:pPr>
            <a:r>
              <a:rPr lang="ru-RU" sz="1600" kern="0" dirty="0">
                <a:latin typeface="Times New Roman" panose="02020603050405020304" pitchFamily="18" charset="0"/>
                <a:ea typeface="Calibri" panose="020F0502020204030204" pitchFamily="34" charset="0"/>
                <a:cs typeface="Times New Roman" panose="02020603050405020304" pitchFamily="18" charset="0"/>
              </a:rPr>
              <a:t>У великана есть 3 мешка с бобами. На первом мешке написано: «В этом мешке на 15 бобов больше, чем во втором». На втором мешке: «В этом мешке в 2 раза меньше бобов, чем в третьем». На третьем мешке: «В этом мешке 60 бобов».</a:t>
            </a:r>
            <a:r>
              <a:rPr lang="ru-RU" sz="1200" kern="100" dirty="0">
                <a:latin typeface="Calibri" panose="020F0502020204030204" pitchFamily="34" charset="0"/>
                <a:ea typeface="Calibri" panose="020F0502020204030204" pitchFamily="34" charset="0"/>
                <a:cs typeface="Times New Roman" panose="02020603050405020304" pitchFamily="18" charset="0"/>
              </a:rPr>
              <a:t> </a:t>
            </a:r>
            <a:r>
              <a:rPr lang="ru-RU" sz="1600" kern="0" dirty="0">
                <a:latin typeface="Times New Roman" panose="02020603050405020304" pitchFamily="18" charset="0"/>
                <a:ea typeface="Calibri" panose="020F0502020204030204" pitchFamily="34" charset="0"/>
                <a:cs typeface="Times New Roman" panose="02020603050405020304" pitchFamily="18" charset="0"/>
              </a:rPr>
              <a:t>Сколько бобов в каждом мешке? В каком мешке лежит ключ, если он находится в том, где больше всего бобов?</a:t>
            </a:r>
            <a:endParaRPr lang="ru-RU" sz="12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400" kern="0" dirty="0">
                <a:latin typeface="Times New Roman" panose="02020603050405020304" pitchFamily="18" charset="0"/>
                <a:ea typeface="Calibri" panose="020F0502020204030204" pitchFamily="34" charset="0"/>
                <a:cs typeface="Times New Roman" panose="02020603050405020304" pitchFamily="18" charset="0"/>
              </a:rPr>
              <a:t> </a:t>
            </a:r>
            <a:endParaRPr lang="ru-RU"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p:cNvPicPr>
            <a:picLocks noChangeAspect="1"/>
          </p:cNvPicPr>
          <p:nvPr/>
        </p:nvPicPr>
        <p:blipFill rotWithShape="1">
          <a:blip r:embed="rId2"/>
          <a:srcRect t="11489"/>
          <a:stretch/>
        </p:blipFill>
        <p:spPr>
          <a:xfrm>
            <a:off x="7091719" y="3345366"/>
            <a:ext cx="3814173" cy="3233854"/>
          </a:xfrm>
          <a:prstGeom prst="rect">
            <a:avLst/>
          </a:prstGeom>
        </p:spPr>
      </p:pic>
      <p:sp>
        <p:nvSpPr>
          <p:cNvPr id="7" name="Прямоугольник 6"/>
          <p:cNvSpPr/>
          <p:nvPr/>
        </p:nvSpPr>
        <p:spPr>
          <a:xfrm rot="5400000">
            <a:off x="10370165" y="5048217"/>
            <a:ext cx="1681999" cy="369332"/>
          </a:xfrm>
          <a:prstGeom prst="rect">
            <a:avLst/>
          </a:prstGeom>
        </p:spPr>
        <p:txBody>
          <a:bodyPr wrap="none">
            <a:spAutoFit/>
          </a:bodyPr>
          <a:lstStyle/>
          <a:p>
            <a:r>
              <a:rPr lang="ru-RU" b="1" dirty="0">
                <a:latin typeface="Times New Roman" panose="02020603050405020304" pitchFamily="18" charset="0"/>
                <a:ea typeface="Calibri" panose="020F0502020204030204" pitchFamily="34" charset="0"/>
              </a:rPr>
              <a:t>Дом Великана</a:t>
            </a:r>
            <a:endParaRPr lang="ru-RU" b="1" dirty="0"/>
          </a:p>
        </p:txBody>
      </p:sp>
    </p:spTree>
    <p:extLst>
      <p:ext uri="{BB962C8B-B14F-4D97-AF65-F5344CB8AC3E}">
        <p14:creationId xmlns:p14="http://schemas.microsoft.com/office/powerpoint/2010/main" val="15399177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67298" y="1169464"/>
            <a:ext cx="8625951" cy="523220"/>
          </a:xfrm>
          <a:prstGeom prst="rect">
            <a:avLst/>
          </a:prstGeom>
        </p:spPr>
        <p:txBody>
          <a:bodyPr wrap="none">
            <a:spAutoFit/>
          </a:bodyPr>
          <a:lstStyle/>
          <a:p>
            <a:r>
              <a:rPr lang="ru-RU" sz="2800" dirty="0">
                <a:solidFill>
                  <a:srgbClr val="373C59"/>
                </a:solidFill>
                <a:latin typeface="Times New Roman" panose="02020603050405020304" pitchFamily="18" charset="0"/>
                <a:ea typeface="Calibri" panose="020F0502020204030204" pitchFamily="34" charset="0"/>
              </a:rPr>
              <a:t>Форматы квестов: онлайн, пешеходный, велосипедный</a:t>
            </a:r>
            <a:endParaRPr lang="ru-RU" sz="2800" dirty="0">
              <a:solidFill>
                <a:srgbClr val="373C59"/>
              </a:solidFill>
            </a:endParaRPr>
          </a:p>
        </p:txBody>
      </p:sp>
      <p:pic>
        <p:nvPicPr>
          <p:cNvPr id="6" name="Рисунок 5">
            <a:extLst>
              <a:ext uri="{FF2B5EF4-FFF2-40B4-BE49-F238E27FC236}">
                <a16:creationId xmlns:a16="http://schemas.microsoft.com/office/drawing/2014/main" id="{534E3A25-BA99-74FD-4116-4B26874FE1E4}"/>
              </a:ext>
            </a:extLst>
          </p:cNvPr>
          <p:cNvPicPr>
            <a:picLocks noChangeAspect="1"/>
          </p:cNvPicPr>
          <p:nvPr/>
        </p:nvPicPr>
        <p:blipFill>
          <a:blip r:embed="rId2"/>
          <a:stretch>
            <a:fillRect/>
          </a:stretch>
        </p:blipFill>
        <p:spPr>
          <a:xfrm>
            <a:off x="7924800" y="1871459"/>
            <a:ext cx="3545840" cy="3257324"/>
          </a:xfrm>
          <a:prstGeom prst="rect">
            <a:avLst/>
          </a:prstGeom>
        </p:spPr>
      </p:pic>
      <p:pic>
        <p:nvPicPr>
          <p:cNvPr id="10" name="Рисунок 9">
            <a:extLst>
              <a:ext uri="{FF2B5EF4-FFF2-40B4-BE49-F238E27FC236}">
                <a16:creationId xmlns:a16="http://schemas.microsoft.com/office/drawing/2014/main" id="{94105B3D-9CBB-7780-8247-7EACF461514C}"/>
              </a:ext>
            </a:extLst>
          </p:cNvPr>
          <p:cNvPicPr>
            <a:picLocks noChangeAspect="1"/>
          </p:cNvPicPr>
          <p:nvPr/>
        </p:nvPicPr>
        <p:blipFill>
          <a:blip r:embed="rId3"/>
          <a:stretch>
            <a:fillRect/>
          </a:stretch>
        </p:blipFill>
        <p:spPr>
          <a:xfrm>
            <a:off x="3923030" y="1871458"/>
            <a:ext cx="3695700" cy="3257324"/>
          </a:xfrm>
          <a:prstGeom prst="rect">
            <a:avLst/>
          </a:prstGeom>
        </p:spPr>
      </p:pic>
      <p:pic>
        <p:nvPicPr>
          <p:cNvPr id="12" name="Рисунок 11">
            <a:extLst>
              <a:ext uri="{FF2B5EF4-FFF2-40B4-BE49-F238E27FC236}">
                <a16:creationId xmlns:a16="http://schemas.microsoft.com/office/drawing/2014/main" id="{A9D6CBDC-1E24-8493-B69C-3DC89F5CF591}"/>
              </a:ext>
            </a:extLst>
          </p:cNvPr>
          <p:cNvPicPr>
            <a:picLocks noChangeAspect="1"/>
          </p:cNvPicPr>
          <p:nvPr/>
        </p:nvPicPr>
        <p:blipFill>
          <a:blip r:embed="rId4"/>
          <a:stretch>
            <a:fillRect/>
          </a:stretch>
        </p:blipFill>
        <p:spPr>
          <a:xfrm>
            <a:off x="327343" y="1871458"/>
            <a:ext cx="3289617" cy="3143137"/>
          </a:xfrm>
          <a:prstGeom prst="rect">
            <a:avLst/>
          </a:prstGeom>
        </p:spPr>
      </p:pic>
    </p:spTree>
    <p:extLst>
      <p:ext uri="{BB962C8B-B14F-4D97-AF65-F5344CB8AC3E}">
        <p14:creationId xmlns:p14="http://schemas.microsoft.com/office/powerpoint/2010/main" val="2590471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66775"/>
          <a:ext cx="9144000" cy="6010275"/>
          <a:chOff x="0" y="866775"/>
          <a:chExt cx="9144000" cy="6010275"/>
        </a:xfrm>
      </p:grpSpPr>
      <p:pic>
        <p:nvPicPr>
          <p:cNvPr id="3" name="Slide"/>
          <p:cNvPicPr>
            <a:picLocks noChangeAspect="1"/>
          </p:cNvPicPr>
          <p:nvPr/>
        </p:nvPicPr>
        <p:blipFill rotWithShape="1">
          <a:blip r:embed="rId2"/>
          <a:srcRect t="92399"/>
          <a:stretch/>
        </p:blipFill>
        <p:spPr>
          <a:xfrm>
            <a:off x="0" y="5822471"/>
            <a:ext cx="12409714" cy="1035529"/>
          </a:xfrm>
          <a:prstGeom prst="rect">
            <a:avLst/>
          </a:prstGeom>
        </p:spPr>
      </p:pic>
      <p:sp>
        <p:nvSpPr>
          <p:cNvPr id="2" name="Rectangle 60"/>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1026" name="Picture 2" descr="Pic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818" y="1474508"/>
            <a:ext cx="6133172" cy="3858789"/>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56477" y="1304693"/>
            <a:ext cx="4215161" cy="3539430"/>
          </a:xfrm>
          <a:prstGeom prst="rect">
            <a:avLst/>
          </a:prstGeom>
        </p:spPr>
        <p:txBody>
          <a:bodyPr wrap="square">
            <a:spAutoFit/>
          </a:bodyPr>
          <a:lstStyle/>
          <a:p>
            <a:r>
              <a:rPr lang="ru-RU" sz="2800" dirty="0">
                <a:solidFill>
                  <a:srgbClr val="373C59"/>
                </a:solidFill>
                <a:latin typeface="Arial" panose="020B0604020202020204" pitchFamily="34" charset="0"/>
                <a:ea typeface="Calibri" panose="020F0502020204030204" pitchFamily="34" charset="0"/>
                <a:cs typeface="Arial" panose="020B0604020202020204" pitchFamily="34" charset="0"/>
              </a:rPr>
              <a:t>«Высшее искусство, которым обладает учитель, — это умение пробудить радость от творческого выражения и получения знаний»</a:t>
            </a:r>
          </a:p>
          <a:p>
            <a:pPr algn="r"/>
            <a:endParaRPr lang="ru-RU" sz="2800" dirty="0">
              <a:solidFill>
                <a:srgbClr val="373C59"/>
              </a:solidFill>
              <a:latin typeface="Arial" panose="020B0604020202020204" pitchFamily="34" charset="0"/>
              <a:cs typeface="Arial" panose="020B0604020202020204" pitchFamily="34" charset="0"/>
            </a:endParaRPr>
          </a:p>
          <a:p>
            <a:pPr algn="r"/>
            <a:r>
              <a:rPr lang="ru-RU" sz="2800" dirty="0">
                <a:solidFill>
                  <a:srgbClr val="373C59"/>
                </a:solidFill>
                <a:latin typeface="Arial" panose="020B0604020202020204" pitchFamily="34" charset="0"/>
                <a:cs typeface="Arial" panose="020B0604020202020204" pitchFamily="34" charset="0"/>
              </a:rPr>
              <a:t>А. Эйнштейн</a:t>
            </a:r>
          </a:p>
        </p:txBody>
      </p:sp>
    </p:spTree>
    <p:extLst>
      <p:ext uri="{BB962C8B-B14F-4D97-AF65-F5344CB8AC3E}">
        <p14:creationId xmlns:p14="http://schemas.microsoft.com/office/powerpoint/2010/main" val="1044531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66775"/>
          <a:ext cx="9144000" cy="6010275"/>
          <a:chOff x="0" y="866775"/>
          <a:chExt cx="9144000" cy="6010275"/>
        </a:xfrm>
      </p:grpSpPr>
      <p:pic>
        <p:nvPicPr>
          <p:cNvPr id="3" name="Slide"/>
          <p:cNvPicPr>
            <a:picLocks noChangeAspect="1"/>
          </p:cNvPicPr>
          <p:nvPr/>
        </p:nvPicPr>
        <p:blipFill rotWithShape="1">
          <a:blip r:embed="rId3"/>
          <a:srcRect t="92399"/>
          <a:stretch/>
        </p:blipFill>
        <p:spPr>
          <a:xfrm>
            <a:off x="0" y="6106988"/>
            <a:ext cx="12050486" cy="751012"/>
          </a:xfrm>
          <a:prstGeom prst="rect">
            <a:avLst/>
          </a:prstGeom>
        </p:spPr>
      </p:pic>
      <p:pic>
        <p:nvPicPr>
          <p:cNvPr id="2" name="Рисунок 1"/>
          <p:cNvPicPr>
            <a:picLocks noChangeAspect="1"/>
          </p:cNvPicPr>
          <p:nvPr/>
        </p:nvPicPr>
        <p:blipFill>
          <a:blip r:embed="rId4"/>
          <a:stretch>
            <a:fillRect/>
          </a:stretch>
        </p:blipFill>
        <p:spPr>
          <a:xfrm>
            <a:off x="702526" y="1304693"/>
            <a:ext cx="4809707" cy="3891775"/>
          </a:xfrm>
          <a:prstGeom prst="rect">
            <a:avLst/>
          </a:prstGeom>
        </p:spPr>
      </p:pic>
      <p:sp>
        <p:nvSpPr>
          <p:cNvPr id="7" name="Прямоугольник 6"/>
          <p:cNvSpPr/>
          <p:nvPr/>
        </p:nvSpPr>
        <p:spPr>
          <a:xfrm>
            <a:off x="6263002" y="1949047"/>
            <a:ext cx="5787484" cy="2569165"/>
          </a:xfrm>
          <a:prstGeom prst="rect">
            <a:avLst/>
          </a:prstGeom>
        </p:spPr>
        <p:txBody>
          <a:bodyPr wrap="square">
            <a:spAutoFit/>
          </a:bodyPr>
          <a:lstStyle/>
          <a:p>
            <a:pPr>
              <a:lnSpc>
                <a:spcPct val="107000"/>
              </a:lnSpc>
              <a:spcAft>
                <a:spcPts val="800"/>
              </a:spcAft>
            </a:pPr>
            <a:r>
              <a:rPr lang="ru-RU" sz="2800" b="1" kern="100" dirty="0">
                <a:latin typeface="Arial" panose="020B0604020202020204" pitchFamily="34" charset="0"/>
                <a:ea typeface="Calibri" panose="020F0502020204030204" pitchFamily="34" charset="0"/>
                <a:cs typeface="Arial" panose="020B0604020202020204" pitchFamily="34" charset="0"/>
              </a:rPr>
              <a:t>«Успех не окончателен; неудача не смертельна: важна смелость продолжать»</a:t>
            </a:r>
            <a:r>
              <a:rPr lang="ru-RU" sz="2800" kern="100" dirty="0">
                <a:latin typeface="Arial" panose="020B0604020202020204" pitchFamily="34" charset="0"/>
                <a:ea typeface="Calibri" panose="020F0502020204030204" pitchFamily="34" charset="0"/>
                <a:cs typeface="Arial" panose="020B0604020202020204" pitchFamily="34" charset="0"/>
              </a:rPr>
              <a:t> </a:t>
            </a:r>
          </a:p>
          <a:p>
            <a:pPr>
              <a:lnSpc>
                <a:spcPct val="107000"/>
              </a:lnSpc>
              <a:spcAft>
                <a:spcPts val="800"/>
              </a:spcAft>
            </a:pPr>
            <a:endParaRPr lang="ru-RU" sz="2800" kern="100" dirty="0">
              <a:latin typeface="Arial" panose="020B0604020202020204" pitchFamily="34" charset="0"/>
              <a:ea typeface="Calibri" panose="020F0502020204030204" pitchFamily="34" charset="0"/>
              <a:cs typeface="Arial" panose="020B0604020202020204" pitchFamily="34" charset="0"/>
            </a:endParaRPr>
          </a:p>
          <a:p>
            <a:pPr algn="r">
              <a:lnSpc>
                <a:spcPct val="107000"/>
              </a:lnSpc>
              <a:spcAft>
                <a:spcPts val="800"/>
              </a:spcAft>
            </a:pPr>
            <a:r>
              <a:rPr lang="ru-RU" sz="2800" kern="100" dirty="0">
                <a:latin typeface="Arial" panose="020B0604020202020204" pitchFamily="34" charset="0"/>
                <a:ea typeface="Calibri" panose="020F0502020204030204" pitchFamily="34" charset="0"/>
                <a:cs typeface="Arial" panose="020B0604020202020204" pitchFamily="34" charset="0"/>
              </a:rPr>
              <a:t>(Уинстон Черчилль)</a:t>
            </a:r>
          </a:p>
        </p:txBody>
      </p:sp>
    </p:spTree>
    <p:extLst>
      <p:ext uri="{BB962C8B-B14F-4D97-AF65-F5344CB8AC3E}">
        <p14:creationId xmlns:p14="http://schemas.microsoft.com/office/powerpoint/2010/main" val="3597034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66775"/>
          <a:ext cx="9144000" cy="6010275"/>
          <a:chOff x="0" y="866775"/>
          <a:chExt cx="9144000" cy="6010275"/>
        </a:xfrm>
      </p:grpSpPr>
      <p:pic>
        <p:nvPicPr>
          <p:cNvPr id="3" name="Slide"/>
          <p:cNvPicPr>
            <a:picLocks noChangeAspect="1"/>
          </p:cNvPicPr>
          <p:nvPr/>
        </p:nvPicPr>
        <p:blipFill rotWithShape="1">
          <a:blip r:embed="rId2"/>
          <a:srcRect t="92399"/>
          <a:stretch/>
        </p:blipFill>
        <p:spPr>
          <a:xfrm>
            <a:off x="-9870" y="5802086"/>
            <a:ext cx="12192000" cy="1174557"/>
          </a:xfrm>
          <a:prstGeom prst="rect">
            <a:avLst/>
          </a:prstGeom>
        </p:spPr>
      </p:pic>
      <p:sp>
        <p:nvSpPr>
          <p:cNvPr id="2" name="Прямоугольник 1"/>
          <p:cNvSpPr/>
          <p:nvPr/>
        </p:nvSpPr>
        <p:spPr>
          <a:xfrm>
            <a:off x="216131" y="1349405"/>
            <a:ext cx="11783803" cy="3386312"/>
          </a:xfrm>
          <a:prstGeom prst="rect">
            <a:avLst/>
          </a:prstGeom>
        </p:spPr>
        <p:txBody>
          <a:bodyPr wrap="square">
            <a:spAutoFit/>
          </a:bodyPr>
          <a:lstStyle/>
          <a:p>
            <a:pPr indent="449580" algn="ctr">
              <a:lnSpc>
                <a:spcPct val="150000"/>
              </a:lnSpc>
              <a:spcAft>
                <a:spcPts val="800"/>
              </a:spcAft>
            </a:pPr>
            <a:r>
              <a:rPr lang="ru-RU" sz="2800" dirty="0">
                <a:solidFill>
                  <a:srgbClr val="373C59"/>
                </a:solidFill>
                <a:latin typeface="Arial" panose="020B0604020202020204" pitchFamily="34" charset="0"/>
                <a:ea typeface="Calibri" panose="020F0502020204030204" pitchFamily="34" charset="0"/>
                <a:cs typeface="Arial" panose="020B0604020202020204" pitchFamily="34" charset="0"/>
              </a:rPr>
              <a:t>«Исследовательская лаборатория: математика»</a:t>
            </a:r>
          </a:p>
          <a:p>
            <a:pPr>
              <a:lnSpc>
                <a:spcPct val="107000"/>
              </a:lnSpc>
              <a:spcAft>
                <a:spcPts val="800"/>
              </a:spcAft>
            </a:pPr>
            <a:endParaRPr lang="ru-RU" sz="2400" kern="100" dirty="0">
              <a:solidFill>
                <a:srgbClr val="373C59"/>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ru-RU" sz="2400" kern="100" dirty="0">
              <a:solidFill>
                <a:srgbClr val="373C59"/>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sz="2400" kern="100" dirty="0">
                <a:solidFill>
                  <a:srgbClr val="373C59"/>
                </a:solidFill>
                <a:latin typeface="Arial" panose="020B0604020202020204" pitchFamily="34" charset="0"/>
                <a:ea typeface="Calibri" panose="020F0502020204030204" pitchFamily="34" charset="0"/>
                <a:cs typeface="Arial" panose="020B0604020202020204" pitchFamily="34" charset="0"/>
              </a:rPr>
              <a:t>Увлекательный мир открытий, </a:t>
            </a:r>
          </a:p>
          <a:p>
            <a:pPr>
              <a:lnSpc>
                <a:spcPct val="107000"/>
              </a:lnSpc>
              <a:spcAft>
                <a:spcPts val="800"/>
              </a:spcAft>
            </a:pPr>
            <a:r>
              <a:rPr lang="ru-RU" sz="2400" kern="100" dirty="0">
                <a:solidFill>
                  <a:srgbClr val="373C59"/>
                </a:solidFill>
                <a:latin typeface="Arial" panose="020B0604020202020204" pitchFamily="34" charset="0"/>
                <a:ea typeface="Calibri" panose="020F0502020204030204" pitchFamily="34" charset="0"/>
                <a:cs typeface="Arial" panose="020B0604020202020204" pitchFamily="34" charset="0"/>
              </a:rPr>
              <a:t>логики и практической пользы.</a:t>
            </a:r>
          </a:p>
          <a:p>
            <a:pPr indent="449580" algn="ctr">
              <a:lnSpc>
                <a:spcPct val="150000"/>
              </a:lnSpc>
              <a:spcAft>
                <a:spcPts val="800"/>
              </a:spcAft>
            </a:pPr>
            <a:endParaRPr lang="ru-RU" sz="2400" dirty="0">
              <a:solidFill>
                <a:srgbClr val="373C59"/>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hape 2"/>
          <p:cNvSpPr/>
          <p:nvPr/>
        </p:nvSpPr>
        <p:spPr>
          <a:xfrm>
            <a:off x="4711032" y="3557239"/>
            <a:ext cx="2794000" cy="219162"/>
          </a:xfrm>
          <a:prstGeom prst="chevron">
            <a:avLst/>
          </a:prstGeom>
          <a:solidFill>
            <a:srgbClr val="287DE1"/>
          </a:solidFill>
          <a:ln/>
        </p:spPr>
      </p:sp>
      <p:pic>
        <p:nvPicPr>
          <p:cNvPr id="5" name="Рисунок 4"/>
          <p:cNvPicPr>
            <a:picLocks noChangeAspect="1"/>
          </p:cNvPicPr>
          <p:nvPr/>
        </p:nvPicPr>
        <p:blipFill>
          <a:blip r:embed="rId3"/>
          <a:stretch>
            <a:fillRect/>
          </a:stretch>
        </p:blipFill>
        <p:spPr>
          <a:xfrm>
            <a:off x="7839306" y="2029523"/>
            <a:ext cx="3735660" cy="3691054"/>
          </a:xfrm>
          <a:prstGeom prst="rect">
            <a:avLst/>
          </a:prstGeom>
        </p:spPr>
      </p:pic>
    </p:spTree>
    <p:extLst>
      <p:ext uri="{BB962C8B-B14F-4D97-AF65-F5344CB8AC3E}">
        <p14:creationId xmlns:p14="http://schemas.microsoft.com/office/powerpoint/2010/main" val="310755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66775"/>
          <a:ext cx="9144000" cy="6010275"/>
          <a:chOff x="0" y="866775"/>
          <a:chExt cx="9144000" cy="6010275"/>
        </a:xfrm>
      </p:grpSpPr>
      <p:pic>
        <p:nvPicPr>
          <p:cNvPr id="3" name="Slide"/>
          <p:cNvPicPr>
            <a:picLocks noChangeAspect="1"/>
          </p:cNvPicPr>
          <p:nvPr/>
        </p:nvPicPr>
        <p:blipFill rotWithShape="1">
          <a:blip r:embed="rId2"/>
          <a:srcRect t="92399"/>
          <a:stretch/>
        </p:blipFill>
        <p:spPr>
          <a:xfrm>
            <a:off x="0" y="6106988"/>
            <a:ext cx="12192000" cy="751012"/>
          </a:xfrm>
          <a:prstGeom prst="rect">
            <a:avLst/>
          </a:prstGeom>
        </p:spPr>
      </p:pic>
      <p:sp>
        <p:nvSpPr>
          <p:cNvPr id="6" name="Прямоугольник 5"/>
          <p:cNvSpPr/>
          <p:nvPr/>
        </p:nvSpPr>
        <p:spPr>
          <a:xfrm>
            <a:off x="1550020" y="987444"/>
            <a:ext cx="8664497" cy="584775"/>
          </a:xfrm>
          <a:prstGeom prst="rect">
            <a:avLst/>
          </a:prstGeom>
        </p:spPr>
        <p:txBody>
          <a:bodyPr wrap="square">
            <a:spAutoFit/>
          </a:bodyPr>
          <a:lstStyle/>
          <a:p>
            <a:pPr algn="ctr"/>
            <a:r>
              <a:rPr lang="ru-RU" sz="3200" dirty="0">
                <a:solidFill>
                  <a:srgbClr val="373C59"/>
                </a:solidFill>
                <a:latin typeface="Arial" panose="020B0604020202020204" pitchFamily="34" charset="0"/>
                <a:ea typeface="Calibri" panose="020F0502020204030204" pitchFamily="34" charset="0"/>
                <a:cs typeface="Arial" panose="020B0604020202020204" pitchFamily="34" charset="0"/>
              </a:rPr>
              <a:t>Пространство свободы и инициативы</a:t>
            </a:r>
            <a:endParaRPr lang="ru-RU" sz="3200" b="1" dirty="0">
              <a:solidFill>
                <a:srgbClr val="373C59"/>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2" name="Схема 1"/>
          <p:cNvGraphicFramePr/>
          <p:nvPr>
            <p:extLst>
              <p:ext uri="{D42A27DB-BD31-4B8C-83A1-F6EECF244321}">
                <p14:modId xmlns:p14="http://schemas.microsoft.com/office/powerpoint/2010/main" val="4057887626"/>
              </p:ext>
            </p:extLst>
          </p:nvPr>
        </p:nvGraphicFramePr>
        <p:xfrm>
          <a:off x="2533804" y="1279831"/>
          <a:ext cx="8128000" cy="51508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24865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66775"/>
          <a:ext cx="9144000" cy="6010275"/>
          <a:chOff x="0" y="866775"/>
          <a:chExt cx="9144000" cy="6010275"/>
        </a:xfrm>
      </p:grpSpPr>
      <p:pic>
        <p:nvPicPr>
          <p:cNvPr id="3" name="Slide"/>
          <p:cNvPicPr>
            <a:picLocks noChangeAspect="1"/>
          </p:cNvPicPr>
          <p:nvPr/>
        </p:nvPicPr>
        <p:blipFill rotWithShape="1">
          <a:blip r:embed="rId2"/>
          <a:srcRect t="92399"/>
          <a:stretch/>
        </p:blipFill>
        <p:spPr>
          <a:xfrm>
            <a:off x="0" y="6021288"/>
            <a:ext cx="12050486" cy="751012"/>
          </a:xfrm>
          <a:prstGeom prst="rect">
            <a:avLst/>
          </a:prstGeom>
        </p:spPr>
      </p:pic>
      <p:sp>
        <p:nvSpPr>
          <p:cNvPr id="6" name="Прямоугольник 5"/>
          <p:cNvSpPr/>
          <p:nvPr/>
        </p:nvSpPr>
        <p:spPr>
          <a:xfrm>
            <a:off x="3807682" y="475282"/>
            <a:ext cx="3893951" cy="707886"/>
          </a:xfrm>
          <a:prstGeom prst="rect">
            <a:avLst/>
          </a:prstGeom>
        </p:spPr>
        <p:txBody>
          <a:bodyPr wrap="none">
            <a:spAutoFit/>
          </a:bodyPr>
          <a:lstStyle/>
          <a:p>
            <a:pPr algn="ctr"/>
            <a:r>
              <a:rPr lang="ru-RU" sz="4000" dirty="0">
                <a:solidFill>
                  <a:srgbClr val="373C59"/>
                </a:solidFill>
                <a:latin typeface="Arial" panose="020B0604020202020204" pitchFamily="34" charset="0"/>
                <a:cs typeface="Arial" panose="020B0604020202020204" pitchFamily="34" charset="0"/>
              </a:rPr>
              <a:t>Формы работы </a:t>
            </a:r>
            <a:endParaRPr lang="ru-RU" sz="6000" b="1" dirty="0">
              <a:solidFill>
                <a:srgbClr val="373C59"/>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294765761"/>
              </p:ext>
            </p:extLst>
          </p:nvPr>
        </p:nvGraphicFramePr>
        <p:xfrm>
          <a:off x="675276" y="1357848"/>
          <a:ext cx="10158762" cy="4663440"/>
        </p:xfrm>
        <a:graphic>
          <a:graphicData uri="http://schemas.openxmlformats.org/drawingml/2006/table">
            <a:tbl>
              <a:tblPr firstRow="1" bandRow="1">
                <a:tableStyleId>{5C22544A-7EE6-4342-B048-85BDC9FD1C3A}</a:tableStyleId>
              </a:tblPr>
              <a:tblGrid>
                <a:gridCol w="3386254">
                  <a:extLst>
                    <a:ext uri="{9D8B030D-6E8A-4147-A177-3AD203B41FA5}">
                      <a16:colId xmlns:a16="http://schemas.microsoft.com/office/drawing/2014/main" val="1643901326"/>
                    </a:ext>
                  </a:extLst>
                </a:gridCol>
                <a:gridCol w="3386254">
                  <a:extLst>
                    <a:ext uri="{9D8B030D-6E8A-4147-A177-3AD203B41FA5}">
                      <a16:colId xmlns:a16="http://schemas.microsoft.com/office/drawing/2014/main" val="4199947964"/>
                    </a:ext>
                  </a:extLst>
                </a:gridCol>
                <a:gridCol w="3386254">
                  <a:extLst>
                    <a:ext uri="{9D8B030D-6E8A-4147-A177-3AD203B41FA5}">
                      <a16:colId xmlns:a16="http://schemas.microsoft.com/office/drawing/2014/main" val="1193990850"/>
                    </a:ext>
                  </a:extLst>
                </a:gridCol>
              </a:tblGrid>
              <a:tr h="370840">
                <a:tc>
                  <a:txBody>
                    <a:bodyPr/>
                    <a:lstStyle/>
                    <a:p>
                      <a:r>
                        <a:rPr lang="ru-RU" sz="1800" b="1" kern="1200" dirty="0">
                          <a:solidFill>
                            <a:schemeClr val="lt1"/>
                          </a:solidFill>
                          <a:effectLst/>
                          <a:latin typeface="+mn-lt"/>
                          <a:ea typeface="+mn-ea"/>
                          <a:cs typeface="+mn-cs"/>
                        </a:rPr>
                        <a:t>Форма</a:t>
                      </a:r>
                      <a:endParaRPr lang="ru-RU" dirty="0"/>
                    </a:p>
                  </a:txBody>
                  <a:tcPr/>
                </a:tc>
                <a:tc>
                  <a:txBody>
                    <a:bodyPr/>
                    <a:lstStyle/>
                    <a:p>
                      <a:r>
                        <a:rPr lang="ru-RU" sz="1800" b="1" kern="1200" dirty="0">
                          <a:solidFill>
                            <a:schemeClr val="lt1"/>
                          </a:solidFill>
                          <a:effectLst/>
                          <a:latin typeface="+mn-lt"/>
                          <a:ea typeface="+mn-ea"/>
                          <a:cs typeface="+mn-cs"/>
                        </a:rPr>
                        <a:t>Пример</a:t>
                      </a:r>
                      <a:endParaRPr lang="ru-R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800" b="1" kern="1200" dirty="0">
                          <a:solidFill>
                            <a:schemeClr val="bg1"/>
                          </a:solidFill>
                          <a:effectLst/>
                          <a:latin typeface="+mn-lt"/>
                          <a:ea typeface="+mn-ea"/>
                          <a:cs typeface="+mn-cs"/>
                        </a:rPr>
                        <a:t>Результат</a:t>
                      </a:r>
                    </a:p>
                    <a:p>
                      <a:endParaRPr lang="ru-RU" dirty="0"/>
                    </a:p>
                  </a:txBody>
                  <a:tcPr/>
                </a:tc>
                <a:extLst>
                  <a:ext uri="{0D108BD9-81ED-4DB2-BD59-A6C34878D82A}">
                    <a16:rowId xmlns:a16="http://schemas.microsoft.com/office/drawing/2014/main" val="127391825"/>
                  </a:ext>
                </a:extLst>
              </a:tr>
              <a:tr h="370840">
                <a:tc>
                  <a:txBody>
                    <a:bodyPr/>
                    <a:lstStyle/>
                    <a:p>
                      <a:r>
                        <a:rPr lang="ru-RU" sz="1800" kern="1200" dirty="0">
                          <a:solidFill>
                            <a:schemeClr val="dk1"/>
                          </a:solidFill>
                          <a:effectLst/>
                          <a:latin typeface="+mn-lt"/>
                          <a:ea typeface="+mn-ea"/>
                          <a:cs typeface="+mn-cs"/>
                        </a:rPr>
                        <a:t>Математические эксперименты </a:t>
                      </a:r>
                      <a:endParaRPr lang="ru-RU" dirty="0"/>
                    </a:p>
                  </a:txBody>
                  <a:tcPr/>
                </a:tc>
                <a:tc>
                  <a:txBody>
                    <a:bodyPr/>
                    <a:lstStyle/>
                    <a:p>
                      <a:r>
                        <a:rPr lang="ru-RU" sz="1800" kern="1200" dirty="0">
                          <a:solidFill>
                            <a:schemeClr val="dk1"/>
                          </a:solidFill>
                          <a:effectLst/>
                          <a:latin typeface="+mn-lt"/>
                          <a:ea typeface="+mn-ea"/>
                          <a:cs typeface="+mn-cs"/>
                        </a:rPr>
                        <a:t>Измерение площади класса, расчёт материалов для поделки </a:t>
                      </a:r>
                      <a:endParaRPr lang="ru-R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800" kern="1200" dirty="0">
                          <a:solidFill>
                            <a:schemeClr val="dk1"/>
                          </a:solidFill>
                          <a:effectLst/>
                          <a:latin typeface="+mn-lt"/>
                          <a:ea typeface="+mn-ea"/>
                          <a:cs typeface="+mn-cs"/>
                        </a:rPr>
                        <a:t>Практическое применение знаний</a:t>
                      </a:r>
                    </a:p>
                    <a:p>
                      <a:endParaRPr lang="ru-RU" dirty="0"/>
                    </a:p>
                  </a:txBody>
                  <a:tcPr/>
                </a:tc>
                <a:extLst>
                  <a:ext uri="{0D108BD9-81ED-4DB2-BD59-A6C34878D82A}">
                    <a16:rowId xmlns:a16="http://schemas.microsoft.com/office/drawing/2014/main" val="311970681"/>
                  </a:ext>
                </a:extLst>
              </a:tr>
              <a:tr h="370840">
                <a:tc>
                  <a:txBody>
                    <a:bodyPr/>
                    <a:lstStyle/>
                    <a:p>
                      <a:r>
                        <a:rPr lang="ru-RU" sz="1800" kern="1200" dirty="0">
                          <a:solidFill>
                            <a:schemeClr val="dk1"/>
                          </a:solidFill>
                          <a:effectLst/>
                          <a:latin typeface="+mn-lt"/>
                          <a:ea typeface="+mn-ea"/>
                          <a:cs typeface="+mn-cs"/>
                        </a:rPr>
                        <a:t>Квест и игры </a:t>
                      </a:r>
                      <a:endParaRPr lang="ru-RU" dirty="0"/>
                    </a:p>
                  </a:txBody>
                  <a:tcPr/>
                </a:tc>
                <a:tc>
                  <a:txBody>
                    <a:bodyPr/>
                    <a:lstStyle/>
                    <a:p>
                      <a:r>
                        <a:rPr lang="ru-RU" sz="1800" kern="1200" dirty="0">
                          <a:solidFill>
                            <a:schemeClr val="dk1"/>
                          </a:solidFill>
                          <a:effectLst/>
                          <a:latin typeface="+mn-lt"/>
                          <a:ea typeface="+mn-ea"/>
                          <a:cs typeface="+mn-cs"/>
                        </a:rPr>
                        <a:t>Станции с задачами на логику, смекалку, поиск </a:t>
                      </a:r>
                      <a:endParaRPr lang="ru-R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800" kern="1200" dirty="0">
                          <a:solidFill>
                            <a:schemeClr val="dk1"/>
                          </a:solidFill>
                          <a:effectLst/>
                          <a:latin typeface="+mn-lt"/>
                          <a:ea typeface="+mn-ea"/>
                          <a:cs typeface="+mn-cs"/>
                        </a:rPr>
                        <a:t>Развитие командного духа</a:t>
                      </a:r>
                    </a:p>
                    <a:p>
                      <a:endParaRPr lang="ru-RU" dirty="0"/>
                    </a:p>
                  </a:txBody>
                  <a:tcPr/>
                </a:tc>
                <a:extLst>
                  <a:ext uri="{0D108BD9-81ED-4DB2-BD59-A6C34878D82A}">
                    <a16:rowId xmlns:a16="http://schemas.microsoft.com/office/drawing/2014/main" val="1936498870"/>
                  </a:ext>
                </a:extLst>
              </a:tr>
              <a:tr h="370840">
                <a:tc>
                  <a:txBody>
                    <a:bodyPr/>
                    <a:lstStyle/>
                    <a:p>
                      <a:r>
                        <a:rPr lang="ru-RU" sz="1800" kern="1200" dirty="0">
                          <a:solidFill>
                            <a:schemeClr val="dk1"/>
                          </a:solidFill>
                          <a:effectLst/>
                          <a:latin typeface="+mn-lt"/>
                          <a:ea typeface="+mn-ea"/>
                          <a:cs typeface="+mn-cs"/>
                        </a:rPr>
                        <a:t>Творческие проекты </a:t>
                      </a:r>
                      <a:endParaRPr lang="ru-RU" dirty="0"/>
                    </a:p>
                  </a:txBody>
                  <a:tcPr/>
                </a:tc>
                <a:tc>
                  <a:txBody>
                    <a:bodyPr/>
                    <a:lstStyle/>
                    <a:p>
                      <a:r>
                        <a:rPr lang="ru-RU" sz="1800" kern="1200" dirty="0">
                          <a:solidFill>
                            <a:schemeClr val="dk1"/>
                          </a:solidFill>
                          <a:effectLst/>
                          <a:latin typeface="+mn-lt"/>
                          <a:ea typeface="+mn-ea"/>
                          <a:cs typeface="+mn-cs"/>
                        </a:rPr>
                        <a:t>Создание математических газет, моделей геометрических фигур </a:t>
                      </a:r>
                      <a:endParaRPr lang="ru-RU" dirty="0"/>
                    </a:p>
                  </a:txBody>
                  <a:tcPr/>
                </a:tc>
                <a:tc>
                  <a:txBody>
                    <a:bodyPr/>
                    <a:lstStyle/>
                    <a:p>
                      <a:r>
                        <a:rPr lang="ru-RU" sz="1800" kern="1200" dirty="0">
                          <a:solidFill>
                            <a:schemeClr val="dk1"/>
                          </a:solidFill>
                          <a:effectLst/>
                          <a:latin typeface="+mn-lt"/>
                          <a:ea typeface="+mn-ea"/>
                          <a:cs typeface="+mn-cs"/>
                        </a:rPr>
                        <a:t>Воображение, креативность</a:t>
                      </a:r>
                      <a:endParaRPr lang="ru-RU" dirty="0"/>
                    </a:p>
                  </a:txBody>
                  <a:tcPr/>
                </a:tc>
                <a:extLst>
                  <a:ext uri="{0D108BD9-81ED-4DB2-BD59-A6C34878D82A}">
                    <a16:rowId xmlns:a16="http://schemas.microsoft.com/office/drawing/2014/main" val="218911971"/>
                  </a:ext>
                </a:extLst>
              </a:tr>
              <a:tr h="370840">
                <a:tc>
                  <a:txBody>
                    <a:bodyPr/>
                    <a:lstStyle/>
                    <a:p>
                      <a:r>
                        <a:rPr lang="ru-RU" sz="1800" kern="1200" dirty="0">
                          <a:solidFill>
                            <a:schemeClr val="dk1"/>
                          </a:solidFill>
                          <a:effectLst/>
                          <a:latin typeface="+mn-lt"/>
                          <a:ea typeface="+mn-ea"/>
                          <a:cs typeface="+mn-cs"/>
                        </a:rPr>
                        <a:t>Исследовательские мини-проекты </a:t>
                      </a:r>
                      <a:endParaRPr lang="ru-RU" dirty="0"/>
                    </a:p>
                  </a:txBody>
                  <a:tcPr/>
                </a:tc>
                <a:tc>
                  <a:txBody>
                    <a:bodyPr/>
                    <a:lstStyle/>
                    <a:p>
                      <a:r>
                        <a:rPr lang="ru-RU" sz="1800" kern="1200" dirty="0">
                          <a:solidFill>
                            <a:schemeClr val="dk1"/>
                          </a:solidFill>
                          <a:effectLst/>
                          <a:latin typeface="+mn-lt"/>
                          <a:ea typeface="+mn-ea"/>
                          <a:cs typeface="+mn-cs"/>
                        </a:rPr>
                        <a:t>«Математика в сказках», «Числа вокруг нас»</a:t>
                      </a:r>
                      <a:endParaRPr lang="ru-R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800" kern="1200" dirty="0">
                          <a:solidFill>
                            <a:schemeClr val="dk1"/>
                          </a:solidFill>
                          <a:effectLst/>
                          <a:latin typeface="+mn-lt"/>
                          <a:ea typeface="+mn-ea"/>
                          <a:cs typeface="+mn-cs"/>
                        </a:rPr>
                        <a:t>Формирование исследовательских навыков</a:t>
                      </a:r>
                    </a:p>
                    <a:p>
                      <a:endParaRPr lang="ru-RU" dirty="0"/>
                    </a:p>
                  </a:txBody>
                  <a:tcPr/>
                </a:tc>
                <a:extLst>
                  <a:ext uri="{0D108BD9-81ED-4DB2-BD59-A6C34878D82A}">
                    <a16:rowId xmlns:a16="http://schemas.microsoft.com/office/drawing/2014/main" val="2450419750"/>
                  </a:ext>
                </a:extLst>
              </a:tr>
              <a:tr h="370840">
                <a:tc>
                  <a:txBody>
                    <a:bodyPr/>
                    <a:lstStyle/>
                    <a:p>
                      <a:r>
                        <a:rPr lang="ru-RU" sz="1800" kern="1200" dirty="0">
                          <a:solidFill>
                            <a:schemeClr val="dk1"/>
                          </a:solidFill>
                          <a:effectLst/>
                          <a:latin typeface="+mn-lt"/>
                          <a:ea typeface="+mn-ea"/>
                          <a:cs typeface="+mn-cs"/>
                        </a:rPr>
                        <a:t>Интеллектуальные турниры </a:t>
                      </a:r>
                      <a:endParaRPr lang="ru-RU" dirty="0"/>
                    </a:p>
                  </a:txBody>
                  <a:tcPr/>
                </a:tc>
                <a:tc>
                  <a:txBody>
                    <a:bodyPr/>
                    <a:lstStyle/>
                    <a:p>
                      <a:r>
                        <a:rPr lang="ru-RU" sz="1800" kern="1200" dirty="0">
                          <a:solidFill>
                            <a:schemeClr val="dk1"/>
                          </a:solidFill>
                          <a:effectLst/>
                          <a:latin typeface="+mn-lt"/>
                          <a:ea typeface="+mn-ea"/>
                          <a:cs typeface="+mn-cs"/>
                        </a:rPr>
                        <a:t>Викторины, олимпиады, «Математические бои»</a:t>
                      </a:r>
                      <a:endParaRPr lang="ru-R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800" kern="1200" dirty="0">
                          <a:solidFill>
                            <a:schemeClr val="dk1"/>
                          </a:solidFill>
                          <a:effectLst/>
                          <a:latin typeface="+mn-lt"/>
                          <a:ea typeface="+mn-ea"/>
                          <a:cs typeface="+mn-cs"/>
                        </a:rPr>
                        <a:t>Мотивация к самосовершенствованию</a:t>
                      </a:r>
                    </a:p>
                    <a:p>
                      <a:endParaRPr lang="ru-RU" dirty="0"/>
                    </a:p>
                  </a:txBody>
                  <a:tcPr/>
                </a:tc>
                <a:extLst>
                  <a:ext uri="{0D108BD9-81ED-4DB2-BD59-A6C34878D82A}">
                    <a16:rowId xmlns:a16="http://schemas.microsoft.com/office/drawing/2014/main" val="983368879"/>
                  </a:ext>
                </a:extLst>
              </a:tr>
            </a:tbl>
          </a:graphicData>
        </a:graphic>
      </p:graphicFrame>
    </p:spTree>
    <p:extLst>
      <p:ext uri="{BB962C8B-B14F-4D97-AF65-F5344CB8AC3E}">
        <p14:creationId xmlns:p14="http://schemas.microsoft.com/office/powerpoint/2010/main" val="2448701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39775" y="800217"/>
            <a:ext cx="10515600" cy="434897"/>
          </a:xfrm>
        </p:spPr>
        <p:txBody>
          <a:bodyPr>
            <a:normAutofit fontScale="90000"/>
          </a:bodyPr>
          <a:lstStyle/>
          <a:p>
            <a:pPr algn="ctr"/>
            <a:br>
              <a:rPr lang="ru-RU" b="1" dirty="0">
                <a:solidFill>
                  <a:srgbClr val="373C59"/>
                </a:solidFill>
                <a:latin typeface="Arial" panose="020B0604020202020204" pitchFamily="34" charset="0"/>
                <a:ea typeface="Calibri" panose="020F0502020204030204" pitchFamily="34" charset="0"/>
                <a:cs typeface="Arial" panose="020B0604020202020204" pitchFamily="34" charset="0"/>
              </a:rPr>
            </a:br>
            <a:br>
              <a:rPr lang="ru-RU" b="1" dirty="0">
                <a:solidFill>
                  <a:srgbClr val="373C59"/>
                </a:solidFill>
                <a:latin typeface="Arial" panose="020B0604020202020204" pitchFamily="34" charset="0"/>
                <a:ea typeface="Calibri" panose="020F0502020204030204" pitchFamily="34" charset="0"/>
                <a:cs typeface="Arial" panose="020B0604020202020204" pitchFamily="34" charset="0"/>
              </a:rPr>
            </a:br>
            <a:r>
              <a:rPr lang="ru-RU" sz="3600" b="1" dirty="0">
                <a:solidFill>
                  <a:srgbClr val="373C59"/>
                </a:solidFill>
                <a:latin typeface="Arial" panose="020B0604020202020204" pitchFamily="34" charset="0"/>
                <a:ea typeface="Calibri" panose="020F0502020204030204" pitchFamily="34" charset="0"/>
                <a:cs typeface="Arial" panose="020B0604020202020204" pitchFamily="34" charset="0"/>
              </a:rPr>
              <a:t>Исследовательская лаборатория: </a:t>
            </a:r>
            <a:br>
              <a:rPr lang="ru-RU" sz="3600" b="1" dirty="0">
                <a:solidFill>
                  <a:srgbClr val="373C59"/>
                </a:solidFill>
                <a:latin typeface="Arial" panose="020B0604020202020204" pitchFamily="34" charset="0"/>
                <a:ea typeface="Calibri" panose="020F0502020204030204" pitchFamily="34" charset="0"/>
                <a:cs typeface="Arial" panose="020B0604020202020204" pitchFamily="34" charset="0"/>
              </a:rPr>
            </a:br>
            <a:r>
              <a:rPr lang="ru-RU" sz="3600" b="1" dirty="0">
                <a:solidFill>
                  <a:srgbClr val="373C59"/>
                </a:solidFill>
                <a:latin typeface="Arial" panose="020B0604020202020204" pitchFamily="34" charset="0"/>
                <a:ea typeface="Calibri" panose="020F0502020204030204" pitchFamily="34" charset="0"/>
                <a:cs typeface="Arial" panose="020B0604020202020204" pitchFamily="34" charset="0"/>
              </a:rPr>
              <a:t>математика вокруг нас</a:t>
            </a:r>
            <a:br>
              <a:rPr lang="ru-RU" sz="3600" b="1" dirty="0">
                <a:solidFill>
                  <a:srgbClr val="373C59"/>
                </a:solidFill>
                <a:latin typeface="Arial" panose="020B0604020202020204" pitchFamily="34" charset="0"/>
                <a:ea typeface="Calibri" panose="020F0502020204030204" pitchFamily="34" charset="0"/>
                <a:cs typeface="Arial" panose="020B0604020202020204" pitchFamily="34" charset="0"/>
              </a:rPr>
            </a:br>
            <a:endParaRPr lang="ru-RU" dirty="0"/>
          </a:p>
        </p:txBody>
      </p:sp>
      <p:sp>
        <p:nvSpPr>
          <p:cNvPr id="3" name="Текст 2"/>
          <p:cNvSpPr>
            <a:spLocks noGrp="1"/>
          </p:cNvSpPr>
          <p:nvPr>
            <p:ph type="body" idx="1"/>
          </p:nvPr>
        </p:nvSpPr>
        <p:spPr/>
        <p:txBody>
          <a:bodyPr/>
          <a:lstStyle/>
          <a:p>
            <a:r>
              <a:rPr lang="ru-RU" dirty="0">
                <a:latin typeface="Arial" panose="020B0604020202020204" pitchFamily="34" charset="0"/>
                <a:cs typeface="Arial" panose="020B0604020202020204" pitchFamily="34" charset="0"/>
              </a:rPr>
              <a:t>Математика в сказках</a:t>
            </a:r>
          </a:p>
        </p:txBody>
      </p:sp>
      <p:pic>
        <p:nvPicPr>
          <p:cNvPr id="7" name="Объект 6"/>
          <p:cNvPicPr>
            <a:picLocks noGrp="1" noChangeAspect="1"/>
          </p:cNvPicPr>
          <p:nvPr>
            <p:ph sz="half" idx="2"/>
          </p:nvPr>
        </p:nvPicPr>
        <p:blipFill>
          <a:blip r:embed="rId2"/>
          <a:stretch>
            <a:fillRect/>
          </a:stretch>
        </p:blipFill>
        <p:spPr>
          <a:xfrm>
            <a:off x="219017" y="2687444"/>
            <a:ext cx="2723008" cy="2654455"/>
          </a:xfrm>
          <a:prstGeom prst="rect">
            <a:avLst/>
          </a:prstGeom>
        </p:spPr>
      </p:pic>
      <p:sp>
        <p:nvSpPr>
          <p:cNvPr id="5" name="Текст 4"/>
          <p:cNvSpPr>
            <a:spLocks noGrp="1"/>
          </p:cNvSpPr>
          <p:nvPr>
            <p:ph type="body" sz="quarter" idx="3"/>
          </p:nvPr>
        </p:nvSpPr>
        <p:spPr/>
        <p:txBody>
          <a:bodyPr/>
          <a:lstStyle/>
          <a:p>
            <a:pPr algn="r"/>
            <a:r>
              <a:rPr lang="ru-RU" dirty="0"/>
              <a:t>Математика в объективе</a:t>
            </a:r>
          </a:p>
        </p:txBody>
      </p:sp>
      <p:pic>
        <p:nvPicPr>
          <p:cNvPr id="9" name="Объект 8"/>
          <p:cNvPicPr>
            <a:picLocks noGrp="1" noChangeAspect="1"/>
          </p:cNvPicPr>
          <p:nvPr>
            <p:ph sz="quarter" idx="4"/>
          </p:nvPr>
        </p:nvPicPr>
        <p:blipFill>
          <a:blip r:embed="rId3"/>
          <a:stretch>
            <a:fillRect/>
          </a:stretch>
        </p:blipFill>
        <p:spPr>
          <a:xfrm>
            <a:off x="6172200" y="2687445"/>
            <a:ext cx="5183188" cy="2821258"/>
          </a:xfrm>
          <a:prstGeom prst="rect">
            <a:avLst/>
          </a:prstGeom>
        </p:spPr>
      </p:pic>
      <p:pic>
        <p:nvPicPr>
          <p:cNvPr id="8" name="Рисунок 7"/>
          <p:cNvPicPr>
            <a:picLocks noChangeAspect="1"/>
          </p:cNvPicPr>
          <p:nvPr/>
        </p:nvPicPr>
        <p:blipFill>
          <a:blip r:embed="rId4"/>
          <a:stretch>
            <a:fillRect/>
          </a:stretch>
        </p:blipFill>
        <p:spPr>
          <a:xfrm>
            <a:off x="2863966" y="2687444"/>
            <a:ext cx="3055550" cy="2654455"/>
          </a:xfrm>
          <a:prstGeom prst="rect">
            <a:avLst/>
          </a:prstGeom>
        </p:spPr>
      </p:pic>
    </p:spTree>
    <p:extLst>
      <p:ext uri="{BB962C8B-B14F-4D97-AF65-F5344CB8AC3E}">
        <p14:creationId xmlns:p14="http://schemas.microsoft.com/office/powerpoint/2010/main" val="3758980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054" y="439331"/>
            <a:ext cx="10515600" cy="760954"/>
          </a:xfrm>
        </p:spPr>
        <p:txBody>
          <a:bodyPr>
            <a:normAutofit fontScale="90000"/>
          </a:bodyPr>
          <a:lstStyle/>
          <a:p>
            <a:pPr algn="ctr"/>
            <a:br>
              <a:rPr lang="ru-RU" b="1" dirty="0">
                <a:solidFill>
                  <a:srgbClr val="373C59"/>
                </a:solidFill>
                <a:latin typeface="Arial" panose="020B0604020202020204" pitchFamily="34" charset="0"/>
                <a:ea typeface="Calibri" panose="020F0502020204030204" pitchFamily="34" charset="0"/>
                <a:cs typeface="Arial" panose="020B0604020202020204" pitchFamily="34" charset="0"/>
              </a:rPr>
            </a:br>
            <a:br>
              <a:rPr lang="ru-RU" b="1" dirty="0">
                <a:solidFill>
                  <a:srgbClr val="373C59"/>
                </a:solidFill>
                <a:latin typeface="Arial" panose="020B0604020202020204" pitchFamily="34" charset="0"/>
                <a:ea typeface="Calibri" panose="020F0502020204030204" pitchFamily="34" charset="0"/>
                <a:cs typeface="Arial" panose="020B0604020202020204" pitchFamily="34" charset="0"/>
              </a:rPr>
            </a:br>
            <a:r>
              <a:rPr lang="ru-RU" sz="3600" b="1" dirty="0">
                <a:solidFill>
                  <a:srgbClr val="373C59"/>
                </a:solidFill>
                <a:latin typeface="Arial" panose="020B0604020202020204" pitchFamily="34" charset="0"/>
                <a:cs typeface="Arial" panose="020B0604020202020204" pitchFamily="34" charset="0"/>
              </a:rPr>
              <a:t>Математические комиксы</a:t>
            </a:r>
            <a:br>
              <a:rPr lang="ru-RU" sz="3600" b="1" dirty="0">
                <a:solidFill>
                  <a:srgbClr val="373C59"/>
                </a:solidFill>
                <a:latin typeface="Arial" panose="020B0604020202020204" pitchFamily="34" charset="0"/>
                <a:cs typeface="Arial" panose="020B0604020202020204" pitchFamily="34" charset="0"/>
              </a:rPr>
            </a:br>
            <a:endParaRPr lang="ru-RU" b="1" dirty="0">
              <a:solidFill>
                <a:srgbClr val="373C59"/>
              </a:solidFill>
              <a:latin typeface="Arial" panose="020B0604020202020204" pitchFamily="34" charset="0"/>
              <a:cs typeface="Arial" panose="020B0604020202020204" pitchFamily="34" charset="0"/>
            </a:endParaRPr>
          </a:p>
        </p:txBody>
      </p:sp>
      <p:pic>
        <p:nvPicPr>
          <p:cNvPr id="11" name="Объект 10"/>
          <p:cNvPicPr>
            <a:picLocks noGrp="1" noChangeAspect="1"/>
          </p:cNvPicPr>
          <p:nvPr>
            <p:ph sz="quarter" idx="4"/>
          </p:nvPr>
        </p:nvPicPr>
        <p:blipFill>
          <a:blip r:embed="rId2"/>
          <a:stretch>
            <a:fillRect/>
          </a:stretch>
        </p:blipFill>
        <p:spPr>
          <a:xfrm>
            <a:off x="78309" y="1471961"/>
            <a:ext cx="5932198" cy="5107258"/>
          </a:xfrm>
          <a:prstGeom prst="rect">
            <a:avLst/>
          </a:prstGeom>
        </p:spPr>
      </p:pic>
      <p:pic>
        <p:nvPicPr>
          <p:cNvPr id="14" name="Рисунок 13"/>
          <p:cNvPicPr>
            <a:picLocks noChangeAspect="1"/>
          </p:cNvPicPr>
          <p:nvPr/>
        </p:nvPicPr>
        <p:blipFill>
          <a:blip r:embed="rId3"/>
          <a:stretch>
            <a:fillRect/>
          </a:stretch>
        </p:blipFill>
        <p:spPr>
          <a:xfrm>
            <a:off x="6094887" y="1550020"/>
            <a:ext cx="5595387" cy="5029199"/>
          </a:xfrm>
          <a:prstGeom prst="rect">
            <a:avLst/>
          </a:prstGeom>
        </p:spPr>
      </p:pic>
    </p:spTree>
    <p:extLst>
      <p:ext uri="{BB962C8B-B14F-4D97-AF65-F5344CB8AC3E}">
        <p14:creationId xmlns:p14="http://schemas.microsoft.com/office/powerpoint/2010/main" val="66269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38148" y="1315843"/>
            <a:ext cx="9682704" cy="970157"/>
          </a:xfrm>
        </p:spPr>
        <p:txBody>
          <a:bodyPr>
            <a:normAutofit fontScale="90000"/>
          </a:bodyPr>
          <a:lstStyle/>
          <a:p>
            <a:r>
              <a:rPr lang="ru-RU" b="1" dirty="0">
                <a:solidFill>
                  <a:srgbClr val="373C59"/>
                </a:solidFill>
                <a:latin typeface="Arial" panose="020B0604020202020204" pitchFamily="34" charset="0"/>
                <a:cs typeface="Arial" panose="020B0604020202020204" pitchFamily="34" charset="0"/>
              </a:rPr>
              <a:t>Интеграция с другими предметами</a:t>
            </a:r>
            <a:br>
              <a:rPr lang="ru-RU" dirty="0">
                <a:solidFill>
                  <a:srgbClr val="373C59"/>
                </a:solidFill>
                <a:latin typeface="Arial" panose="020B0604020202020204" pitchFamily="34" charset="0"/>
                <a:cs typeface="Arial" panose="020B0604020202020204" pitchFamily="34" charset="0"/>
              </a:rPr>
            </a:br>
            <a:endParaRPr lang="ru-RU" dirty="0">
              <a:solidFill>
                <a:srgbClr val="373C59"/>
              </a:solidFill>
              <a:latin typeface="Arial" panose="020B0604020202020204" pitchFamily="34" charset="0"/>
              <a:cs typeface="Arial" panose="020B0604020202020204" pitchFamily="34" charset="0"/>
            </a:endParaRPr>
          </a:p>
        </p:txBody>
      </p:sp>
      <p:graphicFrame>
        <p:nvGraphicFramePr>
          <p:cNvPr id="7" name="Схема 6"/>
          <p:cNvGraphicFramePr/>
          <p:nvPr>
            <p:extLst>
              <p:ext uri="{D42A27DB-BD31-4B8C-83A1-F6EECF244321}">
                <p14:modId xmlns:p14="http://schemas.microsoft.com/office/powerpoint/2010/main" val="2358527015"/>
              </p:ext>
            </p:extLst>
          </p:nvPr>
        </p:nvGraphicFramePr>
        <p:xfrm>
          <a:off x="1260088" y="1800921"/>
          <a:ext cx="9177454" cy="42760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70741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3"/>
          <p:cNvSpPr txBox="1"/>
          <p:nvPr/>
        </p:nvSpPr>
        <p:spPr>
          <a:xfrm>
            <a:off x="756745" y="2941145"/>
            <a:ext cx="2114550" cy="164662"/>
          </a:xfrm>
          <a:prstGeom prst="rect">
            <a:avLst/>
          </a:prstGeom>
          <a:noFill/>
          <a:ln/>
        </p:spPr>
        <p:txBody>
          <a:bodyPr wrap="square" rtlCol="0" anchor="ctr"/>
          <a:lstStyle/>
          <a:p>
            <a:endParaRPr lang="ru-RU" dirty="0"/>
          </a:p>
        </p:txBody>
      </p:sp>
      <p:sp>
        <p:nvSpPr>
          <p:cNvPr id="6" name="Text 4"/>
          <p:cNvSpPr txBox="1"/>
          <p:nvPr/>
        </p:nvSpPr>
        <p:spPr>
          <a:xfrm>
            <a:off x="477345" y="3652345"/>
            <a:ext cx="1905000" cy="279400"/>
          </a:xfrm>
          <a:prstGeom prst="rect">
            <a:avLst/>
          </a:prstGeom>
          <a:noFill/>
          <a:ln/>
        </p:spPr>
        <p:txBody>
          <a:bodyPr wrap="square" rtlCol="0" anchor="ctr"/>
          <a:lstStyle/>
          <a:p>
            <a:pPr>
              <a:lnSpc>
                <a:spcPts val="2200"/>
              </a:lnSpc>
            </a:pPr>
            <a:endParaRPr lang="en-US" sz="2000" dirty="0">
              <a:latin typeface="Times New Roman" panose="02020603050405020304" pitchFamily="18" charset="0"/>
              <a:cs typeface="Times New Roman" panose="02020603050405020304" pitchFamily="18" charset="0"/>
            </a:endParaRPr>
          </a:p>
        </p:txBody>
      </p:sp>
      <p:sp>
        <p:nvSpPr>
          <p:cNvPr id="9" name="Text 7"/>
          <p:cNvSpPr txBox="1"/>
          <p:nvPr/>
        </p:nvSpPr>
        <p:spPr>
          <a:xfrm>
            <a:off x="3804086" y="2928445"/>
            <a:ext cx="1892301" cy="177800"/>
          </a:xfrm>
          <a:prstGeom prst="rect">
            <a:avLst/>
          </a:prstGeom>
          <a:noFill/>
          <a:ln/>
        </p:spPr>
        <p:txBody>
          <a:bodyPr wrap="square" rtlCol="0" anchor="ctr"/>
          <a:lstStyle/>
          <a:p>
            <a:pPr algn="ctr">
              <a:lnSpc>
                <a:spcPts val="1400"/>
              </a:lnSpc>
            </a:pPr>
            <a:r>
              <a:rPr lang="en-US" dirty="0">
                <a:solidFill>
                  <a:srgbClr val="FFFFFF"/>
                </a:solidFill>
                <a:latin typeface="Times New Roman" panose="02020603050405020304" pitchFamily="18" charset="0"/>
                <a:ea typeface="Arial" pitchFamily="34" charset="-122"/>
                <a:cs typeface="Times New Roman" panose="02020603050405020304" pitchFamily="18" charset="0"/>
              </a:rPr>
              <a:t>Ноябрь–декабрь</a:t>
            </a:r>
            <a:endParaRPr lang="en-US" sz="1600" dirty="0">
              <a:latin typeface="Times New Roman" panose="02020603050405020304" pitchFamily="18" charset="0"/>
              <a:cs typeface="Times New Roman" panose="02020603050405020304" pitchFamily="18" charset="0"/>
            </a:endParaRPr>
          </a:p>
        </p:txBody>
      </p:sp>
      <p:sp>
        <p:nvSpPr>
          <p:cNvPr id="13" name="Text 11"/>
          <p:cNvSpPr txBox="1"/>
          <p:nvPr/>
        </p:nvSpPr>
        <p:spPr>
          <a:xfrm>
            <a:off x="7094045" y="2941145"/>
            <a:ext cx="946150" cy="177800"/>
          </a:xfrm>
          <a:prstGeom prst="rect">
            <a:avLst/>
          </a:prstGeom>
          <a:noFill/>
          <a:ln/>
        </p:spPr>
        <p:txBody>
          <a:bodyPr wrap="square" rtlCol="0" anchor="ctr"/>
          <a:lstStyle/>
          <a:p>
            <a:pPr algn="ctr">
              <a:lnSpc>
                <a:spcPts val="1400"/>
              </a:lnSpc>
            </a:pPr>
            <a:r>
              <a:rPr lang="ru-RU" dirty="0">
                <a:solidFill>
                  <a:srgbClr val="FFFFFF"/>
                </a:solidFill>
                <a:latin typeface="Times New Roman" panose="02020603050405020304" pitchFamily="18" charset="0"/>
                <a:cs typeface="Times New Roman" panose="02020603050405020304" pitchFamily="18" charset="0"/>
              </a:rPr>
              <a:t>Январь</a:t>
            </a:r>
            <a:endParaRPr lang="en-US" sz="1600" dirty="0">
              <a:latin typeface="Times New Roman" panose="02020603050405020304" pitchFamily="18" charset="0"/>
              <a:cs typeface="Times New Roman" panose="02020603050405020304" pitchFamily="18" charset="0"/>
            </a:endParaRPr>
          </a:p>
        </p:txBody>
      </p:sp>
      <p:sp>
        <p:nvSpPr>
          <p:cNvPr id="17" name="Text 15"/>
          <p:cNvSpPr txBox="1"/>
          <p:nvPr/>
        </p:nvSpPr>
        <p:spPr>
          <a:xfrm>
            <a:off x="9056194" y="2941145"/>
            <a:ext cx="2168853" cy="177800"/>
          </a:xfrm>
          <a:prstGeom prst="rect">
            <a:avLst/>
          </a:prstGeom>
          <a:noFill/>
          <a:ln/>
        </p:spPr>
        <p:txBody>
          <a:bodyPr wrap="square" rtlCol="0" anchor="ctr"/>
          <a:lstStyle/>
          <a:p>
            <a:pPr algn="ctr">
              <a:lnSpc>
                <a:spcPts val="1400"/>
              </a:lnSpc>
            </a:pPr>
            <a:r>
              <a:rPr lang="en-US" dirty="0">
                <a:solidFill>
                  <a:srgbClr val="FFFFFF"/>
                </a:solidFill>
                <a:latin typeface="Times New Roman" panose="02020603050405020304" pitchFamily="18" charset="0"/>
                <a:ea typeface="Arial" pitchFamily="34" charset="-122"/>
                <a:cs typeface="Times New Roman" panose="02020603050405020304" pitchFamily="18" charset="0"/>
              </a:rPr>
              <a:t>Апрель–май</a:t>
            </a:r>
            <a:endParaRPr lang="en-US" dirty="0">
              <a:latin typeface="Times New Roman" panose="02020603050405020304" pitchFamily="18" charset="0"/>
              <a:cs typeface="Times New Roman" panose="02020603050405020304" pitchFamily="18" charset="0"/>
            </a:endParaRPr>
          </a:p>
        </p:txBody>
      </p:sp>
      <p:sp>
        <p:nvSpPr>
          <p:cNvPr id="20" name="Shape 18"/>
          <p:cNvSpPr/>
          <p:nvPr/>
        </p:nvSpPr>
        <p:spPr>
          <a:xfrm>
            <a:off x="-157655" y="5277945"/>
            <a:ext cx="12192000" cy="6350"/>
          </a:xfrm>
          <a:prstGeom prst="roundRect">
            <a:avLst>
              <a:gd name="adj" fmla="val 7"/>
            </a:avLst>
          </a:prstGeom>
          <a:solidFill>
            <a:srgbClr val="E6E9EC"/>
          </a:solidFill>
          <a:ln/>
        </p:spPr>
      </p:sp>
      <p:sp>
        <p:nvSpPr>
          <p:cNvPr id="22" name="Прямоугольник 21"/>
          <p:cNvSpPr/>
          <p:nvPr/>
        </p:nvSpPr>
        <p:spPr>
          <a:xfrm>
            <a:off x="3110781" y="782501"/>
            <a:ext cx="4918527" cy="1426031"/>
          </a:xfrm>
          <a:prstGeom prst="rect">
            <a:avLst/>
          </a:prstGeom>
        </p:spPr>
        <p:txBody>
          <a:bodyPr wrap="none">
            <a:spAutoFit/>
          </a:bodyPr>
          <a:lstStyle/>
          <a:p>
            <a:pPr indent="449580" algn="ctr">
              <a:lnSpc>
                <a:spcPct val="150000"/>
              </a:lnSpc>
              <a:spcAft>
                <a:spcPts val="800"/>
              </a:spcAft>
            </a:pPr>
            <a:r>
              <a:rPr lang="ru-RU" sz="3200" b="1" dirty="0">
                <a:solidFill>
                  <a:srgbClr val="373C59"/>
                </a:solidFill>
                <a:latin typeface="Arial" panose="020B0604020202020204" pitchFamily="34" charset="0"/>
                <a:ea typeface="Calibri" panose="020F0502020204030204" pitchFamily="34" charset="0"/>
                <a:cs typeface="Arial" panose="020B0604020202020204" pitchFamily="34" charset="0"/>
              </a:rPr>
              <a:t>Цифровые форматы</a:t>
            </a:r>
          </a:p>
          <a:p>
            <a:pPr algn="ctr"/>
            <a:endParaRPr lang="ru-RU" sz="3200" b="1" dirty="0">
              <a:solidFill>
                <a:srgbClr val="373C5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1" name="Image 128"/>
          <p:cNvPicPr/>
          <p:nvPr/>
        </p:nvPicPr>
        <p:blipFill rotWithShape="1">
          <a:blip r:embed="rId3" cstate="print"/>
          <a:srcRect l="49400" r="22288"/>
          <a:stretch/>
        </p:blipFill>
        <p:spPr>
          <a:xfrm flipH="1">
            <a:off x="10500217" y="2403099"/>
            <a:ext cx="1449659" cy="1795346"/>
          </a:xfrm>
          <a:prstGeom prst="rect">
            <a:avLst/>
          </a:prstGeom>
        </p:spPr>
      </p:pic>
      <p:sp>
        <p:nvSpPr>
          <p:cNvPr id="23" name="Прямоугольник 22"/>
          <p:cNvSpPr/>
          <p:nvPr/>
        </p:nvSpPr>
        <p:spPr>
          <a:xfrm>
            <a:off x="959005" y="4599236"/>
            <a:ext cx="3692335" cy="685059"/>
          </a:xfrm>
          <a:prstGeom prst="rect">
            <a:avLst/>
          </a:prstGeom>
        </p:spPr>
        <p:txBody>
          <a:bodyPr wrap="square">
            <a:spAutoFit/>
          </a:bodyPr>
          <a:lstStyle/>
          <a:p>
            <a:pPr>
              <a:lnSpc>
                <a:spcPct val="107000"/>
              </a:lnSpc>
              <a:spcAft>
                <a:spcPts val="800"/>
              </a:spcAft>
            </a:pPr>
            <a:r>
              <a:rPr lang="ru-RU" kern="100" dirty="0">
                <a:latin typeface="Arial" panose="020B0604020202020204" pitchFamily="34" charset="0"/>
                <a:ea typeface="Calibri" panose="020F0502020204030204" pitchFamily="34" charset="0"/>
                <a:cs typeface="Arial" panose="020B0604020202020204" pitchFamily="34" charset="0"/>
              </a:rPr>
              <a:t>Создание простых презентаций на математическую тему. </a:t>
            </a:r>
          </a:p>
        </p:txBody>
      </p:sp>
      <p:pic>
        <p:nvPicPr>
          <p:cNvPr id="24" name="Рисунок 23"/>
          <p:cNvPicPr>
            <a:picLocks noChangeAspect="1"/>
          </p:cNvPicPr>
          <p:nvPr/>
        </p:nvPicPr>
        <p:blipFill>
          <a:blip r:embed="rId4"/>
          <a:stretch>
            <a:fillRect/>
          </a:stretch>
        </p:blipFill>
        <p:spPr>
          <a:xfrm>
            <a:off x="687602" y="1664147"/>
            <a:ext cx="3963738" cy="2750607"/>
          </a:xfrm>
          <a:prstGeom prst="rect">
            <a:avLst/>
          </a:prstGeom>
        </p:spPr>
      </p:pic>
      <p:sp>
        <p:nvSpPr>
          <p:cNvPr id="25" name="Прямоугольник 24"/>
          <p:cNvSpPr/>
          <p:nvPr/>
        </p:nvSpPr>
        <p:spPr>
          <a:xfrm>
            <a:off x="6832334" y="4665977"/>
            <a:ext cx="2935547" cy="369332"/>
          </a:xfrm>
          <a:prstGeom prst="rect">
            <a:avLst/>
          </a:prstGeom>
        </p:spPr>
        <p:txBody>
          <a:bodyPr wrap="none">
            <a:spAutoFit/>
          </a:bodyPr>
          <a:lstStyle/>
          <a:p>
            <a:r>
              <a:rPr lang="ru-RU" dirty="0">
                <a:latin typeface="Arial" panose="020B0604020202020204" pitchFamily="34" charset="0"/>
                <a:ea typeface="Calibri" panose="020F0502020204030204" pitchFamily="34" charset="0"/>
                <a:cs typeface="Arial" panose="020B0604020202020204" pitchFamily="34" charset="0"/>
              </a:rPr>
              <a:t>Использование QR-кодов</a:t>
            </a:r>
            <a:endParaRPr lang="ru-RU" dirty="0">
              <a:latin typeface="Arial" panose="020B0604020202020204" pitchFamily="34" charset="0"/>
              <a:cs typeface="Arial" panose="020B0604020202020204" pitchFamily="34" charset="0"/>
            </a:endParaRPr>
          </a:p>
        </p:txBody>
      </p:sp>
      <p:pic>
        <p:nvPicPr>
          <p:cNvPr id="26" name="Рисунок 25"/>
          <p:cNvPicPr>
            <a:picLocks noChangeAspect="1"/>
          </p:cNvPicPr>
          <p:nvPr/>
        </p:nvPicPr>
        <p:blipFill>
          <a:blip r:embed="rId5"/>
          <a:stretch>
            <a:fillRect/>
          </a:stretch>
        </p:blipFill>
        <p:spPr>
          <a:xfrm>
            <a:off x="6170891" y="1635520"/>
            <a:ext cx="3969729" cy="2761001"/>
          </a:xfrm>
          <a:prstGeom prst="rect">
            <a:avLst/>
          </a:prstGeom>
        </p:spPr>
      </p:pic>
    </p:spTree>
    <p:extLst>
      <p:ext uri="{BB962C8B-B14F-4D97-AF65-F5344CB8AC3E}">
        <p14:creationId xmlns:p14="http://schemas.microsoft.com/office/powerpoint/2010/main" val="2587520969"/>
      </p:ext>
    </p:extLst>
  </p:cSld>
  <p:clrMapOvr>
    <a:masterClrMapping/>
  </p:clrMapOvr>
</p:sld>
</file>

<file path=ppt/theme/theme1.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2013</TotalTime>
  <Words>1183</Words>
  <Application>Microsoft Office PowerPoint</Application>
  <PresentationFormat>Широкоэкранный</PresentationFormat>
  <Paragraphs>133</Paragraphs>
  <Slides>20</Slides>
  <Notes>4</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20</vt:i4>
      </vt:variant>
    </vt:vector>
  </HeadingPairs>
  <TitlesOfParts>
    <vt:vector size="27" baseType="lpstr">
      <vt:lpstr>Arial</vt:lpstr>
      <vt:lpstr>Calibri</vt:lpstr>
      <vt:lpstr>Calibri Light</vt:lpstr>
      <vt:lpstr>Cambria</vt:lpstr>
      <vt:lpstr>Times New Roman</vt:lpstr>
      <vt:lpstr>Wingdings</vt:lpstr>
      <vt:lpstr>1_Тема Office</vt:lpstr>
      <vt:lpstr>  «Организация внеурочной деятельности в рамках тематической недели «Исследовательская лаборатория: математика вокруг нас». </vt:lpstr>
      <vt:lpstr>Презентация PowerPoint</vt:lpstr>
      <vt:lpstr>Презентация PowerPoint</vt:lpstr>
      <vt:lpstr>Презентация PowerPoint</vt:lpstr>
      <vt:lpstr>Презентация PowerPoint</vt:lpstr>
      <vt:lpstr>  Исследовательская лаборатория:  математика вокруг нас </vt:lpstr>
      <vt:lpstr>  Математические комиксы </vt:lpstr>
      <vt:lpstr>Интеграция с другими предметами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Тема «Повышение интереса к учебному процессу путем предоставления оригинального учебного материала»</dc:title>
  <dc:creator>сканирование</dc:creator>
  <cp:lastModifiedBy>CNPPM-1</cp:lastModifiedBy>
  <cp:revision>81</cp:revision>
  <dcterms:created xsi:type="dcterms:W3CDTF">2024-05-27T10:13:25Z</dcterms:created>
  <dcterms:modified xsi:type="dcterms:W3CDTF">2026-06-08T08:07:30Z</dcterms:modified>
</cp:coreProperties>
</file>