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756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87636A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rgbClr val="494949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6/8/2026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87636A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494949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6/8/2026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87636A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6/8/2026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16431" y="2021789"/>
            <a:ext cx="3624948" cy="408962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87636A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6/8/2026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6/8/2026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0139" y="1170978"/>
            <a:ext cx="11771721" cy="51805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87636A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82211" y="1932419"/>
            <a:ext cx="7183755" cy="31991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rgbClr val="494949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6/8/2026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9692" y="1846732"/>
            <a:ext cx="6450330" cy="87058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 marR="5080" algn="ctr">
              <a:lnSpc>
                <a:spcPct val="104000"/>
              </a:lnSpc>
              <a:spcBef>
                <a:spcPts val="10"/>
              </a:spcBef>
            </a:pPr>
            <a:r>
              <a:rPr sz="1800" dirty="0">
                <a:latin typeface="Calibri"/>
                <a:cs typeface="Calibri"/>
              </a:rPr>
              <a:t>СОВРЕМЕННЫЕ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ИНТЕРАКТИВНЫЕ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МЕТОДЫ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ОБУЧЕНИЯ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МЛАДШИХ </a:t>
            </a:r>
            <a:r>
              <a:rPr sz="1800" dirty="0">
                <a:latin typeface="Calibri"/>
                <a:cs typeface="Calibri"/>
              </a:rPr>
              <a:t>ШКОЛЬНИКОВ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НА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УРОКАХ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РУССКОГО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ЯЗЫКА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КАК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СРЕДСТВО </a:t>
            </a:r>
            <a:r>
              <a:rPr sz="1800" dirty="0">
                <a:latin typeface="Calibri"/>
                <a:cs typeface="Calibri"/>
              </a:rPr>
              <a:t>ФОРМИРОВАНИЯ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ПОЗНАВАТЕЛЬНОГО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ИНТЕРЕСА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71334" y="3864445"/>
            <a:ext cx="4565650" cy="5124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6210" marR="5080" indent="-144145">
              <a:lnSpc>
                <a:spcPct val="133000"/>
              </a:lnSpc>
              <a:spcBef>
                <a:spcPts val="100"/>
              </a:spcBef>
            </a:pPr>
            <a:r>
              <a:rPr sz="1200" dirty="0">
                <a:solidFill>
                  <a:srgbClr val="494949"/>
                </a:solidFill>
                <a:latin typeface="Arial"/>
                <a:cs typeface="Arial"/>
              </a:rPr>
              <a:t>Цель:</a:t>
            </a:r>
            <a:r>
              <a:rPr sz="1200" spc="-30" dirty="0">
                <a:solidFill>
                  <a:srgbClr val="494949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494949"/>
                </a:solidFill>
                <a:latin typeface="Arial"/>
                <a:cs typeface="Arial"/>
              </a:rPr>
              <a:t>показать,</a:t>
            </a:r>
            <a:r>
              <a:rPr sz="1200" spc="-30" dirty="0">
                <a:solidFill>
                  <a:srgbClr val="494949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494949"/>
                </a:solidFill>
                <a:latin typeface="Arial"/>
                <a:cs typeface="Arial"/>
              </a:rPr>
              <a:t>как</a:t>
            </a:r>
            <a:r>
              <a:rPr sz="1200" spc="-30" dirty="0">
                <a:solidFill>
                  <a:srgbClr val="494949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494949"/>
                </a:solidFill>
                <a:latin typeface="Arial"/>
                <a:cs typeface="Arial"/>
              </a:rPr>
              <a:t>через</a:t>
            </a:r>
            <a:r>
              <a:rPr sz="1200" spc="-30" dirty="0">
                <a:solidFill>
                  <a:srgbClr val="494949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494949"/>
                </a:solidFill>
                <a:latin typeface="Arial"/>
                <a:cs typeface="Arial"/>
              </a:rPr>
              <a:t>интерактивные</a:t>
            </a:r>
            <a:r>
              <a:rPr sz="1200" spc="-25" dirty="0">
                <a:solidFill>
                  <a:srgbClr val="494949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494949"/>
                </a:solidFill>
                <a:latin typeface="Arial"/>
                <a:cs typeface="Arial"/>
              </a:rPr>
              <a:t>приемы</a:t>
            </a:r>
            <a:r>
              <a:rPr sz="1200" spc="-30" dirty="0">
                <a:solidFill>
                  <a:srgbClr val="494949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494949"/>
                </a:solidFill>
                <a:latin typeface="Arial"/>
                <a:cs typeface="Arial"/>
              </a:rPr>
              <a:t>формировать </a:t>
            </a:r>
            <a:r>
              <a:rPr sz="1200" dirty="0">
                <a:solidFill>
                  <a:srgbClr val="494949"/>
                </a:solidFill>
                <a:latin typeface="Arial"/>
                <a:cs typeface="Arial"/>
              </a:rPr>
              <a:t>устойчивый</a:t>
            </a:r>
            <a:r>
              <a:rPr sz="1200" spc="-35" dirty="0">
                <a:solidFill>
                  <a:srgbClr val="494949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494949"/>
                </a:solidFill>
                <a:latin typeface="Arial"/>
                <a:cs typeface="Arial"/>
              </a:rPr>
              <a:t>познавательный</a:t>
            </a:r>
            <a:r>
              <a:rPr sz="1200" spc="-30" dirty="0">
                <a:solidFill>
                  <a:srgbClr val="494949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494949"/>
                </a:solidFill>
                <a:latin typeface="Arial"/>
                <a:cs typeface="Arial"/>
              </a:rPr>
              <a:t>интерес</a:t>
            </a:r>
            <a:r>
              <a:rPr sz="1200" spc="-30" dirty="0">
                <a:solidFill>
                  <a:srgbClr val="494949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494949"/>
                </a:solidFill>
                <a:latin typeface="Arial"/>
                <a:cs typeface="Arial"/>
              </a:rPr>
              <a:t>у</a:t>
            </a:r>
            <a:r>
              <a:rPr sz="1200" spc="-30" dirty="0">
                <a:solidFill>
                  <a:srgbClr val="494949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494949"/>
                </a:solidFill>
                <a:latin typeface="Arial"/>
                <a:cs typeface="Arial"/>
              </a:rPr>
              <a:t>младших</a:t>
            </a:r>
            <a:r>
              <a:rPr sz="1200" spc="-30" dirty="0">
                <a:solidFill>
                  <a:srgbClr val="494949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494949"/>
                </a:solidFill>
                <a:latin typeface="Arial"/>
                <a:cs typeface="Arial"/>
              </a:rPr>
              <a:t>школьников.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02436" y="5099012"/>
            <a:ext cx="2837180" cy="998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632585" algn="r">
              <a:lnSpc>
                <a:spcPct val="133000"/>
              </a:lnSpc>
              <a:spcBef>
                <a:spcPts val="100"/>
              </a:spcBef>
            </a:pPr>
            <a:r>
              <a:rPr sz="1600" spc="-10" dirty="0">
                <a:solidFill>
                  <a:srgbClr val="494949"/>
                </a:solidFill>
                <a:latin typeface="Times New Roman"/>
                <a:cs typeface="Times New Roman"/>
              </a:rPr>
              <a:t>Подготовила: </a:t>
            </a:r>
            <a:r>
              <a:rPr sz="1600" dirty="0">
                <a:solidFill>
                  <a:srgbClr val="494949"/>
                </a:solidFill>
                <a:latin typeface="Times New Roman"/>
                <a:cs typeface="Times New Roman"/>
              </a:rPr>
              <a:t>учитель</a:t>
            </a:r>
            <a:r>
              <a:rPr sz="1600" spc="-6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494949"/>
                </a:solidFill>
                <a:latin typeface="Times New Roman"/>
                <a:cs typeface="Times New Roman"/>
              </a:rPr>
              <a:t>начальных</a:t>
            </a:r>
            <a:r>
              <a:rPr sz="1600" spc="-6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494949"/>
                </a:solidFill>
                <a:latin typeface="Times New Roman"/>
                <a:cs typeface="Times New Roman"/>
              </a:rPr>
              <a:t>классов </a:t>
            </a:r>
            <a:r>
              <a:rPr sz="1600" dirty="0">
                <a:solidFill>
                  <a:srgbClr val="494949"/>
                </a:solidFill>
                <a:latin typeface="Times New Roman"/>
                <a:cs typeface="Times New Roman"/>
              </a:rPr>
              <a:t>Аксенова</a:t>
            </a:r>
            <a:r>
              <a:rPr sz="1600" spc="-6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494949"/>
                </a:solidFill>
                <a:latin typeface="Times New Roman"/>
                <a:cs typeface="Times New Roman"/>
              </a:rPr>
              <a:t>Светлана</a:t>
            </a:r>
            <a:r>
              <a:rPr sz="1600" spc="-6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494949"/>
                </a:solidFill>
                <a:latin typeface="Times New Roman"/>
                <a:cs typeface="Times New Roman"/>
              </a:rPr>
              <a:t>Михайловна</a:t>
            </a:r>
            <a:endParaRPr sz="1600">
              <a:latin typeface="Times New Roman"/>
              <a:cs typeface="Times New Roman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16253" y="1252660"/>
            <a:ext cx="4042613" cy="476172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1147" y="1143854"/>
            <a:ext cx="405892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dirty="0">
                <a:solidFill>
                  <a:srgbClr val="9C5360"/>
                </a:solidFill>
              </a:rPr>
              <a:t>Метод</a:t>
            </a:r>
            <a:r>
              <a:rPr sz="1950" spc="-10" dirty="0">
                <a:solidFill>
                  <a:srgbClr val="9C5360"/>
                </a:solidFill>
              </a:rPr>
              <a:t> </a:t>
            </a:r>
            <a:r>
              <a:rPr sz="1950" dirty="0">
                <a:solidFill>
                  <a:srgbClr val="9C5360"/>
                </a:solidFill>
              </a:rPr>
              <a:t>7:</a:t>
            </a:r>
            <a:r>
              <a:rPr sz="1950" spc="-5" dirty="0">
                <a:solidFill>
                  <a:srgbClr val="9C5360"/>
                </a:solidFill>
              </a:rPr>
              <a:t> </a:t>
            </a:r>
            <a:r>
              <a:rPr sz="2000" dirty="0">
                <a:solidFill>
                  <a:srgbClr val="C00000"/>
                </a:solidFill>
              </a:rPr>
              <a:t>«</a:t>
            </a:r>
            <a:r>
              <a:rPr sz="1800" b="1" dirty="0">
                <a:solidFill>
                  <a:srgbClr val="C00000"/>
                </a:solidFill>
                <a:latin typeface="Times New Roman"/>
                <a:cs typeface="Times New Roman"/>
              </a:rPr>
              <a:t>ПОЮ</a:t>
            </a:r>
            <a:r>
              <a:rPr sz="18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C00000"/>
                </a:solidFill>
                <a:latin typeface="Times New Roman"/>
                <a:cs typeface="Times New Roman"/>
              </a:rPr>
              <a:t>—</a:t>
            </a:r>
            <a:r>
              <a:rPr sz="18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C00000"/>
                </a:solidFill>
                <a:latin typeface="Times New Roman"/>
                <a:cs typeface="Times New Roman"/>
              </a:rPr>
              <a:t>И</a:t>
            </a:r>
            <a:r>
              <a:rPr sz="18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 ЗАПОМИНАЮ: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71147" y="1461500"/>
            <a:ext cx="9100820" cy="4622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C00000"/>
                </a:solidFill>
                <a:latin typeface="Times New Roman"/>
                <a:cs typeface="Times New Roman"/>
              </a:rPr>
              <a:t>КАК</a:t>
            </a:r>
            <a:r>
              <a:rPr sz="1800" b="1" spc="-3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C00000"/>
                </a:solidFill>
                <a:latin typeface="Times New Roman"/>
                <a:cs typeface="Times New Roman"/>
              </a:rPr>
              <a:t>ПЕСНИ</a:t>
            </a:r>
            <a:r>
              <a:rPr sz="1800" b="1" spc="-3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C00000"/>
                </a:solidFill>
                <a:latin typeface="Times New Roman"/>
                <a:cs typeface="Times New Roman"/>
              </a:rPr>
              <a:t>ПОМОГАЮТ</a:t>
            </a:r>
            <a:r>
              <a:rPr sz="1800" b="1" spc="-3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C00000"/>
                </a:solidFill>
                <a:latin typeface="Times New Roman"/>
                <a:cs typeface="Times New Roman"/>
              </a:rPr>
              <a:t>УЧИТЬ</a:t>
            </a:r>
            <a:r>
              <a:rPr sz="1800" b="1" spc="-3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C00000"/>
                </a:solidFill>
                <a:latin typeface="Times New Roman"/>
                <a:cs typeface="Times New Roman"/>
              </a:rPr>
              <a:t>РУССКИЙ</a:t>
            </a:r>
            <a:r>
              <a:rPr sz="1800" b="1" spc="-3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ЯЗЫК»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800" dirty="0">
                <a:latin typeface="Times New Roman"/>
                <a:cs typeface="Times New Roman"/>
              </a:rPr>
              <a:t>Не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бойтесь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петь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на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уроках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русского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языка.</a:t>
            </a:r>
            <a:endParaRPr sz="1800">
              <a:latin typeface="Times New Roman"/>
              <a:cs typeface="Times New Roman"/>
            </a:endParaRPr>
          </a:p>
          <a:p>
            <a:pPr marL="12700" marR="2038985">
              <a:lnSpc>
                <a:spcPct val="100000"/>
              </a:lnSpc>
            </a:pPr>
            <a:r>
              <a:rPr sz="1800" dirty="0">
                <a:latin typeface="Times New Roman"/>
                <a:cs typeface="Times New Roman"/>
              </a:rPr>
              <a:t>Даже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если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у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вас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нет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слуха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—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детям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всё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равно.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Им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важен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ваш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энтузиазм. </a:t>
            </a:r>
            <a:r>
              <a:rPr sz="1800" dirty="0">
                <a:latin typeface="Times New Roman"/>
                <a:cs typeface="Times New Roman"/>
              </a:rPr>
              <a:t>Начните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одной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песенки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в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неделю.</a:t>
            </a:r>
            <a:endParaRPr sz="1800">
              <a:latin typeface="Times New Roman"/>
              <a:cs typeface="Times New Roman"/>
            </a:endParaRPr>
          </a:p>
          <a:p>
            <a:pPr marL="12700" marR="1873885">
              <a:lnSpc>
                <a:spcPct val="100000"/>
              </a:lnSpc>
            </a:pPr>
            <a:r>
              <a:rPr sz="1800" dirty="0">
                <a:latin typeface="Times New Roman"/>
                <a:cs typeface="Times New Roman"/>
              </a:rPr>
              <a:t>Спойте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её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сами.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Потом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классом.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Ребята,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представьте: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вы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учите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правило, </a:t>
            </a:r>
            <a:r>
              <a:rPr sz="1800" dirty="0">
                <a:latin typeface="Times New Roman"/>
                <a:cs typeface="Times New Roman"/>
              </a:rPr>
              <a:t>а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оно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само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поётся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в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голове.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Times New Roman"/>
                <a:cs typeface="Times New Roman"/>
              </a:rPr>
              <a:t>Сегодня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превратим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орфограммы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в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маленькие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песни.</a:t>
            </a:r>
            <a:endParaRPr sz="1800">
              <a:latin typeface="Times New Roman"/>
              <a:cs typeface="Times New Roman"/>
            </a:endParaRPr>
          </a:p>
          <a:p>
            <a:pPr marL="12700" marR="2172335">
              <a:lnSpc>
                <a:spcPct val="100000"/>
              </a:lnSpc>
            </a:pPr>
            <a:r>
              <a:rPr sz="1800" dirty="0">
                <a:latin typeface="Times New Roman"/>
                <a:cs typeface="Times New Roman"/>
              </a:rPr>
              <a:t>Через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месяц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вы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удивитесь: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дети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будут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напевать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правила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на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переменах, </a:t>
            </a:r>
            <a:r>
              <a:rPr sz="1800" dirty="0">
                <a:latin typeface="Times New Roman"/>
                <a:cs typeface="Times New Roman"/>
              </a:rPr>
              <a:t>а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словарные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слова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запомнят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без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слёз.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ts val="2395"/>
              </a:lnSpc>
              <a:tabLst>
                <a:tab pos="4104640" algn="l"/>
              </a:tabLst>
            </a:pPr>
            <a:r>
              <a:rPr sz="2000" dirty="0">
                <a:solidFill>
                  <a:srgbClr val="C00000"/>
                </a:solidFill>
                <a:latin typeface="Times New Roman"/>
                <a:cs typeface="Times New Roman"/>
              </a:rPr>
              <a:t>Словарные</a:t>
            </a:r>
            <a:r>
              <a:rPr sz="2000" spc="-114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C00000"/>
                </a:solidFill>
                <a:latin typeface="Times New Roman"/>
                <a:cs typeface="Times New Roman"/>
              </a:rPr>
              <a:t>слова:</a:t>
            </a:r>
            <a:r>
              <a:rPr sz="2000" dirty="0">
                <a:solidFill>
                  <a:srgbClr val="C00000"/>
                </a:solidFill>
                <a:latin typeface="Times New Roman"/>
                <a:cs typeface="Times New Roman"/>
              </a:rPr>
              <a:t>	</a:t>
            </a:r>
            <a:r>
              <a:rPr sz="2000" spc="-10" dirty="0">
                <a:solidFill>
                  <a:srgbClr val="C00000"/>
                </a:solidFill>
                <a:latin typeface="Times New Roman"/>
                <a:cs typeface="Times New Roman"/>
              </a:rPr>
              <a:t>Правила:</a:t>
            </a:r>
            <a:endParaRPr sz="2000">
              <a:latin typeface="Times New Roman"/>
              <a:cs typeface="Times New Roman"/>
            </a:endParaRPr>
          </a:p>
          <a:p>
            <a:pPr marL="647065">
              <a:lnSpc>
                <a:spcPct val="100000"/>
              </a:lnSpc>
              <a:spcBef>
                <a:spcPts val="95"/>
              </a:spcBef>
              <a:tabLst>
                <a:tab pos="4616450" algn="l"/>
              </a:tabLst>
            </a:pPr>
            <a:r>
              <a:rPr sz="2000" dirty="0">
                <a:solidFill>
                  <a:srgbClr val="C00000"/>
                </a:solidFill>
                <a:latin typeface="Times New Roman"/>
                <a:cs typeface="Times New Roman"/>
              </a:rPr>
              <a:t>33 </a:t>
            </a:r>
            <a:r>
              <a:rPr sz="2000" spc="-10" dirty="0">
                <a:solidFill>
                  <a:srgbClr val="C00000"/>
                </a:solidFill>
                <a:latin typeface="Times New Roman"/>
                <a:cs typeface="Times New Roman"/>
              </a:rPr>
              <a:t>коровы</a:t>
            </a:r>
            <a:r>
              <a:rPr sz="2000" dirty="0">
                <a:solidFill>
                  <a:srgbClr val="C00000"/>
                </a:solidFill>
                <a:latin typeface="Times New Roman"/>
                <a:cs typeface="Times New Roman"/>
              </a:rPr>
              <a:t>	Я,</a:t>
            </a:r>
            <a:r>
              <a:rPr sz="2000" spc="-4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C00000"/>
                </a:solidFill>
                <a:latin typeface="Times New Roman"/>
                <a:cs typeface="Times New Roman"/>
              </a:rPr>
              <a:t>ты,</a:t>
            </a:r>
            <a:r>
              <a:rPr sz="2000" spc="-3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C00000"/>
                </a:solidFill>
                <a:latin typeface="Times New Roman"/>
                <a:cs typeface="Times New Roman"/>
              </a:rPr>
              <a:t>он,</a:t>
            </a:r>
            <a:r>
              <a:rPr sz="2000" spc="-3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C00000"/>
                </a:solidFill>
                <a:latin typeface="Times New Roman"/>
                <a:cs typeface="Times New Roman"/>
              </a:rPr>
              <a:t>она</a:t>
            </a:r>
            <a:r>
              <a:rPr sz="2000" spc="-3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C00000"/>
                </a:solidFill>
                <a:latin typeface="Times New Roman"/>
                <a:cs typeface="Times New Roman"/>
              </a:rPr>
              <a:t>вместе</a:t>
            </a:r>
            <a:r>
              <a:rPr sz="2000" spc="-3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C00000"/>
                </a:solidFill>
                <a:latin typeface="Times New Roman"/>
                <a:cs typeface="Times New Roman"/>
              </a:rPr>
              <a:t>целая</a:t>
            </a:r>
            <a:r>
              <a:rPr sz="2000" spc="-3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000" spc="-10" dirty="0">
                <a:solidFill>
                  <a:srgbClr val="C00000"/>
                </a:solidFill>
                <a:latin typeface="Times New Roman"/>
                <a:cs typeface="Times New Roman"/>
              </a:rPr>
              <a:t>страна.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95"/>
              </a:spcBef>
            </a:pPr>
            <a:endParaRPr sz="2000">
              <a:latin typeface="Times New Roman"/>
              <a:cs typeface="Times New Roman"/>
            </a:endParaRPr>
          </a:p>
          <a:p>
            <a:pPr marL="697865">
              <a:lnSpc>
                <a:spcPts val="2160"/>
              </a:lnSpc>
              <a:spcBef>
                <a:spcPts val="5"/>
              </a:spcBef>
              <a:tabLst>
                <a:tab pos="4858385" algn="l"/>
                <a:tab pos="6459220" algn="l"/>
              </a:tabLst>
            </a:pPr>
            <a:r>
              <a:rPr sz="1800" b="1" dirty="0">
                <a:solidFill>
                  <a:srgbClr val="C00000"/>
                </a:solidFill>
                <a:latin typeface="Times New Roman"/>
                <a:cs typeface="Times New Roman"/>
              </a:rPr>
              <a:t>Пейте</a:t>
            </a:r>
            <a:r>
              <a:rPr sz="1800" b="1" spc="37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C00000"/>
                </a:solidFill>
                <a:latin typeface="Times New Roman"/>
                <a:cs typeface="Times New Roman"/>
              </a:rPr>
              <a:t>дети</a:t>
            </a:r>
            <a:r>
              <a:rPr sz="1800" b="1" spc="-3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C00000"/>
                </a:solidFill>
                <a:latin typeface="Times New Roman"/>
                <a:cs typeface="Times New Roman"/>
              </a:rPr>
              <a:t>молоко</a:t>
            </a:r>
            <a:r>
              <a:rPr sz="1800" b="1" spc="-4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будете</a:t>
            </a:r>
            <a:r>
              <a:rPr sz="1800" b="1" dirty="0">
                <a:solidFill>
                  <a:srgbClr val="C00000"/>
                </a:solidFill>
                <a:latin typeface="Times New Roman"/>
                <a:cs typeface="Times New Roman"/>
              </a:rPr>
              <a:t>	</a:t>
            </a:r>
            <a:r>
              <a:rPr sz="18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Цвета</a:t>
            </a:r>
            <a:r>
              <a:rPr sz="1800" b="1" dirty="0">
                <a:solidFill>
                  <a:srgbClr val="C00000"/>
                </a:solidFill>
                <a:latin typeface="Times New Roman"/>
                <a:cs typeface="Times New Roman"/>
              </a:rPr>
              <a:t>	Я</a:t>
            </a:r>
            <a:r>
              <a:rPr sz="1800" b="1" spc="-3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C00000"/>
                </a:solidFill>
                <a:latin typeface="Times New Roman"/>
                <a:cs typeface="Times New Roman"/>
              </a:rPr>
              <a:t>на</a:t>
            </a:r>
            <a:r>
              <a:rPr sz="1800" b="1" spc="-3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C00000"/>
                </a:solidFill>
                <a:latin typeface="Times New Roman"/>
                <a:cs typeface="Times New Roman"/>
              </a:rPr>
              <a:t>солнышке</a:t>
            </a:r>
            <a:r>
              <a:rPr sz="1800" b="1" spc="-3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лежу……</a:t>
            </a:r>
            <a:endParaRPr sz="1800">
              <a:latin typeface="Times New Roman"/>
              <a:cs typeface="Times New Roman"/>
            </a:endParaRPr>
          </a:p>
          <a:p>
            <a:pPr marL="755015">
              <a:lnSpc>
                <a:spcPts val="2340"/>
              </a:lnSpc>
            </a:pPr>
            <a:r>
              <a:rPr sz="195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здоровы.</a:t>
            </a:r>
            <a:endParaRPr sz="19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endParaRPr sz="1950">
              <a:latin typeface="Times New Roman"/>
              <a:cs typeface="Times New Roman"/>
            </a:endParaRPr>
          </a:p>
          <a:p>
            <a:pPr marL="755015">
              <a:lnSpc>
                <a:spcPct val="100000"/>
              </a:lnSpc>
              <a:tabLst>
                <a:tab pos="4733290" algn="l"/>
              </a:tabLst>
            </a:pPr>
            <a:r>
              <a:rPr sz="1950" b="1" dirty="0">
                <a:solidFill>
                  <a:srgbClr val="C00000"/>
                </a:solidFill>
                <a:latin typeface="Times New Roman"/>
                <a:cs typeface="Times New Roman"/>
              </a:rPr>
              <a:t>Я</a:t>
            </a:r>
            <a:r>
              <a:rPr sz="1950" b="1" spc="-4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50" b="1" dirty="0">
                <a:solidFill>
                  <a:srgbClr val="C00000"/>
                </a:solidFill>
                <a:latin typeface="Times New Roman"/>
                <a:cs typeface="Times New Roman"/>
              </a:rPr>
              <a:t>подарю</a:t>
            </a:r>
            <a:r>
              <a:rPr sz="1950" b="1" spc="-3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50" b="1" dirty="0">
                <a:solidFill>
                  <a:srgbClr val="C00000"/>
                </a:solidFill>
                <a:latin typeface="Times New Roman"/>
                <a:cs typeface="Times New Roman"/>
              </a:rPr>
              <a:t>Вам</a:t>
            </a:r>
            <a:r>
              <a:rPr sz="1950" b="1" spc="-3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5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ландыши.</a:t>
            </a:r>
            <a:r>
              <a:rPr sz="1950" b="1" dirty="0">
                <a:solidFill>
                  <a:srgbClr val="C00000"/>
                </a:solidFill>
                <a:latin typeface="Times New Roman"/>
                <a:cs typeface="Times New Roman"/>
              </a:rPr>
              <a:t>	Трава,</a:t>
            </a:r>
            <a:r>
              <a:rPr sz="1950" b="1" spc="-2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50" b="1" dirty="0">
                <a:solidFill>
                  <a:srgbClr val="C00000"/>
                </a:solidFill>
                <a:latin typeface="Times New Roman"/>
                <a:cs typeface="Times New Roman"/>
              </a:rPr>
              <a:t>трава</a:t>
            </a:r>
            <a:r>
              <a:rPr sz="195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50" b="1" dirty="0">
                <a:solidFill>
                  <a:srgbClr val="C00000"/>
                </a:solidFill>
                <a:latin typeface="Times New Roman"/>
                <a:cs typeface="Times New Roman"/>
              </a:rPr>
              <a:t>у</a:t>
            </a:r>
            <a:r>
              <a:rPr sz="1950" b="1" spc="-2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95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дома</a:t>
            </a:r>
            <a:r>
              <a:rPr sz="1950" b="1" spc="-10" dirty="0">
                <a:solidFill>
                  <a:srgbClr val="C00000"/>
                </a:solidFill>
                <a:latin typeface="Calibri"/>
                <a:cs typeface="Calibri"/>
              </a:rPr>
              <a:t>.</a:t>
            </a:r>
            <a:endParaRPr sz="195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180" y="4340682"/>
            <a:ext cx="589276" cy="114325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9504" y="5626874"/>
            <a:ext cx="609600" cy="6096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53610" y="4300029"/>
            <a:ext cx="484633" cy="96847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670410" y="4784267"/>
            <a:ext cx="609600" cy="60960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081830" y="5529948"/>
            <a:ext cx="484239" cy="48423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9700" y="1222062"/>
            <a:ext cx="528447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9C5360"/>
                </a:solidFill>
              </a:rPr>
              <a:t>Метод</a:t>
            </a:r>
            <a:r>
              <a:rPr sz="1700" spc="390" dirty="0">
                <a:solidFill>
                  <a:srgbClr val="9C5360"/>
                </a:solidFill>
              </a:rPr>
              <a:t> </a:t>
            </a:r>
            <a:r>
              <a:rPr sz="1700" dirty="0">
                <a:solidFill>
                  <a:srgbClr val="9C5360"/>
                </a:solidFill>
              </a:rPr>
              <a:t>8:</a:t>
            </a:r>
            <a:r>
              <a:rPr sz="1700" spc="-20" dirty="0">
                <a:solidFill>
                  <a:srgbClr val="9C5360"/>
                </a:solidFill>
              </a:rPr>
              <a:t> </a:t>
            </a:r>
            <a:r>
              <a:rPr sz="1700" dirty="0">
                <a:solidFill>
                  <a:srgbClr val="9C5360"/>
                </a:solidFill>
              </a:rPr>
              <a:t>изучаем</a:t>
            </a:r>
            <a:r>
              <a:rPr sz="1700" spc="-15" dirty="0">
                <a:solidFill>
                  <a:srgbClr val="9C5360"/>
                </a:solidFill>
              </a:rPr>
              <a:t> </a:t>
            </a:r>
            <a:r>
              <a:rPr sz="1700" dirty="0">
                <a:solidFill>
                  <a:srgbClr val="9C5360"/>
                </a:solidFill>
              </a:rPr>
              <a:t>русский</a:t>
            </a:r>
            <a:r>
              <a:rPr sz="1700" spc="-20" dirty="0">
                <a:solidFill>
                  <a:srgbClr val="9C5360"/>
                </a:solidFill>
              </a:rPr>
              <a:t> </a:t>
            </a:r>
            <a:r>
              <a:rPr sz="1700" dirty="0">
                <a:solidFill>
                  <a:srgbClr val="9C5360"/>
                </a:solidFill>
              </a:rPr>
              <a:t>язык</a:t>
            </a:r>
            <a:r>
              <a:rPr sz="1700" spc="-15" dirty="0">
                <a:solidFill>
                  <a:srgbClr val="9C5360"/>
                </a:solidFill>
              </a:rPr>
              <a:t> </a:t>
            </a:r>
            <a:r>
              <a:rPr sz="1700" dirty="0">
                <a:solidFill>
                  <a:srgbClr val="9C5360"/>
                </a:solidFill>
              </a:rPr>
              <a:t>через</a:t>
            </a:r>
            <a:r>
              <a:rPr sz="1700" spc="-15" dirty="0">
                <a:solidFill>
                  <a:srgbClr val="9C5360"/>
                </a:solidFill>
              </a:rPr>
              <a:t> </a:t>
            </a:r>
            <a:r>
              <a:rPr sz="1700" dirty="0">
                <a:solidFill>
                  <a:srgbClr val="9C5360"/>
                </a:solidFill>
              </a:rPr>
              <a:t>5</a:t>
            </a:r>
            <a:r>
              <a:rPr sz="1700" spc="-20" dirty="0">
                <a:solidFill>
                  <a:srgbClr val="9C5360"/>
                </a:solidFill>
              </a:rPr>
              <a:t> </a:t>
            </a:r>
            <a:r>
              <a:rPr sz="1700" dirty="0">
                <a:solidFill>
                  <a:srgbClr val="9C5360"/>
                </a:solidFill>
              </a:rPr>
              <a:t>чувств</a:t>
            </a:r>
            <a:r>
              <a:rPr sz="1700" spc="-15" dirty="0">
                <a:solidFill>
                  <a:srgbClr val="9C5360"/>
                </a:solidFill>
              </a:rPr>
              <a:t> </a:t>
            </a:r>
            <a:r>
              <a:rPr sz="1700" spc="-10" dirty="0">
                <a:solidFill>
                  <a:srgbClr val="9C5360"/>
                </a:solidFill>
              </a:rPr>
              <a:t>человека.</a:t>
            </a:r>
            <a:endParaRPr sz="1700"/>
          </a:p>
        </p:txBody>
      </p:sp>
      <p:sp>
        <p:nvSpPr>
          <p:cNvPr id="3" name="object 3"/>
          <p:cNvSpPr txBox="1"/>
          <p:nvPr/>
        </p:nvSpPr>
        <p:spPr>
          <a:xfrm>
            <a:off x="139700" y="1492486"/>
            <a:ext cx="5310505" cy="4459605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595"/>
              </a:spcBef>
              <a:buFont typeface="Arial"/>
              <a:buChar char="•"/>
              <a:tabLst>
                <a:tab pos="240665" algn="l"/>
              </a:tabLst>
            </a:pPr>
            <a:r>
              <a:rPr sz="1400" dirty="0">
                <a:latin typeface="Times New Roman"/>
                <a:cs typeface="Times New Roman"/>
              </a:rPr>
              <a:t>Отличная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идея!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Для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детей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начальной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школы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важно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говорить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ярко,</a:t>
            </a:r>
            <a:endParaRPr sz="1400">
              <a:latin typeface="Times New Roman"/>
              <a:cs typeface="Times New Roman"/>
            </a:endParaRPr>
          </a:p>
          <a:p>
            <a:pPr marL="285115" indent="-272415">
              <a:lnSpc>
                <a:spcPct val="100000"/>
              </a:lnSpc>
              <a:spcBef>
                <a:spcPts val="495"/>
              </a:spcBef>
              <a:buFont typeface="Arial"/>
              <a:buChar char="•"/>
              <a:tabLst>
                <a:tab pos="285115" algn="l"/>
              </a:tabLst>
            </a:pPr>
            <a:r>
              <a:rPr sz="1400" dirty="0">
                <a:latin typeface="Times New Roman"/>
                <a:cs typeface="Times New Roman"/>
              </a:rPr>
              <a:t>коротко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и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вовлекать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их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в</a:t>
            </a:r>
            <a:r>
              <a:rPr sz="1400" spc="-2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игру.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Вот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вариант</a:t>
            </a:r>
            <a:endParaRPr sz="1400">
              <a:latin typeface="Times New Roman"/>
              <a:cs typeface="Times New Roman"/>
            </a:endParaRPr>
          </a:p>
          <a:p>
            <a:pPr marL="240665" indent="-227965">
              <a:lnSpc>
                <a:spcPct val="100000"/>
              </a:lnSpc>
              <a:spcBef>
                <a:spcPts val="495"/>
              </a:spcBef>
              <a:buFont typeface="Arial"/>
              <a:buChar char="•"/>
              <a:tabLst>
                <a:tab pos="240665" algn="l"/>
              </a:tabLst>
            </a:pPr>
            <a:r>
              <a:rPr sz="1400" dirty="0">
                <a:latin typeface="Times New Roman"/>
                <a:cs typeface="Times New Roman"/>
              </a:rPr>
              <a:t>описания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дуба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через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5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чувств,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построенный</a:t>
            </a:r>
            <a:endParaRPr sz="1400">
              <a:latin typeface="Times New Roman"/>
              <a:cs typeface="Times New Roman"/>
            </a:endParaRPr>
          </a:p>
          <a:p>
            <a:pPr marL="240665" indent="-227965">
              <a:lnSpc>
                <a:spcPct val="100000"/>
              </a:lnSpc>
              <a:spcBef>
                <a:spcPts val="495"/>
              </a:spcBef>
              <a:buFont typeface="Arial"/>
              <a:buChar char="•"/>
              <a:tabLst>
                <a:tab pos="240665" algn="l"/>
              </a:tabLst>
            </a:pPr>
            <a:r>
              <a:rPr sz="1400" dirty="0">
                <a:latin typeface="Times New Roman"/>
                <a:cs typeface="Times New Roman"/>
              </a:rPr>
              <a:t>как</a:t>
            </a:r>
            <a:r>
              <a:rPr sz="1400" spc="-3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маленькое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путешествие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или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наблюдение.</a:t>
            </a:r>
            <a:endParaRPr sz="1400">
              <a:latin typeface="Times New Roman"/>
              <a:cs typeface="Times New Roman"/>
            </a:endParaRPr>
          </a:p>
          <a:p>
            <a:pPr marL="285115" indent="-272415">
              <a:lnSpc>
                <a:spcPct val="100000"/>
              </a:lnSpc>
              <a:spcBef>
                <a:spcPts val="500"/>
              </a:spcBef>
              <a:buFont typeface="Arial"/>
              <a:buChar char="•"/>
              <a:tabLst>
                <a:tab pos="285115" algn="l"/>
              </a:tabLst>
            </a:pPr>
            <a:r>
              <a:rPr sz="1400" spc="-10" dirty="0">
                <a:latin typeface="Times New Roman"/>
                <a:cs typeface="Times New Roman"/>
              </a:rPr>
              <a:t>Представьте,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что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вы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вышли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на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прогулку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в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лес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или</a:t>
            </a:r>
            <a:r>
              <a:rPr sz="1400" spc="-10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парк</a:t>
            </a:r>
            <a:endParaRPr sz="1400">
              <a:latin typeface="Times New Roman"/>
              <a:cs typeface="Times New Roman"/>
            </a:endParaRPr>
          </a:p>
          <a:p>
            <a:pPr marL="240665" indent="-227965">
              <a:lnSpc>
                <a:spcPct val="100000"/>
              </a:lnSpc>
              <a:spcBef>
                <a:spcPts val="495"/>
              </a:spcBef>
              <a:buFont typeface="Arial"/>
              <a:buChar char="•"/>
              <a:tabLst>
                <a:tab pos="240665" algn="l"/>
              </a:tabLst>
            </a:pPr>
            <a:r>
              <a:rPr sz="1400" dirty="0">
                <a:latin typeface="Times New Roman"/>
                <a:cs typeface="Times New Roman"/>
              </a:rPr>
              <a:t>и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стоите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под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большим</a:t>
            </a:r>
            <a:r>
              <a:rPr sz="1400" spc="-3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старым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дубом.</a:t>
            </a:r>
            <a:endParaRPr sz="1400">
              <a:latin typeface="Times New Roman"/>
              <a:cs typeface="Times New Roman"/>
            </a:endParaRPr>
          </a:p>
          <a:p>
            <a:pPr marL="285115" indent="-272415">
              <a:lnSpc>
                <a:spcPct val="100000"/>
              </a:lnSpc>
              <a:spcBef>
                <a:spcPts val="455"/>
              </a:spcBef>
              <a:buFont typeface="Arial"/>
              <a:buChar char="•"/>
              <a:tabLst>
                <a:tab pos="285115" algn="l"/>
              </a:tabLst>
            </a:pPr>
            <a:r>
              <a:rPr sz="1400" dirty="0">
                <a:latin typeface="Times New Roman"/>
                <a:cs typeface="Times New Roman"/>
              </a:rPr>
              <a:t>1.</a:t>
            </a:r>
            <a:r>
              <a:rPr sz="1400" spc="-20" dirty="0">
                <a:latin typeface="Times New Roman"/>
                <a:cs typeface="Times New Roman"/>
              </a:rPr>
              <a:t> </a:t>
            </a:r>
            <a:r>
              <a:rPr sz="1400" spc="-140" dirty="0">
                <a:latin typeface="Segoe UI Symbol"/>
                <a:cs typeface="Segoe UI Symbol"/>
              </a:rPr>
              <a:t>👀</a:t>
            </a:r>
            <a:r>
              <a:rPr sz="1400" spc="-35" dirty="0">
                <a:latin typeface="Segoe UI Symbol"/>
                <a:cs typeface="Segoe UI Symbol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Что</a:t>
            </a:r>
            <a:r>
              <a:rPr sz="1400" spc="-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мы</a:t>
            </a:r>
            <a:r>
              <a:rPr sz="1400" spc="-10" dirty="0">
                <a:latin typeface="Times New Roman"/>
                <a:cs typeface="Times New Roman"/>
              </a:rPr>
              <a:t> ВИДИМ?</a:t>
            </a:r>
            <a:endParaRPr sz="1400">
              <a:latin typeface="Times New Roman"/>
              <a:cs typeface="Times New Roman"/>
            </a:endParaRPr>
          </a:p>
          <a:p>
            <a:pPr marL="285115" indent="-272415">
              <a:lnSpc>
                <a:spcPct val="100000"/>
              </a:lnSpc>
              <a:spcBef>
                <a:spcPts val="630"/>
              </a:spcBef>
              <a:buFont typeface="Arial"/>
              <a:buChar char="•"/>
              <a:tabLst>
                <a:tab pos="285115" algn="l"/>
              </a:tabLst>
            </a:pPr>
            <a:r>
              <a:rPr sz="1400" dirty="0">
                <a:latin typeface="Times New Roman"/>
                <a:cs typeface="Times New Roman"/>
              </a:rPr>
              <a:t>Мы</a:t>
            </a:r>
            <a:r>
              <a:rPr sz="1400" spc="-5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поднимаем</a:t>
            </a:r>
            <a:r>
              <a:rPr sz="1400" spc="-5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голову</a:t>
            </a:r>
            <a:r>
              <a:rPr sz="1400" spc="-5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вверх.</a:t>
            </a:r>
            <a:endParaRPr sz="1400">
              <a:latin typeface="Times New Roman"/>
              <a:cs typeface="Times New Roman"/>
            </a:endParaRPr>
          </a:p>
          <a:p>
            <a:pPr marL="240665" indent="-227965">
              <a:lnSpc>
                <a:spcPct val="100000"/>
              </a:lnSpc>
              <a:spcBef>
                <a:spcPts val="500"/>
              </a:spcBef>
              <a:buFont typeface="Arial"/>
              <a:buChar char="•"/>
              <a:tabLst>
                <a:tab pos="240665" algn="l"/>
              </a:tabLst>
            </a:pPr>
            <a:r>
              <a:rPr sz="1400" dirty="0">
                <a:latin typeface="Times New Roman"/>
                <a:cs typeface="Times New Roman"/>
              </a:rPr>
              <a:t>Дуб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огромный,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выше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дома!</a:t>
            </a:r>
            <a:endParaRPr sz="1400">
              <a:latin typeface="Times New Roman"/>
              <a:cs typeface="Times New Roman"/>
            </a:endParaRPr>
          </a:p>
          <a:p>
            <a:pPr marL="240665" indent="-227965">
              <a:lnSpc>
                <a:spcPct val="100000"/>
              </a:lnSpc>
              <a:spcBef>
                <a:spcPts val="495"/>
              </a:spcBef>
              <a:buFont typeface="Arial"/>
              <a:buChar char="•"/>
              <a:tabLst>
                <a:tab pos="240665" algn="l"/>
              </a:tabLst>
            </a:pPr>
            <a:r>
              <a:rPr sz="1400" dirty="0">
                <a:latin typeface="Times New Roman"/>
                <a:cs typeface="Times New Roman"/>
              </a:rPr>
              <a:t>Его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ствол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толстый-</a:t>
            </a:r>
            <a:r>
              <a:rPr sz="1400" dirty="0">
                <a:latin typeface="Times New Roman"/>
                <a:cs typeface="Times New Roman"/>
              </a:rPr>
              <a:t>претолстый</a:t>
            </a:r>
            <a:r>
              <a:rPr sz="1400" spc="-2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—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не</a:t>
            </a:r>
            <a:r>
              <a:rPr sz="1400" spc="-2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обхватить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руками.</a:t>
            </a:r>
            <a:endParaRPr sz="1400">
              <a:latin typeface="Times New Roman"/>
              <a:cs typeface="Times New Roman"/>
            </a:endParaRPr>
          </a:p>
          <a:p>
            <a:pPr marL="240665" indent="-227965">
              <a:lnSpc>
                <a:spcPct val="100000"/>
              </a:lnSpc>
              <a:spcBef>
                <a:spcPts val="495"/>
              </a:spcBef>
              <a:buFont typeface="Arial"/>
              <a:buChar char="•"/>
              <a:tabLst>
                <a:tab pos="240665" algn="l"/>
              </a:tabLst>
            </a:pPr>
            <a:r>
              <a:rPr sz="1400" dirty="0">
                <a:latin typeface="Times New Roman"/>
                <a:cs typeface="Times New Roman"/>
              </a:rPr>
              <a:t>Кора</a:t>
            </a:r>
            <a:r>
              <a:rPr sz="1400" spc="-4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тёмная,</a:t>
            </a:r>
            <a:r>
              <a:rPr sz="1400" spc="-4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шершавая,</a:t>
            </a:r>
            <a:r>
              <a:rPr sz="1400" spc="-4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вся</a:t>
            </a:r>
            <a:r>
              <a:rPr sz="1400" spc="-4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в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глубоких</a:t>
            </a:r>
            <a:r>
              <a:rPr sz="1400" spc="-4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морщинах</a:t>
            </a:r>
            <a:r>
              <a:rPr sz="1400" spc="-4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и</a:t>
            </a:r>
            <a:r>
              <a:rPr sz="1400" spc="-4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трещинах.</a:t>
            </a:r>
            <a:endParaRPr sz="1400">
              <a:latin typeface="Times New Roman"/>
              <a:cs typeface="Times New Roman"/>
            </a:endParaRPr>
          </a:p>
          <a:p>
            <a:pPr marL="240665" indent="-227965">
              <a:lnSpc>
                <a:spcPct val="100000"/>
              </a:lnSpc>
              <a:spcBef>
                <a:spcPts val="495"/>
              </a:spcBef>
              <a:buFont typeface="Arial"/>
              <a:buChar char="•"/>
              <a:tabLst>
                <a:tab pos="240665" algn="l"/>
              </a:tabLst>
            </a:pPr>
            <a:r>
              <a:rPr sz="1400" dirty="0">
                <a:latin typeface="Times New Roman"/>
                <a:cs typeface="Times New Roman"/>
              </a:rPr>
              <a:t>Листья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у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дуба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резные,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волнистые,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тёмно-</a:t>
            </a:r>
            <a:r>
              <a:rPr sz="1400" dirty="0">
                <a:latin typeface="Times New Roman"/>
                <a:cs typeface="Times New Roman"/>
              </a:rPr>
              <a:t>зелёные,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плотные.</a:t>
            </a:r>
            <a:endParaRPr sz="1400">
              <a:latin typeface="Times New Roman"/>
              <a:cs typeface="Times New Roman"/>
            </a:endParaRPr>
          </a:p>
          <a:p>
            <a:pPr marL="240665" indent="-227965">
              <a:lnSpc>
                <a:spcPct val="100000"/>
              </a:lnSpc>
              <a:spcBef>
                <a:spcPts val="495"/>
              </a:spcBef>
              <a:buFont typeface="Arial"/>
              <a:buChar char="•"/>
              <a:tabLst>
                <a:tab pos="240665" algn="l"/>
              </a:tabLst>
            </a:pPr>
            <a:r>
              <a:rPr sz="1400" dirty="0">
                <a:latin typeface="Times New Roman"/>
                <a:cs typeface="Times New Roman"/>
              </a:rPr>
              <a:t>А</a:t>
            </a:r>
            <a:r>
              <a:rPr sz="1400" spc="-3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на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ветках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или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на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земле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лежат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жёлуди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—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гладкие,</a:t>
            </a:r>
            <a:endParaRPr sz="1400">
              <a:latin typeface="Times New Roman"/>
              <a:cs typeface="Times New Roman"/>
            </a:endParaRPr>
          </a:p>
          <a:p>
            <a:pPr marL="240665" indent="-227965">
              <a:lnSpc>
                <a:spcPct val="100000"/>
              </a:lnSpc>
              <a:spcBef>
                <a:spcPts val="500"/>
              </a:spcBef>
              <a:buFont typeface="Arial"/>
              <a:buChar char="•"/>
              <a:tabLst>
                <a:tab pos="240665" algn="l"/>
              </a:tabLst>
            </a:pPr>
            <a:r>
              <a:rPr sz="1400" dirty="0">
                <a:latin typeface="Times New Roman"/>
                <a:cs typeface="Times New Roman"/>
              </a:rPr>
              <a:t>коричневые,</a:t>
            </a:r>
            <a:r>
              <a:rPr sz="1400" spc="-3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в</a:t>
            </a:r>
            <a:r>
              <a:rPr sz="1400" spc="-3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смешных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«шапочках».</a:t>
            </a:r>
            <a:endParaRPr sz="1400">
              <a:latin typeface="Times New Roman"/>
              <a:cs typeface="Times New Roman"/>
            </a:endParaRPr>
          </a:p>
          <a:p>
            <a:pPr marL="285115" indent="-272415">
              <a:lnSpc>
                <a:spcPct val="100000"/>
              </a:lnSpc>
              <a:spcBef>
                <a:spcPts val="495"/>
              </a:spcBef>
              <a:buFont typeface="Arial"/>
              <a:buChar char="•"/>
              <a:tabLst>
                <a:tab pos="285115" algn="l"/>
              </a:tabLst>
            </a:pPr>
            <a:r>
              <a:rPr sz="1400" dirty="0">
                <a:latin typeface="Times New Roman"/>
                <a:cs typeface="Times New Roman"/>
              </a:rPr>
              <a:t>Спросите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детей: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На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что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похожа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шапочка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желудя?</a:t>
            </a:r>
            <a:endParaRPr sz="1400">
              <a:latin typeface="Times New Roman"/>
              <a:cs typeface="Times New Roman"/>
            </a:endParaRPr>
          </a:p>
          <a:p>
            <a:pPr marL="240665" indent="-227965">
              <a:lnSpc>
                <a:spcPct val="100000"/>
              </a:lnSpc>
              <a:spcBef>
                <a:spcPts val="495"/>
              </a:spcBef>
              <a:buFont typeface="Arial"/>
              <a:buChar char="•"/>
              <a:tabLst>
                <a:tab pos="240665" algn="l"/>
              </a:tabLst>
            </a:pPr>
            <a:r>
              <a:rPr sz="1400" dirty="0">
                <a:latin typeface="Times New Roman"/>
                <a:cs typeface="Times New Roman"/>
              </a:rPr>
              <a:t>(На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беретик,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на</a:t>
            </a:r>
            <a:r>
              <a:rPr sz="1400" spc="-3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шляпку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гнома).</a:t>
            </a:r>
            <a:endParaRPr sz="14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09116" y="1757413"/>
            <a:ext cx="4245432" cy="426782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6913" y="1421108"/>
            <a:ext cx="6007735" cy="3870960"/>
          </a:xfrm>
          <a:prstGeom prst="rect">
            <a:avLst/>
          </a:prstGeom>
        </p:spPr>
        <p:txBody>
          <a:bodyPr vert="horz" wrap="square" lIns="0" tIns="1212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5"/>
              </a:spcBef>
            </a:pPr>
            <a:r>
              <a:rPr sz="1800" dirty="0">
                <a:latin typeface="Times New Roman"/>
                <a:cs typeface="Times New Roman"/>
              </a:rPr>
              <a:t>2.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465" dirty="0">
                <a:latin typeface="Segoe UI Symbol"/>
                <a:cs typeface="Segoe UI Symbol"/>
              </a:rPr>
              <a:t>👂</a:t>
            </a:r>
            <a:r>
              <a:rPr sz="1800" spc="-55" dirty="0">
                <a:latin typeface="Segoe UI Symbol"/>
                <a:cs typeface="Segoe UI Symbol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Что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мы</a:t>
            </a:r>
            <a:r>
              <a:rPr sz="1800" spc="-10" dirty="0">
                <a:latin typeface="Times New Roman"/>
                <a:cs typeface="Times New Roman"/>
              </a:rPr>
              <a:t> СЛЫШИМ?</a:t>
            </a:r>
            <a:endParaRPr sz="1800">
              <a:latin typeface="Times New Roman"/>
              <a:cs typeface="Times New Roman"/>
            </a:endParaRPr>
          </a:p>
          <a:p>
            <a:pPr marL="69215">
              <a:lnSpc>
                <a:spcPct val="100000"/>
              </a:lnSpc>
              <a:spcBef>
                <a:spcPts val="860"/>
              </a:spcBef>
            </a:pPr>
            <a:r>
              <a:rPr sz="1800" dirty="0">
                <a:latin typeface="Times New Roman"/>
                <a:cs typeface="Times New Roman"/>
              </a:rPr>
              <a:t>Встаньте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тихонько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и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закройте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глаза.</a:t>
            </a:r>
            <a:endParaRPr sz="18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800"/>
              </a:spcBef>
            </a:pPr>
            <a:r>
              <a:rPr sz="1800" dirty="0">
                <a:latin typeface="Times New Roman"/>
                <a:cs typeface="Times New Roman"/>
              </a:rPr>
              <a:t>В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ветвях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дуба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шумит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ветер.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Но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это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не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тонкий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шелест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берёзы, </a:t>
            </a:r>
            <a:r>
              <a:rPr sz="1800" dirty="0">
                <a:latin typeface="Times New Roman"/>
                <a:cs typeface="Times New Roman"/>
              </a:rPr>
              <a:t>а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низкий,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густой,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чуть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ворчливый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шум.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«Ш-ш-</a:t>
            </a:r>
            <a:r>
              <a:rPr sz="1800" dirty="0">
                <a:latin typeface="Times New Roman"/>
                <a:cs typeface="Times New Roman"/>
              </a:rPr>
              <a:t>ш…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Ш-</a:t>
            </a:r>
            <a:r>
              <a:rPr sz="1800" spc="-25" dirty="0">
                <a:latin typeface="Times New Roman"/>
                <a:cs typeface="Times New Roman"/>
              </a:rPr>
              <a:t>ш- </a:t>
            </a:r>
            <a:r>
              <a:rPr sz="1800" dirty="0">
                <a:latin typeface="Times New Roman"/>
                <a:cs typeface="Times New Roman"/>
              </a:rPr>
              <a:t>ш…»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—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будто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старый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дедушка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рассказывает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сказку.</a:t>
            </a:r>
            <a:endParaRPr sz="1800">
              <a:latin typeface="Times New Roman"/>
              <a:cs typeface="Times New Roman"/>
            </a:endParaRPr>
          </a:p>
          <a:p>
            <a:pPr marL="12700" marR="94615">
              <a:lnSpc>
                <a:spcPct val="100000"/>
              </a:lnSpc>
              <a:spcBef>
                <a:spcPts val="800"/>
              </a:spcBef>
            </a:pPr>
            <a:r>
              <a:rPr sz="1800" dirty="0">
                <a:latin typeface="Times New Roman"/>
                <a:cs typeface="Times New Roman"/>
              </a:rPr>
              <a:t>Слышно,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как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стучит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дятел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по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коре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(тук-тук-</a:t>
            </a:r>
            <a:r>
              <a:rPr sz="1800" dirty="0">
                <a:latin typeface="Times New Roman"/>
                <a:cs typeface="Times New Roman"/>
              </a:rPr>
              <a:t>тук!),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как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птицы перекликаются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в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кроне,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а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под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ногами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хрустят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800"/>
              </a:spcBef>
            </a:pPr>
            <a:r>
              <a:rPr sz="1800" dirty="0">
                <a:latin typeface="Times New Roman"/>
                <a:cs typeface="Times New Roman"/>
              </a:rPr>
              <a:t>сухие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жёлуди,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если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сделать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шаг.</a:t>
            </a:r>
            <a:endParaRPr sz="1800">
              <a:latin typeface="Times New Roman"/>
              <a:cs typeface="Times New Roman"/>
            </a:endParaRPr>
          </a:p>
          <a:p>
            <a:pPr marL="12700" marR="1557655" indent="57150">
              <a:lnSpc>
                <a:spcPct val="137000"/>
              </a:lnSpc>
            </a:pPr>
            <a:r>
              <a:rPr sz="1800" dirty="0">
                <a:latin typeface="Times New Roman"/>
                <a:cs typeface="Times New Roman"/>
              </a:rPr>
              <a:t>Спросите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детей: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Если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бы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дуб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умел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говорить, </a:t>
            </a:r>
            <a:r>
              <a:rPr sz="1800" dirty="0">
                <a:latin typeface="Times New Roman"/>
                <a:cs typeface="Times New Roman"/>
              </a:rPr>
              <a:t>каким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бы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у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него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был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голос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—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тонким,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800"/>
              </a:spcBef>
            </a:pPr>
            <a:r>
              <a:rPr sz="1800" dirty="0">
                <a:latin typeface="Times New Roman"/>
                <a:cs typeface="Times New Roman"/>
              </a:rPr>
              <a:t>как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у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мышки,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или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низким,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как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у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медведя?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02932" y="1500263"/>
            <a:ext cx="4420641" cy="391290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3292" y="1273871"/>
            <a:ext cx="6241415" cy="39008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215" marR="2132965" indent="-57150">
              <a:lnSpc>
                <a:spcPct val="1452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3.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spc="-434" dirty="0">
                <a:latin typeface="Segoe UI Symbol"/>
                <a:cs typeface="Segoe UI Symbol"/>
              </a:rPr>
              <a:t>✋</a:t>
            </a:r>
            <a:r>
              <a:rPr sz="1800" spc="-45" dirty="0">
                <a:latin typeface="Segoe UI Symbol"/>
                <a:cs typeface="Segoe UI Symbol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Что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мы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ЧУВСТВУЕМ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(осязаем)? </a:t>
            </a:r>
            <a:r>
              <a:rPr sz="1800" dirty="0">
                <a:latin typeface="Times New Roman"/>
                <a:cs typeface="Times New Roman"/>
              </a:rPr>
              <a:t>Протяните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руку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и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потрогайте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ствол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дуба.</a:t>
            </a:r>
            <a:endParaRPr sz="1800">
              <a:latin typeface="Times New Roman"/>
              <a:cs typeface="Times New Roman"/>
            </a:endParaRPr>
          </a:p>
          <a:p>
            <a:pPr marL="12700" marR="5715">
              <a:lnSpc>
                <a:spcPct val="100000"/>
              </a:lnSpc>
              <a:spcBef>
                <a:spcPts val="800"/>
              </a:spcBef>
            </a:pPr>
            <a:r>
              <a:rPr sz="1800" dirty="0">
                <a:latin typeface="Times New Roman"/>
                <a:cs typeface="Times New Roman"/>
              </a:rPr>
              <a:t>Какой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он?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**Шершавый**,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твёрдый,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**колючий**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(потому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что </a:t>
            </a:r>
            <a:r>
              <a:rPr sz="1800" dirty="0">
                <a:latin typeface="Times New Roman"/>
                <a:cs typeface="Times New Roman"/>
              </a:rPr>
              <a:t>кора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в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трещинках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и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бугорках).</a:t>
            </a:r>
            <a:endParaRPr sz="1800">
              <a:latin typeface="Times New Roman"/>
              <a:cs typeface="Times New Roman"/>
            </a:endParaRPr>
          </a:p>
          <a:p>
            <a:pPr marL="12700" marR="273050">
              <a:lnSpc>
                <a:spcPct val="100000"/>
              </a:lnSpc>
              <a:spcBef>
                <a:spcPts val="800"/>
              </a:spcBef>
            </a:pPr>
            <a:r>
              <a:rPr sz="1800" dirty="0">
                <a:latin typeface="Times New Roman"/>
                <a:cs typeface="Times New Roman"/>
              </a:rPr>
              <a:t>Возьмите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в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ладошку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жёлудь.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Он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**гладкий**,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прохладный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spc="-50" dirty="0">
                <a:latin typeface="Times New Roman"/>
                <a:cs typeface="Times New Roman"/>
              </a:rPr>
              <a:t>и </a:t>
            </a:r>
            <a:r>
              <a:rPr sz="1800" dirty="0">
                <a:latin typeface="Times New Roman"/>
                <a:cs typeface="Times New Roman"/>
              </a:rPr>
              <a:t>скользкий.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А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его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шапочка,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наоборот,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**бархатная**,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чуть </a:t>
            </a:r>
            <a:r>
              <a:rPr sz="1800" spc="-10" dirty="0">
                <a:latin typeface="Times New Roman"/>
                <a:cs typeface="Times New Roman"/>
              </a:rPr>
              <a:t>шероховатая.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800"/>
              </a:spcBef>
            </a:pPr>
            <a:r>
              <a:rPr sz="1800" spc="-10" dirty="0">
                <a:latin typeface="Times New Roman"/>
                <a:cs typeface="Times New Roman"/>
              </a:rPr>
              <a:t>Потрогайте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лист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дуба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—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он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**жёсткий**,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800"/>
              </a:spcBef>
            </a:pPr>
            <a:r>
              <a:rPr sz="1800" dirty="0">
                <a:latin typeface="Times New Roman"/>
                <a:cs typeface="Times New Roman"/>
              </a:rPr>
              <a:t>не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мягкий,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как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у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липы,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а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плотный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и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упругий.</a:t>
            </a:r>
            <a:endParaRPr sz="1800">
              <a:latin typeface="Times New Roman"/>
              <a:cs typeface="Times New Roman"/>
            </a:endParaRPr>
          </a:p>
          <a:p>
            <a:pPr marL="69215" marR="710565">
              <a:lnSpc>
                <a:spcPct val="137000"/>
              </a:lnSpc>
            </a:pPr>
            <a:r>
              <a:rPr sz="1800" dirty="0">
                <a:latin typeface="Times New Roman"/>
                <a:cs typeface="Times New Roman"/>
              </a:rPr>
              <a:t>Спросите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детей: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А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что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холоднее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—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кора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дуба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или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лист? </a:t>
            </a:r>
            <a:r>
              <a:rPr sz="1800" dirty="0">
                <a:latin typeface="Times New Roman"/>
                <a:cs typeface="Times New Roman"/>
              </a:rPr>
              <a:t>(Кора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—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потому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что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она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толстая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и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тенистая).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88732" y="1370698"/>
            <a:ext cx="3829570" cy="359210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8000" y="1318517"/>
            <a:ext cx="5871845" cy="4074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215" marR="1902460">
              <a:lnSpc>
                <a:spcPct val="1397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4.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465" dirty="0">
                <a:latin typeface="Segoe UI Symbol"/>
                <a:cs typeface="Segoe UI Symbol"/>
              </a:rPr>
              <a:t>👃</a:t>
            </a:r>
            <a:r>
              <a:rPr sz="1800" spc="-65" dirty="0">
                <a:latin typeface="Segoe UI Symbol"/>
                <a:cs typeface="Segoe UI Symbol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Что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мы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ЧУВСТВУЕМ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(обоняем)? </a:t>
            </a:r>
            <a:r>
              <a:rPr sz="1800" dirty="0">
                <a:latin typeface="Times New Roman"/>
                <a:cs typeface="Times New Roman"/>
              </a:rPr>
              <a:t>Вдохните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глубже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носом.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800"/>
              </a:spcBef>
            </a:pPr>
            <a:r>
              <a:rPr sz="1800" dirty="0">
                <a:latin typeface="Times New Roman"/>
                <a:cs typeface="Times New Roman"/>
              </a:rPr>
              <a:t>Чем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пахнет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у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дуба?</a:t>
            </a:r>
            <a:endParaRPr sz="18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800"/>
              </a:spcBef>
            </a:pPr>
            <a:r>
              <a:rPr sz="1800" dirty="0">
                <a:latin typeface="Times New Roman"/>
                <a:cs typeface="Times New Roman"/>
              </a:rPr>
              <a:t>Кора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пахнет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**терпко**,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горьковато,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чуть-</a:t>
            </a:r>
            <a:r>
              <a:rPr sz="1800" dirty="0">
                <a:latin typeface="Times New Roman"/>
                <a:cs typeface="Times New Roman"/>
              </a:rPr>
              <a:t>чуть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лекарством. </a:t>
            </a:r>
            <a:r>
              <a:rPr sz="1800" dirty="0">
                <a:latin typeface="Times New Roman"/>
                <a:cs typeface="Times New Roman"/>
              </a:rPr>
              <a:t>Вспомните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запах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аптеки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или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крепкого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чая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—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похоже.</a:t>
            </a:r>
            <a:endParaRPr sz="1800">
              <a:latin typeface="Times New Roman"/>
              <a:cs typeface="Times New Roman"/>
            </a:endParaRPr>
          </a:p>
          <a:p>
            <a:pPr marL="12700" marR="651510">
              <a:lnSpc>
                <a:spcPct val="137000"/>
              </a:lnSpc>
            </a:pPr>
            <a:r>
              <a:rPr sz="1800" dirty="0">
                <a:latin typeface="Times New Roman"/>
                <a:cs typeface="Times New Roman"/>
              </a:rPr>
              <a:t>А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если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поднять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земли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жёлудь,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он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пахнет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сыростью, </a:t>
            </a:r>
            <a:r>
              <a:rPr sz="1800" dirty="0">
                <a:latin typeface="Times New Roman"/>
                <a:cs typeface="Times New Roman"/>
              </a:rPr>
              <a:t>лесом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и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орехами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(чуть-чуть).</a:t>
            </a:r>
            <a:endParaRPr sz="18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800"/>
              </a:spcBef>
            </a:pPr>
            <a:r>
              <a:rPr sz="1800" dirty="0">
                <a:latin typeface="Times New Roman"/>
                <a:cs typeface="Times New Roman"/>
              </a:rPr>
              <a:t>А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под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дубом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пахнет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грибами</a:t>
            </a:r>
            <a:endParaRPr sz="1800">
              <a:latin typeface="Times New Roman"/>
              <a:cs typeface="Times New Roman"/>
            </a:endParaRPr>
          </a:p>
          <a:p>
            <a:pPr marL="12700" marR="1086485" algn="just">
              <a:lnSpc>
                <a:spcPct val="137000"/>
              </a:lnSpc>
            </a:pPr>
            <a:r>
              <a:rPr sz="1800" dirty="0">
                <a:latin typeface="Times New Roman"/>
                <a:cs typeface="Times New Roman"/>
              </a:rPr>
              <a:t>и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прошлогодними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листьями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—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влажно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и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вкусно. </a:t>
            </a:r>
            <a:r>
              <a:rPr sz="1800" dirty="0">
                <a:latin typeface="Times New Roman"/>
                <a:cs typeface="Times New Roman"/>
              </a:rPr>
              <a:t>Спросите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детей:*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Каким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словом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можно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назвать </a:t>
            </a:r>
            <a:r>
              <a:rPr sz="1800" dirty="0">
                <a:latin typeface="Times New Roman"/>
                <a:cs typeface="Times New Roman"/>
              </a:rPr>
              <a:t>этот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лесной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запах?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(Свежим,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мокрым,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грибным).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66267" y="1596771"/>
            <a:ext cx="4678032" cy="386355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3869" y="1217217"/>
            <a:ext cx="6062980" cy="438150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882650">
              <a:lnSpc>
                <a:spcPct val="102699"/>
              </a:lnSpc>
              <a:spcBef>
                <a:spcPts val="40"/>
              </a:spcBef>
            </a:pPr>
            <a:r>
              <a:rPr sz="1800" dirty="0">
                <a:latin typeface="Times New Roman"/>
                <a:cs typeface="Times New Roman"/>
              </a:rPr>
              <a:t>5.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spc="465" dirty="0">
                <a:latin typeface="Segoe UI Symbol"/>
                <a:cs typeface="Segoe UI Symbol"/>
              </a:rPr>
              <a:t>👅</a:t>
            </a:r>
            <a:r>
              <a:rPr sz="1800" spc="-75" dirty="0">
                <a:latin typeface="Segoe UI Symbol"/>
                <a:cs typeface="Segoe UI Symbol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Что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мы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ЧУВСТВУЕМ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на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вкус?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(осторожно,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не </a:t>
            </a:r>
            <a:r>
              <a:rPr sz="1800" dirty="0">
                <a:latin typeface="Times New Roman"/>
                <a:cs typeface="Times New Roman"/>
              </a:rPr>
              <a:t>пробовать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без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спроса!)</a:t>
            </a:r>
            <a:endParaRPr sz="1800">
              <a:latin typeface="Times New Roman"/>
              <a:cs typeface="Times New Roman"/>
            </a:endParaRPr>
          </a:p>
          <a:p>
            <a:pPr marL="12700" marR="119380" indent="57150">
              <a:lnSpc>
                <a:spcPct val="137000"/>
              </a:lnSpc>
            </a:pPr>
            <a:r>
              <a:rPr sz="1800" dirty="0">
                <a:latin typeface="Times New Roman"/>
                <a:cs typeface="Times New Roman"/>
              </a:rPr>
              <a:t>Мы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не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кусаем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кору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и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не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едим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сырые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жёлуди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(они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горькие!). </a:t>
            </a:r>
            <a:r>
              <a:rPr sz="1800" dirty="0">
                <a:latin typeface="Times New Roman"/>
                <a:cs typeface="Times New Roman"/>
              </a:rPr>
              <a:t>Но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можно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представить.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Жёлудь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на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вкус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**горький**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spc="-50" dirty="0">
                <a:latin typeface="Times New Roman"/>
                <a:cs typeface="Times New Roman"/>
              </a:rPr>
              <a:t>и</a:t>
            </a:r>
            <a:endParaRPr sz="18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1800" dirty="0">
                <a:latin typeface="Times New Roman"/>
                <a:cs typeface="Times New Roman"/>
              </a:rPr>
              <a:t>**терпкий**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—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язык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сразу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становится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шершавым,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как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после </a:t>
            </a:r>
            <a:r>
              <a:rPr sz="1800" dirty="0">
                <a:latin typeface="Times New Roman"/>
                <a:cs typeface="Times New Roman"/>
              </a:rPr>
              <a:t>неспелой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хурмы.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А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дубовая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кора,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если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её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чуть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лизнуть </a:t>
            </a:r>
            <a:r>
              <a:rPr sz="1800" dirty="0">
                <a:latin typeface="Times New Roman"/>
                <a:cs typeface="Times New Roman"/>
              </a:rPr>
              <a:t>(только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если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спросить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у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взрослых!),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**вяжет**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рот,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как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очень </a:t>
            </a:r>
            <a:r>
              <a:rPr sz="1800" dirty="0">
                <a:latin typeface="Times New Roman"/>
                <a:cs typeface="Times New Roman"/>
              </a:rPr>
              <a:t>крепкий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чай.</a:t>
            </a:r>
            <a:endParaRPr sz="1800">
              <a:latin typeface="Times New Roman"/>
              <a:cs typeface="Times New Roman"/>
            </a:endParaRPr>
          </a:p>
          <a:p>
            <a:pPr marL="12700" marR="1074420">
              <a:lnSpc>
                <a:spcPct val="137000"/>
              </a:lnSpc>
            </a:pPr>
            <a:r>
              <a:rPr sz="1800" dirty="0">
                <a:latin typeface="Times New Roman"/>
                <a:cs typeface="Times New Roman"/>
              </a:rPr>
              <a:t>Зато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в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дубовых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бочках</a:t>
            </a:r>
            <a:r>
              <a:rPr sz="1800" spc="39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делают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соленья.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Дуб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дарит </a:t>
            </a:r>
            <a:r>
              <a:rPr sz="1800" dirty="0">
                <a:latin typeface="Times New Roman"/>
                <a:cs typeface="Times New Roman"/>
              </a:rPr>
              <a:t>свой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вкус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еде.</a:t>
            </a:r>
            <a:endParaRPr sz="1800">
              <a:latin typeface="Times New Roman"/>
              <a:cs typeface="Times New Roman"/>
            </a:endParaRPr>
          </a:p>
          <a:p>
            <a:pPr marL="12700" marR="194310" indent="57150">
              <a:lnSpc>
                <a:spcPct val="100000"/>
              </a:lnSpc>
              <a:spcBef>
                <a:spcPts val="800"/>
              </a:spcBef>
            </a:pPr>
            <a:r>
              <a:rPr sz="1800" dirty="0">
                <a:latin typeface="Times New Roman"/>
                <a:cs typeface="Times New Roman"/>
              </a:rPr>
              <a:t>Спросите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детей: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Что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лучше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попробовать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—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сырой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жёлудь </a:t>
            </a:r>
            <a:r>
              <a:rPr sz="1800" dirty="0">
                <a:latin typeface="Times New Roman"/>
                <a:cs typeface="Times New Roman"/>
              </a:rPr>
              <a:t>или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клубнику?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Правильно,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клубнику.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Жёлуди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люди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раньше </a:t>
            </a:r>
            <a:r>
              <a:rPr sz="1800" dirty="0">
                <a:latin typeface="Times New Roman"/>
                <a:cs typeface="Times New Roman"/>
              </a:rPr>
              <a:t>мололи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на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муку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и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пекли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хлеб,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но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только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после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специальной обработки!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94816" y="1485900"/>
            <a:ext cx="3886200" cy="38862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5108" y="2461983"/>
            <a:ext cx="6121400" cy="1427480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0"/>
              </a:spcBef>
            </a:pPr>
            <a:r>
              <a:rPr sz="1800" dirty="0">
                <a:latin typeface="Times New Roman"/>
                <a:cs typeface="Times New Roman"/>
              </a:rPr>
              <a:t>Вопрос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для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размышления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(можно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спросить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в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классе):</a:t>
            </a:r>
            <a:endParaRPr sz="1800">
              <a:latin typeface="Times New Roman"/>
              <a:cs typeface="Times New Roman"/>
            </a:endParaRPr>
          </a:p>
          <a:p>
            <a:pPr marL="12700" indent="57150">
              <a:lnSpc>
                <a:spcPct val="100000"/>
              </a:lnSpc>
              <a:spcBef>
                <a:spcPts val="800"/>
              </a:spcBef>
            </a:pPr>
            <a:r>
              <a:rPr sz="1800" dirty="0">
                <a:latin typeface="Times New Roman"/>
                <a:cs typeface="Times New Roman"/>
              </a:rPr>
              <a:t>А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если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бы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дуб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был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человеком,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какой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бы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у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него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был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характер?</a:t>
            </a:r>
            <a:endParaRPr sz="18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800"/>
              </a:spcBef>
            </a:pPr>
            <a:r>
              <a:rPr sz="1800" dirty="0">
                <a:latin typeface="Times New Roman"/>
                <a:cs typeface="Times New Roman"/>
              </a:rPr>
              <a:t>Сильный,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старый,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мудрый,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чуть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ворчливый,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но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надёжный,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как </a:t>
            </a:r>
            <a:r>
              <a:rPr sz="1800" dirty="0">
                <a:latin typeface="Times New Roman"/>
                <a:cs typeface="Times New Roman"/>
              </a:rPr>
              <a:t>дедушка,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который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всех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защищает.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62164" y="1651520"/>
            <a:ext cx="3979710" cy="355494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85850"/>
            <a:ext cx="3412667" cy="50399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1152" rIns="0" bIns="0" rtlCol="0">
            <a:spAutoFit/>
          </a:bodyPr>
          <a:lstStyle/>
          <a:p>
            <a:pPr marL="3524250">
              <a:lnSpc>
                <a:spcPct val="100000"/>
              </a:lnSpc>
              <a:spcBef>
                <a:spcPts val="100"/>
              </a:spcBef>
            </a:pPr>
            <a:r>
              <a:rPr sz="1800" dirty="0"/>
              <a:t>Метод</a:t>
            </a:r>
            <a:r>
              <a:rPr sz="1800" spc="-45" dirty="0"/>
              <a:t> </a:t>
            </a:r>
            <a:r>
              <a:rPr sz="1800" dirty="0"/>
              <a:t>9</a:t>
            </a:r>
            <a:r>
              <a:rPr sz="1800" spc="-40" dirty="0"/>
              <a:t> </a:t>
            </a:r>
            <a:r>
              <a:rPr sz="1800" dirty="0"/>
              <a:t>—</a:t>
            </a:r>
            <a:r>
              <a:rPr sz="1800" spc="-40" dirty="0"/>
              <a:t> </a:t>
            </a:r>
            <a:r>
              <a:rPr sz="1800" dirty="0"/>
              <a:t>«Редакционная</a:t>
            </a:r>
            <a:r>
              <a:rPr sz="1800" spc="-40" dirty="0"/>
              <a:t> </a:t>
            </a:r>
            <a:r>
              <a:rPr sz="1800" dirty="0"/>
              <a:t>коллегия»</a:t>
            </a:r>
            <a:r>
              <a:rPr sz="1800" spc="-40" dirty="0"/>
              <a:t> </a:t>
            </a:r>
            <a:r>
              <a:rPr sz="1800" dirty="0"/>
              <a:t>(ролевая</a:t>
            </a:r>
            <a:r>
              <a:rPr sz="1800" spc="-40" dirty="0"/>
              <a:t> </a:t>
            </a:r>
            <a:r>
              <a:rPr sz="1800" spc="-10" dirty="0"/>
              <a:t>игра</a:t>
            </a:r>
            <a:r>
              <a:rPr sz="1400" spc="-10" dirty="0">
                <a:solidFill>
                  <a:srgbClr val="6F2F9F"/>
                </a:solidFill>
              </a:rPr>
              <a:t>)</a:t>
            </a:r>
            <a:endParaRPr sz="1400"/>
          </a:p>
        </p:txBody>
      </p:sp>
      <p:sp>
        <p:nvSpPr>
          <p:cNvPr id="4" name="object 4"/>
          <p:cNvSpPr txBox="1"/>
          <p:nvPr/>
        </p:nvSpPr>
        <p:spPr>
          <a:xfrm>
            <a:off x="3721938" y="1739912"/>
            <a:ext cx="5345430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sz="1000" spc="-10" dirty="0">
                <a:solidFill>
                  <a:srgbClr val="383838"/>
                </a:solidFill>
                <a:latin typeface="Times New Roman"/>
                <a:cs typeface="Times New Roman"/>
              </a:rPr>
              <a:t>Ролевая</a:t>
            </a:r>
            <a:r>
              <a:rPr sz="1000" spc="-2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383838"/>
                </a:solidFill>
                <a:latin typeface="Times New Roman"/>
                <a:cs typeface="Times New Roman"/>
              </a:rPr>
              <a:t>игра,</a:t>
            </a:r>
            <a:r>
              <a:rPr sz="1000" spc="-2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383838"/>
                </a:solidFill>
                <a:latin typeface="Times New Roman"/>
                <a:cs typeface="Times New Roman"/>
              </a:rPr>
              <a:t>имитирующая</a:t>
            </a:r>
            <a:r>
              <a:rPr sz="1000" spc="-2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383838"/>
                </a:solidFill>
                <a:latin typeface="Times New Roman"/>
                <a:cs typeface="Times New Roman"/>
              </a:rPr>
              <a:t>работу</a:t>
            </a:r>
            <a:r>
              <a:rPr sz="1000" spc="-2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383838"/>
                </a:solidFill>
                <a:latin typeface="Times New Roman"/>
                <a:cs typeface="Times New Roman"/>
              </a:rPr>
              <a:t>редакции:</a:t>
            </a:r>
            <a:r>
              <a:rPr sz="1000" spc="-2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383838"/>
                </a:solidFill>
                <a:latin typeface="Times New Roman"/>
                <a:cs typeface="Times New Roman"/>
              </a:rPr>
              <a:t>каждый</a:t>
            </a:r>
            <a:r>
              <a:rPr sz="1000" spc="-2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383838"/>
                </a:solidFill>
                <a:latin typeface="Times New Roman"/>
                <a:cs typeface="Times New Roman"/>
              </a:rPr>
              <a:t>ученик</a:t>
            </a:r>
            <a:r>
              <a:rPr sz="1000" spc="-2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383838"/>
                </a:solidFill>
                <a:latin typeface="Times New Roman"/>
                <a:cs typeface="Times New Roman"/>
              </a:rPr>
              <a:t>получает</a:t>
            </a:r>
            <a:r>
              <a:rPr sz="1000" spc="-2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383838"/>
                </a:solidFill>
                <a:latin typeface="Times New Roman"/>
                <a:cs typeface="Times New Roman"/>
              </a:rPr>
              <a:t>роль,</a:t>
            </a:r>
            <a:r>
              <a:rPr sz="1000" spc="-2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383838"/>
                </a:solidFill>
                <a:latin typeface="Times New Roman"/>
                <a:cs typeface="Times New Roman"/>
              </a:rPr>
              <a:t>коллективно</a:t>
            </a:r>
            <a:r>
              <a:rPr sz="1000" spc="-2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383838"/>
                </a:solidFill>
                <a:latin typeface="Times New Roman"/>
                <a:cs typeface="Times New Roman"/>
              </a:rPr>
              <a:t>правят </a:t>
            </a:r>
            <a:r>
              <a:rPr sz="1000" dirty="0">
                <a:solidFill>
                  <a:srgbClr val="383838"/>
                </a:solidFill>
                <a:latin typeface="Times New Roman"/>
                <a:cs typeface="Times New Roman"/>
              </a:rPr>
              <a:t>текст</a:t>
            </a:r>
            <a:r>
              <a:rPr sz="1000" spc="-2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383838"/>
                </a:solidFill>
                <a:latin typeface="Times New Roman"/>
                <a:cs typeface="Times New Roman"/>
              </a:rPr>
              <a:t>и</a:t>
            </a:r>
            <a:r>
              <a:rPr sz="1000" spc="-2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383838"/>
                </a:solidFill>
                <a:latin typeface="Times New Roman"/>
                <a:cs typeface="Times New Roman"/>
              </a:rPr>
              <a:t>обсуждают</a:t>
            </a:r>
            <a:r>
              <a:rPr sz="1000" spc="-2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383838"/>
                </a:solidFill>
                <a:latin typeface="Times New Roman"/>
                <a:cs typeface="Times New Roman"/>
              </a:rPr>
              <a:t>правки.</a:t>
            </a:r>
            <a:r>
              <a:rPr sz="1000" spc="-2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383838"/>
                </a:solidFill>
                <a:latin typeface="Times New Roman"/>
                <a:cs typeface="Times New Roman"/>
              </a:rPr>
              <a:t>Идеально</a:t>
            </a:r>
            <a:r>
              <a:rPr sz="1000" spc="-2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383838"/>
                </a:solidFill>
                <a:latin typeface="Times New Roman"/>
                <a:cs typeface="Times New Roman"/>
              </a:rPr>
              <a:t>для</a:t>
            </a:r>
            <a:r>
              <a:rPr sz="1000" spc="-2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383838"/>
                </a:solidFill>
                <a:latin typeface="Times New Roman"/>
                <a:cs typeface="Times New Roman"/>
              </a:rPr>
              <a:t>практики</a:t>
            </a:r>
            <a:r>
              <a:rPr sz="1000" spc="-2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383838"/>
                </a:solidFill>
                <a:latin typeface="Times New Roman"/>
                <a:cs typeface="Times New Roman"/>
              </a:rPr>
              <a:t>орфографии,</a:t>
            </a:r>
            <a:r>
              <a:rPr sz="1000" spc="-2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383838"/>
                </a:solidFill>
                <a:latin typeface="Times New Roman"/>
                <a:cs typeface="Times New Roman"/>
              </a:rPr>
              <a:t>пунктуации</a:t>
            </a:r>
            <a:r>
              <a:rPr sz="1000" spc="-2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383838"/>
                </a:solidFill>
                <a:latin typeface="Times New Roman"/>
                <a:cs typeface="Times New Roman"/>
              </a:rPr>
              <a:t>и</a:t>
            </a:r>
            <a:r>
              <a:rPr sz="1000" spc="-2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383838"/>
                </a:solidFill>
                <a:latin typeface="Times New Roman"/>
                <a:cs typeface="Times New Roman"/>
              </a:rPr>
              <a:t>стилистики</a:t>
            </a:r>
            <a:r>
              <a:rPr sz="900" spc="-10" dirty="0">
                <a:solidFill>
                  <a:srgbClr val="383838"/>
                </a:solidFill>
                <a:latin typeface="Arial"/>
                <a:cs typeface="Arial"/>
              </a:rPr>
              <a:t>.</a:t>
            </a:r>
            <a:endParaRPr sz="9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34638" y="2574074"/>
            <a:ext cx="271238" cy="27123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34638" y="3470198"/>
            <a:ext cx="271238" cy="27123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34638" y="4360646"/>
            <a:ext cx="271238" cy="271233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3734633" y="5157355"/>
            <a:ext cx="271780" cy="271780"/>
          </a:xfrm>
          <a:custGeom>
            <a:avLst/>
            <a:gdLst/>
            <a:ahLst/>
            <a:cxnLst/>
            <a:rect l="l" t="t" r="r" b="b"/>
            <a:pathLst>
              <a:path w="271779" h="271779">
                <a:moveTo>
                  <a:pt x="38106" y="0"/>
                </a:moveTo>
                <a:lnTo>
                  <a:pt x="233132" y="0"/>
                </a:lnTo>
                <a:lnTo>
                  <a:pt x="247905" y="3013"/>
                </a:lnTo>
                <a:lnTo>
                  <a:pt x="260025" y="11210"/>
                </a:lnTo>
                <a:lnTo>
                  <a:pt x="268224" y="23327"/>
                </a:lnTo>
                <a:lnTo>
                  <a:pt x="271238" y="38100"/>
                </a:lnTo>
                <a:lnTo>
                  <a:pt x="271238" y="233133"/>
                </a:lnTo>
                <a:lnTo>
                  <a:pt x="268224" y="247905"/>
                </a:lnTo>
                <a:lnTo>
                  <a:pt x="260025" y="260022"/>
                </a:lnTo>
                <a:lnTo>
                  <a:pt x="247905" y="268220"/>
                </a:lnTo>
                <a:lnTo>
                  <a:pt x="233132" y="271233"/>
                </a:lnTo>
                <a:lnTo>
                  <a:pt x="38106" y="271233"/>
                </a:lnTo>
                <a:lnTo>
                  <a:pt x="23333" y="268220"/>
                </a:lnTo>
                <a:lnTo>
                  <a:pt x="11214" y="260022"/>
                </a:lnTo>
                <a:lnTo>
                  <a:pt x="3014" y="247905"/>
                </a:lnTo>
                <a:lnTo>
                  <a:pt x="0" y="233133"/>
                </a:lnTo>
                <a:lnTo>
                  <a:pt x="0" y="38100"/>
                </a:lnTo>
                <a:lnTo>
                  <a:pt x="3014" y="23327"/>
                </a:lnTo>
                <a:lnTo>
                  <a:pt x="11214" y="11210"/>
                </a:lnTo>
                <a:lnTo>
                  <a:pt x="23333" y="3013"/>
                </a:lnTo>
                <a:lnTo>
                  <a:pt x="38106" y="0"/>
                </a:lnTo>
                <a:close/>
              </a:path>
            </a:pathLst>
          </a:custGeom>
          <a:solidFill>
            <a:srgbClr val="DFDF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271530" y="2568903"/>
            <a:ext cx="2725420" cy="423545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sz="1000" spc="-10" dirty="0">
                <a:solidFill>
                  <a:srgbClr val="383838"/>
                </a:solidFill>
                <a:latin typeface="Times New Roman"/>
                <a:cs typeface="Times New Roman"/>
              </a:rPr>
              <a:t>Главный</a:t>
            </a:r>
            <a:r>
              <a:rPr sz="100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383838"/>
                </a:solidFill>
                <a:latin typeface="Times New Roman"/>
                <a:cs typeface="Times New Roman"/>
              </a:rPr>
              <a:t>редактор</a:t>
            </a:r>
            <a:endParaRPr sz="1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900" dirty="0">
                <a:solidFill>
                  <a:srgbClr val="383838"/>
                </a:solidFill>
                <a:latin typeface="Times New Roman"/>
                <a:cs typeface="Times New Roman"/>
              </a:rPr>
              <a:t>Координирует</a:t>
            </a:r>
            <a:r>
              <a:rPr sz="900" spc="-2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383838"/>
                </a:solidFill>
                <a:latin typeface="Times New Roman"/>
                <a:cs typeface="Times New Roman"/>
              </a:rPr>
              <a:t>работу,</a:t>
            </a:r>
            <a:r>
              <a:rPr sz="900" spc="-2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383838"/>
                </a:solidFill>
                <a:latin typeface="Times New Roman"/>
                <a:cs typeface="Times New Roman"/>
              </a:rPr>
              <a:t>принимает</a:t>
            </a:r>
            <a:r>
              <a:rPr sz="900" spc="-2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900" spc="-10" dirty="0">
                <a:solidFill>
                  <a:srgbClr val="383838"/>
                </a:solidFill>
                <a:latin typeface="Times New Roman"/>
                <a:cs typeface="Times New Roman"/>
              </a:rPr>
              <a:t>финальные</a:t>
            </a:r>
            <a:r>
              <a:rPr sz="900" spc="-2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900" spc="-10" dirty="0">
                <a:solidFill>
                  <a:srgbClr val="383838"/>
                </a:solidFill>
                <a:latin typeface="Times New Roman"/>
                <a:cs typeface="Times New Roman"/>
              </a:rPr>
              <a:t>решения</a:t>
            </a:r>
            <a:r>
              <a:rPr sz="850" spc="-10" dirty="0">
                <a:solidFill>
                  <a:srgbClr val="383838"/>
                </a:solidFill>
                <a:latin typeface="Arial"/>
                <a:cs typeface="Arial"/>
              </a:rPr>
              <a:t>.</a:t>
            </a:r>
            <a:endParaRPr sz="8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271530" y="3454234"/>
            <a:ext cx="1670685" cy="407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383838"/>
                </a:solidFill>
                <a:latin typeface="Times New Roman"/>
                <a:cs typeface="Times New Roman"/>
              </a:rPr>
              <a:t>Корректор</a:t>
            </a:r>
            <a:r>
              <a:rPr sz="1000" spc="-50" dirty="0">
                <a:solidFill>
                  <a:srgbClr val="383838"/>
                </a:solidFill>
                <a:latin typeface="Times New Roman"/>
                <a:cs typeface="Times New Roman"/>
              </a:rPr>
              <a:t> 1</a:t>
            </a:r>
            <a:endParaRPr sz="1000">
              <a:latin typeface="Times New Roman"/>
              <a:cs typeface="Times New Roman"/>
            </a:endParaRPr>
          </a:p>
          <a:p>
            <a:pPr marL="55880">
              <a:lnSpc>
                <a:spcPct val="100000"/>
              </a:lnSpc>
              <a:spcBef>
                <a:spcPts val="725"/>
              </a:spcBef>
            </a:pPr>
            <a:r>
              <a:rPr sz="900" dirty="0">
                <a:solidFill>
                  <a:srgbClr val="383838"/>
                </a:solidFill>
                <a:latin typeface="Times New Roman"/>
                <a:cs typeface="Times New Roman"/>
              </a:rPr>
              <a:t>Ищет</a:t>
            </a:r>
            <a:r>
              <a:rPr sz="900" spc="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900" spc="-10" dirty="0">
                <a:solidFill>
                  <a:srgbClr val="383838"/>
                </a:solidFill>
                <a:latin typeface="Times New Roman"/>
                <a:cs typeface="Times New Roman"/>
              </a:rPr>
              <a:t>орфографические</a:t>
            </a:r>
            <a:r>
              <a:rPr sz="900" spc="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900" spc="-10" dirty="0">
                <a:solidFill>
                  <a:srgbClr val="383838"/>
                </a:solidFill>
                <a:latin typeface="Times New Roman"/>
                <a:cs typeface="Times New Roman"/>
              </a:rPr>
              <a:t>ошибки</a:t>
            </a:r>
            <a:r>
              <a:rPr sz="850" spc="-10" dirty="0">
                <a:solidFill>
                  <a:srgbClr val="383838"/>
                </a:solidFill>
                <a:latin typeface="Arial"/>
                <a:cs typeface="Arial"/>
              </a:rPr>
              <a:t>.</a:t>
            </a:r>
            <a:endParaRPr sz="8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313999" y="4323638"/>
            <a:ext cx="1733550" cy="35560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265"/>
              </a:spcBef>
            </a:pPr>
            <a:r>
              <a:rPr sz="1000" dirty="0">
                <a:solidFill>
                  <a:srgbClr val="383838"/>
                </a:solidFill>
                <a:latin typeface="Times New Roman"/>
                <a:cs typeface="Times New Roman"/>
              </a:rPr>
              <a:t>Корректор</a:t>
            </a:r>
            <a:r>
              <a:rPr sz="1000" spc="-50" dirty="0">
                <a:solidFill>
                  <a:srgbClr val="383838"/>
                </a:solidFill>
                <a:latin typeface="Times New Roman"/>
                <a:cs typeface="Times New Roman"/>
              </a:rPr>
              <a:t> 2</a:t>
            </a:r>
            <a:endParaRPr sz="1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900" dirty="0">
                <a:solidFill>
                  <a:srgbClr val="383838"/>
                </a:solidFill>
                <a:latin typeface="Times New Roman"/>
                <a:cs typeface="Times New Roman"/>
              </a:rPr>
              <a:t>Проверяет</a:t>
            </a:r>
            <a:r>
              <a:rPr sz="900" spc="-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900" spc="-10" dirty="0">
                <a:solidFill>
                  <a:srgbClr val="383838"/>
                </a:solidFill>
                <a:latin typeface="Times New Roman"/>
                <a:cs typeface="Times New Roman"/>
              </a:rPr>
              <a:t>пунктуацию</a:t>
            </a:r>
            <a:r>
              <a:rPr sz="900" dirty="0">
                <a:solidFill>
                  <a:srgbClr val="383838"/>
                </a:solidFill>
                <a:latin typeface="Times New Roman"/>
                <a:cs typeface="Times New Roman"/>
              </a:rPr>
              <a:t> и </a:t>
            </a:r>
            <a:r>
              <a:rPr sz="900" spc="-10" dirty="0">
                <a:solidFill>
                  <a:srgbClr val="383838"/>
                </a:solidFill>
                <a:latin typeface="Times New Roman"/>
                <a:cs typeface="Times New Roman"/>
              </a:rPr>
              <a:t>пробелы</a:t>
            </a:r>
            <a:r>
              <a:rPr sz="850" spc="-10" dirty="0">
                <a:solidFill>
                  <a:srgbClr val="383838"/>
                </a:solidFill>
                <a:latin typeface="Arial"/>
                <a:cs typeface="Arial"/>
              </a:rPr>
              <a:t>.</a:t>
            </a:r>
            <a:endParaRPr sz="8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271530" y="5148491"/>
            <a:ext cx="2186305" cy="3994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383838"/>
                </a:solidFill>
                <a:latin typeface="Times New Roman"/>
                <a:cs typeface="Times New Roman"/>
              </a:rPr>
              <a:t>Журналист</a:t>
            </a:r>
            <a:endParaRPr sz="1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900" dirty="0">
                <a:solidFill>
                  <a:srgbClr val="383838"/>
                </a:solidFill>
                <a:latin typeface="Times New Roman"/>
                <a:cs typeface="Times New Roman"/>
              </a:rPr>
              <a:t>Переписывает</a:t>
            </a:r>
            <a:r>
              <a:rPr sz="900" spc="-2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900" spc="-10" dirty="0">
                <a:solidFill>
                  <a:srgbClr val="383838"/>
                </a:solidFill>
                <a:latin typeface="Times New Roman"/>
                <a:cs typeface="Times New Roman"/>
              </a:rPr>
              <a:t>исправленный</a:t>
            </a:r>
            <a:r>
              <a:rPr sz="900" spc="-1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383838"/>
                </a:solidFill>
                <a:latin typeface="Times New Roman"/>
                <a:cs typeface="Times New Roman"/>
              </a:rPr>
              <a:t>текст</a:t>
            </a:r>
            <a:r>
              <a:rPr sz="900" spc="-1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900" spc="-10" dirty="0">
                <a:solidFill>
                  <a:srgbClr val="383838"/>
                </a:solidFill>
                <a:latin typeface="Times New Roman"/>
                <a:cs typeface="Times New Roman"/>
              </a:rPr>
              <a:t>начисто</a:t>
            </a:r>
            <a:r>
              <a:rPr sz="850" spc="-10" dirty="0">
                <a:solidFill>
                  <a:srgbClr val="383838"/>
                </a:solidFill>
                <a:latin typeface="Arial"/>
                <a:cs typeface="Arial"/>
              </a:rPr>
              <a:t>.</a:t>
            </a:r>
            <a:endParaRPr sz="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7416" rIns="0" bIns="0" rtlCol="0">
            <a:spAutoFit/>
          </a:bodyPr>
          <a:lstStyle/>
          <a:p>
            <a:pPr marL="197485">
              <a:lnSpc>
                <a:spcPct val="100000"/>
              </a:lnSpc>
              <a:spcBef>
                <a:spcPts val="100"/>
              </a:spcBef>
            </a:pPr>
            <a:r>
              <a:rPr dirty="0"/>
              <a:t>Метод</a:t>
            </a:r>
            <a:r>
              <a:rPr spc="-65" dirty="0"/>
              <a:t> </a:t>
            </a:r>
            <a:r>
              <a:rPr dirty="0"/>
              <a:t>10</a:t>
            </a:r>
            <a:r>
              <a:rPr spc="-60" dirty="0"/>
              <a:t> </a:t>
            </a:r>
            <a:r>
              <a:rPr dirty="0"/>
              <a:t>—</a:t>
            </a:r>
            <a:r>
              <a:rPr spc="-65" dirty="0"/>
              <a:t> </a:t>
            </a:r>
            <a:r>
              <a:rPr dirty="0"/>
              <a:t>«Займи</a:t>
            </a:r>
            <a:r>
              <a:rPr spc="-60" dirty="0"/>
              <a:t> </a:t>
            </a:r>
            <a:r>
              <a:rPr dirty="0"/>
              <a:t>позицию»</a:t>
            </a:r>
            <a:r>
              <a:rPr spc="-60" dirty="0"/>
              <a:t> </a:t>
            </a:r>
            <a:r>
              <a:rPr dirty="0"/>
              <a:t>(обсуждение</a:t>
            </a:r>
            <a:r>
              <a:rPr spc="-65" dirty="0"/>
              <a:t> </a:t>
            </a:r>
            <a:r>
              <a:rPr spc="-10" dirty="0"/>
              <a:t>орфограмм</a:t>
            </a:r>
            <a:r>
              <a:rPr sz="1900" spc="-10" dirty="0"/>
              <a:t>)</a:t>
            </a:r>
            <a:endParaRPr sz="1900"/>
          </a:p>
        </p:txBody>
      </p:sp>
      <p:sp>
        <p:nvSpPr>
          <p:cNvPr id="3" name="object 3"/>
          <p:cNvSpPr txBox="1"/>
          <p:nvPr/>
        </p:nvSpPr>
        <p:spPr>
          <a:xfrm>
            <a:off x="395152" y="1908695"/>
            <a:ext cx="9752330" cy="4921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3000"/>
              </a:lnSpc>
              <a:spcBef>
                <a:spcPts val="100"/>
              </a:spcBef>
            </a:pPr>
            <a:r>
              <a:rPr sz="1150" dirty="0">
                <a:solidFill>
                  <a:srgbClr val="383838"/>
                </a:solidFill>
                <a:latin typeface="Times New Roman"/>
                <a:cs typeface="Times New Roman"/>
              </a:rPr>
              <a:t>Принцип:</a:t>
            </a:r>
            <a:r>
              <a:rPr sz="1150" spc="-2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1150" dirty="0">
                <a:solidFill>
                  <a:srgbClr val="383838"/>
                </a:solidFill>
                <a:latin typeface="Times New Roman"/>
                <a:cs typeface="Times New Roman"/>
              </a:rPr>
              <a:t>визуальное</a:t>
            </a:r>
            <a:r>
              <a:rPr sz="1150" spc="-1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1150" spc="-10" dirty="0">
                <a:solidFill>
                  <a:srgbClr val="383838"/>
                </a:solidFill>
                <a:latin typeface="Times New Roman"/>
                <a:cs typeface="Times New Roman"/>
              </a:rPr>
              <a:t>разделение</a:t>
            </a:r>
            <a:r>
              <a:rPr sz="1150" spc="-1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1150" dirty="0">
                <a:solidFill>
                  <a:srgbClr val="383838"/>
                </a:solidFill>
                <a:latin typeface="Times New Roman"/>
                <a:cs typeface="Times New Roman"/>
              </a:rPr>
              <a:t>мнений</a:t>
            </a:r>
            <a:r>
              <a:rPr sz="1150" spc="-1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1150" dirty="0">
                <a:solidFill>
                  <a:srgbClr val="383838"/>
                </a:solidFill>
                <a:latin typeface="Times New Roman"/>
                <a:cs typeface="Times New Roman"/>
              </a:rPr>
              <a:t>—</a:t>
            </a:r>
            <a:r>
              <a:rPr sz="1150" spc="-1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1150" dirty="0">
                <a:solidFill>
                  <a:srgbClr val="383838"/>
                </a:solidFill>
                <a:latin typeface="Times New Roman"/>
                <a:cs typeface="Times New Roman"/>
              </a:rPr>
              <a:t>«ДА»</a:t>
            </a:r>
            <a:r>
              <a:rPr sz="1150" spc="-1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1150" dirty="0">
                <a:solidFill>
                  <a:srgbClr val="383838"/>
                </a:solidFill>
                <a:latin typeface="Times New Roman"/>
                <a:cs typeface="Times New Roman"/>
              </a:rPr>
              <a:t>/</a:t>
            </a:r>
            <a:r>
              <a:rPr sz="1150" spc="-1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1150" dirty="0">
                <a:solidFill>
                  <a:srgbClr val="383838"/>
                </a:solidFill>
                <a:latin typeface="Times New Roman"/>
                <a:cs typeface="Times New Roman"/>
              </a:rPr>
              <a:t>«НЕТ».</a:t>
            </a:r>
            <a:r>
              <a:rPr sz="1150" spc="-1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1150" dirty="0">
                <a:solidFill>
                  <a:srgbClr val="383838"/>
                </a:solidFill>
                <a:latin typeface="Times New Roman"/>
                <a:cs typeface="Times New Roman"/>
              </a:rPr>
              <a:t>Ученики</a:t>
            </a:r>
            <a:r>
              <a:rPr sz="1150" spc="-1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1150" dirty="0">
                <a:solidFill>
                  <a:srgbClr val="383838"/>
                </a:solidFill>
                <a:latin typeface="Times New Roman"/>
                <a:cs typeface="Times New Roman"/>
              </a:rPr>
              <a:t>занимают</a:t>
            </a:r>
            <a:r>
              <a:rPr sz="1150" spc="-1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1150" dirty="0">
                <a:solidFill>
                  <a:srgbClr val="383838"/>
                </a:solidFill>
                <a:latin typeface="Times New Roman"/>
                <a:cs typeface="Times New Roman"/>
              </a:rPr>
              <a:t>позицию</a:t>
            </a:r>
            <a:r>
              <a:rPr sz="1150" spc="-2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1150" dirty="0">
                <a:solidFill>
                  <a:srgbClr val="383838"/>
                </a:solidFill>
                <a:latin typeface="Times New Roman"/>
                <a:cs typeface="Times New Roman"/>
              </a:rPr>
              <a:t>и</a:t>
            </a:r>
            <a:r>
              <a:rPr sz="1150" spc="-1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1150" dirty="0">
                <a:solidFill>
                  <a:srgbClr val="383838"/>
                </a:solidFill>
                <a:latin typeface="Times New Roman"/>
                <a:cs typeface="Times New Roman"/>
              </a:rPr>
              <a:t>защищают</a:t>
            </a:r>
            <a:r>
              <a:rPr sz="1150" spc="-1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1150" dirty="0">
                <a:solidFill>
                  <a:srgbClr val="383838"/>
                </a:solidFill>
                <a:latin typeface="Times New Roman"/>
                <a:cs typeface="Times New Roman"/>
              </a:rPr>
              <a:t>её</a:t>
            </a:r>
            <a:r>
              <a:rPr sz="1150" spc="-1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1150" dirty="0">
                <a:solidFill>
                  <a:srgbClr val="383838"/>
                </a:solidFill>
                <a:latin typeface="Times New Roman"/>
                <a:cs typeface="Times New Roman"/>
              </a:rPr>
              <a:t>устно.</a:t>
            </a:r>
            <a:r>
              <a:rPr sz="1150" spc="-1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1150" dirty="0">
                <a:solidFill>
                  <a:srgbClr val="383838"/>
                </a:solidFill>
                <a:latin typeface="Times New Roman"/>
                <a:cs typeface="Times New Roman"/>
              </a:rPr>
              <a:t>Метод</a:t>
            </a:r>
            <a:r>
              <a:rPr sz="1150" spc="-1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1150" dirty="0">
                <a:solidFill>
                  <a:srgbClr val="383838"/>
                </a:solidFill>
                <a:latin typeface="Times New Roman"/>
                <a:cs typeface="Times New Roman"/>
              </a:rPr>
              <a:t>прост</a:t>
            </a:r>
            <a:r>
              <a:rPr sz="1150" spc="-1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1150" dirty="0">
                <a:solidFill>
                  <a:srgbClr val="383838"/>
                </a:solidFill>
                <a:latin typeface="Times New Roman"/>
                <a:cs typeface="Times New Roman"/>
              </a:rPr>
              <a:t>в</a:t>
            </a:r>
            <a:r>
              <a:rPr sz="1150" spc="-1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1150" spc="-10" dirty="0">
                <a:solidFill>
                  <a:srgbClr val="383838"/>
                </a:solidFill>
                <a:latin typeface="Times New Roman"/>
                <a:cs typeface="Times New Roman"/>
              </a:rPr>
              <a:t>подготовке</a:t>
            </a:r>
            <a:r>
              <a:rPr sz="1150" spc="-1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1150" dirty="0">
                <a:solidFill>
                  <a:srgbClr val="383838"/>
                </a:solidFill>
                <a:latin typeface="Times New Roman"/>
                <a:cs typeface="Times New Roman"/>
              </a:rPr>
              <a:t>и</a:t>
            </a:r>
            <a:r>
              <a:rPr sz="1150" spc="-15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1150" dirty="0">
                <a:solidFill>
                  <a:srgbClr val="383838"/>
                </a:solidFill>
                <a:latin typeface="Times New Roman"/>
                <a:cs typeface="Times New Roman"/>
              </a:rPr>
              <a:t>действенен</a:t>
            </a:r>
            <a:r>
              <a:rPr sz="1150" spc="-2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1150" spc="-25" dirty="0">
                <a:solidFill>
                  <a:srgbClr val="383838"/>
                </a:solidFill>
                <a:latin typeface="Times New Roman"/>
                <a:cs typeface="Times New Roman"/>
              </a:rPr>
              <a:t>для </a:t>
            </a:r>
            <a:r>
              <a:rPr sz="1150" dirty="0">
                <a:solidFill>
                  <a:srgbClr val="383838"/>
                </a:solidFill>
                <a:latin typeface="Times New Roman"/>
                <a:cs typeface="Times New Roman"/>
              </a:rPr>
              <a:t>формирования</a:t>
            </a:r>
            <a:r>
              <a:rPr sz="1150" spc="-60" dirty="0">
                <a:solidFill>
                  <a:srgbClr val="383838"/>
                </a:solidFill>
                <a:latin typeface="Times New Roman"/>
                <a:cs typeface="Times New Roman"/>
              </a:rPr>
              <a:t> </a:t>
            </a:r>
            <a:r>
              <a:rPr sz="1150" spc="-10" dirty="0">
                <a:solidFill>
                  <a:srgbClr val="383838"/>
                </a:solidFill>
                <a:latin typeface="Times New Roman"/>
                <a:cs typeface="Times New Roman"/>
              </a:rPr>
              <a:t>аргументации.</a:t>
            </a:r>
            <a:endParaRPr sz="115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5160" y="2647276"/>
            <a:ext cx="10602328" cy="271564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95152" y="5498083"/>
            <a:ext cx="6766559" cy="200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dirty="0">
                <a:solidFill>
                  <a:srgbClr val="383838"/>
                </a:solidFill>
                <a:latin typeface="Arial"/>
                <a:cs typeface="Arial"/>
              </a:rPr>
              <a:t>Совет</a:t>
            </a:r>
            <a:r>
              <a:rPr sz="1150" spc="-25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1150" dirty="0">
                <a:solidFill>
                  <a:srgbClr val="383838"/>
                </a:solidFill>
                <a:latin typeface="Arial"/>
                <a:cs typeface="Arial"/>
              </a:rPr>
              <a:t>учителю:</a:t>
            </a:r>
            <a:r>
              <a:rPr sz="1150" spc="-25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1150" dirty="0">
                <a:solidFill>
                  <a:srgbClr val="383838"/>
                </a:solidFill>
                <a:latin typeface="Arial"/>
                <a:cs typeface="Arial"/>
              </a:rPr>
              <a:t>заранее</a:t>
            </a:r>
            <a:r>
              <a:rPr sz="1150" spc="-25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1150" spc="-10" dirty="0">
                <a:solidFill>
                  <a:srgbClr val="383838"/>
                </a:solidFill>
                <a:latin typeface="Arial"/>
                <a:cs typeface="Arial"/>
              </a:rPr>
              <a:t>подготовьте</a:t>
            </a:r>
            <a:r>
              <a:rPr sz="1150" spc="-20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1150" dirty="0">
                <a:solidFill>
                  <a:srgbClr val="383838"/>
                </a:solidFill>
                <a:latin typeface="Arial"/>
                <a:cs typeface="Arial"/>
              </a:rPr>
              <a:t>6–8</a:t>
            </a:r>
            <a:r>
              <a:rPr sz="1150" spc="-25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1150" spc="-10" dirty="0">
                <a:solidFill>
                  <a:srgbClr val="383838"/>
                </a:solidFill>
                <a:latin typeface="Arial"/>
                <a:cs typeface="Arial"/>
              </a:rPr>
              <a:t>утверждений</a:t>
            </a:r>
            <a:r>
              <a:rPr sz="1150" spc="-25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1150" dirty="0">
                <a:solidFill>
                  <a:srgbClr val="383838"/>
                </a:solidFill>
                <a:latin typeface="Arial"/>
                <a:cs typeface="Arial"/>
              </a:rPr>
              <a:t>разной</a:t>
            </a:r>
            <a:r>
              <a:rPr sz="1150" spc="-20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1150" dirty="0">
                <a:solidFill>
                  <a:srgbClr val="383838"/>
                </a:solidFill>
                <a:latin typeface="Arial"/>
                <a:cs typeface="Arial"/>
              </a:rPr>
              <a:t>сложности,</a:t>
            </a:r>
            <a:r>
              <a:rPr sz="1150" spc="-25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1150" dirty="0">
                <a:solidFill>
                  <a:srgbClr val="383838"/>
                </a:solidFill>
                <a:latin typeface="Arial"/>
                <a:cs typeface="Arial"/>
              </a:rPr>
              <a:t>поощряйте</a:t>
            </a:r>
            <a:r>
              <a:rPr sz="1150" spc="-25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1150" spc="-10" dirty="0">
                <a:solidFill>
                  <a:srgbClr val="383838"/>
                </a:solidFill>
                <a:latin typeface="Arial"/>
                <a:cs typeface="Arial"/>
              </a:rPr>
              <a:t>объяснение.</a:t>
            </a:r>
            <a:endParaRPr sz="11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1622" rIns="0" bIns="0" rtlCol="0">
            <a:spAutoFit/>
          </a:bodyPr>
          <a:lstStyle/>
          <a:p>
            <a:pPr marL="138430">
              <a:lnSpc>
                <a:spcPct val="100000"/>
              </a:lnSpc>
              <a:spcBef>
                <a:spcPts val="100"/>
              </a:spcBef>
            </a:pPr>
            <a:r>
              <a:rPr dirty="0"/>
              <a:t>Метод</a:t>
            </a:r>
            <a:r>
              <a:rPr spc="-50" dirty="0"/>
              <a:t> </a:t>
            </a:r>
            <a:r>
              <a:rPr dirty="0"/>
              <a:t>11</a:t>
            </a:r>
            <a:r>
              <a:rPr spc="-50" dirty="0"/>
              <a:t> </a:t>
            </a:r>
            <a:r>
              <a:rPr dirty="0"/>
              <a:t>:</a:t>
            </a:r>
            <a:r>
              <a:rPr spc="-45" dirty="0"/>
              <a:t> </a:t>
            </a:r>
            <a:r>
              <a:rPr dirty="0"/>
              <a:t>Нейросети</a:t>
            </a:r>
            <a:r>
              <a:rPr spc="-50" dirty="0"/>
              <a:t> </a:t>
            </a:r>
            <a:r>
              <a:rPr dirty="0"/>
              <a:t>для</a:t>
            </a:r>
            <a:r>
              <a:rPr spc="-45" dirty="0"/>
              <a:t> </a:t>
            </a:r>
            <a:r>
              <a:rPr dirty="0"/>
              <a:t>создания</a:t>
            </a:r>
            <a:r>
              <a:rPr spc="-50" dirty="0"/>
              <a:t> </a:t>
            </a:r>
            <a:r>
              <a:rPr spc="-10" dirty="0"/>
              <a:t>интерактивных</a:t>
            </a:r>
            <a:r>
              <a:rPr spc="-45" dirty="0"/>
              <a:t> </a:t>
            </a:r>
            <a:r>
              <a:rPr spc="-10" dirty="0"/>
              <a:t>материалов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36467" y="1989244"/>
            <a:ext cx="6731634" cy="3119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135" marR="142240" indent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В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своей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работе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использую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разные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нейросети,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чтобы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сделать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Calibri"/>
                <a:cs typeface="Calibri"/>
              </a:rPr>
              <a:t>уроки </a:t>
            </a:r>
            <a:r>
              <a:rPr sz="1800" dirty="0">
                <a:latin typeface="Calibri"/>
                <a:cs typeface="Calibri"/>
              </a:rPr>
              <a:t>интересными,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увлекательными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занимательными.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00">
              <a:latin typeface="Calibri"/>
              <a:cs typeface="Calibri"/>
            </a:endParaRPr>
          </a:p>
          <a:p>
            <a:pPr marL="69215">
              <a:lnSpc>
                <a:spcPct val="100000"/>
              </a:lnSpc>
            </a:pPr>
            <a:r>
              <a:rPr sz="1800" b="1" dirty="0">
                <a:latin typeface="Times New Roman"/>
                <a:cs typeface="Times New Roman"/>
              </a:rPr>
              <a:t>DeepSeek</a:t>
            </a:r>
            <a:r>
              <a:rPr sz="1800" b="1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—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мой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главный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помощник</a:t>
            </a:r>
            <a:endParaRPr sz="1800">
              <a:latin typeface="Times New Roman"/>
              <a:cs typeface="Times New Roman"/>
            </a:endParaRPr>
          </a:p>
          <a:p>
            <a:pPr marL="69215">
              <a:lnSpc>
                <a:spcPct val="100000"/>
              </a:lnSpc>
            </a:pPr>
            <a:r>
              <a:rPr sz="1800" b="1" dirty="0">
                <a:latin typeface="Times New Roman"/>
                <a:cs typeface="Times New Roman"/>
              </a:rPr>
              <a:t>Алиса</a:t>
            </a:r>
            <a:r>
              <a:rPr sz="1800" b="1" spc="-4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(Yandex</a:t>
            </a:r>
            <a:r>
              <a:rPr sz="1800" b="1" spc="-4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AL)—</a:t>
            </a:r>
            <a:r>
              <a:rPr sz="1800" b="1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помощник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для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образования</a:t>
            </a:r>
            <a:endParaRPr sz="1800">
              <a:latin typeface="Times New Roman"/>
              <a:cs typeface="Times New Roman"/>
            </a:endParaRPr>
          </a:p>
          <a:p>
            <a:pPr marL="12700" marR="3094355" indent="57150">
              <a:lnSpc>
                <a:spcPct val="100000"/>
              </a:lnSpc>
            </a:pPr>
            <a:r>
              <a:rPr sz="1800" b="1" dirty="0">
                <a:latin typeface="Times New Roman"/>
                <a:cs typeface="Times New Roman"/>
              </a:rPr>
              <a:t>Gamma.app</a:t>
            </a:r>
            <a:r>
              <a:rPr sz="1800" b="1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—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для</a:t>
            </a:r>
            <a:r>
              <a:rPr sz="1800" spc="-10" dirty="0">
                <a:latin typeface="Times New Roman"/>
                <a:cs typeface="Times New Roman"/>
              </a:rPr>
              <a:t> презентаций </a:t>
            </a:r>
            <a:r>
              <a:rPr sz="1800" b="1" dirty="0">
                <a:latin typeface="Times New Roman"/>
                <a:cs typeface="Times New Roman"/>
              </a:rPr>
              <a:t>YandexART</a:t>
            </a:r>
            <a:r>
              <a:rPr sz="1800" b="1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—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рисую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иллюстрации </a:t>
            </a:r>
            <a:r>
              <a:rPr sz="1800" b="1" dirty="0">
                <a:latin typeface="Times New Roman"/>
                <a:cs typeface="Times New Roman"/>
              </a:rPr>
              <a:t>GigaChat</a:t>
            </a:r>
            <a:r>
              <a:rPr sz="1800" b="1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—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для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свежих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20" dirty="0">
                <a:latin typeface="Times New Roman"/>
                <a:cs typeface="Times New Roman"/>
              </a:rPr>
              <a:t>идей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65"/>
              </a:spcBef>
            </a:pPr>
            <a:endParaRPr sz="1800">
              <a:latin typeface="Times New Roman"/>
              <a:cs typeface="Times New Roman"/>
            </a:endParaRPr>
          </a:p>
          <a:p>
            <a:pPr marL="74295">
              <a:lnSpc>
                <a:spcPct val="100000"/>
              </a:lnSpc>
            </a:pPr>
            <a:r>
              <a:rPr sz="1950" b="1" dirty="0">
                <a:solidFill>
                  <a:srgbClr val="001F5F"/>
                </a:solidFill>
                <a:latin typeface="Times New Roman"/>
                <a:cs typeface="Times New Roman"/>
              </a:rPr>
              <a:t>Запрос</a:t>
            </a:r>
            <a:r>
              <a:rPr sz="1950" b="1" spc="-4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950" b="1" dirty="0">
                <a:solidFill>
                  <a:srgbClr val="001F5F"/>
                </a:solidFill>
                <a:latin typeface="Times New Roman"/>
                <a:cs typeface="Times New Roman"/>
              </a:rPr>
              <a:t>к</a:t>
            </a:r>
            <a:r>
              <a:rPr sz="1950" b="1" spc="-4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95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DeepSeek</a:t>
            </a:r>
            <a:endParaRPr sz="1950">
              <a:latin typeface="Times New Roman"/>
              <a:cs typeface="Times New Roman"/>
            </a:endParaRPr>
          </a:p>
          <a:p>
            <a:pPr marL="74295">
              <a:lnSpc>
                <a:spcPct val="100000"/>
              </a:lnSpc>
            </a:pPr>
            <a:r>
              <a:rPr sz="1950" dirty="0">
                <a:latin typeface="Times New Roman"/>
                <a:cs typeface="Times New Roman"/>
              </a:rPr>
              <a:t>Составь</a:t>
            </a:r>
            <a:r>
              <a:rPr sz="1950" spc="-25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рабочий</a:t>
            </a:r>
            <a:r>
              <a:rPr sz="1950" spc="-25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лист</a:t>
            </a:r>
            <a:r>
              <a:rPr sz="1950" spc="-20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на</a:t>
            </a:r>
            <a:r>
              <a:rPr sz="1950" spc="-25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тему</a:t>
            </a:r>
            <a:r>
              <a:rPr sz="1950" spc="-25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«Имя</a:t>
            </a:r>
            <a:r>
              <a:rPr sz="1950" spc="-20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существительное»</a:t>
            </a:r>
            <a:r>
              <a:rPr sz="1950" spc="-25" dirty="0">
                <a:latin typeface="Times New Roman"/>
                <a:cs typeface="Times New Roman"/>
              </a:rPr>
              <a:t> </a:t>
            </a:r>
            <a:r>
              <a:rPr sz="1950" dirty="0">
                <a:latin typeface="Times New Roman"/>
                <a:cs typeface="Times New Roman"/>
              </a:rPr>
              <a:t>3</a:t>
            </a:r>
            <a:r>
              <a:rPr sz="1950" spc="-25" dirty="0">
                <a:latin typeface="Times New Roman"/>
                <a:cs typeface="Times New Roman"/>
              </a:rPr>
              <a:t> </a:t>
            </a:r>
            <a:r>
              <a:rPr sz="1950" spc="-10" dirty="0">
                <a:latin typeface="Times New Roman"/>
                <a:cs typeface="Times New Roman"/>
              </a:rPr>
              <a:t>класс</a:t>
            </a:r>
            <a:endParaRPr sz="19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2881" y="1187116"/>
            <a:ext cx="4910594" cy="475799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889265" y="1761439"/>
            <a:ext cx="4641850" cy="6477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540510" marR="5080" indent="-1528445">
              <a:lnSpc>
                <a:spcPct val="104000"/>
              </a:lnSpc>
              <a:spcBef>
                <a:spcPts val="5"/>
              </a:spcBef>
            </a:pPr>
            <a:r>
              <a:rPr sz="2000" dirty="0"/>
              <a:t>Проблема:</a:t>
            </a:r>
            <a:r>
              <a:rPr sz="2000" spc="-50" dirty="0"/>
              <a:t> </a:t>
            </a:r>
            <a:r>
              <a:rPr sz="2000" dirty="0"/>
              <a:t>почему</a:t>
            </a:r>
            <a:r>
              <a:rPr sz="2000" spc="-45" dirty="0"/>
              <a:t> </a:t>
            </a:r>
            <a:r>
              <a:rPr sz="2000" dirty="0"/>
              <a:t>дети</a:t>
            </a:r>
            <a:r>
              <a:rPr sz="2000" spc="-50" dirty="0"/>
              <a:t> </a:t>
            </a:r>
            <a:r>
              <a:rPr sz="2000" dirty="0"/>
              <a:t>перестают</a:t>
            </a:r>
            <a:r>
              <a:rPr sz="2000" spc="-45" dirty="0"/>
              <a:t> </a:t>
            </a:r>
            <a:r>
              <a:rPr sz="2000" spc="-10" dirty="0"/>
              <a:t>любить </a:t>
            </a:r>
            <a:r>
              <a:rPr sz="2000" dirty="0"/>
              <a:t>русский</a:t>
            </a:r>
            <a:r>
              <a:rPr sz="2000" spc="-50" dirty="0"/>
              <a:t> </a:t>
            </a:r>
            <a:r>
              <a:rPr sz="2000" spc="-20" dirty="0"/>
              <a:t>язык?</a:t>
            </a:r>
            <a:endParaRPr sz="2000"/>
          </a:p>
        </p:txBody>
      </p:sp>
      <p:sp>
        <p:nvSpPr>
          <p:cNvPr id="4" name="object 4"/>
          <p:cNvSpPr txBox="1"/>
          <p:nvPr/>
        </p:nvSpPr>
        <p:spPr>
          <a:xfrm>
            <a:off x="5739376" y="2689923"/>
            <a:ext cx="4940300" cy="17697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35" algn="ctr">
              <a:lnSpc>
                <a:spcPct val="133000"/>
              </a:lnSpc>
              <a:spcBef>
                <a:spcPts val="100"/>
              </a:spcBef>
            </a:pPr>
            <a:r>
              <a:rPr sz="1300" dirty="0">
                <a:solidFill>
                  <a:srgbClr val="494949"/>
                </a:solidFill>
                <a:latin typeface="Times New Roman"/>
                <a:cs typeface="Times New Roman"/>
              </a:rPr>
              <a:t>Реальный</a:t>
            </a:r>
            <a:r>
              <a:rPr sz="13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300" dirty="0">
                <a:solidFill>
                  <a:srgbClr val="494949"/>
                </a:solidFill>
                <a:latin typeface="Times New Roman"/>
                <a:cs typeface="Times New Roman"/>
              </a:rPr>
              <a:t>фрагмент</a:t>
            </a:r>
            <a:r>
              <a:rPr sz="13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300" dirty="0">
                <a:solidFill>
                  <a:srgbClr val="494949"/>
                </a:solidFill>
                <a:latin typeface="Times New Roman"/>
                <a:cs typeface="Times New Roman"/>
              </a:rPr>
              <a:t>из</a:t>
            </a:r>
            <a:r>
              <a:rPr sz="13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300" dirty="0">
                <a:solidFill>
                  <a:srgbClr val="494949"/>
                </a:solidFill>
                <a:latin typeface="Times New Roman"/>
                <a:cs typeface="Times New Roman"/>
              </a:rPr>
              <a:t>тетради:</a:t>
            </a:r>
            <a:r>
              <a:rPr sz="13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300" dirty="0">
                <a:solidFill>
                  <a:srgbClr val="494949"/>
                </a:solidFill>
                <a:latin typeface="Times New Roman"/>
                <a:cs typeface="Times New Roman"/>
              </a:rPr>
              <a:t>«Идёт</a:t>
            </a:r>
            <a:r>
              <a:rPr sz="13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300" dirty="0">
                <a:solidFill>
                  <a:srgbClr val="494949"/>
                </a:solidFill>
                <a:latin typeface="Times New Roman"/>
                <a:cs typeface="Times New Roman"/>
              </a:rPr>
              <a:t>даждь.</a:t>
            </a:r>
            <a:r>
              <a:rPr sz="13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300" dirty="0">
                <a:solidFill>
                  <a:srgbClr val="494949"/>
                </a:solidFill>
                <a:latin typeface="Times New Roman"/>
                <a:cs typeface="Times New Roman"/>
              </a:rPr>
              <a:t>Мой</a:t>
            </a:r>
            <a:r>
              <a:rPr sz="13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300" dirty="0">
                <a:solidFill>
                  <a:srgbClr val="494949"/>
                </a:solidFill>
                <a:latin typeface="Times New Roman"/>
                <a:cs typeface="Times New Roman"/>
              </a:rPr>
              <a:t>друк</a:t>
            </a:r>
            <a:r>
              <a:rPr sz="13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300" dirty="0">
                <a:solidFill>
                  <a:srgbClr val="494949"/>
                </a:solidFill>
                <a:latin typeface="Times New Roman"/>
                <a:cs typeface="Times New Roman"/>
              </a:rPr>
              <a:t>Ваня</a:t>
            </a:r>
            <a:r>
              <a:rPr sz="13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300" dirty="0">
                <a:solidFill>
                  <a:srgbClr val="494949"/>
                </a:solidFill>
                <a:latin typeface="Times New Roman"/>
                <a:cs typeface="Times New Roman"/>
              </a:rPr>
              <a:t>идёть</a:t>
            </a:r>
            <a:r>
              <a:rPr sz="13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300" spc="-50" dirty="0">
                <a:solidFill>
                  <a:srgbClr val="494949"/>
                </a:solidFill>
                <a:latin typeface="Times New Roman"/>
                <a:cs typeface="Times New Roman"/>
              </a:rPr>
              <a:t>в </a:t>
            </a:r>
            <a:r>
              <a:rPr sz="1300" dirty="0">
                <a:solidFill>
                  <a:srgbClr val="494949"/>
                </a:solidFill>
                <a:latin typeface="Times New Roman"/>
                <a:cs typeface="Times New Roman"/>
              </a:rPr>
              <a:t>школу.</a:t>
            </a:r>
            <a:r>
              <a:rPr sz="1300" spc="-3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300" dirty="0">
                <a:solidFill>
                  <a:srgbClr val="494949"/>
                </a:solidFill>
                <a:latin typeface="Times New Roman"/>
                <a:cs typeface="Times New Roman"/>
              </a:rPr>
              <a:t>Он</a:t>
            </a:r>
            <a:r>
              <a:rPr sz="1300" spc="-3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300" dirty="0">
                <a:solidFill>
                  <a:srgbClr val="494949"/>
                </a:solidFill>
                <a:latin typeface="Times New Roman"/>
                <a:cs typeface="Times New Roman"/>
              </a:rPr>
              <a:t>не</a:t>
            </a:r>
            <a:r>
              <a:rPr sz="1300" spc="-3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300" dirty="0">
                <a:solidFill>
                  <a:srgbClr val="494949"/>
                </a:solidFill>
                <a:latin typeface="Times New Roman"/>
                <a:cs typeface="Times New Roman"/>
              </a:rPr>
              <a:t>любит</a:t>
            </a:r>
            <a:r>
              <a:rPr sz="1300" spc="-3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300" dirty="0">
                <a:solidFill>
                  <a:srgbClr val="494949"/>
                </a:solidFill>
                <a:latin typeface="Times New Roman"/>
                <a:cs typeface="Times New Roman"/>
              </a:rPr>
              <a:t>руский</a:t>
            </a:r>
            <a:r>
              <a:rPr sz="1300" spc="-3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300" dirty="0">
                <a:solidFill>
                  <a:srgbClr val="494949"/>
                </a:solidFill>
                <a:latin typeface="Times New Roman"/>
                <a:cs typeface="Times New Roman"/>
              </a:rPr>
              <a:t>язык,</a:t>
            </a:r>
            <a:r>
              <a:rPr sz="1300" spc="-3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300" dirty="0">
                <a:solidFill>
                  <a:srgbClr val="494949"/>
                </a:solidFill>
                <a:latin typeface="Times New Roman"/>
                <a:cs typeface="Times New Roman"/>
              </a:rPr>
              <a:t>там</a:t>
            </a:r>
            <a:r>
              <a:rPr sz="1300" spc="-3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300" dirty="0">
                <a:solidFill>
                  <a:srgbClr val="494949"/>
                </a:solidFill>
                <a:latin typeface="Times New Roman"/>
                <a:cs typeface="Times New Roman"/>
              </a:rPr>
              <a:t>скучно.»</a:t>
            </a:r>
            <a:r>
              <a:rPr sz="1300" spc="-3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300" dirty="0">
                <a:solidFill>
                  <a:srgbClr val="494949"/>
                </a:solidFill>
                <a:latin typeface="Times New Roman"/>
                <a:cs typeface="Times New Roman"/>
              </a:rPr>
              <a:t>Такие</a:t>
            </a:r>
            <a:r>
              <a:rPr sz="1300" spc="-3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300" dirty="0">
                <a:solidFill>
                  <a:srgbClr val="494949"/>
                </a:solidFill>
                <a:latin typeface="Times New Roman"/>
                <a:cs typeface="Times New Roman"/>
              </a:rPr>
              <a:t>ошибки</a:t>
            </a:r>
            <a:r>
              <a:rPr sz="1300" spc="-3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300" spc="-10" dirty="0">
                <a:solidFill>
                  <a:srgbClr val="494949"/>
                </a:solidFill>
                <a:latin typeface="Times New Roman"/>
                <a:cs typeface="Times New Roman"/>
              </a:rPr>
              <a:t>часто </a:t>
            </a:r>
            <a:r>
              <a:rPr sz="1300" dirty="0">
                <a:solidFill>
                  <a:srgbClr val="494949"/>
                </a:solidFill>
                <a:latin typeface="Times New Roman"/>
                <a:cs typeface="Times New Roman"/>
              </a:rPr>
              <a:t>скрывают</a:t>
            </a:r>
            <a:r>
              <a:rPr sz="1300" spc="-3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300" dirty="0">
                <a:solidFill>
                  <a:srgbClr val="494949"/>
                </a:solidFill>
                <a:latin typeface="Times New Roman"/>
                <a:cs typeface="Times New Roman"/>
              </a:rPr>
              <a:t>не</a:t>
            </a:r>
            <a:r>
              <a:rPr sz="13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300" dirty="0">
                <a:solidFill>
                  <a:srgbClr val="494949"/>
                </a:solidFill>
                <a:latin typeface="Times New Roman"/>
                <a:cs typeface="Times New Roman"/>
              </a:rPr>
              <a:t>«лень»,</a:t>
            </a:r>
            <a:r>
              <a:rPr sz="13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300" dirty="0">
                <a:solidFill>
                  <a:srgbClr val="494949"/>
                </a:solidFill>
                <a:latin typeface="Times New Roman"/>
                <a:cs typeface="Times New Roman"/>
              </a:rPr>
              <a:t>а</a:t>
            </a:r>
            <a:r>
              <a:rPr sz="13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300" dirty="0">
                <a:solidFill>
                  <a:srgbClr val="494949"/>
                </a:solidFill>
                <a:latin typeface="Times New Roman"/>
                <a:cs typeface="Times New Roman"/>
              </a:rPr>
              <a:t>отсутствие</a:t>
            </a:r>
            <a:r>
              <a:rPr sz="13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300" dirty="0">
                <a:solidFill>
                  <a:srgbClr val="494949"/>
                </a:solidFill>
                <a:latin typeface="Times New Roman"/>
                <a:cs typeface="Times New Roman"/>
              </a:rPr>
              <a:t>интереса:</a:t>
            </a:r>
            <a:r>
              <a:rPr sz="13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300" dirty="0">
                <a:solidFill>
                  <a:srgbClr val="494949"/>
                </a:solidFill>
                <a:latin typeface="Times New Roman"/>
                <a:cs typeface="Times New Roman"/>
              </a:rPr>
              <a:t>ребёнок</a:t>
            </a:r>
            <a:r>
              <a:rPr sz="1300" spc="-3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300" dirty="0">
                <a:solidFill>
                  <a:srgbClr val="494949"/>
                </a:solidFill>
                <a:latin typeface="Times New Roman"/>
                <a:cs typeface="Times New Roman"/>
              </a:rPr>
              <a:t>не</a:t>
            </a:r>
            <a:r>
              <a:rPr sz="13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300" dirty="0">
                <a:solidFill>
                  <a:srgbClr val="494949"/>
                </a:solidFill>
                <a:latin typeface="Times New Roman"/>
                <a:cs typeface="Times New Roman"/>
              </a:rPr>
              <a:t>видит</a:t>
            </a:r>
            <a:r>
              <a:rPr sz="13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300" spc="-10" dirty="0">
                <a:solidFill>
                  <a:srgbClr val="494949"/>
                </a:solidFill>
                <a:latin typeface="Times New Roman"/>
                <a:cs typeface="Times New Roman"/>
              </a:rPr>
              <a:t>смысла </a:t>
            </a:r>
            <a:r>
              <a:rPr sz="1300" dirty="0">
                <a:solidFill>
                  <a:srgbClr val="494949"/>
                </a:solidFill>
                <a:latin typeface="Times New Roman"/>
                <a:cs typeface="Times New Roman"/>
              </a:rPr>
              <a:t>применять</a:t>
            </a:r>
            <a:r>
              <a:rPr sz="1300" spc="-5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300" dirty="0">
                <a:solidFill>
                  <a:srgbClr val="494949"/>
                </a:solidFill>
                <a:latin typeface="Times New Roman"/>
                <a:cs typeface="Times New Roman"/>
              </a:rPr>
              <a:t>правила</a:t>
            </a:r>
            <a:r>
              <a:rPr sz="1300" spc="-5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300" dirty="0">
                <a:solidFill>
                  <a:srgbClr val="494949"/>
                </a:solidFill>
                <a:latin typeface="Times New Roman"/>
                <a:cs typeface="Times New Roman"/>
              </a:rPr>
              <a:t>вне</a:t>
            </a:r>
            <a:r>
              <a:rPr sz="1300" spc="-4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300" dirty="0">
                <a:solidFill>
                  <a:srgbClr val="494949"/>
                </a:solidFill>
                <a:latin typeface="Times New Roman"/>
                <a:cs typeface="Times New Roman"/>
              </a:rPr>
              <a:t>сухих</a:t>
            </a:r>
            <a:r>
              <a:rPr sz="1300" spc="-5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300" spc="-10" dirty="0">
                <a:solidFill>
                  <a:srgbClr val="494949"/>
                </a:solidFill>
                <a:latin typeface="Times New Roman"/>
                <a:cs typeface="Times New Roman"/>
              </a:rPr>
              <a:t>упражнений.</a:t>
            </a: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80"/>
              </a:spcBef>
            </a:pPr>
            <a:endParaRPr sz="1300">
              <a:latin typeface="Times New Roman"/>
              <a:cs typeface="Times New Roman"/>
            </a:endParaRPr>
          </a:p>
          <a:p>
            <a:pPr marL="404495" indent="-342900">
              <a:lnSpc>
                <a:spcPct val="100000"/>
              </a:lnSpc>
              <a:buChar char="•"/>
              <a:tabLst>
                <a:tab pos="404495" algn="l"/>
              </a:tabLst>
            </a:pPr>
            <a:r>
              <a:rPr sz="1200" dirty="0">
                <a:solidFill>
                  <a:srgbClr val="494949"/>
                </a:solidFill>
                <a:latin typeface="Arial"/>
                <a:cs typeface="Arial"/>
              </a:rPr>
              <a:t>Диагноз:</a:t>
            </a:r>
            <a:r>
              <a:rPr sz="1200" spc="-25" dirty="0">
                <a:solidFill>
                  <a:srgbClr val="494949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494949"/>
                </a:solidFill>
                <a:latin typeface="Arial"/>
                <a:cs typeface="Arial"/>
              </a:rPr>
              <a:t>правила</a:t>
            </a:r>
            <a:r>
              <a:rPr sz="1200" spc="-20" dirty="0">
                <a:solidFill>
                  <a:srgbClr val="494949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494949"/>
                </a:solidFill>
                <a:latin typeface="Arial"/>
                <a:cs typeface="Arial"/>
              </a:rPr>
              <a:t>не</a:t>
            </a:r>
            <a:r>
              <a:rPr sz="1200" spc="-20" dirty="0">
                <a:solidFill>
                  <a:srgbClr val="494949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494949"/>
                </a:solidFill>
                <a:latin typeface="Arial"/>
                <a:cs typeface="Arial"/>
              </a:rPr>
              <a:t>работают,</a:t>
            </a:r>
            <a:r>
              <a:rPr sz="1200" spc="-20" dirty="0">
                <a:solidFill>
                  <a:srgbClr val="494949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494949"/>
                </a:solidFill>
                <a:latin typeface="Arial"/>
                <a:cs typeface="Arial"/>
              </a:rPr>
              <a:t>если</a:t>
            </a:r>
            <a:r>
              <a:rPr sz="1200" spc="-25" dirty="0">
                <a:solidFill>
                  <a:srgbClr val="494949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494949"/>
                </a:solidFill>
                <a:latin typeface="Arial"/>
                <a:cs typeface="Arial"/>
              </a:rPr>
              <a:t>ребёнку</a:t>
            </a:r>
            <a:r>
              <a:rPr sz="1200" spc="-20" dirty="0">
                <a:solidFill>
                  <a:srgbClr val="494949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494949"/>
                </a:solidFill>
                <a:latin typeface="Arial"/>
                <a:cs typeface="Arial"/>
              </a:rPr>
              <a:t>не</a:t>
            </a:r>
            <a:r>
              <a:rPr sz="1200" spc="-20" dirty="0">
                <a:solidFill>
                  <a:srgbClr val="494949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494949"/>
                </a:solidFill>
                <a:latin typeface="Arial"/>
                <a:cs typeface="Arial"/>
              </a:rPr>
              <a:t>интересно</a:t>
            </a:r>
            <a:r>
              <a:rPr sz="1200" spc="-20" dirty="0">
                <a:solidFill>
                  <a:srgbClr val="494949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494949"/>
                </a:solidFill>
                <a:latin typeface="Arial"/>
                <a:cs typeface="Arial"/>
              </a:rPr>
              <a:t>их</a:t>
            </a:r>
            <a:endParaRPr sz="1200">
              <a:latin typeface="Arial"/>
              <a:cs typeface="Arial"/>
            </a:endParaRPr>
          </a:p>
          <a:p>
            <a:pPr marL="2209165">
              <a:lnSpc>
                <a:spcPct val="100000"/>
              </a:lnSpc>
              <a:spcBef>
                <a:spcPts val="475"/>
              </a:spcBef>
            </a:pPr>
            <a:r>
              <a:rPr sz="1200" spc="-10" dirty="0">
                <a:solidFill>
                  <a:srgbClr val="494949"/>
                </a:solidFill>
                <a:latin typeface="Arial"/>
                <a:cs typeface="Arial"/>
              </a:rPr>
              <a:t>применять</a:t>
            </a:r>
            <a:r>
              <a:rPr sz="1050" spc="-10" dirty="0">
                <a:solidFill>
                  <a:srgbClr val="494949"/>
                </a:solidFill>
                <a:latin typeface="Arial"/>
                <a:cs typeface="Arial"/>
              </a:rPr>
              <a:t>.</a:t>
            </a:r>
            <a:endParaRPr sz="10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50" dirty="0">
                <a:solidFill>
                  <a:srgbClr val="9C5360"/>
                </a:solidFill>
              </a:rPr>
              <a:t>Вспоминаем</a:t>
            </a:r>
            <a:r>
              <a:rPr sz="2450" spc="-140" dirty="0">
                <a:solidFill>
                  <a:srgbClr val="9C5360"/>
                </a:solidFill>
              </a:rPr>
              <a:t> </a:t>
            </a:r>
            <a:r>
              <a:rPr sz="2450" spc="-10" dirty="0">
                <a:solidFill>
                  <a:srgbClr val="9C5360"/>
                </a:solidFill>
              </a:rPr>
              <a:t>правило</a:t>
            </a:r>
            <a:endParaRPr sz="2450"/>
          </a:p>
        </p:txBody>
      </p:sp>
      <p:sp>
        <p:nvSpPr>
          <p:cNvPr id="3" name="object 3"/>
          <p:cNvSpPr txBox="1"/>
          <p:nvPr/>
        </p:nvSpPr>
        <p:spPr>
          <a:xfrm>
            <a:off x="210140" y="1728076"/>
            <a:ext cx="219837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i="1" dirty="0">
                <a:solidFill>
                  <a:srgbClr val="494949"/>
                </a:solidFill>
                <a:latin typeface="Times New Roman"/>
                <a:cs typeface="Times New Roman"/>
              </a:rPr>
              <a:t>Вставь</a:t>
            </a:r>
            <a:r>
              <a:rPr sz="1050" i="1" spc="-2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050" i="1" dirty="0">
                <a:solidFill>
                  <a:srgbClr val="494949"/>
                </a:solidFill>
                <a:latin typeface="Times New Roman"/>
                <a:cs typeface="Times New Roman"/>
              </a:rPr>
              <a:t>пропущенные</a:t>
            </a:r>
            <a:r>
              <a:rPr sz="1050" i="1" spc="-2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050" i="1" dirty="0">
                <a:solidFill>
                  <a:srgbClr val="494949"/>
                </a:solidFill>
                <a:latin typeface="Times New Roman"/>
                <a:cs typeface="Times New Roman"/>
              </a:rPr>
              <a:t>слова</a:t>
            </a:r>
            <a:r>
              <a:rPr sz="1050" i="1" spc="-1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050" i="1" dirty="0">
                <a:solidFill>
                  <a:srgbClr val="494949"/>
                </a:solidFill>
                <a:latin typeface="Times New Roman"/>
                <a:cs typeface="Times New Roman"/>
              </a:rPr>
              <a:t>в</a:t>
            </a:r>
            <a:r>
              <a:rPr sz="1050" i="1" spc="-2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050" i="1" spc="-10" dirty="0">
                <a:solidFill>
                  <a:srgbClr val="494949"/>
                </a:solidFill>
                <a:latin typeface="Times New Roman"/>
                <a:cs typeface="Times New Roman"/>
              </a:rPr>
              <a:t>правило</a:t>
            </a:r>
            <a:r>
              <a:rPr sz="950" i="1" spc="-10" dirty="0">
                <a:solidFill>
                  <a:srgbClr val="494949"/>
                </a:solidFill>
                <a:latin typeface="Arial"/>
                <a:cs typeface="Arial"/>
              </a:rPr>
              <a:t>.</a:t>
            </a:r>
            <a:endParaRPr sz="95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8023" y="2021789"/>
            <a:ext cx="5998248" cy="399882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5562" y="1402740"/>
            <a:ext cx="785495" cy="266700"/>
          </a:xfrm>
          <a:custGeom>
            <a:avLst/>
            <a:gdLst/>
            <a:ahLst/>
            <a:cxnLst/>
            <a:rect l="l" t="t" r="r" b="b"/>
            <a:pathLst>
              <a:path w="785494" h="266700">
                <a:moveTo>
                  <a:pt x="683070" y="0"/>
                </a:moveTo>
                <a:lnTo>
                  <a:pt x="102071" y="0"/>
                </a:lnTo>
                <a:lnTo>
                  <a:pt x="62500" y="8074"/>
                </a:lnTo>
                <a:lnTo>
                  <a:pt x="30037" y="30037"/>
                </a:lnTo>
                <a:lnTo>
                  <a:pt x="8074" y="62498"/>
                </a:lnTo>
                <a:lnTo>
                  <a:pt x="0" y="102069"/>
                </a:lnTo>
                <a:lnTo>
                  <a:pt x="0" y="164325"/>
                </a:lnTo>
                <a:lnTo>
                  <a:pt x="8074" y="203896"/>
                </a:lnTo>
                <a:lnTo>
                  <a:pt x="30037" y="236358"/>
                </a:lnTo>
                <a:lnTo>
                  <a:pt x="62500" y="258320"/>
                </a:lnTo>
                <a:lnTo>
                  <a:pt x="102071" y="266395"/>
                </a:lnTo>
                <a:lnTo>
                  <a:pt x="683070" y="266395"/>
                </a:lnTo>
                <a:lnTo>
                  <a:pt x="722642" y="258320"/>
                </a:lnTo>
                <a:lnTo>
                  <a:pt x="755105" y="236358"/>
                </a:lnTo>
                <a:lnTo>
                  <a:pt x="777068" y="203896"/>
                </a:lnTo>
                <a:lnTo>
                  <a:pt x="785143" y="164325"/>
                </a:lnTo>
                <a:lnTo>
                  <a:pt x="785143" y="102069"/>
                </a:lnTo>
                <a:lnTo>
                  <a:pt x="777068" y="62498"/>
                </a:lnTo>
                <a:lnTo>
                  <a:pt x="755105" y="30037"/>
                </a:lnTo>
                <a:lnTo>
                  <a:pt x="722642" y="8074"/>
                </a:lnTo>
                <a:lnTo>
                  <a:pt x="683070" y="0"/>
                </a:lnTo>
                <a:close/>
              </a:path>
            </a:pathLst>
          </a:custGeom>
          <a:solidFill>
            <a:srgbClr val="FFCCD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27916" y="1430235"/>
            <a:ext cx="624840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dirty="0">
                <a:solidFill>
                  <a:srgbClr val="494949"/>
                </a:solidFill>
                <a:latin typeface="Arial"/>
                <a:cs typeface="Arial"/>
              </a:rPr>
              <a:t>ЗАДАНИЕ</a:t>
            </a:r>
            <a:r>
              <a:rPr sz="850" spc="-30" dirty="0">
                <a:solidFill>
                  <a:srgbClr val="494949"/>
                </a:solidFill>
                <a:latin typeface="Arial"/>
                <a:cs typeface="Arial"/>
              </a:rPr>
              <a:t> </a:t>
            </a:r>
            <a:r>
              <a:rPr sz="850" spc="-50" dirty="0">
                <a:solidFill>
                  <a:srgbClr val="494949"/>
                </a:solidFill>
                <a:latin typeface="Arial"/>
                <a:cs typeface="Arial"/>
              </a:rPr>
              <a:t>2</a:t>
            </a:r>
            <a:endParaRPr sz="85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42862" y="2003717"/>
            <a:ext cx="3700145" cy="444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50" dirty="0">
                <a:solidFill>
                  <a:srgbClr val="9C5360"/>
                </a:solidFill>
              </a:rPr>
              <a:t>Найди</a:t>
            </a:r>
            <a:r>
              <a:rPr sz="2750" spc="-90" dirty="0">
                <a:solidFill>
                  <a:srgbClr val="9C5360"/>
                </a:solidFill>
              </a:rPr>
              <a:t> </a:t>
            </a:r>
            <a:r>
              <a:rPr sz="2750" spc="-10" dirty="0"/>
              <a:t>существительные</a:t>
            </a:r>
            <a:endParaRPr sz="2750"/>
          </a:p>
        </p:txBody>
      </p:sp>
      <p:grpSp>
        <p:nvGrpSpPr>
          <p:cNvPr id="5" name="object 5"/>
          <p:cNvGrpSpPr/>
          <p:nvPr/>
        </p:nvGrpSpPr>
        <p:grpSpPr>
          <a:xfrm>
            <a:off x="453181" y="2924803"/>
            <a:ext cx="336550" cy="336550"/>
            <a:chOff x="453181" y="2924803"/>
            <a:chExt cx="336550" cy="336550"/>
          </a:xfrm>
        </p:grpSpPr>
        <p:sp>
          <p:nvSpPr>
            <p:cNvPr id="6" name="object 6"/>
            <p:cNvSpPr/>
            <p:nvPr/>
          </p:nvSpPr>
          <p:spPr>
            <a:xfrm>
              <a:off x="465753" y="2937370"/>
              <a:ext cx="323850" cy="323850"/>
            </a:xfrm>
            <a:custGeom>
              <a:avLst/>
              <a:gdLst/>
              <a:ahLst/>
              <a:cxnLst/>
              <a:rect l="l" t="t" r="r" b="b"/>
              <a:pathLst>
                <a:path w="323850" h="323850">
                  <a:moveTo>
                    <a:pt x="194204" y="0"/>
                  </a:moveTo>
                  <a:lnTo>
                    <a:pt x="129496" y="0"/>
                  </a:lnTo>
                  <a:lnTo>
                    <a:pt x="79292" y="10244"/>
                  </a:lnTo>
                  <a:lnTo>
                    <a:pt x="38108" y="38109"/>
                  </a:lnTo>
                  <a:lnTo>
                    <a:pt x="10243" y="79295"/>
                  </a:lnTo>
                  <a:lnTo>
                    <a:pt x="0" y="129501"/>
                  </a:lnTo>
                  <a:lnTo>
                    <a:pt x="0" y="194208"/>
                  </a:lnTo>
                  <a:lnTo>
                    <a:pt x="10243" y="244407"/>
                  </a:lnTo>
                  <a:lnTo>
                    <a:pt x="38108" y="285589"/>
                  </a:lnTo>
                  <a:lnTo>
                    <a:pt x="79292" y="313453"/>
                  </a:lnTo>
                  <a:lnTo>
                    <a:pt x="129496" y="323697"/>
                  </a:lnTo>
                  <a:lnTo>
                    <a:pt x="194204" y="323697"/>
                  </a:lnTo>
                  <a:lnTo>
                    <a:pt x="244408" y="313453"/>
                  </a:lnTo>
                  <a:lnTo>
                    <a:pt x="285592" y="285589"/>
                  </a:lnTo>
                  <a:lnTo>
                    <a:pt x="313457" y="244407"/>
                  </a:lnTo>
                  <a:lnTo>
                    <a:pt x="323701" y="194208"/>
                  </a:lnTo>
                  <a:lnTo>
                    <a:pt x="323701" y="129501"/>
                  </a:lnTo>
                  <a:lnTo>
                    <a:pt x="313457" y="79295"/>
                  </a:lnTo>
                  <a:lnTo>
                    <a:pt x="285592" y="38109"/>
                  </a:lnTo>
                  <a:lnTo>
                    <a:pt x="244408" y="10244"/>
                  </a:lnTo>
                  <a:lnTo>
                    <a:pt x="194204" y="0"/>
                  </a:lnTo>
                  <a:close/>
                </a:path>
              </a:pathLst>
            </a:custGeom>
            <a:solidFill>
              <a:srgbClr val="E4B1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55562" y="2927184"/>
              <a:ext cx="319405" cy="319405"/>
            </a:xfrm>
            <a:custGeom>
              <a:avLst/>
              <a:gdLst/>
              <a:ahLst/>
              <a:cxnLst/>
              <a:rect l="l" t="t" r="r" b="b"/>
              <a:pathLst>
                <a:path w="319405" h="319405">
                  <a:moveTo>
                    <a:pt x="191347" y="0"/>
                  </a:moveTo>
                  <a:lnTo>
                    <a:pt x="127591" y="0"/>
                  </a:lnTo>
                  <a:lnTo>
                    <a:pt x="78126" y="10092"/>
                  </a:lnTo>
                  <a:lnTo>
                    <a:pt x="37547" y="37547"/>
                  </a:lnTo>
                  <a:lnTo>
                    <a:pt x="10093" y="78127"/>
                  </a:lnTo>
                  <a:lnTo>
                    <a:pt x="0" y="127596"/>
                  </a:lnTo>
                  <a:lnTo>
                    <a:pt x="0" y="191350"/>
                  </a:lnTo>
                  <a:lnTo>
                    <a:pt x="10093" y="240812"/>
                  </a:lnTo>
                  <a:lnTo>
                    <a:pt x="37547" y="281389"/>
                  </a:lnTo>
                  <a:lnTo>
                    <a:pt x="78126" y="308842"/>
                  </a:lnTo>
                  <a:lnTo>
                    <a:pt x="127591" y="318935"/>
                  </a:lnTo>
                  <a:lnTo>
                    <a:pt x="191347" y="318935"/>
                  </a:lnTo>
                  <a:lnTo>
                    <a:pt x="240812" y="308842"/>
                  </a:lnTo>
                  <a:lnTo>
                    <a:pt x="281391" y="281389"/>
                  </a:lnTo>
                  <a:lnTo>
                    <a:pt x="308845" y="240812"/>
                  </a:lnTo>
                  <a:lnTo>
                    <a:pt x="318938" y="191350"/>
                  </a:lnTo>
                  <a:lnTo>
                    <a:pt x="318938" y="127596"/>
                  </a:lnTo>
                  <a:lnTo>
                    <a:pt x="308845" y="78127"/>
                  </a:lnTo>
                  <a:lnTo>
                    <a:pt x="281391" y="37547"/>
                  </a:lnTo>
                  <a:lnTo>
                    <a:pt x="240812" y="10092"/>
                  </a:lnTo>
                  <a:lnTo>
                    <a:pt x="191347" y="0"/>
                  </a:lnTo>
                  <a:close/>
                </a:path>
              </a:pathLst>
            </a:custGeom>
            <a:solidFill>
              <a:srgbClr val="FFCC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55562" y="2927184"/>
              <a:ext cx="319405" cy="319405"/>
            </a:xfrm>
            <a:custGeom>
              <a:avLst/>
              <a:gdLst/>
              <a:ahLst/>
              <a:cxnLst/>
              <a:rect l="l" t="t" r="r" b="b"/>
              <a:pathLst>
                <a:path w="319405" h="319405">
                  <a:moveTo>
                    <a:pt x="0" y="127596"/>
                  </a:moveTo>
                  <a:lnTo>
                    <a:pt x="10093" y="78127"/>
                  </a:lnTo>
                  <a:lnTo>
                    <a:pt x="37547" y="37547"/>
                  </a:lnTo>
                  <a:lnTo>
                    <a:pt x="78126" y="10092"/>
                  </a:lnTo>
                  <a:lnTo>
                    <a:pt x="127591" y="0"/>
                  </a:lnTo>
                  <a:lnTo>
                    <a:pt x="191347" y="0"/>
                  </a:lnTo>
                  <a:lnTo>
                    <a:pt x="240812" y="10092"/>
                  </a:lnTo>
                  <a:lnTo>
                    <a:pt x="281391" y="37547"/>
                  </a:lnTo>
                  <a:lnTo>
                    <a:pt x="308845" y="78127"/>
                  </a:lnTo>
                  <a:lnTo>
                    <a:pt x="318938" y="127596"/>
                  </a:lnTo>
                  <a:lnTo>
                    <a:pt x="318938" y="191350"/>
                  </a:lnTo>
                  <a:lnTo>
                    <a:pt x="308845" y="240812"/>
                  </a:lnTo>
                  <a:lnTo>
                    <a:pt x="281391" y="281389"/>
                  </a:lnTo>
                  <a:lnTo>
                    <a:pt x="240812" y="308842"/>
                  </a:lnTo>
                  <a:lnTo>
                    <a:pt x="191347" y="318935"/>
                  </a:lnTo>
                  <a:lnTo>
                    <a:pt x="127591" y="318935"/>
                  </a:lnTo>
                  <a:lnTo>
                    <a:pt x="78126" y="308842"/>
                  </a:lnTo>
                  <a:lnTo>
                    <a:pt x="37547" y="281389"/>
                  </a:lnTo>
                  <a:lnTo>
                    <a:pt x="10093" y="240812"/>
                  </a:lnTo>
                  <a:lnTo>
                    <a:pt x="0" y="191350"/>
                  </a:lnTo>
                  <a:lnTo>
                    <a:pt x="0" y="127596"/>
                  </a:lnTo>
                  <a:close/>
                </a:path>
              </a:pathLst>
            </a:custGeom>
            <a:ln w="4762">
              <a:solidFill>
                <a:srgbClr val="E4B1B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544239" y="2943783"/>
            <a:ext cx="142240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spc="-50" dirty="0">
                <a:solidFill>
                  <a:srgbClr val="494949"/>
                </a:solidFill>
                <a:latin typeface="Arial"/>
                <a:cs typeface="Arial"/>
              </a:rPr>
              <a:t>1</a:t>
            </a:r>
            <a:endParaRPr sz="16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03559" y="2959518"/>
            <a:ext cx="1903095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10" dirty="0">
                <a:solidFill>
                  <a:srgbClr val="494949"/>
                </a:solidFill>
                <a:latin typeface="Times New Roman"/>
                <a:cs typeface="Times New Roman"/>
              </a:rPr>
              <a:t>Наступила</a:t>
            </a:r>
            <a:r>
              <a:rPr sz="1350" spc="-4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350" dirty="0">
                <a:solidFill>
                  <a:srgbClr val="494949"/>
                </a:solidFill>
                <a:latin typeface="Times New Roman"/>
                <a:cs typeface="Times New Roman"/>
              </a:rPr>
              <a:t>золотая</a:t>
            </a:r>
            <a:r>
              <a:rPr sz="1350" spc="-3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350" spc="-10" dirty="0">
                <a:solidFill>
                  <a:srgbClr val="494949"/>
                </a:solidFill>
                <a:latin typeface="Times New Roman"/>
                <a:cs typeface="Times New Roman"/>
              </a:rPr>
              <a:t>осень</a:t>
            </a:r>
            <a:r>
              <a:rPr sz="1350" spc="-10" dirty="0">
                <a:solidFill>
                  <a:srgbClr val="494949"/>
                </a:solidFill>
                <a:latin typeface="Arial"/>
                <a:cs typeface="Arial"/>
              </a:rPr>
              <a:t>.</a:t>
            </a:r>
            <a:endParaRPr sz="135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53181" y="3527253"/>
            <a:ext cx="336550" cy="336550"/>
            <a:chOff x="453181" y="3527253"/>
            <a:chExt cx="336550" cy="336550"/>
          </a:xfrm>
        </p:grpSpPr>
        <p:sp>
          <p:nvSpPr>
            <p:cNvPr id="12" name="object 12"/>
            <p:cNvSpPr/>
            <p:nvPr/>
          </p:nvSpPr>
          <p:spPr>
            <a:xfrm>
              <a:off x="465753" y="3539832"/>
              <a:ext cx="323850" cy="323850"/>
            </a:xfrm>
            <a:custGeom>
              <a:avLst/>
              <a:gdLst/>
              <a:ahLst/>
              <a:cxnLst/>
              <a:rect l="l" t="t" r="r" b="b"/>
              <a:pathLst>
                <a:path w="323850" h="323850">
                  <a:moveTo>
                    <a:pt x="194204" y="0"/>
                  </a:moveTo>
                  <a:lnTo>
                    <a:pt x="129496" y="0"/>
                  </a:lnTo>
                  <a:lnTo>
                    <a:pt x="79292" y="10244"/>
                  </a:lnTo>
                  <a:lnTo>
                    <a:pt x="38108" y="38109"/>
                  </a:lnTo>
                  <a:lnTo>
                    <a:pt x="10243" y="79295"/>
                  </a:lnTo>
                  <a:lnTo>
                    <a:pt x="0" y="129501"/>
                  </a:lnTo>
                  <a:lnTo>
                    <a:pt x="0" y="194208"/>
                  </a:lnTo>
                  <a:lnTo>
                    <a:pt x="10243" y="244407"/>
                  </a:lnTo>
                  <a:lnTo>
                    <a:pt x="38108" y="285589"/>
                  </a:lnTo>
                  <a:lnTo>
                    <a:pt x="79292" y="313453"/>
                  </a:lnTo>
                  <a:lnTo>
                    <a:pt x="129496" y="323697"/>
                  </a:lnTo>
                  <a:lnTo>
                    <a:pt x="194204" y="323697"/>
                  </a:lnTo>
                  <a:lnTo>
                    <a:pt x="244408" y="313453"/>
                  </a:lnTo>
                  <a:lnTo>
                    <a:pt x="285592" y="285589"/>
                  </a:lnTo>
                  <a:lnTo>
                    <a:pt x="313457" y="244407"/>
                  </a:lnTo>
                  <a:lnTo>
                    <a:pt x="323701" y="194208"/>
                  </a:lnTo>
                  <a:lnTo>
                    <a:pt x="323701" y="129501"/>
                  </a:lnTo>
                  <a:lnTo>
                    <a:pt x="313457" y="79295"/>
                  </a:lnTo>
                  <a:lnTo>
                    <a:pt x="285592" y="38109"/>
                  </a:lnTo>
                  <a:lnTo>
                    <a:pt x="244408" y="10244"/>
                  </a:lnTo>
                  <a:lnTo>
                    <a:pt x="194204" y="0"/>
                  </a:lnTo>
                  <a:close/>
                </a:path>
              </a:pathLst>
            </a:custGeom>
            <a:solidFill>
              <a:srgbClr val="E4B1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55562" y="3529634"/>
              <a:ext cx="319405" cy="319405"/>
            </a:xfrm>
            <a:custGeom>
              <a:avLst/>
              <a:gdLst/>
              <a:ahLst/>
              <a:cxnLst/>
              <a:rect l="l" t="t" r="r" b="b"/>
              <a:pathLst>
                <a:path w="319405" h="319404">
                  <a:moveTo>
                    <a:pt x="191347" y="0"/>
                  </a:moveTo>
                  <a:lnTo>
                    <a:pt x="127591" y="0"/>
                  </a:lnTo>
                  <a:lnTo>
                    <a:pt x="78126" y="10092"/>
                  </a:lnTo>
                  <a:lnTo>
                    <a:pt x="37547" y="37547"/>
                  </a:lnTo>
                  <a:lnTo>
                    <a:pt x="10093" y="78127"/>
                  </a:lnTo>
                  <a:lnTo>
                    <a:pt x="0" y="127596"/>
                  </a:lnTo>
                  <a:lnTo>
                    <a:pt x="0" y="191350"/>
                  </a:lnTo>
                  <a:lnTo>
                    <a:pt x="10093" y="240812"/>
                  </a:lnTo>
                  <a:lnTo>
                    <a:pt x="37547" y="281389"/>
                  </a:lnTo>
                  <a:lnTo>
                    <a:pt x="78126" y="308842"/>
                  </a:lnTo>
                  <a:lnTo>
                    <a:pt x="127591" y="318935"/>
                  </a:lnTo>
                  <a:lnTo>
                    <a:pt x="191347" y="318935"/>
                  </a:lnTo>
                  <a:lnTo>
                    <a:pt x="240812" y="308842"/>
                  </a:lnTo>
                  <a:lnTo>
                    <a:pt x="281391" y="281389"/>
                  </a:lnTo>
                  <a:lnTo>
                    <a:pt x="308845" y="240812"/>
                  </a:lnTo>
                  <a:lnTo>
                    <a:pt x="318938" y="191350"/>
                  </a:lnTo>
                  <a:lnTo>
                    <a:pt x="318938" y="127596"/>
                  </a:lnTo>
                  <a:lnTo>
                    <a:pt x="308845" y="78127"/>
                  </a:lnTo>
                  <a:lnTo>
                    <a:pt x="281391" y="37547"/>
                  </a:lnTo>
                  <a:lnTo>
                    <a:pt x="240812" y="10092"/>
                  </a:lnTo>
                  <a:lnTo>
                    <a:pt x="191347" y="0"/>
                  </a:lnTo>
                  <a:close/>
                </a:path>
              </a:pathLst>
            </a:custGeom>
            <a:solidFill>
              <a:srgbClr val="FFCC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55562" y="3529634"/>
              <a:ext cx="319405" cy="319405"/>
            </a:xfrm>
            <a:custGeom>
              <a:avLst/>
              <a:gdLst/>
              <a:ahLst/>
              <a:cxnLst/>
              <a:rect l="l" t="t" r="r" b="b"/>
              <a:pathLst>
                <a:path w="319405" h="319404">
                  <a:moveTo>
                    <a:pt x="0" y="127596"/>
                  </a:moveTo>
                  <a:lnTo>
                    <a:pt x="10093" y="78127"/>
                  </a:lnTo>
                  <a:lnTo>
                    <a:pt x="37547" y="37547"/>
                  </a:lnTo>
                  <a:lnTo>
                    <a:pt x="78126" y="10092"/>
                  </a:lnTo>
                  <a:lnTo>
                    <a:pt x="127591" y="0"/>
                  </a:lnTo>
                  <a:lnTo>
                    <a:pt x="191347" y="0"/>
                  </a:lnTo>
                  <a:lnTo>
                    <a:pt x="240812" y="10092"/>
                  </a:lnTo>
                  <a:lnTo>
                    <a:pt x="281391" y="37547"/>
                  </a:lnTo>
                  <a:lnTo>
                    <a:pt x="308845" y="78127"/>
                  </a:lnTo>
                  <a:lnTo>
                    <a:pt x="318938" y="127596"/>
                  </a:lnTo>
                  <a:lnTo>
                    <a:pt x="318938" y="191350"/>
                  </a:lnTo>
                  <a:lnTo>
                    <a:pt x="308845" y="240812"/>
                  </a:lnTo>
                  <a:lnTo>
                    <a:pt x="281391" y="281389"/>
                  </a:lnTo>
                  <a:lnTo>
                    <a:pt x="240812" y="308842"/>
                  </a:lnTo>
                  <a:lnTo>
                    <a:pt x="191347" y="318935"/>
                  </a:lnTo>
                  <a:lnTo>
                    <a:pt x="127591" y="318935"/>
                  </a:lnTo>
                  <a:lnTo>
                    <a:pt x="78126" y="308842"/>
                  </a:lnTo>
                  <a:lnTo>
                    <a:pt x="37547" y="281389"/>
                  </a:lnTo>
                  <a:lnTo>
                    <a:pt x="10093" y="240812"/>
                  </a:lnTo>
                  <a:lnTo>
                    <a:pt x="0" y="191350"/>
                  </a:lnTo>
                  <a:lnTo>
                    <a:pt x="0" y="127596"/>
                  </a:lnTo>
                  <a:close/>
                </a:path>
              </a:pathLst>
            </a:custGeom>
            <a:ln w="4762">
              <a:solidFill>
                <a:srgbClr val="E4B1B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544239" y="3546246"/>
            <a:ext cx="142240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spc="-50" dirty="0">
                <a:solidFill>
                  <a:srgbClr val="494949"/>
                </a:solidFill>
                <a:latin typeface="Arial"/>
                <a:cs typeface="Arial"/>
              </a:rPr>
              <a:t>2</a:t>
            </a:r>
            <a:endParaRPr sz="16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03559" y="3537254"/>
            <a:ext cx="2251075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dirty="0">
                <a:solidFill>
                  <a:srgbClr val="494949"/>
                </a:solidFill>
                <a:latin typeface="Times New Roman"/>
                <a:cs typeface="Times New Roman"/>
              </a:rPr>
              <a:t>Белка</a:t>
            </a:r>
            <a:r>
              <a:rPr sz="1350" spc="-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350" dirty="0">
                <a:solidFill>
                  <a:srgbClr val="494949"/>
                </a:solidFill>
                <a:latin typeface="Times New Roman"/>
                <a:cs typeface="Times New Roman"/>
              </a:rPr>
              <a:t>запасает</a:t>
            </a:r>
            <a:r>
              <a:rPr sz="1350" spc="-3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350" dirty="0">
                <a:solidFill>
                  <a:srgbClr val="494949"/>
                </a:solidFill>
                <a:latin typeface="Times New Roman"/>
                <a:cs typeface="Times New Roman"/>
              </a:rPr>
              <a:t>орехи</a:t>
            </a:r>
            <a:r>
              <a:rPr sz="1350" spc="-3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350" dirty="0">
                <a:solidFill>
                  <a:srgbClr val="494949"/>
                </a:solidFill>
                <a:latin typeface="Times New Roman"/>
                <a:cs typeface="Times New Roman"/>
              </a:rPr>
              <a:t>и</a:t>
            </a:r>
            <a:r>
              <a:rPr sz="1350" spc="-3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350" spc="-10" dirty="0">
                <a:solidFill>
                  <a:srgbClr val="494949"/>
                </a:solidFill>
                <a:latin typeface="Times New Roman"/>
                <a:cs typeface="Times New Roman"/>
              </a:rPr>
              <a:t>грибы</a:t>
            </a:r>
            <a:r>
              <a:rPr sz="1350" spc="-10" dirty="0">
                <a:solidFill>
                  <a:srgbClr val="494949"/>
                </a:solidFill>
                <a:latin typeface="Arial"/>
                <a:cs typeface="Arial"/>
              </a:rPr>
              <a:t>.</a:t>
            </a:r>
            <a:endParaRPr sz="135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453181" y="4129716"/>
            <a:ext cx="336550" cy="336550"/>
            <a:chOff x="453181" y="4129716"/>
            <a:chExt cx="336550" cy="336550"/>
          </a:xfrm>
        </p:grpSpPr>
        <p:sp>
          <p:nvSpPr>
            <p:cNvPr id="18" name="object 18"/>
            <p:cNvSpPr/>
            <p:nvPr/>
          </p:nvSpPr>
          <p:spPr>
            <a:xfrm>
              <a:off x="465753" y="4142282"/>
              <a:ext cx="323850" cy="323850"/>
            </a:xfrm>
            <a:custGeom>
              <a:avLst/>
              <a:gdLst/>
              <a:ahLst/>
              <a:cxnLst/>
              <a:rect l="l" t="t" r="r" b="b"/>
              <a:pathLst>
                <a:path w="323850" h="323850">
                  <a:moveTo>
                    <a:pt x="194204" y="0"/>
                  </a:moveTo>
                  <a:lnTo>
                    <a:pt x="129496" y="0"/>
                  </a:lnTo>
                  <a:lnTo>
                    <a:pt x="79292" y="10244"/>
                  </a:lnTo>
                  <a:lnTo>
                    <a:pt x="38108" y="38109"/>
                  </a:lnTo>
                  <a:lnTo>
                    <a:pt x="10243" y="79295"/>
                  </a:lnTo>
                  <a:lnTo>
                    <a:pt x="0" y="129501"/>
                  </a:lnTo>
                  <a:lnTo>
                    <a:pt x="0" y="194208"/>
                  </a:lnTo>
                  <a:lnTo>
                    <a:pt x="10243" y="244407"/>
                  </a:lnTo>
                  <a:lnTo>
                    <a:pt x="38108" y="285589"/>
                  </a:lnTo>
                  <a:lnTo>
                    <a:pt x="79292" y="313453"/>
                  </a:lnTo>
                  <a:lnTo>
                    <a:pt x="129496" y="323697"/>
                  </a:lnTo>
                  <a:lnTo>
                    <a:pt x="194204" y="323697"/>
                  </a:lnTo>
                  <a:lnTo>
                    <a:pt x="244408" y="313453"/>
                  </a:lnTo>
                  <a:lnTo>
                    <a:pt x="285592" y="285589"/>
                  </a:lnTo>
                  <a:lnTo>
                    <a:pt x="313457" y="244407"/>
                  </a:lnTo>
                  <a:lnTo>
                    <a:pt x="323701" y="194208"/>
                  </a:lnTo>
                  <a:lnTo>
                    <a:pt x="323701" y="129501"/>
                  </a:lnTo>
                  <a:lnTo>
                    <a:pt x="313457" y="79295"/>
                  </a:lnTo>
                  <a:lnTo>
                    <a:pt x="285592" y="38109"/>
                  </a:lnTo>
                  <a:lnTo>
                    <a:pt x="244408" y="10244"/>
                  </a:lnTo>
                  <a:lnTo>
                    <a:pt x="194204" y="0"/>
                  </a:lnTo>
                  <a:close/>
                </a:path>
              </a:pathLst>
            </a:custGeom>
            <a:solidFill>
              <a:srgbClr val="E4B1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55562" y="4132097"/>
              <a:ext cx="319405" cy="319405"/>
            </a:xfrm>
            <a:custGeom>
              <a:avLst/>
              <a:gdLst/>
              <a:ahLst/>
              <a:cxnLst/>
              <a:rect l="l" t="t" r="r" b="b"/>
              <a:pathLst>
                <a:path w="319405" h="319404">
                  <a:moveTo>
                    <a:pt x="191347" y="0"/>
                  </a:moveTo>
                  <a:lnTo>
                    <a:pt x="127591" y="0"/>
                  </a:lnTo>
                  <a:lnTo>
                    <a:pt x="78126" y="10092"/>
                  </a:lnTo>
                  <a:lnTo>
                    <a:pt x="37547" y="37547"/>
                  </a:lnTo>
                  <a:lnTo>
                    <a:pt x="10093" y="78127"/>
                  </a:lnTo>
                  <a:lnTo>
                    <a:pt x="0" y="127596"/>
                  </a:lnTo>
                  <a:lnTo>
                    <a:pt x="0" y="191350"/>
                  </a:lnTo>
                  <a:lnTo>
                    <a:pt x="10093" y="240812"/>
                  </a:lnTo>
                  <a:lnTo>
                    <a:pt x="37547" y="281389"/>
                  </a:lnTo>
                  <a:lnTo>
                    <a:pt x="78126" y="308842"/>
                  </a:lnTo>
                  <a:lnTo>
                    <a:pt x="127591" y="318935"/>
                  </a:lnTo>
                  <a:lnTo>
                    <a:pt x="191347" y="318935"/>
                  </a:lnTo>
                  <a:lnTo>
                    <a:pt x="240812" y="308842"/>
                  </a:lnTo>
                  <a:lnTo>
                    <a:pt x="281391" y="281389"/>
                  </a:lnTo>
                  <a:lnTo>
                    <a:pt x="308845" y="240812"/>
                  </a:lnTo>
                  <a:lnTo>
                    <a:pt x="318938" y="191350"/>
                  </a:lnTo>
                  <a:lnTo>
                    <a:pt x="318938" y="127596"/>
                  </a:lnTo>
                  <a:lnTo>
                    <a:pt x="308845" y="78127"/>
                  </a:lnTo>
                  <a:lnTo>
                    <a:pt x="281391" y="37547"/>
                  </a:lnTo>
                  <a:lnTo>
                    <a:pt x="240812" y="10092"/>
                  </a:lnTo>
                  <a:lnTo>
                    <a:pt x="191347" y="0"/>
                  </a:lnTo>
                  <a:close/>
                </a:path>
              </a:pathLst>
            </a:custGeom>
            <a:solidFill>
              <a:srgbClr val="FFCC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55562" y="4132097"/>
              <a:ext cx="319405" cy="319405"/>
            </a:xfrm>
            <a:custGeom>
              <a:avLst/>
              <a:gdLst/>
              <a:ahLst/>
              <a:cxnLst/>
              <a:rect l="l" t="t" r="r" b="b"/>
              <a:pathLst>
                <a:path w="319405" h="319404">
                  <a:moveTo>
                    <a:pt x="0" y="127596"/>
                  </a:moveTo>
                  <a:lnTo>
                    <a:pt x="10093" y="78127"/>
                  </a:lnTo>
                  <a:lnTo>
                    <a:pt x="37547" y="37547"/>
                  </a:lnTo>
                  <a:lnTo>
                    <a:pt x="78126" y="10092"/>
                  </a:lnTo>
                  <a:lnTo>
                    <a:pt x="127591" y="0"/>
                  </a:lnTo>
                  <a:lnTo>
                    <a:pt x="191347" y="0"/>
                  </a:lnTo>
                  <a:lnTo>
                    <a:pt x="240812" y="10092"/>
                  </a:lnTo>
                  <a:lnTo>
                    <a:pt x="281391" y="37547"/>
                  </a:lnTo>
                  <a:lnTo>
                    <a:pt x="308845" y="78127"/>
                  </a:lnTo>
                  <a:lnTo>
                    <a:pt x="318938" y="127596"/>
                  </a:lnTo>
                  <a:lnTo>
                    <a:pt x="318938" y="191350"/>
                  </a:lnTo>
                  <a:lnTo>
                    <a:pt x="308845" y="240812"/>
                  </a:lnTo>
                  <a:lnTo>
                    <a:pt x="281391" y="281389"/>
                  </a:lnTo>
                  <a:lnTo>
                    <a:pt x="240812" y="308842"/>
                  </a:lnTo>
                  <a:lnTo>
                    <a:pt x="191347" y="318935"/>
                  </a:lnTo>
                  <a:lnTo>
                    <a:pt x="127591" y="318935"/>
                  </a:lnTo>
                  <a:lnTo>
                    <a:pt x="78126" y="308842"/>
                  </a:lnTo>
                  <a:lnTo>
                    <a:pt x="37547" y="281389"/>
                  </a:lnTo>
                  <a:lnTo>
                    <a:pt x="10093" y="240812"/>
                  </a:lnTo>
                  <a:lnTo>
                    <a:pt x="0" y="191350"/>
                  </a:lnTo>
                  <a:lnTo>
                    <a:pt x="0" y="127596"/>
                  </a:lnTo>
                  <a:close/>
                </a:path>
              </a:pathLst>
            </a:custGeom>
            <a:ln w="4762">
              <a:solidFill>
                <a:srgbClr val="E4B1B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544239" y="4148696"/>
            <a:ext cx="142240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spc="-50" dirty="0">
                <a:solidFill>
                  <a:srgbClr val="494949"/>
                </a:solidFill>
                <a:latin typeface="Arial"/>
                <a:cs typeface="Arial"/>
              </a:rPr>
              <a:t>3</a:t>
            </a:r>
            <a:endParaRPr sz="16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03559" y="4163656"/>
            <a:ext cx="2823210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dirty="0">
                <a:solidFill>
                  <a:srgbClr val="494949"/>
                </a:solidFill>
                <a:latin typeface="Times New Roman"/>
                <a:cs typeface="Times New Roman"/>
              </a:rPr>
              <a:t>Дети</a:t>
            </a:r>
            <a:r>
              <a:rPr sz="1350" spc="-3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350" dirty="0">
                <a:solidFill>
                  <a:srgbClr val="494949"/>
                </a:solidFill>
                <a:latin typeface="Times New Roman"/>
                <a:cs typeface="Times New Roman"/>
              </a:rPr>
              <a:t>играют</a:t>
            </a:r>
            <a:r>
              <a:rPr sz="1350" spc="-3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350" dirty="0">
                <a:solidFill>
                  <a:srgbClr val="494949"/>
                </a:solidFill>
                <a:latin typeface="Times New Roman"/>
                <a:cs typeface="Times New Roman"/>
              </a:rPr>
              <a:t>во</a:t>
            </a:r>
            <a:r>
              <a:rPr sz="1350" spc="-3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350" dirty="0">
                <a:solidFill>
                  <a:srgbClr val="494949"/>
                </a:solidFill>
                <a:latin typeface="Times New Roman"/>
                <a:cs typeface="Times New Roman"/>
              </a:rPr>
              <a:t>дворе</a:t>
            </a:r>
            <a:r>
              <a:rPr sz="1350" spc="-3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350" dirty="0">
                <a:solidFill>
                  <a:srgbClr val="494949"/>
                </a:solidFill>
                <a:latin typeface="Times New Roman"/>
                <a:cs typeface="Times New Roman"/>
              </a:rPr>
              <a:t>в</a:t>
            </a:r>
            <a:r>
              <a:rPr sz="1350" spc="-3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350" dirty="0">
                <a:solidFill>
                  <a:srgbClr val="494949"/>
                </a:solidFill>
                <a:latin typeface="Times New Roman"/>
                <a:cs typeface="Times New Roman"/>
              </a:rPr>
              <a:t>весёлые</a:t>
            </a:r>
            <a:r>
              <a:rPr sz="1350" spc="-3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350" spc="-20" dirty="0">
                <a:solidFill>
                  <a:srgbClr val="494949"/>
                </a:solidFill>
                <a:latin typeface="Times New Roman"/>
                <a:cs typeface="Times New Roman"/>
              </a:rPr>
              <a:t>игры.</a:t>
            </a:r>
            <a:endParaRPr sz="1350">
              <a:latin typeface="Times New Roman"/>
              <a:cs typeface="Times New Roman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453181" y="4732165"/>
            <a:ext cx="336550" cy="336550"/>
            <a:chOff x="453181" y="4732165"/>
            <a:chExt cx="336550" cy="336550"/>
          </a:xfrm>
        </p:grpSpPr>
        <p:sp>
          <p:nvSpPr>
            <p:cNvPr id="24" name="object 24"/>
            <p:cNvSpPr/>
            <p:nvPr/>
          </p:nvSpPr>
          <p:spPr>
            <a:xfrm>
              <a:off x="465753" y="4744745"/>
              <a:ext cx="323850" cy="323850"/>
            </a:xfrm>
            <a:custGeom>
              <a:avLst/>
              <a:gdLst/>
              <a:ahLst/>
              <a:cxnLst/>
              <a:rect l="l" t="t" r="r" b="b"/>
              <a:pathLst>
                <a:path w="323850" h="323850">
                  <a:moveTo>
                    <a:pt x="194204" y="0"/>
                  </a:moveTo>
                  <a:lnTo>
                    <a:pt x="129496" y="0"/>
                  </a:lnTo>
                  <a:lnTo>
                    <a:pt x="79292" y="10244"/>
                  </a:lnTo>
                  <a:lnTo>
                    <a:pt x="38108" y="38109"/>
                  </a:lnTo>
                  <a:lnTo>
                    <a:pt x="10243" y="79295"/>
                  </a:lnTo>
                  <a:lnTo>
                    <a:pt x="0" y="129501"/>
                  </a:lnTo>
                  <a:lnTo>
                    <a:pt x="0" y="194208"/>
                  </a:lnTo>
                  <a:lnTo>
                    <a:pt x="10243" y="244407"/>
                  </a:lnTo>
                  <a:lnTo>
                    <a:pt x="38108" y="285589"/>
                  </a:lnTo>
                  <a:lnTo>
                    <a:pt x="79292" y="313453"/>
                  </a:lnTo>
                  <a:lnTo>
                    <a:pt x="129496" y="323697"/>
                  </a:lnTo>
                  <a:lnTo>
                    <a:pt x="194204" y="323697"/>
                  </a:lnTo>
                  <a:lnTo>
                    <a:pt x="244408" y="313453"/>
                  </a:lnTo>
                  <a:lnTo>
                    <a:pt x="285592" y="285589"/>
                  </a:lnTo>
                  <a:lnTo>
                    <a:pt x="313457" y="244407"/>
                  </a:lnTo>
                  <a:lnTo>
                    <a:pt x="323701" y="194208"/>
                  </a:lnTo>
                  <a:lnTo>
                    <a:pt x="323701" y="129501"/>
                  </a:lnTo>
                  <a:lnTo>
                    <a:pt x="313457" y="79295"/>
                  </a:lnTo>
                  <a:lnTo>
                    <a:pt x="285592" y="38109"/>
                  </a:lnTo>
                  <a:lnTo>
                    <a:pt x="244408" y="10244"/>
                  </a:lnTo>
                  <a:lnTo>
                    <a:pt x="194204" y="0"/>
                  </a:lnTo>
                  <a:close/>
                </a:path>
              </a:pathLst>
            </a:custGeom>
            <a:solidFill>
              <a:srgbClr val="E4B1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55562" y="4734547"/>
              <a:ext cx="319405" cy="319405"/>
            </a:xfrm>
            <a:custGeom>
              <a:avLst/>
              <a:gdLst/>
              <a:ahLst/>
              <a:cxnLst/>
              <a:rect l="l" t="t" r="r" b="b"/>
              <a:pathLst>
                <a:path w="319405" h="319404">
                  <a:moveTo>
                    <a:pt x="191347" y="0"/>
                  </a:moveTo>
                  <a:lnTo>
                    <a:pt x="127591" y="0"/>
                  </a:lnTo>
                  <a:lnTo>
                    <a:pt x="78126" y="10092"/>
                  </a:lnTo>
                  <a:lnTo>
                    <a:pt x="37547" y="37547"/>
                  </a:lnTo>
                  <a:lnTo>
                    <a:pt x="10093" y="78127"/>
                  </a:lnTo>
                  <a:lnTo>
                    <a:pt x="0" y="127596"/>
                  </a:lnTo>
                  <a:lnTo>
                    <a:pt x="0" y="191350"/>
                  </a:lnTo>
                  <a:lnTo>
                    <a:pt x="10093" y="240812"/>
                  </a:lnTo>
                  <a:lnTo>
                    <a:pt x="37547" y="281389"/>
                  </a:lnTo>
                  <a:lnTo>
                    <a:pt x="78126" y="308842"/>
                  </a:lnTo>
                  <a:lnTo>
                    <a:pt x="127591" y="318935"/>
                  </a:lnTo>
                  <a:lnTo>
                    <a:pt x="191347" y="318935"/>
                  </a:lnTo>
                  <a:lnTo>
                    <a:pt x="240812" y="308842"/>
                  </a:lnTo>
                  <a:lnTo>
                    <a:pt x="281391" y="281389"/>
                  </a:lnTo>
                  <a:lnTo>
                    <a:pt x="308845" y="240812"/>
                  </a:lnTo>
                  <a:lnTo>
                    <a:pt x="318938" y="191350"/>
                  </a:lnTo>
                  <a:lnTo>
                    <a:pt x="318938" y="127596"/>
                  </a:lnTo>
                  <a:lnTo>
                    <a:pt x="308845" y="78127"/>
                  </a:lnTo>
                  <a:lnTo>
                    <a:pt x="281391" y="37547"/>
                  </a:lnTo>
                  <a:lnTo>
                    <a:pt x="240812" y="10092"/>
                  </a:lnTo>
                  <a:lnTo>
                    <a:pt x="191347" y="0"/>
                  </a:lnTo>
                  <a:close/>
                </a:path>
              </a:pathLst>
            </a:custGeom>
            <a:solidFill>
              <a:srgbClr val="FFCC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55562" y="4734547"/>
              <a:ext cx="319405" cy="319405"/>
            </a:xfrm>
            <a:custGeom>
              <a:avLst/>
              <a:gdLst/>
              <a:ahLst/>
              <a:cxnLst/>
              <a:rect l="l" t="t" r="r" b="b"/>
              <a:pathLst>
                <a:path w="319405" h="319404">
                  <a:moveTo>
                    <a:pt x="0" y="127596"/>
                  </a:moveTo>
                  <a:lnTo>
                    <a:pt x="10093" y="78127"/>
                  </a:lnTo>
                  <a:lnTo>
                    <a:pt x="37547" y="37547"/>
                  </a:lnTo>
                  <a:lnTo>
                    <a:pt x="78126" y="10092"/>
                  </a:lnTo>
                  <a:lnTo>
                    <a:pt x="127591" y="0"/>
                  </a:lnTo>
                  <a:lnTo>
                    <a:pt x="191347" y="0"/>
                  </a:lnTo>
                  <a:lnTo>
                    <a:pt x="240812" y="10092"/>
                  </a:lnTo>
                  <a:lnTo>
                    <a:pt x="281391" y="37547"/>
                  </a:lnTo>
                  <a:lnTo>
                    <a:pt x="308845" y="78127"/>
                  </a:lnTo>
                  <a:lnTo>
                    <a:pt x="318938" y="127596"/>
                  </a:lnTo>
                  <a:lnTo>
                    <a:pt x="318938" y="191350"/>
                  </a:lnTo>
                  <a:lnTo>
                    <a:pt x="308845" y="240812"/>
                  </a:lnTo>
                  <a:lnTo>
                    <a:pt x="281391" y="281389"/>
                  </a:lnTo>
                  <a:lnTo>
                    <a:pt x="240812" y="308842"/>
                  </a:lnTo>
                  <a:lnTo>
                    <a:pt x="191347" y="318935"/>
                  </a:lnTo>
                  <a:lnTo>
                    <a:pt x="127591" y="318935"/>
                  </a:lnTo>
                  <a:lnTo>
                    <a:pt x="78126" y="308842"/>
                  </a:lnTo>
                  <a:lnTo>
                    <a:pt x="37547" y="281389"/>
                  </a:lnTo>
                  <a:lnTo>
                    <a:pt x="10093" y="240812"/>
                  </a:lnTo>
                  <a:lnTo>
                    <a:pt x="0" y="191350"/>
                  </a:lnTo>
                  <a:lnTo>
                    <a:pt x="0" y="127596"/>
                  </a:lnTo>
                  <a:close/>
                </a:path>
              </a:pathLst>
            </a:custGeom>
            <a:ln w="4762">
              <a:solidFill>
                <a:srgbClr val="E4B1B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544239" y="4751158"/>
            <a:ext cx="142240" cy="276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50" spc="-50" dirty="0">
                <a:solidFill>
                  <a:srgbClr val="494949"/>
                </a:solidFill>
                <a:latin typeface="Arial"/>
                <a:cs typeface="Arial"/>
              </a:rPr>
              <a:t>4</a:t>
            </a:r>
            <a:endParaRPr sz="16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03559" y="4766106"/>
            <a:ext cx="2804160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dirty="0">
                <a:solidFill>
                  <a:srgbClr val="494949"/>
                </a:solidFill>
                <a:latin typeface="Times New Roman"/>
                <a:cs typeface="Times New Roman"/>
              </a:rPr>
              <a:t>Из</a:t>
            </a:r>
            <a:r>
              <a:rPr sz="1350" spc="-3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350" dirty="0">
                <a:solidFill>
                  <a:srgbClr val="494949"/>
                </a:solidFill>
                <a:latin typeface="Times New Roman"/>
                <a:cs typeface="Times New Roman"/>
              </a:rPr>
              <a:t>окна</a:t>
            </a:r>
            <a:r>
              <a:rPr sz="1350" spc="-3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350" dirty="0">
                <a:solidFill>
                  <a:srgbClr val="494949"/>
                </a:solidFill>
                <a:latin typeface="Times New Roman"/>
                <a:cs typeface="Times New Roman"/>
              </a:rPr>
              <a:t>школы</a:t>
            </a:r>
            <a:r>
              <a:rPr sz="1350" spc="-3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350" dirty="0">
                <a:solidFill>
                  <a:srgbClr val="494949"/>
                </a:solidFill>
                <a:latin typeface="Times New Roman"/>
                <a:cs typeface="Times New Roman"/>
              </a:rPr>
              <a:t>видна</a:t>
            </a:r>
            <a:r>
              <a:rPr sz="1350" spc="-3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350" dirty="0">
                <a:solidFill>
                  <a:srgbClr val="494949"/>
                </a:solidFill>
                <a:latin typeface="Times New Roman"/>
                <a:cs typeface="Times New Roman"/>
              </a:rPr>
              <a:t>высокая</a:t>
            </a:r>
            <a:r>
              <a:rPr sz="1350" spc="-3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350" spc="-10" dirty="0">
                <a:solidFill>
                  <a:srgbClr val="494949"/>
                </a:solidFill>
                <a:latin typeface="Times New Roman"/>
                <a:cs typeface="Times New Roman"/>
              </a:rPr>
              <a:t>берёза.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7092112" y="1978901"/>
            <a:ext cx="4591685" cy="3361054"/>
          </a:xfrm>
          <a:custGeom>
            <a:avLst/>
            <a:gdLst/>
            <a:ahLst/>
            <a:cxnLst/>
            <a:rect l="l" t="t" r="r" b="b"/>
            <a:pathLst>
              <a:path w="4591684" h="3361054">
                <a:moveTo>
                  <a:pt x="4349127" y="0"/>
                </a:moveTo>
                <a:lnTo>
                  <a:pt x="242026" y="0"/>
                </a:lnTo>
                <a:lnTo>
                  <a:pt x="193506" y="4953"/>
                </a:lnTo>
                <a:lnTo>
                  <a:pt x="148196" y="19146"/>
                </a:lnTo>
                <a:lnTo>
                  <a:pt x="107100" y="41571"/>
                </a:lnTo>
                <a:lnTo>
                  <a:pt x="71223" y="71224"/>
                </a:lnTo>
                <a:lnTo>
                  <a:pt x="41570" y="107101"/>
                </a:lnTo>
                <a:lnTo>
                  <a:pt x="19145" y="148197"/>
                </a:lnTo>
                <a:lnTo>
                  <a:pt x="4953" y="193506"/>
                </a:lnTo>
                <a:lnTo>
                  <a:pt x="0" y="242023"/>
                </a:lnTo>
                <a:lnTo>
                  <a:pt x="0" y="3118510"/>
                </a:lnTo>
                <a:lnTo>
                  <a:pt x="4953" y="3167032"/>
                </a:lnTo>
                <a:lnTo>
                  <a:pt x="19145" y="3212344"/>
                </a:lnTo>
                <a:lnTo>
                  <a:pt x="41570" y="3253442"/>
                </a:lnTo>
                <a:lnTo>
                  <a:pt x="71223" y="3289320"/>
                </a:lnTo>
                <a:lnTo>
                  <a:pt x="107100" y="3318975"/>
                </a:lnTo>
                <a:lnTo>
                  <a:pt x="148196" y="3341400"/>
                </a:lnTo>
                <a:lnTo>
                  <a:pt x="193506" y="3355592"/>
                </a:lnTo>
                <a:lnTo>
                  <a:pt x="242026" y="3360547"/>
                </a:lnTo>
                <a:lnTo>
                  <a:pt x="4349127" y="3360547"/>
                </a:lnTo>
                <a:lnTo>
                  <a:pt x="4397649" y="3355592"/>
                </a:lnTo>
                <a:lnTo>
                  <a:pt x="4442961" y="3341400"/>
                </a:lnTo>
                <a:lnTo>
                  <a:pt x="4484059" y="3318975"/>
                </a:lnTo>
                <a:lnTo>
                  <a:pt x="4519937" y="3289320"/>
                </a:lnTo>
                <a:lnTo>
                  <a:pt x="4549592" y="3253442"/>
                </a:lnTo>
                <a:lnTo>
                  <a:pt x="4572018" y="3212344"/>
                </a:lnTo>
                <a:lnTo>
                  <a:pt x="4586210" y="3167032"/>
                </a:lnTo>
                <a:lnTo>
                  <a:pt x="4591164" y="3118510"/>
                </a:lnTo>
                <a:lnTo>
                  <a:pt x="4591164" y="242023"/>
                </a:lnTo>
                <a:lnTo>
                  <a:pt x="4586210" y="193506"/>
                </a:lnTo>
                <a:lnTo>
                  <a:pt x="4572018" y="148197"/>
                </a:lnTo>
                <a:lnTo>
                  <a:pt x="4549592" y="107101"/>
                </a:lnTo>
                <a:lnTo>
                  <a:pt x="4519937" y="71224"/>
                </a:lnTo>
                <a:lnTo>
                  <a:pt x="4484059" y="41571"/>
                </a:lnTo>
                <a:lnTo>
                  <a:pt x="4442961" y="19146"/>
                </a:lnTo>
                <a:lnTo>
                  <a:pt x="4397649" y="4953"/>
                </a:lnTo>
                <a:lnTo>
                  <a:pt x="4349127" y="0"/>
                </a:lnTo>
                <a:close/>
              </a:path>
            </a:pathLst>
          </a:custGeom>
          <a:solidFill>
            <a:srgbClr val="FFC6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7454836" y="2227948"/>
            <a:ext cx="694055" cy="231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-235" dirty="0">
                <a:latin typeface="Segoe UI Symbol"/>
                <a:cs typeface="Segoe UI Symbol"/>
              </a:rPr>
              <a:t>✏</a:t>
            </a:r>
            <a:r>
              <a:rPr sz="1350" spc="10" dirty="0">
                <a:latin typeface="Segoe UI Symbol"/>
                <a:cs typeface="Segoe UI Symbol"/>
              </a:rPr>
              <a:t> </a:t>
            </a:r>
            <a:r>
              <a:rPr sz="1350" spc="-20" dirty="0">
                <a:latin typeface="Arial"/>
                <a:cs typeface="Arial"/>
              </a:rPr>
              <a:t>Ответ</a:t>
            </a:r>
            <a:endParaRPr sz="135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520101" y="2836602"/>
            <a:ext cx="3340100" cy="1050290"/>
          </a:xfrm>
          <a:custGeom>
            <a:avLst/>
            <a:gdLst/>
            <a:ahLst/>
            <a:cxnLst/>
            <a:rect l="l" t="t" r="r" b="b"/>
            <a:pathLst>
              <a:path w="3340100" h="1050289">
                <a:moveTo>
                  <a:pt x="0" y="0"/>
                </a:moveTo>
                <a:lnTo>
                  <a:pt x="3339947" y="0"/>
                </a:lnTo>
              </a:path>
              <a:path w="3340100" h="1050289">
                <a:moveTo>
                  <a:pt x="0" y="349961"/>
                </a:moveTo>
                <a:lnTo>
                  <a:pt x="3339947" y="349961"/>
                </a:lnTo>
              </a:path>
              <a:path w="3340100" h="1050289">
                <a:moveTo>
                  <a:pt x="0" y="699922"/>
                </a:moveTo>
                <a:lnTo>
                  <a:pt x="3339947" y="699922"/>
                </a:lnTo>
              </a:path>
              <a:path w="3340100" h="1050289">
                <a:moveTo>
                  <a:pt x="0" y="1049883"/>
                </a:moveTo>
                <a:lnTo>
                  <a:pt x="3339947" y="1049883"/>
                </a:lnTo>
              </a:path>
            </a:pathLst>
          </a:custGeom>
          <a:ln w="8801">
            <a:solidFill>
              <a:srgbClr val="4848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92883" y="1259730"/>
            <a:ext cx="3510648" cy="486980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8470" y="1128204"/>
            <a:ext cx="5807532" cy="501693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953" y="1631010"/>
            <a:ext cx="9404985" cy="3347720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462915">
              <a:lnSpc>
                <a:spcPct val="100000"/>
              </a:lnSpc>
              <a:spcBef>
                <a:spcPts val="900"/>
              </a:spcBef>
            </a:pPr>
            <a:r>
              <a:rPr sz="1800" dirty="0">
                <a:solidFill>
                  <a:srgbClr val="87636A"/>
                </a:solidFill>
                <a:latin typeface="Times New Roman"/>
                <a:cs typeface="Times New Roman"/>
              </a:rPr>
              <a:t>Запрос:</a:t>
            </a:r>
            <a:r>
              <a:rPr sz="1800" spc="-35" dirty="0">
                <a:solidFill>
                  <a:srgbClr val="87636A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87636A"/>
                </a:solidFill>
                <a:latin typeface="Times New Roman"/>
                <a:cs typeface="Times New Roman"/>
              </a:rPr>
              <a:t>Создать</a:t>
            </a:r>
            <a:r>
              <a:rPr sz="1800" spc="-30" dirty="0">
                <a:solidFill>
                  <a:srgbClr val="87636A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87636A"/>
                </a:solidFill>
                <a:latin typeface="Times New Roman"/>
                <a:cs typeface="Times New Roman"/>
              </a:rPr>
              <a:t>кейс</a:t>
            </a:r>
            <a:r>
              <a:rPr sz="1800" spc="-30" dirty="0">
                <a:solidFill>
                  <a:srgbClr val="87636A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87636A"/>
                </a:solidFill>
                <a:latin typeface="Times New Roman"/>
                <a:cs typeface="Times New Roman"/>
              </a:rPr>
              <a:t>по</a:t>
            </a:r>
            <a:r>
              <a:rPr sz="1800" spc="-30" dirty="0">
                <a:solidFill>
                  <a:srgbClr val="87636A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87636A"/>
                </a:solidFill>
                <a:latin typeface="Times New Roman"/>
                <a:cs typeface="Times New Roman"/>
              </a:rPr>
              <a:t>теме</a:t>
            </a:r>
            <a:r>
              <a:rPr sz="1800" spc="-30" dirty="0">
                <a:solidFill>
                  <a:srgbClr val="87636A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87636A"/>
                </a:solidFill>
                <a:latin typeface="Times New Roman"/>
                <a:cs typeface="Times New Roman"/>
              </a:rPr>
              <a:t>«Глагол»</a:t>
            </a:r>
            <a:r>
              <a:rPr sz="1800" spc="-30" dirty="0">
                <a:solidFill>
                  <a:srgbClr val="87636A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87636A"/>
                </a:solidFill>
                <a:latin typeface="Times New Roman"/>
                <a:cs typeface="Times New Roman"/>
              </a:rPr>
              <a:t>3</a:t>
            </a:r>
            <a:r>
              <a:rPr sz="1800" spc="-35" dirty="0">
                <a:solidFill>
                  <a:srgbClr val="87636A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87636A"/>
                </a:solidFill>
                <a:latin typeface="Times New Roman"/>
                <a:cs typeface="Times New Roman"/>
              </a:rPr>
              <a:t>класс</a:t>
            </a:r>
            <a:endParaRPr sz="1800">
              <a:latin typeface="Times New Roman"/>
              <a:cs typeface="Times New Roman"/>
            </a:endParaRPr>
          </a:p>
          <a:p>
            <a:pPr marL="12700" marR="5080" indent="450215">
              <a:lnSpc>
                <a:spcPct val="100000"/>
              </a:lnSpc>
              <a:spcBef>
                <a:spcPts val="800"/>
              </a:spcBef>
              <a:tabLst>
                <a:tab pos="2176145" algn="l"/>
                <a:tab pos="2744470" algn="l"/>
                <a:tab pos="3114040" algn="l"/>
                <a:tab pos="3693795" algn="l"/>
                <a:tab pos="4724400" algn="l"/>
                <a:tab pos="5191760" algn="l"/>
                <a:tab pos="5438775" algn="l"/>
                <a:tab pos="6202045" algn="l"/>
                <a:tab pos="6927850" algn="l"/>
                <a:tab pos="7845425" algn="l"/>
                <a:tab pos="8914130" algn="l"/>
              </a:tabLst>
            </a:pPr>
            <a:r>
              <a:rPr sz="1800" spc="-10" dirty="0">
                <a:latin typeface="Times New Roman"/>
                <a:cs typeface="Times New Roman"/>
              </a:rPr>
              <a:t>Педагогический</a:t>
            </a:r>
            <a:r>
              <a:rPr sz="1800" dirty="0">
                <a:latin typeface="Times New Roman"/>
                <a:cs typeface="Times New Roman"/>
              </a:rPr>
              <a:t>	</a:t>
            </a:r>
            <a:r>
              <a:rPr sz="1800" spc="-20" dirty="0">
                <a:latin typeface="Times New Roman"/>
                <a:cs typeface="Times New Roman"/>
              </a:rPr>
              <a:t>кейс</a:t>
            </a:r>
            <a:r>
              <a:rPr sz="1800" dirty="0">
                <a:latin typeface="Times New Roman"/>
                <a:cs typeface="Times New Roman"/>
              </a:rPr>
              <a:t>	</a:t>
            </a:r>
            <a:r>
              <a:rPr sz="1800" spc="-25" dirty="0">
                <a:latin typeface="Times New Roman"/>
                <a:cs typeface="Times New Roman"/>
              </a:rPr>
              <a:t>по</a:t>
            </a:r>
            <a:r>
              <a:rPr sz="1800" dirty="0">
                <a:latin typeface="Times New Roman"/>
                <a:cs typeface="Times New Roman"/>
              </a:rPr>
              <a:t>	</a:t>
            </a:r>
            <a:r>
              <a:rPr sz="1800" spc="-20" dirty="0">
                <a:latin typeface="Times New Roman"/>
                <a:cs typeface="Times New Roman"/>
              </a:rPr>
              <a:t>теме</a:t>
            </a:r>
            <a:r>
              <a:rPr sz="1800" dirty="0">
                <a:latin typeface="Times New Roman"/>
                <a:cs typeface="Times New Roman"/>
              </a:rPr>
              <a:t>	</a:t>
            </a:r>
            <a:r>
              <a:rPr sz="1800" spc="-10" dirty="0">
                <a:latin typeface="Times New Roman"/>
                <a:cs typeface="Times New Roman"/>
              </a:rPr>
              <a:t>«Глагол»</a:t>
            </a:r>
            <a:r>
              <a:rPr sz="1800" dirty="0">
                <a:latin typeface="Times New Roman"/>
                <a:cs typeface="Times New Roman"/>
              </a:rPr>
              <a:t>	</a:t>
            </a:r>
            <a:r>
              <a:rPr sz="1800" spc="-25" dirty="0">
                <a:latin typeface="Times New Roman"/>
                <a:cs typeface="Times New Roman"/>
              </a:rPr>
              <a:t>для</a:t>
            </a:r>
            <a:r>
              <a:rPr sz="1800" dirty="0">
                <a:latin typeface="Times New Roman"/>
                <a:cs typeface="Times New Roman"/>
              </a:rPr>
              <a:t>	</a:t>
            </a:r>
            <a:r>
              <a:rPr sz="1800" spc="-50" dirty="0">
                <a:latin typeface="Times New Roman"/>
                <a:cs typeface="Times New Roman"/>
              </a:rPr>
              <a:t>3</a:t>
            </a:r>
            <a:r>
              <a:rPr sz="1800" dirty="0">
                <a:latin typeface="Times New Roman"/>
                <a:cs typeface="Times New Roman"/>
              </a:rPr>
              <a:t>	</a:t>
            </a:r>
            <a:r>
              <a:rPr sz="1800" spc="-10" dirty="0">
                <a:latin typeface="Times New Roman"/>
                <a:cs typeface="Times New Roman"/>
              </a:rPr>
              <a:t>класса</a:t>
            </a:r>
            <a:r>
              <a:rPr sz="1800" dirty="0">
                <a:latin typeface="Times New Roman"/>
                <a:cs typeface="Times New Roman"/>
              </a:rPr>
              <a:t>	</a:t>
            </a:r>
            <a:r>
              <a:rPr sz="1800" spc="-20" dirty="0">
                <a:latin typeface="Times New Roman"/>
                <a:cs typeface="Times New Roman"/>
              </a:rPr>
              <a:t>(УМК</a:t>
            </a:r>
            <a:r>
              <a:rPr sz="1800" dirty="0">
                <a:latin typeface="Times New Roman"/>
                <a:cs typeface="Times New Roman"/>
              </a:rPr>
              <a:t>	</a:t>
            </a:r>
            <a:r>
              <a:rPr sz="1800" spc="-10" dirty="0">
                <a:latin typeface="Times New Roman"/>
                <a:cs typeface="Times New Roman"/>
              </a:rPr>
              <a:t>«Школа</a:t>
            </a:r>
            <a:r>
              <a:rPr sz="1800" dirty="0">
                <a:latin typeface="Times New Roman"/>
                <a:cs typeface="Times New Roman"/>
              </a:rPr>
              <a:t>	</a:t>
            </a:r>
            <a:r>
              <a:rPr sz="1800" spc="-10" dirty="0">
                <a:latin typeface="Times New Roman"/>
                <a:cs typeface="Times New Roman"/>
              </a:rPr>
              <a:t>России»).</a:t>
            </a:r>
            <a:r>
              <a:rPr sz="1800" dirty="0">
                <a:latin typeface="Times New Roman"/>
                <a:cs typeface="Times New Roman"/>
              </a:rPr>
              <a:t>	</a:t>
            </a:r>
            <a:r>
              <a:rPr sz="1800" spc="-20" dirty="0">
                <a:latin typeface="Times New Roman"/>
                <a:cs typeface="Times New Roman"/>
              </a:rPr>
              <a:t>Кейс </a:t>
            </a:r>
            <a:r>
              <a:rPr sz="1800" dirty="0">
                <a:latin typeface="Times New Roman"/>
                <a:cs typeface="Times New Roman"/>
              </a:rPr>
              <a:t>включает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проблемные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ситуации,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практические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задания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и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методические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рекомендации.</a:t>
            </a:r>
            <a:endParaRPr sz="1800">
              <a:latin typeface="Times New Roman"/>
              <a:cs typeface="Times New Roman"/>
            </a:endParaRPr>
          </a:p>
          <a:p>
            <a:pPr marL="12700" marR="1116965" indent="57150">
              <a:lnSpc>
                <a:spcPct val="100000"/>
              </a:lnSpc>
              <a:spcBef>
                <a:spcPts val="800"/>
              </a:spcBef>
            </a:pPr>
            <a:r>
              <a:rPr sz="1800" dirty="0">
                <a:latin typeface="Times New Roman"/>
                <a:cs typeface="Times New Roman"/>
              </a:rPr>
              <a:t>Случилась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странная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вещь: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из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некоторых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предложений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исчезли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все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глаголы.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Вот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что </a:t>
            </a:r>
            <a:r>
              <a:rPr sz="1800" spc="-10" dirty="0">
                <a:latin typeface="Times New Roman"/>
                <a:cs typeface="Times New Roman"/>
              </a:rPr>
              <a:t>получилось: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90"/>
              </a:spcBef>
            </a:pP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Times New Roman"/>
                <a:cs typeface="Times New Roman"/>
              </a:rPr>
              <a:t>«Кот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на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диване.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Мальчик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в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школу.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Солнце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ярко.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Девочка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веселую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песню.»</a:t>
            </a:r>
            <a:endParaRPr sz="1800">
              <a:latin typeface="Times New Roman"/>
              <a:cs typeface="Times New Roman"/>
            </a:endParaRPr>
          </a:p>
          <a:p>
            <a:pPr marL="12700" marR="462280">
              <a:lnSpc>
                <a:spcPct val="100000"/>
              </a:lnSpc>
            </a:pPr>
            <a:r>
              <a:rPr sz="1800" dirty="0">
                <a:latin typeface="Times New Roman"/>
                <a:cs typeface="Times New Roman"/>
              </a:rPr>
              <a:t>Лена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сказала: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«И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так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понятно!»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А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Миша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возразил: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«Нет,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непонятно.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Кот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что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делает?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Спит? </a:t>
            </a:r>
            <a:r>
              <a:rPr sz="1800" dirty="0">
                <a:latin typeface="Times New Roman"/>
                <a:cs typeface="Times New Roman"/>
              </a:rPr>
              <a:t>Ест?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Играет?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Мальчик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идёт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или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бежит?»</a:t>
            </a:r>
            <a:endParaRPr sz="1800">
              <a:latin typeface="Times New Roman"/>
              <a:cs typeface="Times New Roman"/>
            </a:endParaRPr>
          </a:p>
          <a:p>
            <a:pPr marL="69215">
              <a:lnSpc>
                <a:spcPct val="100000"/>
              </a:lnSpc>
            </a:pPr>
            <a:r>
              <a:rPr sz="1800" dirty="0">
                <a:solidFill>
                  <a:srgbClr val="C00000"/>
                </a:solidFill>
                <a:latin typeface="Times New Roman"/>
                <a:cs typeface="Times New Roman"/>
              </a:rPr>
              <a:t>Вопросы</a:t>
            </a:r>
            <a:r>
              <a:rPr sz="1800" spc="-4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C00000"/>
                </a:solidFill>
                <a:latin typeface="Times New Roman"/>
                <a:cs typeface="Times New Roman"/>
              </a:rPr>
              <a:t>и</a:t>
            </a:r>
            <a:r>
              <a:rPr sz="1800" spc="-4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C00000"/>
                </a:solidFill>
                <a:latin typeface="Times New Roman"/>
                <a:cs typeface="Times New Roman"/>
              </a:rPr>
              <a:t>задания</a:t>
            </a:r>
            <a:endParaRPr sz="1800">
              <a:latin typeface="Times New Roman"/>
              <a:cs typeface="Times New Roman"/>
            </a:endParaRPr>
          </a:p>
          <a:p>
            <a:pPr marL="69215">
              <a:lnSpc>
                <a:spcPct val="100000"/>
              </a:lnSpc>
            </a:pPr>
            <a:r>
              <a:rPr sz="1800" dirty="0">
                <a:latin typeface="Times New Roman"/>
                <a:cs typeface="Times New Roman"/>
              </a:rPr>
              <a:t>1.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B9BD4"/>
                </a:solidFill>
                <a:latin typeface="Times New Roman"/>
                <a:cs typeface="Times New Roman"/>
              </a:rPr>
              <a:t>Прочитай</a:t>
            </a:r>
            <a:r>
              <a:rPr sz="1800" spc="-35" dirty="0">
                <a:solidFill>
                  <a:srgbClr val="5B9BD4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B9BD4"/>
                </a:solidFill>
                <a:latin typeface="Times New Roman"/>
                <a:cs typeface="Times New Roman"/>
              </a:rPr>
              <a:t>предложения</a:t>
            </a:r>
            <a:r>
              <a:rPr sz="1800" spc="-35" dirty="0">
                <a:solidFill>
                  <a:srgbClr val="5B9BD4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B9BD4"/>
                </a:solidFill>
                <a:latin typeface="Times New Roman"/>
                <a:cs typeface="Times New Roman"/>
              </a:rPr>
              <a:t>без</a:t>
            </a:r>
            <a:r>
              <a:rPr sz="1800" spc="-35" dirty="0">
                <a:solidFill>
                  <a:srgbClr val="5B9BD4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B9BD4"/>
                </a:solidFill>
                <a:latin typeface="Times New Roman"/>
                <a:cs typeface="Times New Roman"/>
              </a:rPr>
              <a:t>глаголов.</a:t>
            </a:r>
            <a:r>
              <a:rPr sz="1800" spc="-40" dirty="0">
                <a:solidFill>
                  <a:srgbClr val="5B9BD4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B9BD4"/>
                </a:solidFill>
                <a:latin typeface="Times New Roman"/>
                <a:cs typeface="Times New Roman"/>
              </a:rPr>
              <a:t>Понятен</a:t>
            </a:r>
            <a:r>
              <a:rPr sz="1800" spc="-35" dirty="0">
                <a:solidFill>
                  <a:srgbClr val="5B9BD4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B9BD4"/>
                </a:solidFill>
                <a:latin typeface="Times New Roman"/>
                <a:cs typeface="Times New Roman"/>
              </a:rPr>
              <a:t>ли</a:t>
            </a:r>
            <a:r>
              <a:rPr sz="1800" spc="-35" dirty="0">
                <a:solidFill>
                  <a:srgbClr val="5B9BD4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B9BD4"/>
                </a:solidFill>
                <a:latin typeface="Times New Roman"/>
                <a:cs typeface="Times New Roman"/>
              </a:rPr>
              <a:t>смысл</a:t>
            </a:r>
            <a:r>
              <a:rPr sz="1800" spc="-35" dirty="0">
                <a:solidFill>
                  <a:srgbClr val="5B9BD4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B9BD4"/>
                </a:solidFill>
                <a:latin typeface="Times New Roman"/>
                <a:cs typeface="Times New Roman"/>
              </a:rPr>
              <a:t>каждого</a:t>
            </a:r>
            <a:r>
              <a:rPr sz="1800" spc="-40" dirty="0">
                <a:solidFill>
                  <a:srgbClr val="5B9BD4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5B9BD4"/>
                </a:solidFill>
                <a:latin typeface="Times New Roman"/>
                <a:cs typeface="Times New Roman"/>
              </a:rPr>
              <a:t>предложения?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5416" y="1312811"/>
            <a:ext cx="8086090" cy="414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28600">
              <a:lnSpc>
                <a:spcPct val="100000"/>
              </a:lnSpc>
              <a:spcBef>
                <a:spcPts val="100"/>
              </a:spcBef>
              <a:buSzPct val="97222"/>
              <a:buAutoNum type="arabicPeriod" startAt="2"/>
              <a:tabLst>
                <a:tab pos="241300" algn="l"/>
              </a:tabLst>
            </a:pPr>
            <a:r>
              <a:rPr sz="1800" dirty="0">
                <a:solidFill>
                  <a:srgbClr val="87636A"/>
                </a:solidFill>
                <a:latin typeface="Times New Roman"/>
                <a:cs typeface="Times New Roman"/>
              </a:rPr>
              <a:t>Восстанови</a:t>
            </a:r>
            <a:r>
              <a:rPr sz="1800" spc="-55" dirty="0">
                <a:solidFill>
                  <a:srgbClr val="87636A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87636A"/>
                </a:solidFill>
                <a:latin typeface="Times New Roman"/>
                <a:cs typeface="Times New Roman"/>
              </a:rPr>
              <a:t>предложения,</a:t>
            </a:r>
            <a:r>
              <a:rPr sz="1800" spc="-55" dirty="0">
                <a:solidFill>
                  <a:srgbClr val="87636A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87636A"/>
                </a:solidFill>
                <a:latin typeface="Times New Roman"/>
                <a:cs typeface="Times New Roman"/>
              </a:rPr>
              <a:t>добавив</a:t>
            </a:r>
            <a:r>
              <a:rPr sz="1800" spc="-55" dirty="0">
                <a:solidFill>
                  <a:srgbClr val="87636A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87636A"/>
                </a:solidFill>
                <a:latin typeface="Times New Roman"/>
                <a:cs typeface="Times New Roman"/>
              </a:rPr>
              <a:t>подходящие</a:t>
            </a:r>
            <a:r>
              <a:rPr sz="1800" spc="-55" dirty="0">
                <a:solidFill>
                  <a:srgbClr val="87636A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87636A"/>
                </a:solidFill>
                <a:latin typeface="Times New Roman"/>
                <a:cs typeface="Times New Roman"/>
              </a:rPr>
              <a:t>глаголы.</a:t>
            </a:r>
            <a:r>
              <a:rPr sz="1800" spc="-55" dirty="0">
                <a:solidFill>
                  <a:srgbClr val="87636A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87636A"/>
                </a:solidFill>
                <a:latin typeface="Times New Roman"/>
                <a:cs typeface="Times New Roman"/>
              </a:rPr>
              <a:t>Запиши</a:t>
            </a:r>
            <a:r>
              <a:rPr sz="1800" spc="-50" dirty="0">
                <a:solidFill>
                  <a:srgbClr val="87636A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87636A"/>
                </a:solidFill>
                <a:latin typeface="Times New Roman"/>
                <a:cs typeface="Times New Roman"/>
              </a:rPr>
              <a:t>получившиеся предложения.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90"/>
              </a:spcBef>
              <a:buClr>
                <a:srgbClr val="87636A"/>
              </a:buClr>
              <a:buFont typeface="Times New Roman"/>
              <a:buAutoNum type="arabicPeriod" startAt="2"/>
            </a:pPr>
            <a:endParaRPr sz="1800">
              <a:latin typeface="Times New Roman"/>
              <a:cs typeface="Times New Roman"/>
            </a:endParaRPr>
          </a:p>
          <a:p>
            <a:pPr marL="69215" marR="3089910">
              <a:lnSpc>
                <a:spcPct val="100000"/>
              </a:lnSpc>
              <a:tabLst>
                <a:tab pos="3580765" algn="l"/>
              </a:tabLst>
            </a:pPr>
            <a:r>
              <a:rPr sz="1800" dirty="0">
                <a:latin typeface="Times New Roman"/>
                <a:cs typeface="Times New Roman"/>
              </a:rPr>
              <a:t>Исходное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предложение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Твой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вариант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(с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глаголом) </a:t>
            </a:r>
            <a:r>
              <a:rPr sz="1800" dirty="0">
                <a:latin typeface="Times New Roman"/>
                <a:cs typeface="Times New Roman"/>
              </a:rPr>
              <a:t>Кот на диване.</a:t>
            </a:r>
            <a:r>
              <a:rPr sz="1800" spc="50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Кот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800" dirty="0">
                <a:latin typeface="Times New Roman"/>
                <a:cs typeface="Times New Roman"/>
              </a:rPr>
              <a:t>на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диване.</a:t>
            </a:r>
            <a:endParaRPr sz="1800">
              <a:latin typeface="Times New Roman"/>
              <a:cs typeface="Times New Roman"/>
            </a:endParaRPr>
          </a:p>
          <a:p>
            <a:pPr marL="69215" marR="2848610">
              <a:lnSpc>
                <a:spcPct val="100000"/>
              </a:lnSpc>
              <a:tabLst>
                <a:tab pos="4239895" algn="l"/>
                <a:tab pos="4373880" algn="l"/>
              </a:tabLst>
            </a:pPr>
            <a:r>
              <a:rPr sz="1800" dirty="0">
                <a:latin typeface="Times New Roman"/>
                <a:cs typeface="Times New Roman"/>
              </a:rPr>
              <a:t>Мальчик в школу. Мальчик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	</a:t>
            </a:r>
            <a:r>
              <a:rPr sz="1800" dirty="0">
                <a:latin typeface="Times New Roman"/>
                <a:cs typeface="Times New Roman"/>
              </a:rPr>
              <a:t>в</a:t>
            </a:r>
            <a:r>
              <a:rPr sz="1800" spc="-10" dirty="0">
                <a:latin typeface="Times New Roman"/>
                <a:cs typeface="Times New Roman"/>
              </a:rPr>
              <a:t> школу. </a:t>
            </a:r>
            <a:r>
              <a:rPr sz="1800" dirty="0">
                <a:latin typeface="Times New Roman"/>
                <a:cs typeface="Times New Roman"/>
              </a:rPr>
              <a:t>Солнце ярко.</a:t>
            </a:r>
            <a:r>
              <a:rPr sz="1800" spc="484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Солнце ярко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800" spc="-50" dirty="0">
                <a:latin typeface="Times New Roman"/>
                <a:cs typeface="Times New Roman"/>
              </a:rPr>
              <a:t>.</a:t>
            </a:r>
            <a:endParaRPr sz="1800">
              <a:latin typeface="Times New Roman"/>
              <a:cs typeface="Times New Roman"/>
            </a:endParaRPr>
          </a:p>
          <a:p>
            <a:pPr marL="69215">
              <a:lnSpc>
                <a:spcPct val="100000"/>
              </a:lnSpc>
              <a:tabLst>
                <a:tab pos="4994910" algn="l"/>
              </a:tabLst>
            </a:pPr>
            <a:r>
              <a:rPr sz="1800" dirty="0">
                <a:latin typeface="Times New Roman"/>
                <a:cs typeface="Times New Roman"/>
              </a:rPr>
              <a:t>Девочка веселую песню.</a:t>
            </a:r>
            <a:r>
              <a:rPr sz="1800" spc="4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Девочка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800" dirty="0">
                <a:latin typeface="Times New Roman"/>
                <a:cs typeface="Times New Roman"/>
              </a:rPr>
              <a:t>веселую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песню.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90"/>
              </a:spcBef>
            </a:pPr>
            <a:endParaRPr sz="18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buSzPct val="97222"/>
              <a:buAutoNum type="arabicPeriod" startAt="3"/>
              <a:tabLst>
                <a:tab pos="241300" algn="l"/>
              </a:tabLst>
            </a:pPr>
            <a:r>
              <a:rPr sz="1800" dirty="0">
                <a:solidFill>
                  <a:srgbClr val="87636A"/>
                </a:solidFill>
                <a:latin typeface="Times New Roman"/>
                <a:cs typeface="Times New Roman"/>
              </a:rPr>
              <a:t>Какой</a:t>
            </a:r>
            <a:r>
              <a:rPr sz="1800" spc="-30" dirty="0">
                <a:solidFill>
                  <a:srgbClr val="87636A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87636A"/>
                </a:solidFill>
                <a:latin typeface="Times New Roman"/>
                <a:cs typeface="Times New Roman"/>
              </a:rPr>
              <a:t>вопрос</a:t>
            </a:r>
            <a:r>
              <a:rPr sz="1800" spc="-25" dirty="0">
                <a:solidFill>
                  <a:srgbClr val="87636A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87636A"/>
                </a:solidFill>
                <a:latin typeface="Times New Roman"/>
                <a:cs typeface="Times New Roman"/>
              </a:rPr>
              <a:t>нужно</a:t>
            </a:r>
            <a:r>
              <a:rPr sz="1800" spc="-30" dirty="0">
                <a:solidFill>
                  <a:srgbClr val="87636A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87636A"/>
                </a:solidFill>
                <a:latin typeface="Times New Roman"/>
                <a:cs typeface="Times New Roman"/>
              </a:rPr>
              <a:t>задать</a:t>
            </a:r>
            <a:r>
              <a:rPr sz="1800" spc="-25" dirty="0">
                <a:solidFill>
                  <a:srgbClr val="87636A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87636A"/>
                </a:solidFill>
                <a:latin typeface="Times New Roman"/>
                <a:cs typeface="Times New Roman"/>
              </a:rPr>
              <a:t>к</a:t>
            </a:r>
            <a:r>
              <a:rPr sz="1800" spc="-25" dirty="0">
                <a:solidFill>
                  <a:srgbClr val="87636A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87636A"/>
                </a:solidFill>
                <a:latin typeface="Times New Roman"/>
                <a:cs typeface="Times New Roman"/>
              </a:rPr>
              <a:t>каждому</a:t>
            </a:r>
            <a:r>
              <a:rPr sz="1800" spc="-30" dirty="0">
                <a:solidFill>
                  <a:srgbClr val="87636A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87636A"/>
                </a:solidFill>
                <a:latin typeface="Times New Roman"/>
                <a:cs typeface="Times New Roman"/>
              </a:rPr>
              <a:t>добавленному</a:t>
            </a:r>
            <a:r>
              <a:rPr sz="1800" spc="-25" dirty="0">
                <a:solidFill>
                  <a:srgbClr val="87636A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87636A"/>
                </a:solidFill>
                <a:latin typeface="Times New Roman"/>
                <a:cs typeface="Times New Roman"/>
              </a:rPr>
              <a:t>тобой</a:t>
            </a:r>
            <a:r>
              <a:rPr sz="1800" spc="-25" dirty="0">
                <a:solidFill>
                  <a:srgbClr val="87636A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87636A"/>
                </a:solidFill>
                <a:latin typeface="Times New Roman"/>
                <a:cs typeface="Times New Roman"/>
              </a:rPr>
              <a:t>слову?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90"/>
              </a:spcBef>
              <a:buClr>
                <a:srgbClr val="87636A"/>
              </a:buClr>
              <a:buFont typeface="Times New Roman"/>
              <a:buAutoNum type="arabicPeriod" startAt="3"/>
            </a:pPr>
            <a:endParaRPr sz="18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buSzPct val="97222"/>
              <a:buAutoNum type="arabicPeriod" startAt="3"/>
              <a:tabLst>
                <a:tab pos="241300" algn="l"/>
              </a:tabLst>
            </a:pPr>
            <a:r>
              <a:rPr sz="1800" dirty="0">
                <a:solidFill>
                  <a:srgbClr val="87636A"/>
                </a:solidFill>
                <a:latin typeface="Times New Roman"/>
                <a:cs typeface="Times New Roman"/>
              </a:rPr>
              <a:t>Сделай</a:t>
            </a:r>
            <a:r>
              <a:rPr sz="1800" spc="-40" dirty="0">
                <a:solidFill>
                  <a:srgbClr val="87636A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87636A"/>
                </a:solidFill>
                <a:latin typeface="Times New Roman"/>
                <a:cs typeface="Times New Roman"/>
              </a:rPr>
              <a:t>вывод:</a:t>
            </a:r>
            <a:r>
              <a:rPr sz="1800" spc="-40" dirty="0">
                <a:solidFill>
                  <a:srgbClr val="87636A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87636A"/>
                </a:solidFill>
                <a:latin typeface="Times New Roman"/>
                <a:cs typeface="Times New Roman"/>
              </a:rPr>
              <a:t>зачем</a:t>
            </a:r>
            <a:r>
              <a:rPr sz="1800" spc="-35" dirty="0">
                <a:solidFill>
                  <a:srgbClr val="87636A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87636A"/>
                </a:solidFill>
                <a:latin typeface="Times New Roman"/>
                <a:cs typeface="Times New Roman"/>
              </a:rPr>
              <a:t>нужны</a:t>
            </a:r>
            <a:r>
              <a:rPr sz="1800" spc="-40" dirty="0">
                <a:solidFill>
                  <a:srgbClr val="87636A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87636A"/>
                </a:solidFill>
                <a:latin typeface="Times New Roman"/>
                <a:cs typeface="Times New Roman"/>
              </a:rPr>
              <a:t>глаголы</a:t>
            </a:r>
            <a:r>
              <a:rPr sz="1800" spc="-35" dirty="0">
                <a:solidFill>
                  <a:srgbClr val="87636A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87636A"/>
                </a:solidFill>
                <a:latin typeface="Times New Roman"/>
                <a:cs typeface="Times New Roman"/>
              </a:rPr>
              <a:t>в</a:t>
            </a:r>
            <a:r>
              <a:rPr sz="1800" spc="-40" dirty="0">
                <a:solidFill>
                  <a:srgbClr val="87636A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87636A"/>
                </a:solidFill>
                <a:latin typeface="Times New Roman"/>
                <a:cs typeface="Times New Roman"/>
              </a:rPr>
              <a:t>речи?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90"/>
              </a:spcBef>
              <a:buClr>
                <a:srgbClr val="87636A"/>
              </a:buClr>
              <a:buFont typeface="Times New Roman"/>
              <a:buAutoNum type="arabicPeriod" startAt="3"/>
            </a:pPr>
            <a:endParaRPr sz="1800">
              <a:latin typeface="Times New Roman"/>
              <a:cs typeface="Times New Roman"/>
            </a:endParaRPr>
          </a:p>
          <a:p>
            <a:pPr marL="182880" indent="-179705">
              <a:lnSpc>
                <a:spcPct val="100000"/>
              </a:lnSpc>
              <a:buSzPct val="97222"/>
              <a:buAutoNum type="arabicPeriod" startAt="3"/>
              <a:tabLst>
                <a:tab pos="182880" algn="l"/>
              </a:tabLst>
            </a:pPr>
            <a:r>
              <a:rPr sz="1800" dirty="0">
                <a:solidFill>
                  <a:srgbClr val="87636A"/>
                </a:solidFill>
                <a:latin typeface="Times New Roman"/>
                <a:cs typeface="Times New Roman"/>
              </a:rPr>
              <a:t>Дополнительное</a:t>
            </a:r>
            <a:r>
              <a:rPr sz="1800" spc="-40" dirty="0">
                <a:solidFill>
                  <a:srgbClr val="87636A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87636A"/>
                </a:solidFill>
                <a:latin typeface="Times New Roman"/>
                <a:cs typeface="Times New Roman"/>
              </a:rPr>
              <a:t>задание:</a:t>
            </a:r>
            <a:r>
              <a:rPr sz="1800" spc="-40" dirty="0">
                <a:solidFill>
                  <a:srgbClr val="87636A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87636A"/>
                </a:solidFill>
                <a:latin typeface="Times New Roman"/>
                <a:cs typeface="Times New Roman"/>
              </a:rPr>
              <a:t>Придумай</a:t>
            </a:r>
            <a:r>
              <a:rPr sz="1800" spc="-40" dirty="0">
                <a:solidFill>
                  <a:srgbClr val="87636A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87636A"/>
                </a:solidFill>
                <a:latin typeface="Times New Roman"/>
                <a:cs typeface="Times New Roman"/>
              </a:rPr>
              <a:t>2</a:t>
            </a:r>
            <a:r>
              <a:rPr sz="1800" spc="-35" dirty="0">
                <a:solidFill>
                  <a:srgbClr val="87636A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87636A"/>
                </a:solidFill>
                <a:latin typeface="Times New Roman"/>
                <a:cs typeface="Times New Roman"/>
              </a:rPr>
              <a:t>своих</a:t>
            </a:r>
            <a:r>
              <a:rPr sz="1800" spc="-40" dirty="0">
                <a:solidFill>
                  <a:srgbClr val="87636A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87636A"/>
                </a:solidFill>
                <a:latin typeface="Times New Roman"/>
                <a:cs typeface="Times New Roman"/>
              </a:rPr>
              <a:t>предложения</a:t>
            </a:r>
            <a:r>
              <a:rPr sz="1800" spc="-40" dirty="0">
                <a:solidFill>
                  <a:srgbClr val="87636A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87636A"/>
                </a:solidFill>
                <a:latin typeface="Times New Roman"/>
                <a:cs typeface="Times New Roman"/>
              </a:rPr>
              <a:t>без</a:t>
            </a:r>
            <a:r>
              <a:rPr sz="1800" spc="-40" dirty="0">
                <a:solidFill>
                  <a:srgbClr val="87636A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87636A"/>
                </a:solidFill>
                <a:latin typeface="Times New Roman"/>
                <a:cs typeface="Times New Roman"/>
              </a:rPr>
              <a:t>глаголов,</a:t>
            </a:r>
            <a:r>
              <a:rPr sz="1800" spc="-35" dirty="0">
                <a:solidFill>
                  <a:srgbClr val="87636A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87636A"/>
                </a:solidFill>
                <a:latin typeface="Times New Roman"/>
                <a:cs typeface="Times New Roman"/>
              </a:rPr>
              <a:t>а</a:t>
            </a:r>
            <a:r>
              <a:rPr sz="1800" spc="-40" dirty="0">
                <a:solidFill>
                  <a:srgbClr val="87636A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87636A"/>
                </a:solidFill>
                <a:latin typeface="Times New Roman"/>
                <a:cs typeface="Times New Roman"/>
              </a:rPr>
              <a:t>потом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87636A"/>
                </a:solidFill>
                <a:latin typeface="Times New Roman"/>
                <a:cs typeface="Times New Roman"/>
              </a:rPr>
              <a:t>«оживи»</a:t>
            </a:r>
            <a:r>
              <a:rPr sz="1800" spc="-15" dirty="0">
                <a:solidFill>
                  <a:srgbClr val="87636A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87636A"/>
                </a:solidFill>
                <a:latin typeface="Times New Roman"/>
                <a:cs typeface="Times New Roman"/>
              </a:rPr>
              <a:t>их,</a:t>
            </a:r>
            <a:r>
              <a:rPr sz="1800" spc="-10" dirty="0">
                <a:solidFill>
                  <a:srgbClr val="87636A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87636A"/>
                </a:solidFill>
                <a:latin typeface="Times New Roman"/>
                <a:cs typeface="Times New Roman"/>
              </a:rPr>
              <a:t>добавив</a:t>
            </a:r>
            <a:r>
              <a:rPr sz="1800" spc="-10" dirty="0">
                <a:solidFill>
                  <a:srgbClr val="87636A"/>
                </a:solidFill>
                <a:latin typeface="Times New Roman"/>
                <a:cs typeface="Times New Roman"/>
              </a:rPr>
              <a:t> глаголы</a:t>
            </a:r>
            <a:r>
              <a:rPr sz="1800" spc="-10" dirty="0">
                <a:solidFill>
                  <a:srgbClr val="001F5F"/>
                </a:solidFill>
                <a:latin typeface="Times New Roman"/>
                <a:cs typeface="Times New Roman"/>
              </a:rPr>
              <a:t>.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4683" y="1344980"/>
            <a:ext cx="28905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ПРОВЕРОЧНАЯ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РАБОТА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Times New Roman"/>
                <a:cs typeface="Times New Roman"/>
              </a:rPr>
              <a:t>«ПАРНЫЕ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СОГЛАСНЫЕ»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1922780" algn="l"/>
                <a:tab pos="2877185" algn="l"/>
              </a:tabLst>
            </a:pPr>
            <a:r>
              <a:rPr sz="1200" dirty="0">
                <a:latin typeface="Times New Roman"/>
                <a:cs typeface="Times New Roman"/>
              </a:rPr>
              <a:t>Фамилия, имя: </a:t>
            </a:r>
            <a:r>
              <a:rPr sz="12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200" dirty="0">
                <a:latin typeface="Times New Roman"/>
                <a:cs typeface="Times New Roman"/>
              </a:rPr>
              <a:t>Дата: </a:t>
            </a:r>
            <a:r>
              <a:rPr sz="12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74683" y="2076500"/>
            <a:ext cx="34905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Задание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1.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Вставь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букву,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напиши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проверочное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слово.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4683" y="2442260"/>
            <a:ext cx="258445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0" indent="-15240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165100" algn="l"/>
                <a:tab pos="488315" algn="l"/>
                <a:tab pos="983615" algn="l"/>
                <a:tab pos="2400935" algn="l"/>
              </a:tabLst>
            </a:pPr>
            <a:r>
              <a:rPr sz="1200" spc="-25" dirty="0">
                <a:latin typeface="Times New Roman"/>
                <a:cs typeface="Times New Roman"/>
              </a:rPr>
              <a:t>зу</a:t>
            </a:r>
            <a:r>
              <a:rPr sz="12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200" dirty="0">
                <a:latin typeface="Times New Roman"/>
                <a:cs typeface="Times New Roman"/>
              </a:rPr>
              <a:t> → </a:t>
            </a:r>
            <a:r>
              <a:rPr sz="12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200" dirty="0">
                <a:latin typeface="Times New Roman"/>
                <a:cs typeface="Times New Roman"/>
              </a:rPr>
              <a:t>(пров. слово: </a:t>
            </a:r>
            <a:r>
              <a:rPr sz="12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200" spc="-50" dirty="0">
                <a:latin typeface="Times New Roman"/>
                <a:cs typeface="Times New Roman"/>
              </a:rPr>
              <a:t>)</a:t>
            </a:r>
            <a:endParaRPr sz="1200">
              <a:latin typeface="Times New Roman"/>
              <a:cs typeface="Times New Roman"/>
            </a:endParaRPr>
          </a:p>
          <a:p>
            <a:pPr marL="165100" indent="-152400">
              <a:lnSpc>
                <a:spcPct val="100000"/>
              </a:lnSpc>
              <a:buAutoNum type="arabicPeriod"/>
              <a:tabLst>
                <a:tab pos="165100" algn="l"/>
                <a:tab pos="594360" algn="l"/>
                <a:tab pos="1051560" algn="l"/>
                <a:tab pos="2468880" algn="l"/>
              </a:tabLst>
            </a:pPr>
            <a:r>
              <a:rPr sz="1200" spc="-25" dirty="0">
                <a:latin typeface="Times New Roman"/>
                <a:cs typeface="Times New Roman"/>
              </a:rPr>
              <a:t>фла</a:t>
            </a:r>
            <a:r>
              <a:rPr sz="12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200" dirty="0">
                <a:latin typeface="Times New Roman"/>
                <a:cs typeface="Times New Roman"/>
              </a:rPr>
              <a:t>→ </a:t>
            </a:r>
            <a:r>
              <a:rPr sz="12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200" dirty="0">
                <a:latin typeface="Times New Roman"/>
                <a:cs typeface="Times New Roman"/>
              </a:rPr>
              <a:t>(пров. слово: </a:t>
            </a:r>
            <a:r>
              <a:rPr sz="12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200" spc="-50" dirty="0">
                <a:latin typeface="Times New Roman"/>
                <a:cs typeface="Times New Roman"/>
              </a:rPr>
              <a:t>)</a:t>
            </a:r>
            <a:endParaRPr sz="1200">
              <a:latin typeface="Times New Roman"/>
              <a:cs typeface="Times New Roman"/>
            </a:endParaRPr>
          </a:p>
          <a:p>
            <a:pPr marL="165100" indent="-152400">
              <a:lnSpc>
                <a:spcPct val="100000"/>
              </a:lnSpc>
              <a:buAutoNum type="arabicPeriod"/>
              <a:tabLst>
                <a:tab pos="165100" algn="l"/>
                <a:tab pos="610870" algn="l"/>
                <a:tab pos="1068070" algn="l"/>
                <a:tab pos="2485390" algn="l"/>
              </a:tabLst>
            </a:pPr>
            <a:r>
              <a:rPr sz="1200" spc="-25" dirty="0">
                <a:latin typeface="Times New Roman"/>
                <a:cs typeface="Times New Roman"/>
              </a:rPr>
              <a:t>шка</a:t>
            </a:r>
            <a:r>
              <a:rPr sz="12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200" dirty="0">
                <a:latin typeface="Times New Roman"/>
                <a:cs typeface="Times New Roman"/>
              </a:rPr>
              <a:t>→ </a:t>
            </a:r>
            <a:r>
              <a:rPr sz="12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200" dirty="0">
                <a:latin typeface="Times New Roman"/>
                <a:cs typeface="Times New Roman"/>
              </a:rPr>
              <a:t>(пров. слово: </a:t>
            </a:r>
            <a:r>
              <a:rPr sz="12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200" spc="-50" dirty="0">
                <a:latin typeface="Times New Roman"/>
                <a:cs typeface="Times New Roman"/>
              </a:rPr>
              <a:t>)</a:t>
            </a:r>
            <a:endParaRPr sz="1200">
              <a:latin typeface="Times New Roman"/>
              <a:cs typeface="Times New Roman"/>
            </a:endParaRPr>
          </a:p>
          <a:p>
            <a:pPr marL="165100" indent="-152400">
              <a:lnSpc>
                <a:spcPct val="100000"/>
              </a:lnSpc>
              <a:buAutoNum type="arabicPeriod"/>
              <a:tabLst>
                <a:tab pos="165100" algn="l"/>
                <a:tab pos="1102360" algn="l"/>
                <a:tab pos="2520315" algn="l"/>
              </a:tabLst>
            </a:pPr>
            <a:r>
              <a:rPr sz="1200" dirty="0">
                <a:latin typeface="Times New Roman"/>
                <a:cs typeface="Times New Roman"/>
              </a:rPr>
              <a:t>ло</a:t>
            </a:r>
            <a:r>
              <a:rPr sz="1200" u="sng" spc="3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 </a:t>
            </a:r>
            <a:r>
              <a:rPr sz="1200" dirty="0">
                <a:latin typeface="Times New Roman"/>
                <a:cs typeface="Times New Roman"/>
              </a:rPr>
              <a:t>ка → </a:t>
            </a:r>
            <a:r>
              <a:rPr sz="12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200" dirty="0">
                <a:latin typeface="Times New Roman"/>
                <a:cs typeface="Times New Roman"/>
              </a:rPr>
              <a:t>(пров. слово: </a:t>
            </a:r>
            <a:r>
              <a:rPr sz="12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200" spc="-50" dirty="0">
                <a:latin typeface="Times New Roman"/>
                <a:cs typeface="Times New Roman"/>
              </a:rPr>
              <a:t>)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74683" y="3356660"/>
            <a:ext cx="23241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Задание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2.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Найди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ошибку,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исправь.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4683" y="3722420"/>
            <a:ext cx="23228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0" indent="-15240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165100" algn="l"/>
                <a:tab pos="2200910" algn="l"/>
              </a:tabLst>
            </a:pPr>
            <a:r>
              <a:rPr sz="1200" dirty="0">
                <a:latin typeface="Times New Roman"/>
                <a:cs typeface="Times New Roman"/>
              </a:rPr>
              <a:t>грип, суп, зуб, дуб→ </a:t>
            </a:r>
            <a:r>
              <a:rPr sz="12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endParaRPr sz="1200">
              <a:latin typeface="Times New Roman"/>
              <a:cs typeface="Times New Roman"/>
            </a:endParaRPr>
          </a:p>
          <a:p>
            <a:pPr marL="165100" indent="-152400">
              <a:lnSpc>
                <a:spcPct val="100000"/>
              </a:lnSpc>
              <a:buAutoNum type="arabicPeriod"/>
              <a:tabLst>
                <a:tab pos="165100" algn="l"/>
                <a:tab pos="2309495" algn="l"/>
              </a:tabLst>
            </a:pPr>
            <a:r>
              <a:rPr sz="1200" dirty="0">
                <a:latin typeface="Times New Roman"/>
                <a:cs typeface="Times New Roman"/>
              </a:rPr>
              <a:t>морос,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голос,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парус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→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74683" y="4271061"/>
            <a:ext cx="25076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Задание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3.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Обведи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правильную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букву.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74683" y="4636820"/>
            <a:ext cx="23183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68960" algn="l"/>
                <a:tab pos="1134110" algn="l"/>
              </a:tabLst>
            </a:pPr>
            <a:r>
              <a:rPr sz="1200" dirty="0">
                <a:latin typeface="Times New Roman"/>
                <a:cs typeface="Times New Roman"/>
              </a:rPr>
              <a:t>1. </a:t>
            </a:r>
            <a:r>
              <a:rPr sz="1200" spc="-25" dirty="0">
                <a:latin typeface="Times New Roman"/>
                <a:cs typeface="Times New Roman"/>
              </a:rPr>
              <a:t>сне</a:t>
            </a:r>
            <a:r>
              <a:rPr sz="12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200" dirty="0">
                <a:latin typeface="Times New Roman"/>
                <a:cs typeface="Times New Roman"/>
              </a:rPr>
              <a:t>(Г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/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К)</a:t>
            </a:r>
            <a:r>
              <a:rPr sz="1200" dirty="0">
                <a:latin typeface="Times New Roman"/>
                <a:cs typeface="Times New Roman"/>
              </a:rPr>
              <a:t>	2.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берё</a:t>
            </a:r>
            <a:r>
              <a:rPr sz="1200" u="sng" spc="869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ка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(З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/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С)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74683" y="5002580"/>
            <a:ext cx="24809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Times New Roman"/>
                <a:cs typeface="Times New Roman"/>
              </a:rPr>
              <a:t>Задание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4.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Подчеркни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нужную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букву.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74683" y="5368340"/>
            <a:ext cx="23704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76910" algn="l"/>
                <a:tab pos="1230630" algn="l"/>
                <a:tab pos="1844039" algn="l"/>
              </a:tabLst>
            </a:pPr>
            <a:r>
              <a:rPr sz="1200" dirty="0">
                <a:latin typeface="Times New Roman"/>
                <a:cs typeface="Times New Roman"/>
              </a:rPr>
              <a:t>1. </a:t>
            </a:r>
            <a:r>
              <a:rPr sz="1200" spc="-20" dirty="0">
                <a:latin typeface="Times New Roman"/>
                <a:cs typeface="Times New Roman"/>
              </a:rPr>
              <a:t>моро</a:t>
            </a:r>
            <a:r>
              <a:rPr sz="12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200" dirty="0">
                <a:latin typeface="Times New Roman"/>
                <a:cs typeface="Times New Roman"/>
              </a:rPr>
              <a:t>(З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/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С)</a:t>
            </a:r>
            <a:r>
              <a:rPr sz="1200" dirty="0">
                <a:latin typeface="Times New Roman"/>
                <a:cs typeface="Times New Roman"/>
              </a:rPr>
              <a:t>	2.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гара</a:t>
            </a:r>
            <a:r>
              <a:rPr sz="12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200" dirty="0">
                <a:latin typeface="Times New Roman"/>
                <a:cs typeface="Times New Roman"/>
              </a:rPr>
              <a:t>(Ж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/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Ш)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910562" y="1447012"/>
            <a:ext cx="3783329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u="sng" dirty="0">
                <a:solidFill>
                  <a:srgbClr val="87636A"/>
                </a:solidFill>
                <a:uFill>
                  <a:solidFill>
                    <a:srgbClr val="87636A"/>
                  </a:solidFill>
                </a:uFill>
                <a:latin typeface="Times New Roman"/>
                <a:cs typeface="Times New Roman"/>
              </a:rPr>
              <a:t>Нужно</a:t>
            </a:r>
            <a:r>
              <a:rPr sz="1500" b="1" u="sng" spc="5" dirty="0">
                <a:solidFill>
                  <a:srgbClr val="87636A"/>
                </a:solidFill>
                <a:uFill>
                  <a:solidFill>
                    <a:srgbClr val="87636A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500" b="1" u="sng" spc="-10" dirty="0">
                <a:solidFill>
                  <a:srgbClr val="87636A"/>
                </a:solidFill>
                <a:uFill>
                  <a:solidFill>
                    <a:srgbClr val="87636A"/>
                  </a:solidFill>
                </a:uFill>
                <a:latin typeface="Times New Roman"/>
                <a:cs typeface="Times New Roman"/>
              </a:rPr>
              <a:t>по-</a:t>
            </a:r>
            <a:r>
              <a:rPr sz="1500" b="1" u="sng" dirty="0">
                <a:solidFill>
                  <a:srgbClr val="87636A"/>
                </a:solidFill>
                <a:uFill>
                  <a:solidFill>
                    <a:srgbClr val="87636A"/>
                  </a:solidFill>
                </a:uFill>
                <a:latin typeface="Times New Roman"/>
                <a:cs typeface="Times New Roman"/>
              </a:rPr>
              <a:t>разному</a:t>
            </a:r>
            <a:r>
              <a:rPr sz="1500" b="1" u="sng" spc="10" dirty="0">
                <a:solidFill>
                  <a:srgbClr val="87636A"/>
                </a:solidFill>
                <a:uFill>
                  <a:solidFill>
                    <a:srgbClr val="87636A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500" b="1" u="sng" spc="-10" dirty="0">
                <a:solidFill>
                  <a:srgbClr val="87636A"/>
                </a:solidFill>
                <a:uFill>
                  <a:solidFill>
                    <a:srgbClr val="87636A"/>
                  </a:solidFill>
                </a:uFill>
                <a:latin typeface="Times New Roman"/>
                <a:cs typeface="Times New Roman"/>
              </a:rPr>
              <a:t>начать/закончить</a:t>
            </a:r>
            <a:r>
              <a:rPr sz="1500" b="1" u="sng" spc="10" dirty="0">
                <a:solidFill>
                  <a:srgbClr val="87636A"/>
                </a:solidFill>
                <a:uFill>
                  <a:solidFill>
                    <a:srgbClr val="87636A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500" b="1" u="sng" spc="-10" dirty="0">
                <a:solidFill>
                  <a:srgbClr val="87636A"/>
                </a:solidFill>
                <a:uFill>
                  <a:solidFill>
                    <a:srgbClr val="87636A"/>
                  </a:solidFill>
                </a:uFill>
                <a:latin typeface="Times New Roman"/>
                <a:cs typeface="Times New Roman"/>
              </a:rPr>
              <a:t>урок?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027790" y="1675612"/>
            <a:ext cx="539877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u="sng" spc="-10" dirty="0">
                <a:solidFill>
                  <a:srgbClr val="87636A"/>
                </a:solidFill>
                <a:uFill>
                  <a:solidFill>
                    <a:srgbClr val="87636A"/>
                  </a:solidFill>
                </a:uFill>
                <a:latin typeface="Times New Roman"/>
                <a:cs typeface="Times New Roman"/>
              </a:rPr>
              <a:t>Запрос:</a:t>
            </a: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1500" b="1" i="1" dirty="0">
                <a:latin typeface="Times New Roman"/>
                <a:cs typeface="Times New Roman"/>
              </a:rPr>
              <a:t>Придумай</a:t>
            </a:r>
            <a:r>
              <a:rPr sz="1500" b="1" i="1" spc="-45" dirty="0">
                <a:latin typeface="Times New Roman"/>
                <a:cs typeface="Times New Roman"/>
              </a:rPr>
              <a:t> </a:t>
            </a:r>
            <a:r>
              <a:rPr sz="1500" b="1" i="1" dirty="0">
                <a:latin typeface="Times New Roman"/>
                <a:cs typeface="Times New Roman"/>
              </a:rPr>
              <a:t>3</a:t>
            </a:r>
            <a:r>
              <a:rPr sz="1500" b="1" i="1" spc="-40" dirty="0">
                <a:latin typeface="Times New Roman"/>
                <a:cs typeface="Times New Roman"/>
              </a:rPr>
              <a:t> </a:t>
            </a:r>
            <a:r>
              <a:rPr sz="1500" b="1" i="1" dirty="0">
                <a:latin typeface="Times New Roman"/>
                <a:cs typeface="Times New Roman"/>
              </a:rPr>
              <a:t>разных</a:t>
            </a:r>
            <a:r>
              <a:rPr sz="1500" b="1" i="1" spc="-40" dirty="0">
                <a:latin typeface="Times New Roman"/>
                <a:cs typeface="Times New Roman"/>
              </a:rPr>
              <a:t> </a:t>
            </a:r>
            <a:r>
              <a:rPr sz="1500" b="1" i="1" dirty="0">
                <a:latin typeface="Times New Roman"/>
                <a:cs typeface="Times New Roman"/>
              </a:rPr>
              <a:t>начала</a:t>
            </a:r>
            <a:r>
              <a:rPr sz="1500" b="1" i="1" spc="-40" dirty="0">
                <a:latin typeface="Times New Roman"/>
                <a:cs typeface="Times New Roman"/>
              </a:rPr>
              <a:t> </a:t>
            </a:r>
            <a:r>
              <a:rPr sz="1500" b="1" i="1" dirty="0">
                <a:latin typeface="Times New Roman"/>
                <a:cs typeface="Times New Roman"/>
              </a:rPr>
              <a:t>урока</a:t>
            </a:r>
            <a:r>
              <a:rPr sz="1500" b="1" i="1" spc="-40" dirty="0">
                <a:latin typeface="Times New Roman"/>
                <a:cs typeface="Times New Roman"/>
              </a:rPr>
              <a:t> </a:t>
            </a:r>
            <a:r>
              <a:rPr sz="1500" b="1" i="1" dirty="0">
                <a:latin typeface="Times New Roman"/>
                <a:cs typeface="Times New Roman"/>
              </a:rPr>
              <a:t>по</a:t>
            </a:r>
            <a:r>
              <a:rPr sz="1500" b="1" i="1" spc="-45" dirty="0">
                <a:latin typeface="Times New Roman"/>
                <a:cs typeface="Times New Roman"/>
              </a:rPr>
              <a:t> </a:t>
            </a:r>
            <a:r>
              <a:rPr sz="1500" b="1" i="1" dirty="0">
                <a:latin typeface="Times New Roman"/>
                <a:cs typeface="Times New Roman"/>
              </a:rPr>
              <a:t>теме</a:t>
            </a:r>
            <a:r>
              <a:rPr sz="1500" b="1" i="1" spc="-40" dirty="0">
                <a:latin typeface="Times New Roman"/>
                <a:cs typeface="Times New Roman"/>
              </a:rPr>
              <a:t> </a:t>
            </a:r>
            <a:r>
              <a:rPr sz="1500" b="1" i="1" dirty="0">
                <a:latin typeface="Times New Roman"/>
                <a:cs typeface="Times New Roman"/>
              </a:rPr>
              <a:t>«Безударные</a:t>
            </a:r>
            <a:r>
              <a:rPr sz="1500" b="1" i="1" spc="-40" dirty="0">
                <a:latin typeface="Times New Roman"/>
                <a:cs typeface="Times New Roman"/>
              </a:rPr>
              <a:t> </a:t>
            </a:r>
            <a:r>
              <a:rPr sz="1500" b="1" i="1" spc="-10" dirty="0">
                <a:latin typeface="Times New Roman"/>
                <a:cs typeface="Times New Roman"/>
              </a:rPr>
              <a:t>гласные </a:t>
            </a:r>
            <a:r>
              <a:rPr sz="1500" b="1" i="1" dirty="0">
                <a:latin typeface="Times New Roman"/>
                <a:cs typeface="Times New Roman"/>
              </a:rPr>
              <a:t>в</a:t>
            </a:r>
            <a:r>
              <a:rPr sz="1500" b="1" i="1" spc="-25" dirty="0">
                <a:latin typeface="Times New Roman"/>
                <a:cs typeface="Times New Roman"/>
              </a:rPr>
              <a:t> </a:t>
            </a:r>
            <a:r>
              <a:rPr sz="1500" b="1" i="1" dirty="0">
                <a:latin typeface="Times New Roman"/>
                <a:cs typeface="Times New Roman"/>
              </a:rPr>
              <a:t>корне</a:t>
            </a:r>
            <a:r>
              <a:rPr sz="1500" b="1" i="1" spc="-25" dirty="0">
                <a:latin typeface="Times New Roman"/>
                <a:cs typeface="Times New Roman"/>
              </a:rPr>
              <a:t> </a:t>
            </a:r>
            <a:r>
              <a:rPr sz="1500" b="1" i="1" dirty="0">
                <a:latin typeface="Times New Roman"/>
                <a:cs typeface="Times New Roman"/>
              </a:rPr>
              <a:t>слова»</a:t>
            </a:r>
            <a:r>
              <a:rPr sz="1500" b="1" i="1" spc="-25" dirty="0">
                <a:latin typeface="Times New Roman"/>
                <a:cs typeface="Times New Roman"/>
              </a:rPr>
              <a:t> </a:t>
            </a:r>
            <a:r>
              <a:rPr sz="1500" b="1" i="1" dirty="0">
                <a:latin typeface="Times New Roman"/>
                <a:cs typeface="Times New Roman"/>
              </a:rPr>
              <a:t>для</a:t>
            </a:r>
            <a:r>
              <a:rPr sz="1500" b="1" i="1" spc="-25" dirty="0">
                <a:latin typeface="Times New Roman"/>
                <a:cs typeface="Times New Roman"/>
              </a:rPr>
              <a:t> </a:t>
            </a:r>
            <a:r>
              <a:rPr sz="1500" b="1" i="1" dirty="0">
                <a:latin typeface="Times New Roman"/>
                <a:cs typeface="Times New Roman"/>
              </a:rPr>
              <a:t>2</a:t>
            </a:r>
            <a:r>
              <a:rPr sz="1500" b="1" i="1" spc="-25" dirty="0">
                <a:latin typeface="Times New Roman"/>
                <a:cs typeface="Times New Roman"/>
              </a:rPr>
              <a:t> </a:t>
            </a:r>
            <a:r>
              <a:rPr sz="1500" b="1" i="1" spc="-10" dirty="0">
                <a:latin typeface="Times New Roman"/>
                <a:cs typeface="Times New Roman"/>
              </a:rPr>
              <a:t>класса</a:t>
            </a:r>
            <a:endParaRPr sz="1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500" b="1" dirty="0">
                <a:solidFill>
                  <a:srgbClr val="87636A"/>
                </a:solidFill>
                <a:latin typeface="Times New Roman"/>
                <a:cs typeface="Times New Roman"/>
              </a:rPr>
              <a:t>Результат:</a:t>
            </a:r>
            <a:r>
              <a:rPr sz="1500" b="1" spc="320" dirty="0">
                <a:solidFill>
                  <a:srgbClr val="87636A"/>
                </a:solidFill>
                <a:latin typeface="Times New Roman"/>
                <a:cs typeface="Times New Roman"/>
              </a:rPr>
              <a:t> </a:t>
            </a:r>
            <a:r>
              <a:rPr sz="1500" b="1" dirty="0">
                <a:solidFill>
                  <a:srgbClr val="87636A"/>
                </a:solidFill>
                <a:latin typeface="Times New Roman"/>
                <a:cs typeface="Times New Roman"/>
              </a:rPr>
              <a:t>три</a:t>
            </a:r>
            <a:r>
              <a:rPr sz="1500" b="1" spc="-30" dirty="0">
                <a:solidFill>
                  <a:srgbClr val="87636A"/>
                </a:solidFill>
                <a:latin typeface="Times New Roman"/>
                <a:cs typeface="Times New Roman"/>
              </a:rPr>
              <a:t> </a:t>
            </a:r>
            <a:r>
              <a:rPr sz="1500" b="1" dirty="0">
                <a:solidFill>
                  <a:srgbClr val="87636A"/>
                </a:solidFill>
                <a:latin typeface="Times New Roman"/>
                <a:cs typeface="Times New Roman"/>
              </a:rPr>
              <a:t>готовых</a:t>
            </a:r>
            <a:r>
              <a:rPr sz="1500" b="1" spc="-25" dirty="0">
                <a:solidFill>
                  <a:srgbClr val="87636A"/>
                </a:solidFill>
                <a:latin typeface="Times New Roman"/>
                <a:cs typeface="Times New Roman"/>
              </a:rPr>
              <a:t> </a:t>
            </a:r>
            <a:r>
              <a:rPr sz="1500" b="1" dirty="0">
                <a:solidFill>
                  <a:srgbClr val="87636A"/>
                </a:solidFill>
                <a:latin typeface="Times New Roman"/>
                <a:cs typeface="Times New Roman"/>
              </a:rPr>
              <a:t>сценария</a:t>
            </a:r>
            <a:r>
              <a:rPr sz="1500" b="1" spc="-30" dirty="0">
                <a:solidFill>
                  <a:srgbClr val="87636A"/>
                </a:solidFill>
                <a:latin typeface="Times New Roman"/>
                <a:cs typeface="Times New Roman"/>
              </a:rPr>
              <a:t> </a:t>
            </a:r>
            <a:r>
              <a:rPr sz="1500" b="1" dirty="0">
                <a:solidFill>
                  <a:srgbClr val="87636A"/>
                </a:solidFill>
                <a:latin typeface="Times New Roman"/>
                <a:cs typeface="Times New Roman"/>
              </a:rPr>
              <a:t>за</a:t>
            </a:r>
            <a:r>
              <a:rPr sz="1500" b="1" spc="-25" dirty="0">
                <a:solidFill>
                  <a:srgbClr val="87636A"/>
                </a:solidFill>
                <a:latin typeface="Times New Roman"/>
                <a:cs typeface="Times New Roman"/>
              </a:rPr>
              <a:t> </a:t>
            </a:r>
            <a:r>
              <a:rPr sz="1500" b="1" dirty="0">
                <a:solidFill>
                  <a:srgbClr val="87636A"/>
                </a:solidFill>
                <a:latin typeface="Times New Roman"/>
                <a:cs typeface="Times New Roman"/>
              </a:rPr>
              <a:t>10</a:t>
            </a:r>
            <a:r>
              <a:rPr sz="1500" b="1" spc="-30" dirty="0">
                <a:solidFill>
                  <a:srgbClr val="87636A"/>
                </a:solidFill>
                <a:latin typeface="Times New Roman"/>
                <a:cs typeface="Times New Roman"/>
              </a:rPr>
              <a:t> </a:t>
            </a:r>
            <a:r>
              <a:rPr sz="1500" b="1" spc="-10" dirty="0">
                <a:solidFill>
                  <a:srgbClr val="87636A"/>
                </a:solidFill>
                <a:latin typeface="Times New Roman"/>
                <a:cs typeface="Times New Roman"/>
              </a:rPr>
              <a:t>секунд.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980260" y="2818612"/>
            <a:ext cx="3545204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u="sng" dirty="0">
                <a:solidFill>
                  <a:srgbClr val="87636A"/>
                </a:solidFill>
                <a:uFill>
                  <a:solidFill>
                    <a:srgbClr val="87636A"/>
                  </a:solidFill>
                </a:uFill>
                <a:latin typeface="Times New Roman"/>
                <a:cs typeface="Times New Roman"/>
              </a:rPr>
              <a:t>Сделать</a:t>
            </a:r>
            <a:r>
              <a:rPr sz="1500" b="1" u="sng" spc="-25" dirty="0">
                <a:solidFill>
                  <a:srgbClr val="87636A"/>
                </a:solidFill>
                <a:uFill>
                  <a:solidFill>
                    <a:srgbClr val="87636A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500" b="1" u="sng" spc="-10" dirty="0">
                <a:solidFill>
                  <a:srgbClr val="87636A"/>
                </a:solidFill>
                <a:uFill>
                  <a:solidFill>
                    <a:srgbClr val="87636A"/>
                  </a:solidFill>
                </a:uFill>
                <a:latin typeface="Times New Roman"/>
                <a:cs typeface="Times New Roman"/>
              </a:rPr>
              <a:t>проверочную</a:t>
            </a:r>
            <a:r>
              <a:rPr sz="1500" b="1" u="sng" spc="-20" dirty="0">
                <a:solidFill>
                  <a:srgbClr val="87636A"/>
                </a:solidFill>
                <a:uFill>
                  <a:solidFill>
                    <a:srgbClr val="87636A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500" b="1" u="sng" dirty="0">
                <a:solidFill>
                  <a:srgbClr val="87636A"/>
                </a:solidFill>
                <a:uFill>
                  <a:solidFill>
                    <a:srgbClr val="87636A"/>
                  </a:solidFill>
                </a:uFill>
                <a:latin typeface="Times New Roman"/>
                <a:cs typeface="Times New Roman"/>
              </a:rPr>
              <a:t>работу</a:t>
            </a:r>
            <a:r>
              <a:rPr sz="1500" b="1" u="sng" spc="-20" dirty="0">
                <a:solidFill>
                  <a:srgbClr val="87636A"/>
                </a:solidFill>
                <a:uFill>
                  <a:solidFill>
                    <a:srgbClr val="87636A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500" b="1" u="sng" dirty="0">
                <a:solidFill>
                  <a:srgbClr val="87636A"/>
                </a:solidFill>
                <a:uFill>
                  <a:solidFill>
                    <a:srgbClr val="87636A"/>
                  </a:solidFill>
                </a:uFill>
                <a:latin typeface="Times New Roman"/>
                <a:cs typeface="Times New Roman"/>
              </a:rPr>
              <a:t>по</a:t>
            </a:r>
            <a:r>
              <a:rPr sz="1500" b="1" u="sng" spc="-20" dirty="0">
                <a:solidFill>
                  <a:srgbClr val="87636A"/>
                </a:solidFill>
                <a:uFill>
                  <a:solidFill>
                    <a:srgbClr val="87636A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500" b="1" u="sng" spc="-10" dirty="0">
                <a:solidFill>
                  <a:srgbClr val="87636A"/>
                </a:solidFill>
                <a:uFill>
                  <a:solidFill>
                    <a:srgbClr val="87636A"/>
                  </a:solidFill>
                </a:uFill>
                <a:latin typeface="Times New Roman"/>
                <a:cs typeface="Times New Roman"/>
              </a:rPr>
              <a:t>образцу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027790" y="3047212"/>
            <a:ext cx="504825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u="sng" spc="-10" dirty="0">
                <a:solidFill>
                  <a:srgbClr val="87636A"/>
                </a:solidFill>
                <a:uFill>
                  <a:solidFill>
                    <a:srgbClr val="87636A"/>
                  </a:solidFill>
                </a:uFill>
                <a:latin typeface="Times New Roman"/>
                <a:cs typeface="Times New Roman"/>
              </a:rPr>
              <a:t>Запрос:</a:t>
            </a:r>
            <a:endParaRPr sz="1500">
              <a:latin typeface="Times New Roman"/>
              <a:cs typeface="Times New Roman"/>
            </a:endParaRPr>
          </a:p>
          <a:p>
            <a:pPr marL="12700" marR="5080" indent="47625">
              <a:lnSpc>
                <a:spcPct val="100000"/>
              </a:lnSpc>
            </a:pPr>
            <a:r>
              <a:rPr sz="1500" b="1" i="1" dirty="0">
                <a:solidFill>
                  <a:srgbClr val="0D0D0D"/>
                </a:solidFill>
                <a:latin typeface="Times New Roman"/>
                <a:cs typeface="Times New Roman"/>
              </a:rPr>
              <a:t>Сделай</a:t>
            </a:r>
            <a:r>
              <a:rPr sz="1500" b="1" i="1" spc="-3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500" b="1" i="1" spc="-10" dirty="0">
                <a:solidFill>
                  <a:srgbClr val="0D0D0D"/>
                </a:solidFill>
                <a:latin typeface="Times New Roman"/>
                <a:cs typeface="Times New Roman"/>
              </a:rPr>
              <a:t>проверочную</a:t>
            </a:r>
            <a:r>
              <a:rPr sz="1500" b="1" i="1" spc="-2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500" b="1" i="1" dirty="0">
                <a:solidFill>
                  <a:srgbClr val="0D0D0D"/>
                </a:solidFill>
                <a:latin typeface="Times New Roman"/>
                <a:cs typeface="Times New Roman"/>
              </a:rPr>
              <a:t>работу</a:t>
            </a:r>
            <a:r>
              <a:rPr sz="1500" b="1" i="1" spc="-3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500" b="1" i="1" dirty="0">
                <a:solidFill>
                  <a:srgbClr val="0D0D0D"/>
                </a:solidFill>
                <a:latin typeface="Times New Roman"/>
                <a:cs typeface="Times New Roman"/>
              </a:rPr>
              <a:t>по</a:t>
            </a:r>
            <a:r>
              <a:rPr sz="1500" b="1" i="1" spc="-2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500" b="1" i="1" dirty="0">
                <a:solidFill>
                  <a:srgbClr val="0D0D0D"/>
                </a:solidFill>
                <a:latin typeface="Times New Roman"/>
                <a:cs typeface="Times New Roman"/>
              </a:rPr>
              <a:t>теме</a:t>
            </a:r>
            <a:r>
              <a:rPr sz="1500" b="1" i="1" spc="-3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500" b="1" i="1" dirty="0">
                <a:solidFill>
                  <a:srgbClr val="0D0D0D"/>
                </a:solidFill>
                <a:latin typeface="Times New Roman"/>
                <a:cs typeface="Times New Roman"/>
              </a:rPr>
              <a:t>«Парные</a:t>
            </a:r>
            <a:r>
              <a:rPr sz="1500" b="1" i="1" spc="-2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500" b="1" i="1" dirty="0">
                <a:solidFill>
                  <a:srgbClr val="0D0D0D"/>
                </a:solidFill>
                <a:latin typeface="Times New Roman"/>
                <a:cs typeface="Times New Roman"/>
              </a:rPr>
              <a:t>согласные</a:t>
            </a:r>
            <a:r>
              <a:rPr sz="1500" b="1" i="1" spc="-3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500" b="1" i="1" spc="-50" dirty="0">
                <a:solidFill>
                  <a:srgbClr val="0D0D0D"/>
                </a:solidFill>
                <a:latin typeface="Times New Roman"/>
                <a:cs typeface="Times New Roman"/>
              </a:rPr>
              <a:t>в </a:t>
            </a:r>
            <a:r>
              <a:rPr sz="1500" b="1" i="1" dirty="0">
                <a:solidFill>
                  <a:srgbClr val="0D0D0D"/>
                </a:solidFill>
                <a:latin typeface="Times New Roman"/>
                <a:cs typeface="Times New Roman"/>
              </a:rPr>
              <a:t>конце</a:t>
            </a:r>
            <a:r>
              <a:rPr sz="1500" b="1" i="1" spc="-3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500" b="1" i="1" dirty="0">
                <a:solidFill>
                  <a:srgbClr val="0D0D0D"/>
                </a:solidFill>
                <a:latin typeface="Times New Roman"/>
                <a:cs typeface="Times New Roman"/>
              </a:rPr>
              <a:t>слова»</a:t>
            </a:r>
            <a:r>
              <a:rPr sz="1500" b="1" i="1" spc="-3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500" b="1" i="1" dirty="0">
                <a:solidFill>
                  <a:srgbClr val="0D0D0D"/>
                </a:solidFill>
                <a:latin typeface="Times New Roman"/>
                <a:cs typeface="Times New Roman"/>
              </a:rPr>
              <a:t>на</a:t>
            </a:r>
            <a:r>
              <a:rPr sz="1500" b="1" i="1" spc="-2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500" b="1" i="1" dirty="0">
                <a:solidFill>
                  <a:srgbClr val="0D0D0D"/>
                </a:solidFill>
                <a:latin typeface="Times New Roman"/>
                <a:cs typeface="Times New Roman"/>
              </a:rPr>
              <a:t>5</a:t>
            </a:r>
            <a:r>
              <a:rPr sz="1500" b="1" i="1" spc="-3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500" b="1" i="1" dirty="0">
                <a:solidFill>
                  <a:srgbClr val="0D0D0D"/>
                </a:solidFill>
                <a:latin typeface="Times New Roman"/>
                <a:cs typeface="Times New Roman"/>
              </a:rPr>
              <a:t>минут</a:t>
            </a:r>
            <a:r>
              <a:rPr sz="1500" b="1" i="1" spc="-3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500" b="1" i="1" dirty="0">
                <a:solidFill>
                  <a:srgbClr val="0D0D0D"/>
                </a:solidFill>
                <a:latin typeface="Times New Roman"/>
                <a:cs typeface="Times New Roman"/>
              </a:rPr>
              <a:t>с</a:t>
            </a:r>
            <a:r>
              <a:rPr sz="1500" b="1" i="1" spc="-2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500" b="1" i="1" dirty="0">
                <a:solidFill>
                  <a:srgbClr val="0D0D0D"/>
                </a:solidFill>
                <a:latin typeface="Times New Roman"/>
                <a:cs typeface="Times New Roman"/>
              </a:rPr>
              <a:t>ответами</a:t>
            </a:r>
            <a:r>
              <a:rPr sz="1500" b="1" i="1" spc="-3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500" b="1" i="1" dirty="0">
                <a:solidFill>
                  <a:srgbClr val="0D0D0D"/>
                </a:solidFill>
                <a:latin typeface="Times New Roman"/>
                <a:cs typeface="Times New Roman"/>
              </a:rPr>
              <a:t>–</a:t>
            </a:r>
            <a:r>
              <a:rPr sz="1500" b="1" i="1" spc="-2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500" b="1" i="1" dirty="0">
                <a:solidFill>
                  <a:srgbClr val="0D0D0D"/>
                </a:solidFill>
                <a:latin typeface="Times New Roman"/>
                <a:cs typeface="Times New Roman"/>
              </a:rPr>
              <a:t>3</a:t>
            </a:r>
            <a:r>
              <a:rPr sz="1500" b="1" i="1" spc="-3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500" b="1" i="1" dirty="0">
                <a:solidFill>
                  <a:srgbClr val="0D0D0D"/>
                </a:solidFill>
                <a:latin typeface="Times New Roman"/>
                <a:cs typeface="Times New Roman"/>
              </a:rPr>
              <a:t>варианта</a:t>
            </a:r>
            <a:r>
              <a:rPr sz="1500" b="1" i="1" spc="-3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500" b="1" i="1" spc="-50" dirty="0">
                <a:solidFill>
                  <a:srgbClr val="0D0D0D"/>
                </a:solidFill>
                <a:latin typeface="Times New Roman"/>
                <a:cs typeface="Times New Roman"/>
              </a:rPr>
              <a:t>»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805028" y="3961612"/>
            <a:ext cx="195580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u="sng" spc="-10" dirty="0">
                <a:solidFill>
                  <a:srgbClr val="87636A"/>
                </a:solidFill>
                <a:uFill>
                  <a:solidFill>
                    <a:srgbClr val="87636A"/>
                  </a:solidFill>
                </a:uFill>
                <a:latin typeface="Times New Roman"/>
                <a:cs typeface="Times New Roman"/>
              </a:rPr>
              <a:t>Составить</a:t>
            </a:r>
            <a:r>
              <a:rPr sz="1500" b="1" u="sng" spc="-15" dirty="0">
                <a:solidFill>
                  <a:srgbClr val="87636A"/>
                </a:solidFill>
                <a:uFill>
                  <a:solidFill>
                    <a:srgbClr val="87636A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500" b="1" u="sng" dirty="0">
                <a:solidFill>
                  <a:srgbClr val="87636A"/>
                </a:solidFill>
                <a:uFill>
                  <a:solidFill>
                    <a:srgbClr val="87636A"/>
                  </a:solidFill>
                </a:uFill>
                <a:latin typeface="Times New Roman"/>
                <a:cs typeface="Times New Roman"/>
              </a:rPr>
              <a:t>план</a:t>
            </a:r>
            <a:r>
              <a:rPr sz="1500" b="1" u="sng" spc="-10" dirty="0">
                <a:solidFill>
                  <a:srgbClr val="87636A"/>
                </a:solidFill>
                <a:uFill>
                  <a:solidFill>
                    <a:srgbClr val="87636A"/>
                  </a:solidFill>
                </a:uFill>
                <a:latin typeface="Times New Roman"/>
                <a:cs typeface="Times New Roman"/>
              </a:rPr>
              <a:t> урока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027790" y="4190212"/>
            <a:ext cx="509714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u="sng" spc="-10" dirty="0">
                <a:solidFill>
                  <a:srgbClr val="87636A"/>
                </a:solidFill>
                <a:uFill>
                  <a:solidFill>
                    <a:srgbClr val="87636A"/>
                  </a:solidFill>
                </a:uFill>
                <a:latin typeface="Times New Roman"/>
                <a:cs typeface="Times New Roman"/>
              </a:rPr>
              <a:t>Запрос:</a:t>
            </a: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1500" b="1" dirty="0">
                <a:solidFill>
                  <a:srgbClr val="0D0D0D"/>
                </a:solidFill>
                <a:latin typeface="Times New Roman"/>
                <a:cs typeface="Times New Roman"/>
              </a:rPr>
              <a:t>«Составь</a:t>
            </a:r>
            <a:r>
              <a:rPr sz="1500" b="1" spc="-3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500" b="1" dirty="0">
                <a:solidFill>
                  <a:srgbClr val="0D0D0D"/>
                </a:solidFill>
                <a:latin typeface="Times New Roman"/>
                <a:cs typeface="Times New Roman"/>
              </a:rPr>
              <a:t>план</a:t>
            </a:r>
            <a:r>
              <a:rPr sz="1500" b="1" spc="-3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500" b="1" dirty="0">
                <a:solidFill>
                  <a:srgbClr val="0D0D0D"/>
                </a:solidFill>
                <a:latin typeface="Times New Roman"/>
                <a:cs typeface="Times New Roman"/>
              </a:rPr>
              <a:t>урока</a:t>
            </a:r>
            <a:r>
              <a:rPr sz="1500" b="1" spc="-2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500" b="1" dirty="0">
                <a:solidFill>
                  <a:srgbClr val="0D0D0D"/>
                </a:solidFill>
                <a:latin typeface="Times New Roman"/>
                <a:cs typeface="Times New Roman"/>
              </a:rPr>
              <a:t>по</a:t>
            </a:r>
            <a:r>
              <a:rPr sz="1500" b="1" spc="-3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500" b="1" dirty="0">
                <a:solidFill>
                  <a:srgbClr val="0D0D0D"/>
                </a:solidFill>
                <a:latin typeface="Times New Roman"/>
                <a:cs typeface="Times New Roman"/>
              </a:rPr>
              <a:t>теме</a:t>
            </a:r>
            <a:r>
              <a:rPr sz="1500" b="1" spc="-2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500" b="1" dirty="0">
                <a:solidFill>
                  <a:srgbClr val="0D0D0D"/>
                </a:solidFill>
                <a:latin typeface="Times New Roman"/>
                <a:cs typeface="Times New Roman"/>
              </a:rPr>
              <a:t>«Имя</a:t>
            </a:r>
            <a:r>
              <a:rPr sz="1500" b="1" spc="-3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500" b="1" dirty="0">
                <a:solidFill>
                  <a:srgbClr val="0D0D0D"/>
                </a:solidFill>
                <a:latin typeface="Times New Roman"/>
                <a:cs typeface="Times New Roman"/>
              </a:rPr>
              <a:t>прилагательное"</a:t>
            </a:r>
            <a:r>
              <a:rPr sz="1500" b="1" spc="-2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500" b="1" dirty="0">
                <a:solidFill>
                  <a:srgbClr val="0D0D0D"/>
                </a:solidFill>
                <a:latin typeface="Times New Roman"/>
                <a:cs typeface="Times New Roman"/>
              </a:rPr>
              <a:t>для</a:t>
            </a:r>
            <a:r>
              <a:rPr sz="1500" b="1" spc="-3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500" b="1" spc="-50" dirty="0">
                <a:solidFill>
                  <a:srgbClr val="0D0D0D"/>
                </a:solidFill>
                <a:latin typeface="Times New Roman"/>
                <a:cs typeface="Times New Roman"/>
              </a:rPr>
              <a:t>3 </a:t>
            </a:r>
            <a:r>
              <a:rPr sz="1500" b="1" dirty="0">
                <a:solidFill>
                  <a:srgbClr val="0D0D0D"/>
                </a:solidFill>
                <a:latin typeface="Times New Roman"/>
                <a:cs typeface="Times New Roman"/>
              </a:rPr>
              <a:t>класса</a:t>
            </a:r>
            <a:r>
              <a:rPr sz="1500" b="1" spc="-3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500" b="1" dirty="0">
                <a:solidFill>
                  <a:srgbClr val="0D0D0D"/>
                </a:solidFill>
                <a:latin typeface="Times New Roman"/>
                <a:cs typeface="Times New Roman"/>
              </a:rPr>
              <a:t>на</a:t>
            </a:r>
            <a:r>
              <a:rPr sz="1500" b="1" spc="-2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500" b="1" dirty="0">
                <a:solidFill>
                  <a:srgbClr val="0D0D0D"/>
                </a:solidFill>
                <a:latin typeface="Times New Roman"/>
                <a:cs typeface="Times New Roman"/>
              </a:rPr>
              <a:t>35</a:t>
            </a:r>
            <a:r>
              <a:rPr sz="1500" b="1" spc="-3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500" b="1" dirty="0">
                <a:solidFill>
                  <a:srgbClr val="0D0D0D"/>
                </a:solidFill>
                <a:latin typeface="Times New Roman"/>
                <a:cs typeface="Times New Roman"/>
              </a:rPr>
              <a:t>минут</a:t>
            </a:r>
            <a:r>
              <a:rPr sz="1500" b="1" spc="-2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500" b="1" dirty="0">
                <a:solidFill>
                  <a:srgbClr val="0D0D0D"/>
                </a:solidFill>
                <a:latin typeface="Times New Roman"/>
                <a:cs typeface="Times New Roman"/>
              </a:rPr>
              <a:t>с</a:t>
            </a:r>
            <a:r>
              <a:rPr sz="1500" b="1" spc="-2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500" b="1" dirty="0">
                <a:solidFill>
                  <a:srgbClr val="0D0D0D"/>
                </a:solidFill>
                <a:latin typeface="Times New Roman"/>
                <a:cs typeface="Times New Roman"/>
              </a:rPr>
              <a:t>этапами:</a:t>
            </a:r>
            <a:r>
              <a:rPr sz="1500" b="1" spc="-3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500" b="1" dirty="0">
                <a:solidFill>
                  <a:srgbClr val="0D0D0D"/>
                </a:solidFill>
                <a:latin typeface="Times New Roman"/>
                <a:cs typeface="Times New Roman"/>
              </a:rPr>
              <a:t>актуализация,</a:t>
            </a:r>
            <a:r>
              <a:rPr sz="1500" b="1" spc="-2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500" b="1" dirty="0">
                <a:solidFill>
                  <a:srgbClr val="0D0D0D"/>
                </a:solidFill>
                <a:latin typeface="Times New Roman"/>
                <a:cs typeface="Times New Roman"/>
              </a:rPr>
              <a:t>новая</a:t>
            </a:r>
            <a:r>
              <a:rPr sz="1500" b="1" spc="-25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500" b="1" spc="-10" dirty="0">
                <a:solidFill>
                  <a:srgbClr val="0D0D0D"/>
                </a:solidFill>
                <a:latin typeface="Times New Roman"/>
                <a:cs typeface="Times New Roman"/>
              </a:rPr>
              <a:t>тема, </a:t>
            </a:r>
            <a:r>
              <a:rPr sz="1500" b="1" dirty="0">
                <a:solidFill>
                  <a:srgbClr val="0D0D0D"/>
                </a:solidFill>
                <a:latin typeface="Times New Roman"/>
                <a:cs typeface="Times New Roman"/>
              </a:rPr>
              <a:t>физминутка,</a:t>
            </a:r>
            <a:r>
              <a:rPr sz="1500" b="1" spc="-2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500" b="1" dirty="0">
                <a:solidFill>
                  <a:srgbClr val="0D0D0D"/>
                </a:solidFill>
                <a:latin typeface="Times New Roman"/>
                <a:cs typeface="Times New Roman"/>
              </a:rPr>
              <a:t>закрепление,</a:t>
            </a:r>
            <a:r>
              <a:rPr sz="1500" b="1" spc="-20" dirty="0">
                <a:solidFill>
                  <a:srgbClr val="0D0D0D"/>
                </a:solidFill>
                <a:latin typeface="Times New Roman"/>
                <a:cs typeface="Times New Roman"/>
              </a:rPr>
              <a:t> </a:t>
            </a:r>
            <a:r>
              <a:rPr sz="1500" b="1" spc="-10" dirty="0">
                <a:solidFill>
                  <a:srgbClr val="0D0D0D"/>
                </a:solidFill>
                <a:latin typeface="Times New Roman"/>
                <a:cs typeface="Times New Roman"/>
              </a:rPr>
              <a:t>рефлексия»</a:t>
            </a:r>
            <a:endParaRPr sz="15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0421" y="1196638"/>
            <a:ext cx="3495421" cy="489942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105312" y="1474279"/>
            <a:ext cx="6608445" cy="38950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20" algn="ctr">
              <a:lnSpc>
                <a:spcPct val="100000"/>
              </a:lnSpc>
              <a:spcBef>
                <a:spcPts val="100"/>
              </a:spcBef>
            </a:pPr>
            <a:r>
              <a:rPr sz="1400" b="1" u="sng" dirty="0">
                <a:solidFill>
                  <a:srgbClr val="87636A"/>
                </a:solidFill>
                <a:uFill>
                  <a:solidFill>
                    <a:srgbClr val="87636A"/>
                  </a:solidFill>
                </a:uFill>
                <a:latin typeface="Times New Roman"/>
                <a:cs typeface="Times New Roman"/>
              </a:rPr>
              <a:t>YandexART</a:t>
            </a:r>
            <a:r>
              <a:rPr sz="1400" b="1" u="sng" spc="-30" dirty="0">
                <a:solidFill>
                  <a:srgbClr val="87636A"/>
                </a:solidFill>
                <a:uFill>
                  <a:solidFill>
                    <a:srgbClr val="87636A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400" b="1" u="sng" dirty="0">
                <a:solidFill>
                  <a:srgbClr val="87636A"/>
                </a:solidFill>
                <a:uFill>
                  <a:solidFill>
                    <a:srgbClr val="87636A"/>
                  </a:solidFill>
                </a:uFill>
                <a:latin typeface="Times New Roman"/>
                <a:cs typeface="Times New Roman"/>
              </a:rPr>
              <a:t>—</a:t>
            </a:r>
            <a:r>
              <a:rPr sz="1400" b="1" u="sng" spc="-30" dirty="0">
                <a:solidFill>
                  <a:srgbClr val="87636A"/>
                </a:solidFill>
                <a:uFill>
                  <a:solidFill>
                    <a:srgbClr val="87636A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400" b="1" u="sng" dirty="0">
                <a:solidFill>
                  <a:srgbClr val="87636A"/>
                </a:solidFill>
                <a:uFill>
                  <a:solidFill>
                    <a:srgbClr val="87636A"/>
                  </a:solidFill>
                </a:uFill>
                <a:latin typeface="Times New Roman"/>
                <a:cs typeface="Times New Roman"/>
              </a:rPr>
              <a:t>рисую</a:t>
            </a:r>
            <a:r>
              <a:rPr sz="1400" b="1" u="sng" spc="-30" dirty="0">
                <a:solidFill>
                  <a:srgbClr val="87636A"/>
                </a:solidFill>
                <a:uFill>
                  <a:solidFill>
                    <a:srgbClr val="87636A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400" b="1" u="sng" spc="-10" dirty="0">
                <a:solidFill>
                  <a:srgbClr val="87636A"/>
                </a:solidFill>
                <a:uFill>
                  <a:solidFill>
                    <a:srgbClr val="87636A"/>
                  </a:solidFill>
                </a:uFill>
                <a:latin typeface="Times New Roman"/>
                <a:cs typeface="Times New Roman"/>
              </a:rPr>
              <a:t>иллюстрации</a:t>
            </a:r>
            <a:r>
              <a:rPr sz="1400" b="1" u="sng" spc="-30" dirty="0">
                <a:solidFill>
                  <a:srgbClr val="87636A"/>
                </a:solidFill>
                <a:uFill>
                  <a:solidFill>
                    <a:srgbClr val="87636A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400" b="1" u="sng" dirty="0">
                <a:solidFill>
                  <a:srgbClr val="87636A"/>
                </a:solidFill>
                <a:uFill>
                  <a:solidFill>
                    <a:srgbClr val="87636A"/>
                  </a:solidFill>
                </a:uFill>
                <a:latin typeface="Times New Roman"/>
                <a:cs typeface="Times New Roman"/>
              </a:rPr>
              <a:t>к</a:t>
            </a:r>
            <a:r>
              <a:rPr sz="1400" b="1" u="sng" spc="-30" dirty="0">
                <a:solidFill>
                  <a:srgbClr val="87636A"/>
                </a:solidFill>
                <a:uFill>
                  <a:solidFill>
                    <a:srgbClr val="87636A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400" b="1" u="sng" spc="-10" dirty="0">
                <a:solidFill>
                  <a:srgbClr val="87636A"/>
                </a:solidFill>
                <a:uFill>
                  <a:solidFill>
                    <a:srgbClr val="87636A"/>
                  </a:solidFill>
                </a:uFill>
                <a:latin typeface="Times New Roman"/>
                <a:cs typeface="Times New Roman"/>
              </a:rPr>
              <a:t>урокам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85"/>
              </a:spcBef>
            </a:pP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ts val="1795"/>
              </a:lnSpc>
            </a:pPr>
            <a:r>
              <a:rPr sz="1500" b="1" u="sng" spc="-10" dirty="0">
                <a:solidFill>
                  <a:srgbClr val="87636A"/>
                </a:solidFill>
                <a:uFill>
                  <a:solidFill>
                    <a:srgbClr val="87636A"/>
                  </a:solidFill>
                </a:uFill>
                <a:latin typeface="Times New Roman"/>
                <a:cs typeface="Times New Roman"/>
              </a:rPr>
              <a:t>Запрос:</a:t>
            </a: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2160"/>
              </a:lnSpc>
              <a:spcBef>
                <a:spcPts val="70"/>
              </a:spcBef>
            </a:pPr>
            <a:r>
              <a:rPr sz="1800" dirty="0">
                <a:latin typeface="Times New Roman"/>
                <a:cs typeface="Times New Roman"/>
              </a:rPr>
              <a:t>Создай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сказочную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картинку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для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детей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на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русском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языке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50" dirty="0">
                <a:latin typeface="Times New Roman"/>
                <a:cs typeface="Times New Roman"/>
              </a:rPr>
              <a:t>с </a:t>
            </a:r>
            <a:r>
              <a:rPr sz="1800" dirty="0">
                <a:latin typeface="Times New Roman"/>
                <a:cs typeface="Times New Roman"/>
              </a:rPr>
              <a:t>надписью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Парные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согласные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самые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опасные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ты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их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проверяй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рядом </a:t>
            </a:r>
            <a:r>
              <a:rPr sz="1800" dirty="0">
                <a:latin typeface="Times New Roman"/>
                <a:cs typeface="Times New Roman"/>
              </a:rPr>
              <a:t>гласный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подставляй.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ts val="1795"/>
              </a:lnSpc>
              <a:spcBef>
                <a:spcPts val="1735"/>
              </a:spcBef>
            </a:pPr>
            <a:r>
              <a:rPr sz="1500" b="1" u="sng" spc="-10" dirty="0">
                <a:solidFill>
                  <a:srgbClr val="87636A"/>
                </a:solidFill>
                <a:uFill>
                  <a:solidFill>
                    <a:srgbClr val="87636A"/>
                  </a:solidFill>
                </a:uFill>
                <a:latin typeface="Times New Roman"/>
                <a:cs typeface="Times New Roman"/>
              </a:rPr>
              <a:t>Запрос:</a:t>
            </a:r>
            <a:endParaRPr sz="1500">
              <a:latin typeface="Times New Roman"/>
              <a:cs typeface="Times New Roman"/>
            </a:endParaRPr>
          </a:p>
          <a:p>
            <a:pPr marL="12700" marR="140970">
              <a:lnSpc>
                <a:spcPts val="2160"/>
              </a:lnSpc>
              <a:spcBef>
                <a:spcPts val="70"/>
              </a:spcBef>
            </a:pPr>
            <a:r>
              <a:rPr sz="1800" dirty="0">
                <a:latin typeface="Times New Roman"/>
                <a:cs typeface="Times New Roman"/>
              </a:rPr>
              <a:t>Создать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сказочную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картинку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для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детей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со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сказочными </a:t>
            </a:r>
            <a:r>
              <a:rPr sz="1800" dirty="0">
                <a:latin typeface="Times New Roman"/>
                <a:cs typeface="Times New Roman"/>
              </a:rPr>
              <a:t>персонажами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надписью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на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русском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языке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Имя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существительное </a:t>
            </a:r>
            <a:r>
              <a:rPr sz="1800" dirty="0">
                <a:latin typeface="Times New Roman"/>
                <a:cs typeface="Times New Roman"/>
              </a:rPr>
              <a:t>обозначает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предмет.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ts val="2090"/>
              </a:lnSpc>
            </a:pPr>
            <a:r>
              <a:rPr sz="1800" b="1" u="sng" spc="-10" dirty="0">
                <a:solidFill>
                  <a:srgbClr val="87636A"/>
                </a:solidFill>
                <a:uFill>
                  <a:solidFill>
                    <a:srgbClr val="87636A"/>
                  </a:solidFill>
                </a:uFill>
                <a:latin typeface="Times New Roman"/>
                <a:cs typeface="Times New Roman"/>
              </a:rPr>
              <a:t>Запрос:</a:t>
            </a:r>
            <a:endParaRPr sz="1800">
              <a:latin typeface="Times New Roman"/>
              <a:cs typeface="Times New Roman"/>
            </a:endParaRPr>
          </a:p>
          <a:p>
            <a:pPr marL="12700" marR="703580">
              <a:lnSpc>
                <a:spcPct val="100000"/>
              </a:lnSpc>
            </a:pPr>
            <a:r>
              <a:rPr sz="1800" dirty="0">
                <a:latin typeface="Times New Roman"/>
                <a:cs typeface="Times New Roman"/>
              </a:rPr>
              <a:t>Создать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сказочную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картинку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для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детей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со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сказочными </a:t>
            </a:r>
            <a:r>
              <a:rPr sz="1800" dirty="0">
                <a:latin typeface="Times New Roman"/>
                <a:cs typeface="Times New Roman"/>
              </a:rPr>
              <a:t>персонажами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и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надписями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словарные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слова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корова,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молоко, деревня.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9010" y="1276921"/>
            <a:ext cx="3560610" cy="477095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8094" rIns="0" bIns="0" rtlCol="0">
            <a:spAutoFit/>
          </a:bodyPr>
          <a:lstStyle/>
          <a:p>
            <a:pPr marL="4184650">
              <a:lnSpc>
                <a:spcPct val="100000"/>
              </a:lnSpc>
              <a:spcBef>
                <a:spcPts val="100"/>
              </a:spcBef>
            </a:pPr>
            <a:r>
              <a:rPr dirty="0"/>
              <a:t>Выводы</a:t>
            </a:r>
            <a:r>
              <a:rPr spc="-60" dirty="0"/>
              <a:t> </a:t>
            </a:r>
            <a:r>
              <a:rPr dirty="0"/>
              <a:t>и</a:t>
            </a:r>
            <a:r>
              <a:rPr spc="-60" dirty="0"/>
              <a:t> </a:t>
            </a:r>
            <a:r>
              <a:rPr dirty="0"/>
              <a:t>практические</a:t>
            </a:r>
            <a:r>
              <a:rPr spc="-60" dirty="0"/>
              <a:t> </a:t>
            </a:r>
            <a:r>
              <a:rPr spc="-10" dirty="0"/>
              <a:t>рекомендации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306830">
              <a:lnSpc>
                <a:spcPct val="131000"/>
              </a:lnSpc>
              <a:spcBef>
                <a:spcPts val="100"/>
              </a:spcBef>
            </a:pPr>
            <a:r>
              <a:rPr spc="-10" dirty="0"/>
              <a:t>Интерактивные</a:t>
            </a:r>
            <a:r>
              <a:rPr spc="-40" dirty="0"/>
              <a:t> </a:t>
            </a:r>
            <a:r>
              <a:rPr dirty="0"/>
              <a:t>методы</a:t>
            </a:r>
            <a:r>
              <a:rPr spc="-35" dirty="0"/>
              <a:t> </a:t>
            </a:r>
            <a:r>
              <a:rPr dirty="0"/>
              <a:t>повышают</a:t>
            </a:r>
            <a:r>
              <a:rPr spc="-35" dirty="0"/>
              <a:t> </a:t>
            </a:r>
            <a:r>
              <a:rPr spc="-10" dirty="0"/>
              <a:t>познавательный</a:t>
            </a:r>
            <a:r>
              <a:rPr spc="-35" dirty="0"/>
              <a:t> </a:t>
            </a:r>
            <a:r>
              <a:rPr dirty="0"/>
              <a:t>интерес</a:t>
            </a:r>
            <a:r>
              <a:rPr spc="-35" dirty="0"/>
              <a:t> </a:t>
            </a:r>
            <a:r>
              <a:rPr dirty="0"/>
              <a:t>за</a:t>
            </a:r>
            <a:r>
              <a:rPr spc="-35" dirty="0"/>
              <a:t> </a:t>
            </a:r>
            <a:r>
              <a:rPr spc="-20" dirty="0"/>
              <a:t>счёт </a:t>
            </a:r>
            <a:r>
              <a:rPr dirty="0"/>
              <a:t>сочетания</a:t>
            </a:r>
            <a:r>
              <a:rPr spc="-60" dirty="0"/>
              <a:t> </a:t>
            </a:r>
            <a:r>
              <a:rPr dirty="0"/>
              <a:t>эмпатии,</a:t>
            </a:r>
            <a:r>
              <a:rPr spc="-55" dirty="0"/>
              <a:t> </a:t>
            </a:r>
            <a:r>
              <a:rPr dirty="0"/>
              <a:t>действия</a:t>
            </a:r>
            <a:r>
              <a:rPr spc="-55" dirty="0"/>
              <a:t> </a:t>
            </a:r>
            <a:r>
              <a:rPr dirty="0"/>
              <a:t>и</a:t>
            </a:r>
            <a:r>
              <a:rPr spc="-55" dirty="0"/>
              <a:t> </a:t>
            </a:r>
            <a:r>
              <a:rPr dirty="0"/>
              <a:t>быстрого</a:t>
            </a:r>
            <a:r>
              <a:rPr spc="-55" dirty="0"/>
              <a:t> </a:t>
            </a:r>
            <a:r>
              <a:rPr dirty="0"/>
              <a:t>успеха.</a:t>
            </a:r>
            <a:r>
              <a:rPr spc="-55" dirty="0"/>
              <a:t> </a:t>
            </a:r>
            <a:r>
              <a:rPr spc="-10" dirty="0"/>
              <a:t>Рекомендуемые </a:t>
            </a:r>
            <a:r>
              <a:rPr dirty="0"/>
              <a:t>шаги</a:t>
            </a:r>
            <a:r>
              <a:rPr spc="-35" dirty="0"/>
              <a:t> </a:t>
            </a:r>
            <a:r>
              <a:rPr dirty="0"/>
              <a:t>для</a:t>
            </a:r>
            <a:r>
              <a:rPr spc="-35" dirty="0"/>
              <a:t> </a:t>
            </a:r>
            <a:r>
              <a:rPr spc="-10" dirty="0"/>
              <a:t>внедрения:</a:t>
            </a:r>
          </a:p>
          <a:p>
            <a:pPr>
              <a:lnSpc>
                <a:spcPct val="100000"/>
              </a:lnSpc>
              <a:spcBef>
                <a:spcPts val="1105"/>
              </a:spcBef>
            </a:pPr>
            <a:endParaRPr spc="-10" dirty="0"/>
          </a:p>
          <a:p>
            <a:pPr marL="354965" indent="-342265">
              <a:lnSpc>
                <a:spcPct val="100000"/>
              </a:lnSpc>
              <a:buAutoNum type="arabicPeriod"/>
              <a:tabLst>
                <a:tab pos="354965" algn="l"/>
              </a:tabLst>
            </a:pPr>
            <a:r>
              <a:rPr dirty="0"/>
              <a:t>Начните</a:t>
            </a:r>
            <a:r>
              <a:rPr spc="-20" dirty="0"/>
              <a:t> </a:t>
            </a:r>
            <a:r>
              <a:rPr dirty="0"/>
              <a:t>с</a:t>
            </a:r>
            <a:r>
              <a:rPr spc="-20" dirty="0"/>
              <a:t> </a:t>
            </a:r>
            <a:r>
              <a:rPr dirty="0"/>
              <a:t>малых</a:t>
            </a:r>
            <a:r>
              <a:rPr spc="-20" dirty="0"/>
              <a:t> </a:t>
            </a:r>
            <a:r>
              <a:rPr dirty="0"/>
              <a:t>форматов</a:t>
            </a:r>
            <a:r>
              <a:rPr spc="-15" dirty="0"/>
              <a:t> </a:t>
            </a:r>
            <a:r>
              <a:rPr dirty="0"/>
              <a:t>—</a:t>
            </a:r>
            <a:r>
              <a:rPr spc="-20" dirty="0"/>
              <a:t> </a:t>
            </a:r>
            <a:r>
              <a:rPr dirty="0"/>
              <a:t>1–2</a:t>
            </a:r>
            <a:r>
              <a:rPr spc="-20" dirty="0"/>
              <a:t> </a:t>
            </a:r>
            <a:r>
              <a:rPr spc="-10" dirty="0"/>
              <a:t>интерактива</a:t>
            </a:r>
            <a:r>
              <a:rPr spc="-15" dirty="0"/>
              <a:t> </a:t>
            </a:r>
            <a:r>
              <a:rPr dirty="0"/>
              <a:t>за</a:t>
            </a:r>
            <a:r>
              <a:rPr spc="-20" dirty="0"/>
              <a:t> </a:t>
            </a:r>
            <a:r>
              <a:rPr spc="-10" dirty="0"/>
              <a:t>урок.</a:t>
            </a:r>
          </a:p>
          <a:p>
            <a:pPr marL="354965" indent="-342265">
              <a:lnSpc>
                <a:spcPct val="100000"/>
              </a:lnSpc>
              <a:spcBef>
                <a:spcPts val="595"/>
              </a:spcBef>
              <a:buAutoNum type="arabicPeriod"/>
              <a:tabLst>
                <a:tab pos="354965" algn="l"/>
              </a:tabLst>
            </a:pPr>
            <a:r>
              <a:rPr spc="-10" dirty="0"/>
              <a:t>Комбинируйте</a:t>
            </a:r>
            <a:r>
              <a:rPr spc="-40" dirty="0"/>
              <a:t> </a:t>
            </a:r>
            <a:r>
              <a:rPr dirty="0"/>
              <a:t>экранные</a:t>
            </a:r>
            <a:r>
              <a:rPr spc="-40" dirty="0"/>
              <a:t> </a:t>
            </a:r>
            <a:r>
              <a:rPr dirty="0"/>
              <a:t>и</a:t>
            </a:r>
            <a:r>
              <a:rPr spc="-40" dirty="0"/>
              <a:t> </a:t>
            </a:r>
            <a:r>
              <a:rPr spc="-20" dirty="0"/>
              <a:t>офлайн-</a:t>
            </a:r>
            <a:r>
              <a:rPr dirty="0"/>
              <a:t>практики,</a:t>
            </a:r>
            <a:r>
              <a:rPr spc="-40" dirty="0"/>
              <a:t> </a:t>
            </a:r>
            <a:r>
              <a:rPr dirty="0"/>
              <a:t>учитывая</a:t>
            </a:r>
            <a:r>
              <a:rPr spc="-40" dirty="0"/>
              <a:t> </a:t>
            </a:r>
            <a:r>
              <a:rPr dirty="0"/>
              <a:t>доступность</a:t>
            </a:r>
            <a:r>
              <a:rPr spc="-40" dirty="0"/>
              <a:t> </a:t>
            </a:r>
            <a:r>
              <a:rPr spc="-10" dirty="0"/>
              <a:t>техники.</a:t>
            </a:r>
          </a:p>
          <a:p>
            <a:pPr marL="355600" marR="414655" indent="-342900">
              <a:lnSpc>
                <a:spcPct val="131000"/>
              </a:lnSpc>
              <a:buAutoNum type="arabicPeriod"/>
              <a:tabLst>
                <a:tab pos="355600" algn="l"/>
              </a:tabLst>
            </a:pPr>
            <a:r>
              <a:rPr dirty="0"/>
              <a:t>Готовьте</a:t>
            </a:r>
            <a:r>
              <a:rPr spc="-55" dirty="0"/>
              <a:t> </a:t>
            </a:r>
            <a:r>
              <a:rPr dirty="0"/>
              <a:t>«запасной»</a:t>
            </a:r>
            <a:r>
              <a:rPr spc="-50" dirty="0"/>
              <a:t> </a:t>
            </a:r>
            <a:r>
              <a:rPr dirty="0"/>
              <a:t>вариант</a:t>
            </a:r>
            <a:r>
              <a:rPr spc="-55" dirty="0"/>
              <a:t> </a:t>
            </a:r>
            <a:r>
              <a:rPr dirty="0"/>
              <a:t>задания</a:t>
            </a:r>
            <a:r>
              <a:rPr spc="-50" dirty="0"/>
              <a:t> </a:t>
            </a:r>
            <a:r>
              <a:rPr dirty="0"/>
              <a:t>(бумажный)</a:t>
            </a:r>
            <a:r>
              <a:rPr spc="-55" dirty="0"/>
              <a:t> </a:t>
            </a:r>
            <a:r>
              <a:rPr dirty="0"/>
              <a:t>на</a:t>
            </a:r>
            <a:r>
              <a:rPr spc="-50" dirty="0"/>
              <a:t> </a:t>
            </a:r>
            <a:r>
              <a:rPr dirty="0"/>
              <a:t>случай</a:t>
            </a:r>
            <a:r>
              <a:rPr spc="-50" dirty="0"/>
              <a:t> </a:t>
            </a:r>
            <a:r>
              <a:rPr spc="-10" dirty="0"/>
              <a:t>технических неполадок.</a:t>
            </a:r>
          </a:p>
          <a:p>
            <a:pPr marL="355600" marR="5080" indent="-342900">
              <a:lnSpc>
                <a:spcPct val="131000"/>
              </a:lnSpc>
              <a:buAutoNum type="arabicPeriod"/>
              <a:tabLst>
                <a:tab pos="355600" algn="l"/>
              </a:tabLst>
            </a:pPr>
            <a:r>
              <a:rPr spc="-10" dirty="0"/>
              <a:t>Оценивайте</a:t>
            </a:r>
            <a:r>
              <a:rPr spc="-35" dirty="0"/>
              <a:t> </a:t>
            </a:r>
            <a:r>
              <a:rPr dirty="0"/>
              <a:t>не</a:t>
            </a:r>
            <a:r>
              <a:rPr spc="-35" dirty="0"/>
              <a:t> </a:t>
            </a:r>
            <a:r>
              <a:rPr dirty="0"/>
              <a:t>только</a:t>
            </a:r>
            <a:r>
              <a:rPr spc="-35" dirty="0"/>
              <a:t> </a:t>
            </a:r>
            <a:r>
              <a:rPr dirty="0"/>
              <a:t>результат,</a:t>
            </a:r>
            <a:r>
              <a:rPr spc="-35" dirty="0"/>
              <a:t> </a:t>
            </a:r>
            <a:r>
              <a:rPr dirty="0"/>
              <a:t>но</a:t>
            </a:r>
            <a:r>
              <a:rPr spc="-30" dirty="0"/>
              <a:t> </a:t>
            </a:r>
            <a:r>
              <a:rPr dirty="0"/>
              <a:t>и</a:t>
            </a:r>
            <a:r>
              <a:rPr spc="-35" dirty="0"/>
              <a:t> </a:t>
            </a:r>
            <a:r>
              <a:rPr dirty="0"/>
              <a:t>процесс:</a:t>
            </a:r>
            <a:r>
              <a:rPr spc="-35" dirty="0"/>
              <a:t> </a:t>
            </a:r>
            <a:r>
              <a:rPr spc="-10" dirty="0"/>
              <a:t>фиксируйте</a:t>
            </a:r>
            <a:r>
              <a:rPr spc="-35" dirty="0"/>
              <a:t> </a:t>
            </a:r>
            <a:r>
              <a:rPr dirty="0"/>
              <a:t>участие</a:t>
            </a:r>
            <a:r>
              <a:rPr spc="-30" dirty="0"/>
              <a:t> </a:t>
            </a:r>
            <a:r>
              <a:rPr dirty="0"/>
              <a:t>и</a:t>
            </a:r>
            <a:r>
              <a:rPr spc="-35" dirty="0"/>
              <a:t> </a:t>
            </a:r>
            <a:r>
              <a:rPr spc="-10" dirty="0"/>
              <a:t>желание повторять.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5174" y="1253329"/>
            <a:ext cx="3637013" cy="484935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257916" y="1187632"/>
            <a:ext cx="51117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9C5360"/>
                </a:solidFill>
              </a:rPr>
              <a:t>Актуальность:</a:t>
            </a:r>
            <a:r>
              <a:rPr spc="-75" dirty="0">
                <a:solidFill>
                  <a:srgbClr val="9C5360"/>
                </a:solidFill>
              </a:rPr>
              <a:t> </a:t>
            </a:r>
            <a:r>
              <a:rPr dirty="0">
                <a:solidFill>
                  <a:srgbClr val="9C5360"/>
                </a:solidFill>
              </a:rPr>
              <a:t>требования</a:t>
            </a:r>
            <a:r>
              <a:rPr spc="-75" dirty="0">
                <a:solidFill>
                  <a:srgbClr val="9C5360"/>
                </a:solidFill>
              </a:rPr>
              <a:t> </a:t>
            </a:r>
            <a:r>
              <a:rPr dirty="0">
                <a:solidFill>
                  <a:srgbClr val="9C5360"/>
                </a:solidFill>
              </a:rPr>
              <a:t>ФГОС</a:t>
            </a:r>
            <a:r>
              <a:rPr spc="-75" dirty="0">
                <a:solidFill>
                  <a:srgbClr val="9C5360"/>
                </a:solidFill>
              </a:rPr>
              <a:t> </a:t>
            </a:r>
            <a:r>
              <a:rPr spc="-25" dirty="0">
                <a:solidFill>
                  <a:srgbClr val="9C5360"/>
                </a:solidFill>
              </a:rPr>
              <a:t>НОО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257907" y="1629219"/>
            <a:ext cx="6878955" cy="4099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3000"/>
              </a:lnSpc>
              <a:spcBef>
                <a:spcPts val="100"/>
              </a:spcBef>
            </a:pPr>
            <a:r>
              <a:rPr sz="1200" spc="-10" dirty="0">
                <a:solidFill>
                  <a:srgbClr val="494949"/>
                </a:solidFill>
                <a:latin typeface="Times New Roman"/>
                <a:cs typeface="Times New Roman"/>
              </a:rPr>
              <a:t>«Формирование</a:t>
            </a:r>
            <a:r>
              <a:rPr sz="12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494949"/>
                </a:solidFill>
                <a:latin typeface="Times New Roman"/>
                <a:cs typeface="Times New Roman"/>
              </a:rPr>
              <a:t>познавательного</a:t>
            </a:r>
            <a:r>
              <a:rPr sz="12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494949"/>
                </a:solidFill>
                <a:latin typeface="Times New Roman"/>
                <a:cs typeface="Times New Roman"/>
              </a:rPr>
              <a:t>интереса</a:t>
            </a:r>
            <a:r>
              <a:rPr sz="1200" spc="-2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494949"/>
                </a:solidFill>
                <a:latin typeface="Times New Roman"/>
                <a:cs typeface="Times New Roman"/>
              </a:rPr>
              <a:t>и</a:t>
            </a:r>
            <a:r>
              <a:rPr sz="12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494949"/>
                </a:solidFill>
                <a:latin typeface="Times New Roman"/>
                <a:cs typeface="Times New Roman"/>
              </a:rPr>
              <a:t>учебной</a:t>
            </a:r>
            <a:r>
              <a:rPr sz="1200" spc="-2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494949"/>
                </a:solidFill>
                <a:latin typeface="Times New Roman"/>
                <a:cs typeface="Times New Roman"/>
              </a:rPr>
              <a:t>мотивации</a:t>
            </a:r>
            <a:r>
              <a:rPr sz="12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494949"/>
                </a:solidFill>
                <a:latin typeface="Times New Roman"/>
                <a:cs typeface="Times New Roman"/>
              </a:rPr>
              <a:t>—</a:t>
            </a:r>
            <a:r>
              <a:rPr sz="12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494949"/>
                </a:solidFill>
                <a:latin typeface="Times New Roman"/>
                <a:cs typeface="Times New Roman"/>
              </a:rPr>
              <a:t>приоритет</a:t>
            </a:r>
            <a:r>
              <a:rPr sz="1200" spc="-2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494949"/>
                </a:solidFill>
                <a:latin typeface="Times New Roman"/>
                <a:cs typeface="Times New Roman"/>
              </a:rPr>
              <a:t>начального</a:t>
            </a:r>
            <a:r>
              <a:rPr sz="12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494949"/>
                </a:solidFill>
                <a:latin typeface="Times New Roman"/>
                <a:cs typeface="Times New Roman"/>
              </a:rPr>
              <a:t>образования». </a:t>
            </a:r>
            <a:r>
              <a:rPr sz="1200" dirty="0">
                <a:solidFill>
                  <a:srgbClr val="494949"/>
                </a:solidFill>
                <a:latin typeface="Times New Roman"/>
                <a:cs typeface="Times New Roman"/>
              </a:rPr>
              <a:t>Это</a:t>
            </a:r>
            <a:r>
              <a:rPr sz="12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494949"/>
                </a:solidFill>
                <a:latin typeface="Times New Roman"/>
                <a:cs typeface="Times New Roman"/>
              </a:rPr>
              <a:t>означает:</a:t>
            </a:r>
            <a:r>
              <a:rPr sz="12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494949"/>
                </a:solidFill>
                <a:latin typeface="Times New Roman"/>
                <a:cs typeface="Times New Roman"/>
              </a:rPr>
              <a:t>задача</a:t>
            </a:r>
            <a:r>
              <a:rPr sz="12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494949"/>
                </a:solidFill>
                <a:latin typeface="Times New Roman"/>
                <a:cs typeface="Times New Roman"/>
              </a:rPr>
              <a:t>учителя</a:t>
            </a:r>
            <a:r>
              <a:rPr sz="1200" spc="-2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494949"/>
                </a:solidFill>
                <a:latin typeface="Times New Roman"/>
                <a:cs typeface="Times New Roman"/>
              </a:rPr>
              <a:t>—</a:t>
            </a:r>
            <a:r>
              <a:rPr sz="12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494949"/>
                </a:solidFill>
                <a:latin typeface="Times New Roman"/>
                <a:cs typeface="Times New Roman"/>
              </a:rPr>
              <a:t>не</a:t>
            </a:r>
            <a:r>
              <a:rPr sz="12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494949"/>
                </a:solidFill>
                <a:latin typeface="Times New Roman"/>
                <a:cs typeface="Times New Roman"/>
              </a:rPr>
              <a:t>только</a:t>
            </a:r>
            <a:r>
              <a:rPr sz="12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494949"/>
                </a:solidFill>
                <a:latin typeface="Times New Roman"/>
                <a:cs typeface="Times New Roman"/>
              </a:rPr>
              <a:t>«пройти</a:t>
            </a:r>
            <a:r>
              <a:rPr sz="1200" spc="-2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494949"/>
                </a:solidFill>
                <a:latin typeface="Times New Roman"/>
                <a:cs typeface="Times New Roman"/>
              </a:rPr>
              <a:t>тему»,</a:t>
            </a:r>
            <a:r>
              <a:rPr sz="12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494949"/>
                </a:solidFill>
                <a:latin typeface="Times New Roman"/>
                <a:cs typeface="Times New Roman"/>
              </a:rPr>
              <a:t>но</a:t>
            </a:r>
            <a:r>
              <a:rPr sz="12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494949"/>
                </a:solidFill>
                <a:latin typeface="Times New Roman"/>
                <a:cs typeface="Times New Roman"/>
              </a:rPr>
              <a:t>и</a:t>
            </a:r>
            <a:r>
              <a:rPr sz="12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494949"/>
                </a:solidFill>
                <a:latin typeface="Times New Roman"/>
                <a:cs typeface="Times New Roman"/>
              </a:rPr>
              <a:t>зажечь</a:t>
            </a:r>
            <a:r>
              <a:rPr sz="1200" spc="-2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494949"/>
                </a:solidFill>
                <a:latin typeface="Times New Roman"/>
                <a:cs typeface="Times New Roman"/>
              </a:rPr>
              <a:t>интерес</a:t>
            </a:r>
            <a:r>
              <a:rPr sz="12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494949"/>
                </a:solidFill>
                <a:latin typeface="Times New Roman"/>
                <a:cs typeface="Times New Roman"/>
              </a:rPr>
              <a:t>у</a:t>
            </a:r>
            <a:r>
              <a:rPr sz="12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494949"/>
                </a:solidFill>
                <a:latin typeface="Times New Roman"/>
                <a:cs typeface="Times New Roman"/>
              </a:rPr>
              <a:t>ребёнка.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10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C00000"/>
                </a:solidFill>
                <a:latin typeface="Times New Roman"/>
                <a:cs typeface="Times New Roman"/>
              </a:rPr>
              <a:t>ЧТО ТАКОЕ</a:t>
            </a:r>
            <a:r>
              <a:rPr sz="1200" spc="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C00000"/>
                </a:solidFill>
                <a:latin typeface="Times New Roman"/>
                <a:cs typeface="Times New Roman"/>
              </a:rPr>
              <a:t>ИНТЕРАКТИВНЫЕ</a:t>
            </a:r>
            <a:r>
              <a:rPr sz="1200" spc="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C00000"/>
                </a:solidFill>
                <a:latin typeface="Times New Roman"/>
                <a:cs typeface="Times New Roman"/>
              </a:rPr>
              <a:t>МЕТОДЫ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sz="1200" dirty="0">
                <a:solidFill>
                  <a:srgbClr val="494949"/>
                </a:solidFill>
                <a:latin typeface="Times New Roman"/>
                <a:cs typeface="Times New Roman"/>
              </a:rPr>
              <a:t>Интерактивные</a:t>
            </a:r>
            <a:r>
              <a:rPr sz="1200" spc="-3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494949"/>
                </a:solidFill>
                <a:latin typeface="Times New Roman"/>
                <a:cs typeface="Times New Roman"/>
              </a:rPr>
              <a:t>методы</a:t>
            </a:r>
            <a:r>
              <a:rPr sz="1200" spc="-3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494949"/>
                </a:solidFill>
                <a:latin typeface="Times New Roman"/>
                <a:cs typeface="Times New Roman"/>
              </a:rPr>
              <a:t>—</a:t>
            </a:r>
            <a:r>
              <a:rPr sz="1200" spc="-3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494949"/>
                </a:solidFill>
                <a:latin typeface="Times New Roman"/>
                <a:cs typeface="Times New Roman"/>
              </a:rPr>
              <a:t>мост</a:t>
            </a:r>
            <a:r>
              <a:rPr sz="1200" spc="-3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494949"/>
                </a:solidFill>
                <a:latin typeface="Times New Roman"/>
                <a:cs typeface="Times New Roman"/>
              </a:rPr>
              <a:t>между</a:t>
            </a:r>
            <a:r>
              <a:rPr sz="1200" spc="-3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494949"/>
                </a:solidFill>
                <a:latin typeface="Times New Roman"/>
                <a:cs typeface="Times New Roman"/>
              </a:rPr>
              <a:t>«надо»</a:t>
            </a:r>
            <a:r>
              <a:rPr sz="1200" spc="-3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494949"/>
                </a:solidFill>
                <a:latin typeface="Times New Roman"/>
                <a:cs typeface="Times New Roman"/>
              </a:rPr>
              <a:t>и</a:t>
            </a:r>
            <a:r>
              <a:rPr sz="1200" spc="-3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494949"/>
                </a:solidFill>
                <a:latin typeface="Times New Roman"/>
                <a:cs typeface="Times New Roman"/>
              </a:rPr>
              <a:t>«хочу».</a:t>
            </a:r>
            <a:endParaRPr sz="1200">
              <a:latin typeface="Times New Roman"/>
              <a:cs typeface="Times New Roman"/>
            </a:endParaRPr>
          </a:p>
          <a:p>
            <a:pPr marL="12700" marR="146050">
              <a:lnSpc>
                <a:spcPct val="133000"/>
              </a:lnSpc>
            </a:pPr>
            <a:r>
              <a:rPr sz="1200" dirty="0">
                <a:solidFill>
                  <a:srgbClr val="494949"/>
                </a:solidFill>
                <a:latin typeface="Times New Roman"/>
                <a:cs typeface="Times New Roman"/>
              </a:rPr>
              <a:t>Кратко:</a:t>
            </a:r>
            <a:r>
              <a:rPr sz="1200" spc="-3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494949"/>
                </a:solidFill>
                <a:latin typeface="Times New Roman"/>
                <a:cs typeface="Times New Roman"/>
              </a:rPr>
              <a:t>интерактив</a:t>
            </a:r>
            <a:r>
              <a:rPr sz="12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494949"/>
                </a:solidFill>
                <a:latin typeface="Times New Roman"/>
                <a:cs typeface="Times New Roman"/>
              </a:rPr>
              <a:t>—</a:t>
            </a:r>
            <a:r>
              <a:rPr sz="12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494949"/>
                </a:solidFill>
                <a:latin typeface="Times New Roman"/>
                <a:cs typeface="Times New Roman"/>
              </a:rPr>
              <a:t>это</a:t>
            </a:r>
            <a:r>
              <a:rPr sz="12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494949"/>
                </a:solidFill>
                <a:latin typeface="Times New Roman"/>
                <a:cs typeface="Times New Roman"/>
              </a:rPr>
              <a:t>реальное</a:t>
            </a:r>
            <a:r>
              <a:rPr sz="1200" spc="-3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494949"/>
                </a:solidFill>
                <a:latin typeface="Times New Roman"/>
                <a:cs typeface="Times New Roman"/>
              </a:rPr>
              <a:t>взаимодействие</a:t>
            </a:r>
            <a:r>
              <a:rPr sz="12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494949"/>
                </a:solidFill>
                <a:latin typeface="Times New Roman"/>
                <a:cs typeface="Times New Roman"/>
              </a:rPr>
              <a:t>«все</a:t>
            </a:r>
            <a:r>
              <a:rPr sz="12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494949"/>
                </a:solidFill>
                <a:latin typeface="Times New Roman"/>
                <a:cs typeface="Times New Roman"/>
              </a:rPr>
              <a:t>со</a:t>
            </a:r>
            <a:r>
              <a:rPr sz="12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494949"/>
                </a:solidFill>
                <a:latin typeface="Times New Roman"/>
                <a:cs typeface="Times New Roman"/>
              </a:rPr>
              <a:t>всеми»:</a:t>
            </a:r>
            <a:r>
              <a:rPr sz="12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494949"/>
                </a:solidFill>
                <a:latin typeface="Times New Roman"/>
                <a:cs typeface="Times New Roman"/>
              </a:rPr>
              <a:t>учитель </a:t>
            </a:r>
            <a:r>
              <a:rPr sz="1200" dirty="0">
                <a:latin typeface="Times New Roman"/>
                <a:cs typeface="Times New Roman"/>
              </a:rPr>
              <a:t>↔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494949"/>
                </a:solidFill>
                <a:latin typeface="Times New Roman"/>
                <a:cs typeface="Times New Roman"/>
              </a:rPr>
              <a:t>ученик</a:t>
            </a:r>
            <a:r>
              <a:rPr sz="1200" spc="-3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↔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494949"/>
                </a:solidFill>
                <a:latin typeface="Times New Roman"/>
                <a:cs typeface="Times New Roman"/>
              </a:rPr>
              <a:t>материал</a:t>
            </a:r>
            <a:r>
              <a:rPr sz="12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spc="-50" dirty="0">
                <a:latin typeface="Times New Roman"/>
                <a:cs typeface="Times New Roman"/>
              </a:rPr>
              <a:t>↔ </a:t>
            </a:r>
            <a:r>
              <a:rPr sz="1200" spc="-10" dirty="0">
                <a:solidFill>
                  <a:srgbClr val="494949"/>
                </a:solidFill>
                <a:latin typeface="Times New Roman"/>
                <a:cs typeface="Times New Roman"/>
              </a:rPr>
              <a:t>одноклассники.</a:t>
            </a:r>
            <a:r>
              <a:rPr sz="1200" spc="-3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494949"/>
                </a:solidFill>
                <a:latin typeface="Times New Roman"/>
                <a:cs typeface="Times New Roman"/>
              </a:rPr>
              <a:t>Важна</a:t>
            </a:r>
            <a:r>
              <a:rPr sz="12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494949"/>
                </a:solidFill>
                <a:latin typeface="Times New Roman"/>
                <a:cs typeface="Times New Roman"/>
              </a:rPr>
              <a:t>динамика:</a:t>
            </a:r>
            <a:r>
              <a:rPr sz="12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494949"/>
                </a:solidFill>
                <a:latin typeface="Times New Roman"/>
                <a:cs typeface="Times New Roman"/>
              </a:rPr>
              <a:t>обмен</a:t>
            </a:r>
            <a:r>
              <a:rPr sz="12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494949"/>
                </a:solidFill>
                <a:latin typeface="Times New Roman"/>
                <a:cs typeface="Times New Roman"/>
              </a:rPr>
              <a:t>ролями,</a:t>
            </a:r>
            <a:r>
              <a:rPr sz="12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494949"/>
                </a:solidFill>
                <a:latin typeface="Times New Roman"/>
                <a:cs typeface="Times New Roman"/>
              </a:rPr>
              <a:t>обратная</a:t>
            </a:r>
            <a:r>
              <a:rPr sz="1200" spc="-3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494949"/>
                </a:solidFill>
                <a:latin typeface="Times New Roman"/>
                <a:cs typeface="Times New Roman"/>
              </a:rPr>
              <a:t>связь,</a:t>
            </a:r>
            <a:r>
              <a:rPr sz="12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494949"/>
                </a:solidFill>
                <a:latin typeface="Times New Roman"/>
                <a:cs typeface="Times New Roman"/>
              </a:rPr>
              <a:t>активные</a:t>
            </a:r>
            <a:r>
              <a:rPr sz="12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494949"/>
                </a:solidFill>
                <a:latin typeface="Times New Roman"/>
                <a:cs typeface="Times New Roman"/>
              </a:rPr>
              <a:t>действия.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10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C00000"/>
                </a:solidFill>
                <a:latin typeface="Times New Roman"/>
                <a:cs typeface="Times New Roman"/>
              </a:rPr>
              <a:t>РОЛЬ</a:t>
            </a:r>
            <a:r>
              <a:rPr sz="1200" spc="-2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C00000"/>
                </a:solidFill>
                <a:latin typeface="Times New Roman"/>
                <a:cs typeface="Times New Roman"/>
              </a:rPr>
              <a:t>УЧИТЕЛЯ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sz="1200" dirty="0">
                <a:solidFill>
                  <a:srgbClr val="494949"/>
                </a:solidFill>
                <a:latin typeface="Times New Roman"/>
                <a:cs typeface="Times New Roman"/>
              </a:rPr>
              <a:t>Не</a:t>
            </a:r>
            <a:r>
              <a:rPr sz="1200" spc="-3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494949"/>
                </a:solidFill>
                <a:latin typeface="Times New Roman"/>
                <a:cs typeface="Times New Roman"/>
              </a:rPr>
              <a:t>только</a:t>
            </a:r>
            <a:r>
              <a:rPr sz="1200" spc="-3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494949"/>
                </a:solidFill>
                <a:latin typeface="Times New Roman"/>
                <a:cs typeface="Times New Roman"/>
              </a:rPr>
              <a:t>источник</a:t>
            </a:r>
            <a:r>
              <a:rPr sz="12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494949"/>
                </a:solidFill>
                <a:latin typeface="Times New Roman"/>
                <a:cs typeface="Times New Roman"/>
              </a:rPr>
              <a:t>знаний,</a:t>
            </a:r>
            <a:r>
              <a:rPr sz="1200" spc="-3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494949"/>
                </a:solidFill>
                <a:latin typeface="Times New Roman"/>
                <a:cs typeface="Times New Roman"/>
              </a:rPr>
              <a:t>а</a:t>
            </a:r>
            <a:r>
              <a:rPr sz="12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494949"/>
                </a:solidFill>
                <a:latin typeface="Times New Roman"/>
                <a:cs typeface="Times New Roman"/>
              </a:rPr>
              <a:t>организатор</a:t>
            </a:r>
            <a:r>
              <a:rPr sz="1200" spc="-3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494949"/>
                </a:solidFill>
                <a:latin typeface="Times New Roman"/>
                <a:cs typeface="Times New Roman"/>
              </a:rPr>
              <a:t>деятельности</a:t>
            </a:r>
            <a:r>
              <a:rPr sz="12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494949"/>
                </a:solidFill>
                <a:latin typeface="Times New Roman"/>
                <a:cs typeface="Times New Roman"/>
              </a:rPr>
              <a:t>и</a:t>
            </a:r>
            <a:r>
              <a:rPr sz="1200" spc="-3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494949"/>
                </a:solidFill>
                <a:latin typeface="Times New Roman"/>
                <a:cs typeface="Times New Roman"/>
              </a:rPr>
              <a:t>создатель</a:t>
            </a:r>
            <a:r>
              <a:rPr sz="1200" spc="-3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494949"/>
                </a:solidFill>
                <a:latin typeface="Times New Roman"/>
                <a:cs typeface="Times New Roman"/>
              </a:rPr>
              <a:t>ситуаций</a:t>
            </a:r>
            <a:r>
              <a:rPr sz="12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494949"/>
                </a:solidFill>
                <a:latin typeface="Times New Roman"/>
                <a:cs typeface="Times New Roman"/>
              </a:rPr>
              <a:t>для</a:t>
            </a:r>
            <a:r>
              <a:rPr sz="1200" spc="-3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494949"/>
                </a:solidFill>
                <a:latin typeface="Times New Roman"/>
                <a:cs typeface="Times New Roman"/>
              </a:rPr>
              <a:t>открытия.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10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C00000"/>
                </a:solidFill>
                <a:latin typeface="Times New Roman"/>
                <a:cs typeface="Times New Roman"/>
              </a:rPr>
              <a:t>РОЛЬ</a:t>
            </a:r>
            <a:r>
              <a:rPr sz="1200" spc="-2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C00000"/>
                </a:solidFill>
                <a:latin typeface="Times New Roman"/>
                <a:cs typeface="Times New Roman"/>
              </a:rPr>
              <a:t>УЧЕНИКОВ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sz="1200" dirty="0">
                <a:solidFill>
                  <a:srgbClr val="494949"/>
                </a:solidFill>
                <a:latin typeface="Times New Roman"/>
                <a:cs typeface="Times New Roman"/>
              </a:rPr>
              <a:t>Активные</a:t>
            </a:r>
            <a:r>
              <a:rPr sz="1200" spc="-3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494949"/>
                </a:solidFill>
                <a:latin typeface="Times New Roman"/>
                <a:cs typeface="Times New Roman"/>
              </a:rPr>
              <a:t>участники:</a:t>
            </a:r>
            <a:r>
              <a:rPr sz="1200" spc="-3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494949"/>
                </a:solidFill>
                <a:latin typeface="Times New Roman"/>
                <a:cs typeface="Times New Roman"/>
              </a:rPr>
              <a:t>исследуют,</a:t>
            </a:r>
            <a:r>
              <a:rPr sz="12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494949"/>
                </a:solidFill>
                <a:latin typeface="Times New Roman"/>
                <a:cs typeface="Times New Roman"/>
              </a:rPr>
              <a:t>предлагают</a:t>
            </a:r>
            <a:r>
              <a:rPr sz="1200" spc="-3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494949"/>
                </a:solidFill>
                <a:latin typeface="Times New Roman"/>
                <a:cs typeface="Times New Roman"/>
              </a:rPr>
              <a:t>гипотезы,</a:t>
            </a:r>
            <a:r>
              <a:rPr sz="12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494949"/>
                </a:solidFill>
                <a:latin typeface="Times New Roman"/>
                <a:cs typeface="Times New Roman"/>
              </a:rPr>
              <a:t>оценивают</a:t>
            </a:r>
            <a:r>
              <a:rPr sz="1200" spc="-3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494949"/>
                </a:solidFill>
                <a:latin typeface="Times New Roman"/>
                <a:cs typeface="Times New Roman"/>
              </a:rPr>
              <a:t>результаты</a:t>
            </a:r>
            <a:r>
              <a:rPr sz="1200" spc="-3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494949"/>
                </a:solidFill>
                <a:latin typeface="Times New Roman"/>
                <a:cs typeface="Times New Roman"/>
              </a:rPr>
              <a:t>и</a:t>
            </a:r>
            <a:r>
              <a:rPr sz="12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494949"/>
                </a:solidFill>
                <a:latin typeface="Times New Roman"/>
                <a:cs typeface="Times New Roman"/>
              </a:rPr>
              <a:t>помогают</a:t>
            </a:r>
            <a:r>
              <a:rPr sz="1200" spc="-3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494949"/>
                </a:solidFill>
                <a:latin typeface="Times New Roman"/>
                <a:cs typeface="Times New Roman"/>
              </a:rPr>
              <a:t>друг</a:t>
            </a:r>
            <a:r>
              <a:rPr sz="12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494949"/>
                </a:solidFill>
                <a:latin typeface="Times New Roman"/>
                <a:cs typeface="Times New Roman"/>
              </a:rPr>
              <a:t>другу.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30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spc="-10" dirty="0">
                <a:solidFill>
                  <a:srgbClr val="C00000"/>
                </a:solidFill>
                <a:latin typeface="Times New Roman"/>
                <a:cs typeface="Times New Roman"/>
              </a:rPr>
              <a:t>МАТЕРИАЛЫ</a:t>
            </a:r>
            <a:endParaRPr sz="1200">
              <a:latin typeface="Times New Roman"/>
              <a:cs typeface="Times New Roman"/>
            </a:endParaRPr>
          </a:p>
          <a:p>
            <a:pPr marL="12700" marR="365125">
              <a:lnSpc>
                <a:spcPct val="133000"/>
              </a:lnSpc>
            </a:pPr>
            <a:r>
              <a:rPr sz="1200" dirty="0">
                <a:solidFill>
                  <a:srgbClr val="494949"/>
                </a:solidFill>
                <a:latin typeface="Times New Roman"/>
                <a:cs typeface="Times New Roman"/>
              </a:rPr>
              <a:t>Комбинация</a:t>
            </a:r>
            <a:r>
              <a:rPr sz="1200" spc="-3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494949"/>
                </a:solidFill>
                <a:latin typeface="Times New Roman"/>
                <a:cs typeface="Times New Roman"/>
              </a:rPr>
              <a:t>печатных</a:t>
            </a:r>
            <a:r>
              <a:rPr sz="12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494949"/>
                </a:solidFill>
                <a:latin typeface="Times New Roman"/>
                <a:cs typeface="Times New Roman"/>
              </a:rPr>
              <a:t>карточек</a:t>
            </a:r>
            <a:r>
              <a:rPr sz="12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494949"/>
                </a:solidFill>
                <a:latin typeface="Times New Roman"/>
                <a:cs typeface="Times New Roman"/>
              </a:rPr>
              <a:t>и</a:t>
            </a:r>
            <a:r>
              <a:rPr sz="1200" spc="-3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494949"/>
                </a:solidFill>
                <a:latin typeface="Times New Roman"/>
                <a:cs typeface="Times New Roman"/>
              </a:rPr>
              <a:t>цифровых</a:t>
            </a:r>
            <a:r>
              <a:rPr sz="12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494949"/>
                </a:solidFill>
                <a:latin typeface="Times New Roman"/>
                <a:cs typeface="Times New Roman"/>
              </a:rPr>
              <a:t>ресурсов</a:t>
            </a:r>
            <a:r>
              <a:rPr sz="12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494949"/>
                </a:solidFill>
                <a:latin typeface="Times New Roman"/>
                <a:cs typeface="Times New Roman"/>
              </a:rPr>
              <a:t>—</a:t>
            </a:r>
            <a:r>
              <a:rPr sz="12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494949"/>
                </a:solidFill>
                <a:latin typeface="Times New Roman"/>
                <a:cs typeface="Times New Roman"/>
              </a:rPr>
              <a:t>поддерживает</a:t>
            </a:r>
            <a:r>
              <a:rPr sz="1200" spc="-3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494949"/>
                </a:solidFill>
                <a:latin typeface="Times New Roman"/>
                <a:cs typeface="Times New Roman"/>
              </a:rPr>
              <a:t>разную</a:t>
            </a:r>
            <a:r>
              <a:rPr sz="12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494949"/>
                </a:solidFill>
                <a:latin typeface="Times New Roman"/>
                <a:cs typeface="Times New Roman"/>
              </a:rPr>
              <a:t>мотивацию</a:t>
            </a:r>
            <a:r>
              <a:rPr sz="12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494949"/>
                </a:solidFill>
                <a:latin typeface="Times New Roman"/>
                <a:cs typeface="Times New Roman"/>
              </a:rPr>
              <a:t>и</a:t>
            </a:r>
            <a:r>
              <a:rPr sz="12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494949"/>
                </a:solidFill>
                <a:latin typeface="Times New Roman"/>
                <a:cs typeface="Times New Roman"/>
              </a:rPr>
              <a:t>стили восприятия.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6856" y="1174263"/>
            <a:ext cx="3330740" cy="194556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6854" y="3429000"/>
            <a:ext cx="3330740" cy="258391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00558" rIns="0" bIns="0" rtlCol="0">
            <a:spAutoFit/>
          </a:bodyPr>
          <a:lstStyle/>
          <a:p>
            <a:pPr marL="5189855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9C5360"/>
                </a:solidFill>
              </a:rPr>
              <a:t>Метод</a:t>
            </a:r>
            <a:r>
              <a:rPr sz="2000" spc="-40" dirty="0">
                <a:solidFill>
                  <a:srgbClr val="9C5360"/>
                </a:solidFill>
              </a:rPr>
              <a:t> </a:t>
            </a:r>
            <a:r>
              <a:rPr sz="2000" dirty="0">
                <a:solidFill>
                  <a:srgbClr val="9C5360"/>
                </a:solidFill>
              </a:rPr>
              <a:t>1:</a:t>
            </a:r>
            <a:r>
              <a:rPr sz="2000" spc="-35" dirty="0">
                <a:solidFill>
                  <a:srgbClr val="9C5360"/>
                </a:solidFill>
              </a:rPr>
              <a:t> </a:t>
            </a:r>
            <a:r>
              <a:rPr sz="2000" dirty="0">
                <a:solidFill>
                  <a:srgbClr val="9C5360"/>
                </a:solidFill>
              </a:rPr>
              <a:t>Орфограммы</a:t>
            </a:r>
            <a:r>
              <a:rPr sz="2000" spc="-40" dirty="0">
                <a:solidFill>
                  <a:srgbClr val="9C5360"/>
                </a:solidFill>
              </a:rPr>
              <a:t> </a:t>
            </a:r>
            <a:r>
              <a:rPr sz="2000" dirty="0">
                <a:solidFill>
                  <a:srgbClr val="9C5360"/>
                </a:solidFill>
              </a:rPr>
              <a:t>в</a:t>
            </a:r>
            <a:r>
              <a:rPr sz="2000" spc="-35" dirty="0">
                <a:solidFill>
                  <a:srgbClr val="9C5360"/>
                </a:solidFill>
              </a:rPr>
              <a:t> </a:t>
            </a:r>
            <a:r>
              <a:rPr sz="2000" dirty="0">
                <a:solidFill>
                  <a:srgbClr val="9C5360"/>
                </a:solidFill>
              </a:rPr>
              <a:t>пазлах,</a:t>
            </a:r>
            <a:r>
              <a:rPr sz="2000" spc="-40" dirty="0">
                <a:solidFill>
                  <a:srgbClr val="9C5360"/>
                </a:solidFill>
              </a:rPr>
              <a:t> </a:t>
            </a:r>
            <a:r>
              <a:rPr sz="2000" dirty="0">
                <a:solidFill>
                  <a:srgbClr val="9C5360"/>
                </a:solidFill>
              </a:rPr>
              <a:t>тестах,</a:t>
            </a:r>
            <a:r>
              <a:rPr sz="2000" spc="-35" dirty="0">
                <a:solidFill>
                  <a:srgbClr val="9C5360"/>
                </a:solidFill>
              </a:rPr>
              <a:t> </a:t>
            </a:r>
            <a:r>
              <a:rPr sz="2000" spc="-10" dirty="0">
                <a:solidFill>
                  <a:srgbClr val="9C5360"/>
                </a:solidFill>
              </a:rPr>
              <a:t>играх</a:t>
            </a:r>
            <a:endParaRPr sz="2000"/>
          </a:p>
        </p:txBody>
      </p:sp>
      <p:sp>
        <p:nvSpPr>
          <p:cNvPr id="5" name="object 5"/>
          <p:cNvSpPr txBox="1"/>
          <p:nvPr/>
        </p:nvSpPr>
        <p:spPr>
          <a:xfrm>
            <a:off x="3993007" y="1707515"/>
            <a:ext cx="5869940" cy="3963035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462280" algn="just">
              <a:lnSpc>
                <a:spcPct val="100000"/>
              </a:lnSpc>
              <a:spcBef>
                <a:spcPts val="900"/>
              </a:spcBef>
            </a:pPr>
            <a:r>
              <a:rPr sz="1400" dirty="0">
                <a:solidFill>
                  <a:srgbClr val="6F2F9F"/>
                </a:solidFill>
                <a:latin typeface="Times New Roman"/>
                <a:cs typeface="Times New Roman"/>
              </a:rPr>
              <a:t>Играем</a:t>
            </a:r>
            <a:r>
              <a:rPr sz="1400" spc="-3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6F2F9F"/>
                </a:solidFill>
                <a:latin typeface="Times New Roman"/>
                <a:cs typeface="Times New Roman"/>
              </a:rPr>
              <a:t>со</a:t>
            </a:r>
            <a:r>
              <a:rPr sz="1400" spc="-3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6F2F9F"/>
                </a:solidFill>
                <a:latin typeface="Times New Roman"/>
                <a:cs typeface="Times New Roman"/>
              </a:rPr>
              <a:t>Смешариками.</a:t>
            </a:r>
            <a:endParaRPr sz="1400">
              <a:latin typeface="Times New Roman"/>
              <a:cs typeface="Times New Roman"/>
            </a:endParaRPr>
          </a:p>
          <a:p>
            <a:pPr marL="12700" marR="5080" indent="450215" algn="just">
              <a:lnSpc>
                <a:spcPct val="100000"/>
              </a:lnSpc>
              <a:spcBef>
                <a:spcPts val="800"/>
              </a:spcBef>
            </a:pPr>
            <a:r>
              <a:rPr sz="1400" dirty="0">
                <a:solidFill>
                  <a:srgbClr val="494949"/>
                </a:solidFill>
                <a:latin typeface="Times New Roman"/>
                <a:cs typeface="Times New Roman"/>
              </a:rPr>
              <a:t>У</a:t>
            </a:r>
            <a:r>
              <a:rPr sz="1400" spc="31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494949"/>
                </a:solidFill>
                <a:latin typeface="Times New Roman"/>
                <a:cs typeface="Times New Roman"/>
              </a:rPr>
              <a:t>Кроша</a:t>
            </a:r>
            <a:r>
              <a:rPr sz="1400" spc="31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494949"/>
                </a:solidFill>
                <a:latin typeface="Times New Roman"/>
                <a:cs typeface="Times New Roman"/>
              </a:rPr>
              <a:t>буква</a:t>
            </a:r>
            <a:r>
              <a:rPr sz="1400" spc="32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494949"/>
                </a:solidFill>
                <a:latin typeface="Times New Roman"/>
                <a:cs typeface="Times New Roman"/>
              </a:rPr>
              <a:t>Ы,</a:t>
            </a:r>
            <a:r>
              <a:rPr sz="1400" spc="31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494949"/>
                </a:solidFill>
                <a:latin typeface="Times New Roman"/>
                <a:cs typeface="Times New Roman"/>
              </a:rPr>
              <a:t>у</a:t>
            </a:r>
            <a:r>
              <a:rPr sz="1400" spc="32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494949"/>
                </a:solidFill>
                <a:latin typeface="Times New Roman"/>
                <a:cs typeface="Times New Roman"/>
              </a:rPr>
              <a:t>Ежа</a:t>
            </a:r>
            <a:r>
              <a:rPr sz="1400" spc="31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494949"/>
                </a:solidFill>
                <a:latin typeface="Times New Roman"/>
                <a:cs typeface="Times New Roman"/>
              </a:rPr>
              <a:t>буква</a:t>
            </a:r>
            <a:r>
              <a:rPr sz="1400" spc="31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494949"/>
                </a:solidFill>
                <a:latin typeface="Times New Roman"/>
                <a:cs typeface="Times New Roman"/>
              </a:rPr>
              <a:t>И,</a:t>
            </a:r>
            <a:r>
              <a:rPr sz="1400" spc="32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494949"/>
                </a:solidFill>
                <a:latin typeface="Times New Roman"/>
                <a:cs typeface="Times New Roman"/>
              </a:rPr>
              <a:t>ребятам</a:t>
            </a:r>
            <a:r>
              <a:rPr sz="1400" spc="31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494949"/>
                </a:solidFill>
                <a:latin typeface="Times New Roman"/>
                <a:cs typeface="Times New Roman"/>
              </a:rPr>
              <a:t>раздаются</a:t>
            </a:r>
            <a:r>
              <a:rPr sz="1400" spc="32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494949"/>
                </a:solidFill>
                <a:latin typeface="Times New Roman"/>
                <a:cs typeface="Times New Roman"/>
              </a:rPr>
              <a:t>карточки</a:t>
            </a:r>
            <a:r>
              <a:rPr sz="1400" spc="31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400" spc="-50" dirty="0">
                <a:solidFill>
                  <a:srgbClr val="494949"/>
                </a:solidFill>
                <a:latin typeface="Times New Roman"/>
                <a:cs typeface="Times New Roman"/>
              </a:rPr>
              <a:t>с </a:t>
            </a:r>
            <a:r>
              <a:rPr sz="1400" spc="-10" dirty="0">
                <a:solidFill>
                  <a:srgbClr val="494949"/>
                </a:solidFill>
                <a:latin typeface="Times New Roman"/>
                <a:cs typeface="Times New Roman"/>
              </a:rPr>
              <a:t>пропущенной</a:t>
            </a:r>
            <a:r>
              <a:rPr sz="14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494949"/>
                </a:solidFill>
                <a:latin typeface="Times New Roman"/>
                <a:cs typeface="Times New Roman"/>
              </a:rPr>
              <a:t>буквой,</a:t>
            </a:r>
            <a:r>
              <a:rPr sz="1400" spc="145" dirty="0">
                <a:solidFill>
                  <a:srgbClr val="494949"/>
                </a:solidFill>
                <a:latin typeface="Times New Roman"/>
                <a:cs typeface="Times New Roman"/>
              </a:rPr>
              <a:t>  </a:t>
            </a:r>
            <a:r>
              <a:rPr sz="1400" dirty="0">
                <a:solidFill>
                  <a:srgbClr val="494949"/>
                </a:solidFill>
                <a:latin typeface="Times New Roman"/>
                <a:cs typeface="Times New Roman"/>
              </a:rPr>
              <a:t>они</a:t>
            </a:r>
            <a:r>
              <a:rPr sz="1400" spc="-2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494949"/>
                </a:solidFill>
                <a:latin typeface="Times New Roman"/>
                <a:cs typeface="Times New Roman"/>
              </a:rPr>
              <a:t>выбирают</a:t>
            </a:r>
            <a:r>
              <a:rPr sz="1400" spc="-2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494949"/>
                </a:solidFill>
                <a:latin typeface="Times New Roman"/>
                <a:cs typeface="Times New Roman"/>
              </a:rPr>
              <a:t>какую</a:t>
            </a:r>
            <a:r>
              <a:rPr sz="1400" spc="-2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494949"/>
                </a:solidFill>
                <a:latin typeface="Times New Roman"/>
                <a:cs typeface="Times New Roman"/>
              </a:rPr>
              <a:t>букву</a:t>
            </a:r>
            <a:r>
              <a:rPr sz="1400" spc="-2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494949"/>
                </a:solidFill>
                <a:latin typeface="Times New Roman"/>
                <a:cs typeface="Times New Roman"/>
              </a:rPr>
              <a:t>вставить.</a:t>
            </a:r>
            <a:r>
              <a:rPr sz="1400" spc="-2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494949"/>
                </a:solidFill>
                <a:latin typeface="Times New Roman"/>
                <a:cs typeface="Times New Roman"/>
              </a:rPr>
              <a:t>(Правило:</a:t>
            </a:r>
            <a:r>
              <a:rPr sz="1400" spc="-25" dirty="0">
                <a:solidFill>
                  <a:srgbClr val="494949"/>
                </a:solidFill>
                <a:latin typeface="Times New Roman"/>
                <a:cs typeface="Times New Roman"/>
              </a:rPr>
              <a:t> ЖИ, </a:t>
            </a:r>
            <a:r>
              <a:rPr sz="1400" dirty="0">
                <a:solidFill>
                  <a:srgbClr val="494949"/>
                </a:solidFill>
                <a:latin typeface="Times New Roman"/>
                <a:cs typeface="Times New Roman"/>
              </a:rPr>
              <a:t>ШИ</a:t>
            </a:r>
            <a:r>
              <a:rPr sz="14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494949"/>
                </a:solidFill>
                <a:latin typeface="Times New Roman"/>
                <a:cs typeface="Times New Roman"/>
              </a:rPr>
              <a:t>пиши</a:t>
            </a:r>
            <a:r>
              <a:rPr sz="1400" spc="-2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494949"/>
                </a:solidFill>
                <a:latin typeface="Times New Roman"/>
                <a:cs typeface="Times New Roman"/>
              </a:rPr>
              <a:t>с</a:t>
            </a:r>
            <a:r>
              <a:rPr sz="14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494949"/>
                </a:solidFill>
                <a:latin typeface="Times New Roman"/>
                <a:cs typeface="Times New Roman"/>
              </a:rPr>
              <a:t>буквой</a:t>
            </a:r>
            <a:r>
              <a:rPr sz="1400" spc="-2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400" spc="-25" dirty="0">
                <a:solidFill>
                  <a:srgbClr val="494949"/>
                </a:solidFill>
                <a:latin typeface="Times New Roman"/>
                <a:cs typeface="Times New Roman"/>
              </a:rPr>
              <a:t>И)</a:t>
            </a:r>
            <a:endParaRPr sz="1400">
              <a:latin typeface="Times New Roman"/>
              <a:cs typeface="Times New Roman"/>
            </a:endParaRPr>
          </a:p>
          <a:p>
            <a:pPr marL="462280" algn="just">
              <a:lnSpc>
                <a:spcPct val="100000"/>
              </a:lnSpc>
              <a:spcBef>
                <a:spcPts val="800"/>
              </a:spcBef>
            </a:pPr>
            <a:r>
              <a:rPr sz="1400" dirty="0">
                <a:solidFill>
                  <a:srgbClr val="001F5F"/>
                </a:solidFill>
                <a:latin typeface="Times New Roman"/>
                <a:cs typeface="Times New Roman"/>
              </a:rPr>
              <a:t>Задание</a:t>
            </a:r>
            <a:r>
              <a:rPr sz="1400" spc="-5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001F5F"/>
                </a:solidFill>
                <a:latin typeface="Times New Roman"/>
                <a:cs typeface="Times New Roman"/>
              </a:rPr>
              <a:t>«Оживи</a:t>
            </a:r>
            <a:r>
              <a:rPr sz="1400" spc="-4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001F5F"/>
                </a:solidFill>
                <a:latin typeface="Times New Roman"/>
                <a:cs typeface="Times New Roman"/>
              </a:rPr>
              <a:t>картинку»</a:t>
            </a:r>
            <a:endParaRPr sz="1400">
              <a:latin typeface="Times New Roman"/>
              <a:cs typeface="Times New Roman"/>
            </a:endParaRPr>
          </a:p>
          <a:p>
            <a:pPr marL="12700" marR="5080" indent="450215" algn="just">
              <a:lnSpc>
                <a:spcPct val="100000"/>
              </a:lnSpc>
              <a:spcBef>
                <a:spcPts val="800"/>
              </a:spcBef>
            </a:pPr>
            <a:r>
              <a:rPr sz="1400" dirty="0">
                <a:latin typeface="Times New Roman"/>
                <a:cs typeface="Times New Roman"/>
              </a:rPr>
              <a:t>Учитель</a:t>
            </a:r>
            <a:r>
              <a:rPr sz="1400" spc="7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показывает</a:t>
            </a:r>
            <a:r>
              <a:rPr sz="1400" spc="7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сюжетную</a:t>
            </a:r>
            <a:r>
              <a:rPr sz="1400" spc="7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картинку</a:t>
            </a:r>
            <a:r>
              <a:rPr sz="1400" spc="7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(например,</a:t>
            </a:r>
            <a:r>
              <a:rPr sz="1400" spc="7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«На</a:t>
            </a:r>
            <a:r>
              <a:rPr sz="1400" spc="7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перемене»). </a:t>
            </a:r>
            <a:r>
              <a:rPr sz="1400" dirty="0">
                <a:latin typeface="Times New Roman"/>
                <a:cs typeface="Times New Roman"/>
              </a:rPr>
              <a:t>Дети</a:t>
            </a:r>
            <a:r>
              <a:rPr sz="1400" spc="185" dirty="0">
                <a:latin typeface="Times New Roman"/>
                <a:cs typeface="Times New Roman"/>
              </a:rPr>
              <a:t>  </a:t>
            </a:r>
            <a:r>
              <a:rPr sz="1400" dirty="0">
                <a:latin typeface="Times New Roman"/>
                <a:cs typeface="Times New Roman"/>
              </a:rPr>
              <a:t>называют</a:t>
            </a:r>
            <a:r>
              <a:rPr sz="1400" spc="190" dirty="0">
                <a:latin typeface="Times New Roman"/>
                <a:cs typeface="Times New Roman"/>
              </a:rPr>
              <a:t>  </a:t>
            </a:r>
            <a:r>
              <a:rPr sz="1400" dirty="0">
                <a:latin typeface="Times New Roman"/>
                <a:cs typeface="Times New Roman"/>
              </a:rPr>
              <a:t>как</a:t>
            </a:r>
            <a:r>
              <a:rPr sz="1400" spc="185" dirty="0">
                <a:latin typeface="Times New Roman"/>
                <a:cs typeface="Times New Roman"/>
              </a:rPr>
              <a:t>  </a:t>
            </a:r>
            <a:r>
              <a:rPr sz="1400" dirty="0">
                <a:latin typeface="Times New Roman"/>
                <a:cs typeface="Times New Roman"/>
              </a:rPr>
              <a:t>можно</a:t>
            </a:r>
            <a:r>
              <a:rPr sz="1400" spc="185" dirty="0">
                <a:latin typeface="Times New Roman"/>
                <a:cs typeface="Times New Roman"/>
              </a:rPr>
              <a:t>  </a:t>
            </a:r>
            <a:r>
              <a:rPr sz="1400" dirty="0">
                <a:latin typeface="Times New Roman"/>
                <a:cs typeface="Times New Roman"/>
              </a:rPr>
              <a:t>больше</a:t>
            </a:r>
            <a:r>
              <a:rPr sz="1400" spc="190" dirty="0">
                <a:latin typeface="Times New Roman"/>
                <a:cs typeface="Times New Roman"/>
              </a:rPr>
              <a:t>  </a:t>
            </a:r>
            <a:r>
              <a:rPr sz="1400" dirty="0">
                <a:latin typeface="Times New Roman"/>
                <a:cs typeface="Times New Roman"/>
              </a:rPr>
              <a:t>глаголов,</a:t>
            </a:r>
            <a:r>
              <a:rPr sz="1400" spc="185" dirty="0">
                <a:latin typeface="Times New Roman"/>
                <a:cs typeface="Times New Roman"/>
              </a:rPr>
              <a:t>  </a:t>
            </a:r>
            <a:r>
              <a:rPr sz="1400" dirty="0">
                <a:latin typeface="Times New Roman"/>
                <a:cs typeface="Times New Roman"/>
              </a:rPr>
              <a:t>описывающих</a:t>
            </a:r>
            <a:r>
              <a:rPr sz="1400" spc="190" dirty="0">
                <a:latin typeface="Times New Roman"/>
                <a:cs typeface="Times New Roman"/>
              </a:rPr>
              <a:t>  </a:t>
            </a:r>
            <a:r>
              <a:rPr sz="1400" dirty="0">
                <a:latin typeface="Times New Roman"/>
                <a:cs typeface="Times New Roman"/>
              </a:rPr>
              <a:t>то,</a:t>
            </a:r>
            <a:r>
              <a:rPr sz="1400" spc="185" dirty="0">
                <a:latin typeface="Times New Roman"/>
                <a:cs typeface="Times New Roman"/>
              </a:rPr>
              <a:t>  </a:t>
            </a:r>
            <a:r>
              <a:rPr sz="1400" spc="-25" dirty="0">
                <a:latin typeface="Times New Roman"/>
                <a:cs typeface="Times New Roman"/>
              </a:rPr>
              <a:t>что </a:t>
            </a:r>
            <a:r>
              <a:rPr sz="1400" spc="-10" dirty="0">
                <a:latin typeface="Times New Roman"/>
                <a:cs typeface="Times New Roman"/>
              </a:rPr>
              <a:t>происходит.</a:t>
            </a:r>
            <a:endParaRPr sz="1400">
              <a:latin typeface="Times New Roman"/>
              <a:cs typeface="Times New Roman"/>
            </a:endParaRPr>
          </a:p>
          <a:p>
            <a:pPr marL="462280" algn="just">
              <a:lnSpc>
                <a:spcPct val="100000"/>
              </a:lnSpc>
              <a:spcBef>
                <a:spcPts val="800"/>
              </a:spcBef>
            </a:pPr>
            <a:r>
              <a:rPr sz="1400" dirty="0">
                <a:solidFill>
                  <a:srgbClr val="001F5F"/>
                </a:solidFill>
                <a:latin typeface="Times New Roman"/>
                <a:cs typeface="Times New Roman"/>
              </a:rPr>
              <a:t>Игра</a:t>
            </a:r>
            <a:r>
              <a:rPr sz="1400" spc="-4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001F5F"/>
                </a:solidFill>
                <a:latin typeface="Times New Roman"/>
                <a:cs typeface="Times New Roman"/>
              </a:rPr>
              <a:t>с</a:t>
            </a:r>
            <a:r>
              <a:rPr sz="1400" spc="-4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001F5F"/>
                </a:solidFill>
                <a:latin typeface="Times New Roman"/>
                <a:cs typeface="Times New Roman"/>
              </a:rPr>
              <a:t>мячом</a:t>
            </a:r>
            <a:r>
              <a:rPr sz="1400" spc="-3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001F5F"/>
                </a:solidFill>
                <a:latin typeface="Times New Roman"/>
                <a:cs typeface="Times New Roman"/>
              </a:rPr>
              <a:t>«Подбери</a:t>
            </a:r>
            <a:r>
              <a:rPr sz="1400" spc="-4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001F5F"/>
                </a:solidFill>
                <a:latin typeface="Times New Roman"/>
                <a:cs typeface="Times New Roman"/>
              </a:rPr>
              <a:t>признак»</a:t>
            </a:r>
            <a:r>
              <a:rPr sz="1400" spc="-3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(дети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встают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из-</a:t>
            </a:r>
            <a:r>
              <a:rPr sz="1400" dirty="0">
                <a:latin typeface="Times New Roman"/>
                <a:cs typeface="Times New Roman"/>
              </a:rPr>
              <a:t>за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парт)</a:t>
            </a:r>
            <a:endParaRPr sz="1400">
              <a:latin typeface="Times New Roman"/>
              <a:cs typeface="Times New Roman"/>
            </a:endParaRPr>
          </a:p>
          <a:p>
            <a:pPr marL="12700" marR="5715" indent="494665" algn="just">
              <a:lnSpc>
                <a:spcPct val="100000"/>
              </a:lnSpc>
              <a:spcBef>
                <a:spcPts val="800"/>
              </a:spcBef>
            </a:pPr>
            <a:r>
              <a:rPr sz="1400" dirty="0">
                <a:latin typeface="Times New Roman"/>
                <a:cs typeface="Times New Roman"/>
              </a:rPr>
              <a:t>Учитель</a:t>
            </a:r>
            <a:r>
              <a:rPr sz="1400" spc="85" dirty="0">
                <a:latin typeface="Times New Roman"/>
                <a:cs typeface="Times New Roman"/>
              </a:rPr>
              <a:t>  </a:t>
            </a:r>
            <a:r>
              <a:rPr sz="1400" dirty="0">
                <a:latin typeface="Times New Roman"/>
                <a:cs typeface="Times New Roman"/>
              </a:rPr>
              <a:t>бросает</a:t>
            </a:r>
            <a:r>
              <a:rPr sz="1400" spc="85" dirty="0">
                <a:latin typeface="Times New Roman"/>
                <a:cs typeface="Times New Roman"/>
              </a:rPr>
              <a:t>  </a:t>
            </a:r>
            <a:r>
              <a:rPr sz="1400" dirty="0">
                <a:latin typeface="Times New Roman"/>
                <a:cs typeface="Times New Roman"/>
              </a:rPr>
              <a:t>мяч</a:t>
            </a:r>
            <a:r>
              <a:rPr sz="1400" spc="85" dirty="0">
                <a:latin typeface="Times New Roman"/>
                <a:cs typeface="Times New Roman"/>
              </a:rPr>
              <a:t>  </a:t>
            </a:r>
            <a:r>
              <a:rPr sz="1400" dirty="0">
                <a:latin typeface="Times New Roman"/>
                <a:cs typeface="Times New Roman"/>
              </a:rPr>
              <a:t>ученику</a:t>
            </a:r>
            <a:r>
              <a:rPr sz="1400" spc="85" dirty="0">
                <a:latin typeface="Times New Roman"/>
                <a:cs typeface="Times New Roman"/>
              </a:rPr>
              <a:t>  </a:t>
            </a:r>
            <a:r>
              <a:rPr sz="1400" dirty="0">
                <a:latin typeface="Times New Roman"/>
                <a:cs typeface="Times New Roman"/>
              </a:rPr>
              <a:t>и</a:t>
            </a:r>
            <a:r>
              <a:rPr sz="1400" spc="85" dirty="0">
                <a:latin typeface="Times New Roman"/>
                <a:cs typeface="Times New Roman"/>
              </a:rPr>
              <a:t>  </a:t>
            </a:r>
            <a:r>
              <a:rPr sz="1400" dirty="0">
                <a:latin typeface="Times New Roman"/>
                <a:cs typeface="Times New Roman"/>
              </a:rPr>
              <a:t>называет</a:t>
            </a:r>
            <a:r>
              <a:rPr sz="1400" spc="85" dirty="0">
                <a:latin typeface="Times New Roman"/>
                <a:cs typeface="Times New Roman"/>
              </a:rPr>
              <a:t>  </a:t>
            </a:r>
            <a:r>
              <a:rPr sz="1400" dirty="0">
                <a:latin typeface="Times New Roman"/>
                <a:cs typeface="Times New Roman"/>
              </a:rPr>
              <a:t>имя</a:t>
            </a:r>
            <a:r>
              <a:rPr sz="1400" spc="85" dirty="0">
                <a:latin typeface="Times New Roman"/>
                <a:cs typeface="Times New Roman"/>
              </a:rPr>
              <a:t>  </a:t>
            </a:r>
            <a:r>
              <a:rPr sz="1400" spc="-10" dirty="0">
                <a:latin typeface="Times New Roman"/>
                <a:cs typeface="Times New Roman"/>
              </a:rPr>
              <a:t>существительное. </a:t>
            </a:r>
            <a:r>
              <a:rPr sz="1400" dirty="0">
                <a:latin typeface="Times New Roman"/>
                <a:cs typeface="Times New Roman"/>
              </a:rPr>
              <a:t>Ученик</a:t>
            </a:r>
            <a:r>
              <a:rPr sz="1400" spc="95" dirty="0">
                <a:latin typeface="Times New Roman"/>
                <a:cs typeface="Times New Roman"/>
              </a:rPr>
              <a:t>  </a:t>
            </a:r>
            <a:r>
              <a:rPr sz="1400" dirty="0">
                <a:latin typeface="Times New Roman"/>
                <a:cs typeface="Times New Roman"/>
              </a:rPr>
              <a:t>ловит</a:t>
            </a:r>
            <a:r>
              <a:rPr sz="1400" spc="95" dirty="0">
                <a:latin typeface="Times New Roman"/>
                <a:cs typeface="Times New Roman"/>
              </a:rPr>
              <a:t>  </a:t>
            </a:r>
            <a:r>
              <a:rPr sz="1400" dirty="0">
                <a:latin typeface="Times New Roman"/>
                <a:cs typeface="Times New Roman"/>
              </a:rPr>
              <a:t>мяч</a:t>
            </a:r>
            <a:r>
              <a:rPr sz="1400" spc="100" dirty="0">
                <a:latin typeface="Times New Roman"/>
                <a:cs typeface="Times New Roman"/>
              </a:rPr>
              <a:t>  </a:t>
            </a:r>
            <a:r>
              <a:rPr sz="1400" dirty="0">
                <a:latin typeface="Times New Roman"/>
                <a:cs typeface="Times New Roman"/>
              </a:rPr>
              <a:t>и</a:t>
            </a:r>
            <a:r>
              <a:rPr sz="1400" spc="95" dirty="0">
                <a:latin typeface="Times New Roman"/>
                <a:cs typeface="Times New Roman"/>
              </a:rPr>
              <a:t>  </a:t>
            </a:r>
            <a:r>
              <a:rPr sz="1400" dirty="0">
                <a:latin typeface="Times New Roman"/>
                <a:cs typeface="Times New Roman"/>
              </a:rPr>
              <a:t>называет</a:t>
            </a:r>
            <a:r>
              <a:rPr sz="1400" spc="100" dirty="0">
                <a:latin typeface="Times New Roman"/>
                <a:cs typeface="Times New Roman"/>
              </a:rPr>
              <a:t>  </a:t>
            </a:r>
            <a:r>
              <a:rPr sz="1400" dirty="0">
                <a:latin typeface="Times New Roman"/>
                <a:cs typeface="Times New Roman"/>
              </a:rPr>
              <a:t>подходящее</a:t>
            </a:r>
            <a:r>
              <a:rPr sz="1400" spc="95" dirty="0">
                <a:latin typeface="Times New Roman"/>
                <a:cs typeface="Times New Roman"/>
              </a:rPr>
              <a:t>  </a:t>
            </a:r>
            <a:r>
              <a:rPr sz="1400" dirty="0">
                <a:latin typeface="Times New Roman"/>
                <a:cs typeface="Times New Roman"/>
              </a:rPr>
              <a:t>прилагательное</a:t>
            </a:r>
            <a:r>
              <a:rPr sz="1400" spc="100" dirty="0">
                <a:latin typeface="Times New Roman"/>
                <a:cs typeface="Times New Roman"/>
              </a:rPr>
              <a:t>  </a:t>
            </a:r>
            <a:r>
              <a:rPr sz="1400" dirty="0">
                <a:latin typeface="Times New Roman"/>
                <a:cs typeface="Times New Roman"/>
              </a:rPr>
              <a:t>(один</a:t>
            </a:r>
            <a:r>
              <a:rPr sz="1400" spc="95" dirty="0">
                <a:latin typeface="Times New Roman"/>
                <a:cs typeface="Times New Roman"/>
              </a:rPr>
              <a:t>  </a:t>
            </a:r>
            <a:r>
              <a:rPr sz="1400" spc="-25" dirty="0">
                <a:latin typeface="Times New Roman"/>
                <a:cs typeface="Times New Roman"/>
              </a:rPr>
              <a:t>или </a:t>
            </a:r>
            <a:r>
              <a:rPr sz="1400" dirty="0">
                <a:latin typeface="Times New Roman"/>
                <a:cs typeface="Times New Roman"/>
              </a:rPr>
              <a:t>несколько</a:t>
            </a:r>
            <a:r>
              <a:rPr sz="1400" spc="-4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вариантов),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затем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бросает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мяч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обратно.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sz="1100" dirty="0">
                <a:solidFill>
                  <a:srgbClr val="C00000"/>
                </a:solidFill>
                <a:latin typeface="Times New Roman"/>
                <a:cs typeface="Times New Roman"/>
              </a:rPr>
              <a:t>Почему</a:t>
            </a:r>
            <a:r>
              <a:rPr sz="1100" spc="-5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C00000"/>
                </a:solidFill>
                <a:latin typeface="Times New Roman"/>
                <a:cs typeface="Times New Roman"/>
              </a:rPr>
              <a:t>работает</a:t>
            </a:r>
            <a:endParaRPr sz="1100">
              <a:latin typeface="Times New Roman"/>
              <a:cs typeface="Times New Roman"/>
            </a:endParaRPr>
          </a:p>
          <a:p>
            <a:pPr marL="12700" marR="631825">
              <a:lnSpc>
                <a:spcPct val="133000"/>
              </a:lnSpc>
            </a:pPr>
            <a:r>
              <a:rPr sz="1100" dirty="0">
                <a:solidFill>
                  <a:srgbClr val="494949"/>
                </a:solidFill>
                <a:latin typeface="Times New Roman"/>
                <a:cs typeface="Times New Roman"/>
              </a:rPr>
              <a:t>Визуальная</a:t>
            </a:r>
            <a:r>
              <a:rPr sz="11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494949"/>
                </a:solidFill>
                <a:latin typeface="Times New Roman"/>
                <a:cs typeface="Times New Roman"/>
              </a:rPr>
              <a:t>игра,</a:t>
            </a:r>
            <a:r>
              <a:rPr sz="11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494949"/>
                </a:solidFill>
                <a:latin typeface="Times New Roman"/>
                <a:cs typeface="Times New Roman"/>
              </a:rPr>
              <a:t>мгновенная</a:t>
            </a:r>
            <a:r>
              <a:rPr sz="1100" spc="-2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494949"/>
                </a:solidFill>
                <a:latin typeface="Times New Roman"/>
                <a:cs typeface="Times New Roman"/>
              </a:rPr>
              <a:t>обратная</a:t>
            </a:r>
            <a:r>
              <a:rPr sz="11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494949"/>
                </a:solidFill>
                <a:latin typeface="Times New Roman"/>
                <a:cs typeface="Times New Roman"/>
              </a:rPr>
              <a:t>связь,</a:t>
            </a:r>
            <a:r>
              <a:rPr sz="11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494949"/>
                </a:solidFill>
                <a:latin typeface="Times New Roman"/>
                <a:cs typeface="Times New Roman"/>
              </a:rPr>
              <a:t>повторение</a:t>
            </a:r>
            <a:r>
              <a:rPr sz="1100" spc="-2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494949"/>
                </a:solidFill>
                <a:latin typeface="Times New Roman"/>
                <a:cs typeface="Times New Roman"/>
              </a:rPr>
              <a:t>в</a:t>
            </a:r>
            <a:r>
              <a:rPr sz="11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494949"/>
                </a:solidFill>
                <a:latin typeface="Times New Roman"/>
                <a:cs typeface="Times New Roman"/>
              </a:rPr>
              <a:t>игровом</a:t>
            </a:r>
            <a:r>
              <a:rPr sz="1100" spc="-2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494949"/>
                </a:solidFill>
                <a:latin typeface="Times New Roman"/>
                <a:cs typeface="Times New Roman"/>
              </a:rPr>
              <a:t>формате</a:t>
            </a:r>
            <a:r>
              <a:rPr sz="11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494949"/>
                </a:solidFill>
                <a:latin typeface="Times New Roman"/>
                <a:cs typeface="Times New Roman"/>
              </a:rPr>
              <a:t>—</a:t>
            </a:r>
            <a:r>
              <a:rPr sz="11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494949"/>
                </a:solidFill>
                <a:latin typeface="Times New Roman"/>
                <a:cs typeface="Times New Roman"/>
              </a:rPr>
              <a:t>всё</a:t>
            </a:r>
            <a:r>
              <a:rPr sz="1100" spc="-2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100" spc="-25" dirty="0">
                <a:solidFill>
                  <a:srgbClr val="494949"/>
                </a:solidFill>
                <a:latin typeface="Times New Roman"/>
                <a:cs typeface="Times New Roman"/>
              </a:rPr>
              <a:t>это </a:t>
            </a:r>
            <a:r>
              <a:rPr sz="1100" dirty="0">
                <a:solidFill>
                  <a:srgbClr val="494949"/>
                </a:solidFill>
                <a:latin typeface="Times New Roman"/>
                <a:cs typeface="Times New Roman"/>
              </a:rPr>
              <a:t>повышает</a:t>
            </a:r>
            <a:r>
              <a:rPr sz="1100" spc="-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494949"/>
                </a:solidFill>
                <a:latin typeface="Times New Roman"/>
                <a:cs typeface="Times New Roman"/>
              </a:rPr>
              <a:t>мотивацию</a:t>
            </a:r>
            <a:r>
              <a:rPr sz="1100" spc="-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494949"/>
                </a:solidFill>
                <a:latin typeface="Times New Roman"/>
                <a:cs typeface="Times New Roman"/>
              </a:rPr>
              <a:t>и</a:t>
            </a:r>
            <a:r>
              <a:rPr sz="1100" spc="-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494949"/>
                </a:solidFill>
                <a:latin typeface="Times New Roman"/>
                <a:cs typeface="Times New Roman"/>
              </a:rPr>
              <a:t>улучшает</a:t>
            </a:r>
            <a:r>
              <a:rPr sz="1100" spc="-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494949"/>
                </a:solidFill>
                <a:latin typeface="Times New Roman"/>
                <a:cs typeface="Times New Roman"/>
              </a:rPr>
              <a:t>удержание</a:t>
            </a:r>
            <a:r>
              <a:rPr sz="110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494949"/>
                </a:solidFill>
                <a:latin typeface="Times New Roman"/>
                <a:cs typeface="Times New Roman"/>
              </a:rPr>
              <a:t>правил.</a:t>
            </a:r>
            <a:endParaRPr sz="11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19174" y="1207931"/>
            <a:ext cx="4351337" cy="435133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7112" y="2911982"/>
            <a:ext cx="3152152" cy="315215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6695">
              <a:lnSpc>
                <a:spcPct val="100000"/>
              </a:lnSpc>
              <a:spcBef>
                <a:spcPts val="100"/>
              </a:spcBef>
            </a:pPr>
            <a:r>
              <a:rPr sz="2800" dirty="0"/>
              <a:t>Метод</a:t>
            </a:r>
            <a:r>
              <a:rPr sz="2800" spc="-40" dirty="0"/>
              <a:t> </a:t>
            </a:r>
            <a:r>
              <a:rPr sz="2800" dirty="0"/>
              <a:t>2:</a:t>
            </a:r>
            <a:r>
              <a:rPr sz="2800" spc="-40" dirty="0"/>
              <a:t> </a:t>
            </a:r>
            <a:r>
              <a:rPr sz="2800" spc="-10" dirty="0"/>
              <a:t>QR-</a:t>
            </a:r>
            <a:r>
              <a:rPr sz="2800" dirty="0"/>
              <a:t>коды</a:t>
            </a:r>
            <a:r>
              <a:rPr sz="2800" spc="-40" dirty="0"/>
              <a:t> </a:t>
            </a:r>
            <a:r>
              <a:rPr sz="2800" dirty="0"/>
              <a:t>элемент</a:t>
            </a:r>
            <a:r>
              <a:rPr sz="2800" spc="-40" dirty="0"/>
              <a:t> </a:t>
            </a:r>
            <a:r>
              <a:rPr sz="2800" dirty="0"/>
              <a:t>тайны</a:t>
            </a:r>
            <a:r>
              <a:rPr sz="2800" spc="-40" dirty="0"/>
              <a:t> </a:t>
            </a:r>
            <a:r>
              <a:rPr sz="2800" dirty="0"/>
              <a:t>на</a:t>
            </a:r>
            <a:r>
              <a:rPr sz="2800" spc="-40" dirty="0"/>
              <a:t> </a:t>
            </a:r>
            <a:r>
              <a:rPr sz="2800" spc="-10" dirty="0"/>
              <a:t>уроке</a:t>
            </a:r>
            <a:endParaRPr sz="2800"/>
          </a:p>
        </p:txBody>
      </p:sp>
      <p:sp>
        <p:nvSpPr>
          <p:cNvPr id="5" name="object 5"/>
          <p:cNvSpPr txBox="1"/>
          <p:nvPr/>
        </p:nvSpPr>
        <p:spPr>
          <a:xfrm>
            <a:off x="424412" y="1756486"/>
            <a:ext cx="5886450" cy="6946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3000"/>
              </a:lnSpc>
              <a:spcBef>
                <a:spcPts val="100"/>
              </a:spcBef>
            </a:pPr>
            <a:r>
              <a:rPr sz="1100" spc="-10" dirty="0">
                <a:solidFill>
                  <a:srgbClr val="494949"/>
                </a:solidFill>
                <a:latin typeface="Times New Roman"/>
                <a:cs typeface="Times New Roman"/>
              </a:rPr>
              <a:t>QR-</a:t>
            </a:r>
            <a:r>
              <a:rPr sz="1100" dirty="0">
                <a:solidFill>
                  <a:srgbClr val="494949"/>
                </a:solidFill>
                <a:latin typeface="Times New Roman"/>
                <a:cs typeface="Times New Roman"/>
              </a:rPr>
              <a:t>код</a:t>
            </a:r>
            <a:r>
              <a:rPr sz="11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494949"/>
                </a:solidFill>
                <a:latin typeface="Times New Roman"/>
                <a:cs typeface="Times New Roman"/>
              </a:rPr>
              <a:t>превращает</a:t>
            </a:r>
            <a:r>
              <a:rPr sz="1100" spc="-2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494949"/>
                </a:solidFill>
                <a:latin typeface="Times New Roman"/>
                <a:cs typeface="Times New Roman"/>
              </a:rPr>
              <a:t>карточку</a:t>
            </a:r>
            <a:r>
              <a:rPr sz="11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494949"/>
                </a:solidFill>
                <a:latin typeface="Times New Roman"/>
                <a:cs typeface="Times New Roman"/>
              </a:rPr>
              <a:t>в</a:t>
            </a:r>
            <a:r>
              <a:rPr sz="1100" spc="-2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494949"/>
                </a:solidFill>
                <a:latin typeface="Times New Roman"/>
                <a:cs typeface="Times New Roman"/>
              </a:rPr>
              <a:t>«секретную</a:t>
            </a:r>
            <a:r>
              <a:rPr sz="11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494949"/>
                </a:solidFill>
                <a:latin typeface="Times New Roman"/>
                <a:cs typeface="Times New Roman"/>
              </a:rPr>
              <a:t>миссию».</a:t>
            </a:r>
            <a:r>
              <a:rPr sz="1100" spc="-2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494949"/>
                </a:solidFill>
                <a:latin typeface="Times New Roman"/>
                <a:cs typeface="Times New Roman"/>
              </a:rPr>
              <a:t>Внутри</a:t>
            </a:r>
            <a:r>
              <a:rPr sz="11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494949"/>
                </a:solidFill>
                <a:latin typeface="Times New Roman"/>
                <a:cs typeface="Times New Roman"/>
              </a:rPr>
              <a:t>может</a:t>
            </a:r>
            <a:r>
              <a:rPr sz="1100" spc="-2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494949"/>
                </a:solidFill>
                <a:latin typeface="Times New Roman"/>
                <a:cs typeface="Times New Roman"/>
              </a:rPr>
              <a:t>быть</a:t>
            </a:r>
            <a:r>
              <a:rPr sz="1100" spc="-2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494949"/>
                </a:solidFill>
                <a:latin typeface="Times New Roman"/>
                <a:cs typeface="Times New Roman"/>
              </a:rPr>
              <a:t>короткое</a:t>
            </a:r>
            <a:r>
              <a:rPr sz="11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494949"/>
                </a:solidFill>
                <a:latin typeface="Times New Roman"/>
                <a:cs typeface="Times New Roman"/>
              </a:rPr>
              <a:t>видео</a:t>
            </a:r>
            <a:r>
              <a:rPr sz="1100" spc="-2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494949"/>
                </a:solidFill>
                <a:latin typeface="Times New Roman"/>
                <a:cs typeface="Times New Roman"/>
              </a:rPr>
              <a:t>(30</a:t>
            </a:r>
            <a:r>
              <a:rPr sz="1100" spc="-25" dirty="0">
                <a:solidFill>
                  <a:srgbClr val="494949"/>
                </a:solidFill>
                <a:latin typeface="Times New Roman"/>
                <a:cs typeface="Times New Roman"/>
              </a:rPr>
              <a:t> с), </a:t>
            </a:r>
            <a:r>
              <a:rPr sz="1100" spc="-10" dirty="0">
                <a:solidFill>
                  <a:srgbClr val="494949"/>
                </a:solidFill>
                <a:latin typeface="Times New Roman"/>
                <a:cs typeface="Times New Roman"/>
              </a:rPr>
              <a:t>аудиозагадка</a:t>
            </a:r>
            <a:r>
              <a:rPr sz="1100" spc="-2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494949"/>
                </a:solidFill>
                <a:latin typeface="Times New Roman"/>
                <a:cs typeface="Times New Roman"/>
              </a:rPr>
              <a:t>или</a:t>
            </a:r>
            <a:r>
              <a:rPr sz="1100" spc="-2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494949"/>
                </a:solidFill>
                <a:latin typeface="Times New Roman"/>
                <a:cs typeface="Times New Roman"/>
              </a:rPr>
              <a:t>картинка-</a:t>
            </a:r>
            <a:r>
              <a:rPr sz="1100" dirty="0">
                <a:solidFill>
                  <a:srgbClr val="494949"/>
                </a:solidFill>
                <a:latin typeface="Times New Roman"/>
                <a:cs typeface="Times New Roman"/>
              </a:rPr>
              <a:t>подсказка.</a:t>
            </a:r>
            <a:r>
              <a:rPr sz="1100" spc="-2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494949"/>
                </a:solidFill>
                <a:latin typeface="Times New Roman"/>
                <a:cs typeface="Times New Roman"/>
              </a:rPr>
              <a:t>Пример:</a:t>
            </a:r>
            <a:r>
              <a:rPr sz="1100" spc="-1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494949"/>
                </a:solidFill>
                <a:latin typeface="Times New Roman"/>
                <a:cs typeface="Times New Roman"/>
              </a:rPr>
              <a:t>сканируете</a:t>
            </a:r>
            <a:r>
              <a:rPr sz="1100" spc="-2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494949"/>
                </a:solidFill>
                <a:latin typeface="Times New Roman"/>
                <a:cs typeface="Times New Roman"/>
              </a:rPr>
              <a:t>код</a:t>
            </a:r>
            <a:r>
              <a:rPr sz="1100" spc="-2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494949"/>
                </a:solidFill>
                <a:latin typeface="Times New Roman"/>
                <a:cs typeface="Times New Roman"/>
              </a:rPr>
              <a:t>→</a:t>
            </a:r>
            <a:r>
              <a:rPr sz="1100" spc="-1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494949"/>
                </a:solidFill>
                <a:latin typeface="Times New Roman"/>
                <a:cs typeface="Times New Roman"/>
              </a:rPr>
              <a:t>видите</a:t>
            </a:r>
            <a:r>
              <a:rPr sz="1100" spc="-2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494949"/>
                </a:solidFill>
                <a:latin typeface="Times New Roman"/>
                <a:cs typeface="Times New Roman"/>
              </a:rPr>
              <a:t>слово</a:t>
            </a:r>
            <a:r>
              <a:rPr sz="1100" spc="-2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494949"/>
                </a:solidFill>
                <a:latin typeface="Times New Roman"/>
                <a:cs typeface="Times New Roman"/>
              </a:rPr>
              <a:t>«мороз»,</a:t>
            </a:r>
            <a:r>
              <a:rPr sz="1100" spc="-1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494949"/>
                </a:solidFill>
                <a:latin typeface="Times New Roman"/>
                <a:cs typeface="Times New Roman"/>
              </a:rPr>
              <a:t>где</a:t>
            </a:r>
            <a:r>
              <a:rPr sz="1100" spc="-20" dirty="0">
                <a:solidFill>
                  <a:srgbClr val="494949"/>
                </a:solidFill>
                <a:latin typeface="Times New Roman"/>
                <a:cs typeface="Times New Roman"/>
              </a:rPr>
              <a:t> дано </a:t>
            </a:r>
            <a:r>
              <a:rPr sz="1100" spc="-10" dirty="0">
                <a:solidFill>
                  <a:srgbClr val="494949"/>
                </a:solidFill>
                <a:latin typeface="Times New Roman"/>
                <a:cs typeface="Times New Roman"/>
              </a:rPr>
              <a:t>лексическое</a:t>
            </a:r>
            <a:r>
              <a:rPr sz="11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494949"/>
                </a:solidFill>
                <a:latin typeface="Times New Roman"/>
                <a:cs typeface="Times New Roman"/>
              </a:rPr>
              <a:t>значение</a:t>
            </a:r>
            <a:r>
              <a:rPr sz="1100" spc="-2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494949"/>
                </a:solidFill>
                <a:latin typeface="Times New Roman"/>
                <a:cs typeface="Times New Roman"/>
              </a:rPr>
              <a:t>слова</a:t>
            </a:r>
            <a:r>
              <a:rPr sz="1100" spc="-2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494949"/>
                </a:solidFill>
                <a:latin typeface="Times New Roman"/>
                <a:cs typeface="Times New Roman"/>
              </a:rPr>
              <a:t>мороз</a:t>
            </a:r>
            <a:r>
              <a:rPr sz="1100" spc="-2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494949"/>
                </a:solidFill>
                <a:latin typeface="Times New Roman"/>
                <a:cs typeface="Times New Roman"/>
              </a:rPr>
              <a:t>и</a:t>
            </a:r>
            <a:r>
              <a:rPr sz="11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494949"/>
                </a:solidFill>
                <a:latin typeface="Times New Roman"/>
                <a:cs typeface="Times New Roman"/>
              </a:rPr>
              <a:t>даны</a:t>
            </a:r>
            <a:r>
              <a:rPr sz="1100" spc="-2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494949"/>
                </a:solidFill>
                <a:latin typeface="Times New Roman"/>
                <a:cs typeface="Times New Roman"/>
              </a:rPr>
              <a:t>однокоренные</a:t>
            </a:r>
            <a:r>
              <a:rPr sz="1100" spc="-2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494949"/>
                </a:solidFill>
                <a:latin typeface="Times New Roman"/>
                <a:cs typeface="Times New Roman"/>
              </a:rPr>
              <a:t>слова</a:t>
            </a:r>
            <a:r>
              <a:rPr sz="1100" spc="-2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494949"/>
                </a:solidFill>
                <a:latin typeface="Times New Roman"/>
                <a:cs typeface="Times New Roman"/>
              </a:rPr>
              <a:t>к</a:t>
            </a:r>
            <a:r>
              <a:rPr sz="11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494949"/>
                </a:solidFill>
                <a:latin typeface="Times New Roman"/>
                <a:cs typeface="Times New Roman"/>
              </a:rPr>
              <a:t>слову</a:t>
            </a:r>
            <a:r>
              <a:rPr sz="1100" spc="-2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494949"/>
                </a:solidFill>
                <a:latin typeface="Times New Roman"/>
                <a:cs typeface="Times New Roman"/>
              </a:rPr>
              <a:t>мороз.</a:t>
            </a:r>
            <a:endParaRPr sz="11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7354" y="1210104"/>
            <a:ext cx="3267735" cy="489020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200029" y="1237244"/>
            <a:ext cx="56153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9C5360"/>
                </a:solidFill>
              </a:rPr>
              <a:t>Метод</a:t>
            </a:r>
            <a:r>
              <a:rPr sz="1800" spc="-35" dirty="0">
                <a:solidFill>
                  <a:srgbClr val="9C5360"/>
                </a:solidFill>
              </a:rPr>
              <a:t> </a:t>
            </a:r>
            <a:r>
              <a:rPr sz="1800" dirty="0">
                <a:solidFill>
                  <a:srgbClr val="9C5360"/>
                </a:solidFill>
              </a:rPr>
              <a:t>3:</a:t>
            </a:r>
            <a:r>
              <a:rPr sz="1800" spc="-30" dirty="0">
                <a:solidFill>
                  <a:srgbClr val="9C5360"/>
                </a:solidFill>
              </a:rPr>
              <a:t> </a:t>
            </a:r>
            <a:r>
              <a:rPr sz="1800" dirty="0">
                <a:solidFill>
                  <a:srgbClr val="9C5360"/>
                </a:solidFill>
              </a:rPr>
              <a:t>цифровой</a:t>
            </a:r>
            <a:r>
              <a:rPr sz="1800" spc="-35" dirty="0">
                <a:solidFill>
                  <a:srgbClr val="9C5360"/>
                </a:solidFill>
              </a:rPr>
              <a:t> </a:t>
            </a:r>
            <a:r>
              <a:rPr sz="1800" spc="-10" dirty="0">
                <a:solidFill>
                  <a:srgbClr val="9C5360"/>
                </a:solidFill>
              </a:rPr>
              <a:t>сторителлинг</a:t>
            </a:r>
            <a:r>
              <a:rPr sz="1800" spc="-30" dirty="0">
                <a:solidFill>
                  <a:srgbClr val="9C5360"/>
                </a:solidFill>
              </a:rPr>
              <a:t> </a:t>
            </a:r>
            <a:r>
              <a:rPr sz="1800" dirty="0">
                <a:solidFill>
                  <a:srgbClr val="9C5360"/>
                </a:solidFill>
              </a:rPr>
              <a:t>—</a:t>
            </a:r>
            <a:r>
              <a:rPr sz="1800" spc="-20" dirty="0">
                <a:solidFill>
                  <a:srgbClr val="9C5360"/>
                </a:solidFill>
              </a:rPr>
              <a:t> </a:t>
            </a:r>
            <a:r>
              <a:rPr sz="1600" dirty="0">
                <a:solidFill>
                  <a:srgbClr val="FF0000"/>
                </a:solidFill>
              </a:rPr>
              <a:t>«Шпионский</a:t>
            </a:r>
            <a:r>
              <a:rPr sz="1600" spc="-30" dirty="0">
                <a:solidFill>
                  <a:srgbClr val="FF0000"/>
                </a:solidFill>
              </a:rPr>
              <a:t> </a:t>
            </a:r>
            <a:r>
              <a:rPr sz="1600" spc="-10" dirty="0">
                <a:solidFill>
                  <a:srgbClr val="FF0000"/>
                </a:solidFill>
              </a:rPr>
              <a:t>экзамен»</a:t>
            </a:r>
            <a:endParaRPr sz="1600"/>
          </a:p>
        </p:txBody>
      </p:sp>
      <p:sp>
        <p:nvSpPr>
          <p:cNvPr id="4" name="object 4"/>
          <p:cNvSpPr txBox="1"/>
          <p:nvPr/>
        </p:nvSpPr>
        <p:spPr>
          <a:xfrm>
            <a:off x="4200029" y="1524987"/>
            <a:ext cx="5352415" cy="90233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4000"/>
              </a:lnSpc>
              <a:spcBef>
                <a:spcPts val="50"/>
              </a:spcBef>
            </a:pPr>
            <a:r>
              <a:rPr sz="1050" b="1" dirty="0">
                <a:latin typeface="Times New Roman"/>
                <a:cs typeface="Times New Roman"/>
              </a:rPr>
              <a:t>Сторителлинг</a:t>
            </a:r>
            <a:r>
              <a:rPr sz="1050" b="1" spc="-20" dirty="0">
                <a:latin typeface="Times New Roman"/>
                <a:cs typeface="Times New Roman"/>
              </a:rPr>
              <a:t> </a:t>
            </a:r>
            <a:r>
              <a:rPr sz="1050" b="1" dirty="0">
                <a:latin typeface="Times New Roman"/>
                <a:cs typeface="Times New Roman"/>
              </a:rPr>
              <a:t>(в</a:t>
            </a:r>
            <a:r>
              <a:rPr sz="1050" b="1" spc="-15" dirty="0">
                <a:latin typeface="Times New Roman"/>
                <a:cs typeface="Times New Roman"/>
              </a:rPr>
              <a:t> </a:t>
            </a:r>
            <a:r>
              <a:rPr sz="1050" b="1" dirty="0">
                <a:latin typeface="Times New Roman"/>
                <a:cs typeface="Times New Roman"/>
              </a:rPr>
              <a:t>переводе—</a:t>
            </a:r>
            <a:r>
              <a:rPr sz="1050" b="1" spc="-20" dirty="0">
                <a:latin typeface="Times New Roman"/>
                <a:cs typeface="Times New Roman"/>
              </a:rPr>
              <a:t> </a:t>
            </a:r>
            <a:r>
              <a:rPr sz="1050" b="1" dirty="0">
                <a:latin typeface="Times New Roman"/>
                <a:cs typeface="Times New Roman"/>
              </a:rPr>
              <a:t>история,</a:t>
            </a:r>
            <a:r>
              <a:rPr sz="1050" b="1" spc="-15" dirty="0">
                <a:latin typeface="Times New Roman"/>
                <a:cs typeface="Times New Roman"/>
              </a:rPr>
              <a:t> </a:t>
            </a:r>
            <a:r>
              <a:rPr sz="1050" b="1" dirty="0">
                <a:latin typeface="Times New Roman"/>
                <a:cs typeface="Times New Roman"/>
              </a:rPr>
              <a:t>рассказывание)</a:t>
            </a:r>
            <a:r>
              <a:rPr sz="1050" b="1" spc="-15" dirty="0">
                <a:latin typeface="Times New Roman"/>
                <a:cs typeface="Times New Roman"/>
              </a:rPr>
              <a:t> </a:t>
            </a:r>
            <a:r>
              <a:rPr sz="1050" b="1" dirty="0">
                <a:latin typeface="Times New Roman"/>
                <a:cs typeface="Times New Roman"/>
              </a:rPr>
              <a:t>—</a:t>
            </a:r>
            <a:r>
              <a:rPr sz="1050" b="1" spc="-20" dirty="0">
                <a:latin typeface="Times New Roman"/>
                <a:cs typeface="Times New Roman"/>
              </a:rPr>
              <a:t> </a:t>
            </a:r>
            <a:r>
              <a:rPr sz="1050" dirty="0">
                <a:latin typeface="Times New Roman"/>
                <a:cs typeface="Times New Roman"/>
              </a:rPr>
              <a:t>это</a:t>
            </a:r>
            <a:r>
              <a:rPr sz="1050" spc="-15" dirty="0">
                <a:latin typeface="Times New Roman"/>
                <a:cs typeface="Times New Roman"/>
              </a:rPr>
              <a:t> </a:t>
            </a:r>
            <a:r>
              <a:rPr sz="1050" dirty="0">
                <a:latin typeface="Times New Roman"/>
                <a:cs typeface="Times New Roman"/>
              </a:rPr>
              <a:t>метод</a:t>
            </a:r>
            <a:r>
              <a:rPr sz="1050" spc="-15" dirty="0">
                <a:latin typeface="Times New Roman"/>
                <a:cs typeface="Times New Roman"/>
              </a:rPr>
              <a:t> </a:t>
            </a:r>
            <a:r>
              <a:rPr sz="1050" dirty="0">
                <a:latin typeface="Times New Roman"/>
                <a:cs typeface="Times New Roman"/>
              </a:rPr>
              <a:t>передачи</a:t>
            </a:r>
            <a:r>
              <a:rPr sz="1050" spc="-20" dirty="0">
                <a:latin typeface="Times New Roman"/>
                <a:cs typeface="Times New Roman"/>
              </a:rPr>
              <a:t> </a:t>
            </a:r>
            <a:r>
              <a:rPr sz="1050" spc="-10" dirty="0">
                <a:latin typeface="Times New Roman"/>
                <a:cs typeface="Times New Roman"/>
              </a:rPr>
              <a:t>информации </a:t>
            </a:r>
            <a:r>
              <a:rPr sz="1050" dirty="0">
                <a:latin typeface="Times New Roman"/>
                <a:cs typeface="Times New Roman"/>
              </a:rPr>
              <a:t>через</a:t>
            </a:r>
            <a:r>
              <a:rPr sz="1050" spc="-25" dirty="0">
                <a:latin typeface="Times New Roman"/>
                <a:cs typeface="Times New Roman"/>
              </a:rPr>
              <a:t> </a:t>
            </a:r>
            <a:r>
              <a:rPr sz="1050" dirty="0">
                <a:latin typeface="Times New Roman"/>
                <a:cs typeface="Times New Roman"/>
              </a:rPr>
              <a:t>рассказывание</a:t>
            </a:r>
            <a:r>
              <a:rPr sz="1050" spc="-20" dirty="0">
                <a:latin typeface="Times New Roman"/>
                <a:cs typeface="Times New Roman"/>
              </a:rPr>
              <a:t> </a:t>
            </a:r>
            <a:r>
              <a:rPr sz="1050" dirty="0">
                <a:latin typeface="Times New Roman"/>
                <a:cs typeface="Times New Roman"/>
              </a:rPr>
              <a:t>историй.</a:t>
            </a:r>
            <a:r>
              <a:rPr sz="1050" spc="-20" dirty="0">
                <a:latin typeface="Times New Roman"/>
                <a:cs typeface="Times New Roman"/>
              </a:rPr>
              <a:t> </a:t>
            </a:r>
            <a:r>
              <a:rPr sz="1050" dirty="0">
                <a:latin typeface="Times New Roman"/>
                <a:cs typeface="Times New Roman"/>
              </a:rPr>
              <a:t>От</a:t>
            </a:r>
            <a:r>
              <a:rPr sz="1050" spc="-20" dirty="0">
                <a:latin typeface="Times New Roman"/>
                <a:cs typeface="Times New Roman"/>
              </a:rPr>
              <a:t> </a:t>
            </a:r>
            <a:r>
              <a:rPr sz="1050" dirty="0">
                <a:latin typeface="Times New Roman"/>
                <a:cs typeface="Times New Roman"/>
              </a:rPr>
              <a:t>обычного</a:t>
            </a:r>
            <a:r>
              <a:rPr sz="1050" spc="-25" dirty="0">
                <a:latin typeface="Times New Roman"/>
                <a:cs typeface="Times New Roman"/>
              </a:rPr>
              <a:t> </a:t>
            </a:r>
            <a:r>
              <a:rPr sz="1050" spc="-10" dirty="0">
                <a:latin typeface="Times New Roman"/>
                <a:cs typeface="Times New Roman"/>
              </a:rPr>
              <a:t>повествования</a:t>
            </a:r>
            <a:r>
              <a:rPr sz="1050" spc="-20" dirty="0">
                <a:latin typeface="Times New Roman"/>
                <a:cs typeface="Times New Roman"/>
              </a:rPr>
              <a:t> </a:t>
            </a:r>
            <a:r>
              <a:rPr sz="1050" dirty="0">
                <a:latin typeface="Times New Roman"/>
                <a:cs typeface="Times New Roman"/>
              </a:rPr>
              <a:t>он</a:t>
            </a:r>
            <a:r>
              <a:rPr sz="1050" spc="-20" dirty="0">
                <a:latin typeface="Times New Roman"/>
                <a:cs typeface="Times New Roman"/>
              </a:rPr>
              <a:t> </a:t>
            </a:r>
            <a:r>
              <a:rPr sz="1050" dirty="0">
                <a:latin typeface="Times New Roman"/>
                <a:cs typeface="Times New Roman"/>
              </a:rPr>
              <a:t>отличается</a:t>
            </a:r>
            <a:r>
              <a:rPr sz="1050" spc="-20" dirty="0">
                <a:latin typeface="Times New Roman"/>
                <a:cs typeface="Times New Roman"/>
              </a:rPr>
              <a:t> тем,</a:t>
            </a:r>
            <a:endParaRPr sz="1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050" dirty="0">
                <a:latin typeface="Times New Roman"/>
                <a:cs typeface="Times New Roman"/>
              </a:rPr>
              <a:t>что</a:t>
            </a:r>
            <a:r>
              <a:rPr sz="1050" spc="-20" dirty="0">
                <a:latin typeface="Times New Roman"/>
                <a:cs typeface="Times New Roman"/>
              </a:rPr>
              <a:t> </a:t>
            </a:r>
            <a:r>
              <a:rPr sz="1050" dirty="0">
                <a:latin typeface="Times New Roman"/>
                <a:cs typeface="Times New Roman"/>
              </a:rPr>
              <a:t>нацелен</a:t>
            </a:r>
            <a:r>
              <a:rPr sz="1050" spc="-20" dirty="0">
                <a:latin typeface="Times New Roman"/>
                <a:cs typeface="Times New Roman"/>
              </a:rPr>
              <a:t> </a:t>
            </a:r>
            <a:r>
              <a:rPr sz="1050" dirty="0">
                <a:latin typeface="Times New Roman"/>
                <a:cs typeface="Times New Roman"/>
              </a:rPr>
              <a:t>на</a:t>
            </a:r>
            <a:r>
              <a:rPr sz="1050" spc="-15" dirty="0">
                <a:latin typeface="Times New Roman"/>
                <a:cs typeface="Times New Roman"/>
              </a:rPr>
              <a:t> </a:t>
            </a:r>
            <a:r>
              <a:rPr sz="1050" dirty="0">
                <a:latin typeface="Times New Roman"/>
                <a:cs typeface="Times New Roman"/>
              </a:rPr>
              <a:t>привлечение</a:t>
            </a:r>
            <a:r>
              <a:rPr sz="1050" spc="-20" dirty="0">
                <a:latin typeface="Times New Roman"/>
                <a:cs typeface="Times New Roman"/>
              </a:rPr>
              <a:t> </a:t>
            </a:r>
            <a:r>
              <a:rPr sz="1050" spc="-10" dirty="0">
                <a:latin typeface="Times New Roman"/>
                <a:cs typeface="Times New Roman"/>
              </a:rPr>
              <a:t>внимания</a:t>
            </a:r>
            <a:r>
              <a:rPr sz="1050" spc="-20" dirty="0">
                <a:latin typeface="Times New Roman"/>
                <a:cs typeface="Times New Roman"/>
              </a:rPr>
              <a:t> </a:t>
            </a:r>
            <a:r>
              <a:rPr sz="1050" dirty="0">
                <a:latin typeface="Times New Roman"/>
                <a:cs typeface="Times New Roman"/>
              </a:rPr>
              <a:t>и</a:t>
            </a:r>
            <a:r>
              <a:rPr sz="1050" spc="-15" dirty="0">
                <a:latin typeface="Times New Roman"/>
                <a:cs typeface="Times New Roman"/>
              </a:rPr>
              <a:t> </a:t>
            </a:r>
            <a:r>
              <a:rPr sz="1050" spc="-10" dirty="0">
                <a:latin typeface="Times New Roman"/>
                <a:cs typeface="Times New Roman"/>
              </a:rPr>
              <a:t>воздействие</a:t>
            </a:r>
            <a:r>
              <a:rPr sz="1050" spc="-20" dirty="0">
                <a:latin typeface="Times New Roman"/>
                <a:cs typeface="Times New Roman"/>
              </a:rPr>
              <a:t> </a:t>
            </a:r>
            <a:r>
              <a:rPr sz="1050" dirty="0">
                <a:latin typeface="Times New Roman"/>
                <a:cs typeface="Times New Roman"/>
              </a:rPr>
              <a:t>на</a:t>
            </a:r>
            <a:r>
              <a:rPr sz="1050" spc="-15" dirty="0">
                <a:latin typeface="Times New Roman"/>
                <a:cs typeface="Times New Roman"/>
              </a:rPr>
              <a:t> </a:t>
            </a:r>
            <a:r>
              <a:rPr sz="1050" dirty="0">
                <a:latin typeface="Times New Roman"/>
                <a:cs typeface="Times New Roman"/>
              </a:rPr>
              <a:t>чувства</a:t>
            </a:r>
            <a:r>
              <a:rPr sz="1050" spc="-20" dirty="0">
                <a:latin typeface="Times New Roman"/>
                <a:cs typeface="Times New Roman"/>
              </a:rPr>
              <a:t> </a:t>
            </a:r>
            <a:r>
              <a:rPr sz="1050" dirty="0">
                <a:latin typeface="Times New Roman"/>
                <a:cs typeface="Times New Roman"/>
              </a:rPr>
              <a:t>и</a:t>
            </a:r>
            <a:r>
              <a:rPr sz="1050" spc="-20" dirty="0">
                <a:latin typeface="Times New Roman"/>
                <a:cs typeface="Times New Roman"/>
              </a:rPr>
              <a:t> </a:t>
            </a:r>
            <a:r>
              <a:rPr sz="1050" dirty="0">
                <a:latin typeface="Times New Roman"/>
                <a:cs typeface="Times New Roman"/>
              </a:rPr>
              <a:t>эмоции</a:t>
            </a:r>
            <a:r>
              <a:rPr sz="1050" spc="-15" dirty="0">
                <a:latin typeface="Times New Roman"/>
                <a:cs typeface="Times New Roman"/>
              </a:rPr>
              <a:t> </a:t>
            </a:r>
            <a:r>
              <a:rPr sz="1050" spc="-10" dirty="0">
                <a:latin typeface="Times New Roman"/>
                <a:cs typeface="Times New Roman"/>
              </a:rPr>
              <a:t>слушателей.</a:t>
            </a:r>
            <a:endParaRPr sz="10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90"/>
              </a:spcBef>
            </a:pPr>
            <a:endParaRPr sz="1050">
              <a:latin typeface="Times New Roman"/>
              <a:cs typeface="Times New Roman"/>
            </a:endParaRPr>
          </a:p>
          <a:p>
            <a:pPr marL="269240">
              <a:lnSpc>
                <a:spcPct val="100000"/>
              </a:lnSpc>
              <a:tabLst>
                <a:tab pos="1383030" algn="l"/>
                <a:tab pos="3873500" algn="l"/>
              </a:tabLst>
            </a:pPr>
            <a:r>
              <a:rPr sz="1100" spc="-20" dirty="0">
                <a:latin typeface="Times New Roman"/>
                <a:cs typeface="Times New Roman"/>
              </a:rPr>
              <a:t>Кадр</a:t>
            </a:r>
            <a:r>
              <a:rPr sz="1100" dirty="0">
                <a:latin typeface="Times New Roman"/>
                <a:cs typeface="Times New Roman"/>
              </a:rPr>
              <a:t>	</a:t>
            </a:r>
            <a:r>
              <a:rPr sz="1100" spc="-10" dirty="0">
                <a:latin typeface="Times New Roman"/>
                <a:cs typeface="Times New Roman"/>
              </a:rPr>
              <a:t>Изображение</a:t>
            </a:r>
            <a:r>
              <a:rPr sz="1100" dirty="0">
                <a:latin typeface="Times New Roman"/>
                <a:cs typeface="Times New Roman"/>
              </a:rPr>
              <a:t>	</a:t>
            </a:r>
            <a:r>
              <a:rPr sz="1100" spc="-10" dirty="0">
                <a:latin typeface="Times New Roman"/>
                <a:cs typeface="Times New Roman"/>
              </a:rPr>
              <a:t>Текст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56696" y="2969514"/>
            <a:ext cx="9525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0" dirty="0">
                <a:latin typeface="Times New Roman"/>
                <a:cs typeface="Times New Roman"/>
              </a:rPr>
              <a:t>1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570756" y="2779966"/>
            <a:ext cx="1932939" cy="501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2000"/>
              </a:lnSpc>
              <a:spcBef>
                <a:spcPts val="100"/>
              </a:spcBef>
            </a:pPr>
            <a:r>
              <a:rPr sz="1100" dirty="0">
                <a:latin typeface="Times New Roman"/>
                <a:cs typeface="Times New Roman"/>
              </a:rPr>
              <a:t>Агент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001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стоит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перед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дверью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spc="-50" dirty="0">
                <a:latin typeface="Times New Roman"/>
                <a:cs typeface="Times New Roman"/>
              </a:rPr>
              <a:t>с </a:t>
            </a:r>
            <a:r>
              <a:rPr sz="1100" dirty="0">
                <a:latin typeface="Times New Roman"/>
                <a:cs typeface="Times New Roman"/>
              </a:rPr>
              <a:t>табличкой</a:t>
            </a:r>
            <a:r>
              <a:rPr sz="1100" spc="-5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«Экзамен»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60893" y="2660904"/>
            <a:ext cx="2262505" cy="739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2000"/>
              </a:lnSpc>
              <a:spcBef>
                <a:spcPts val="100"/>
              </a:spcBef>
            </a:pPr>
            <a:r>
              <a:rPr sz="1100" dirty="0">
                <a:latin typeface="Times New Roman"/>
                <a:cs typeface="Times New Roman"/>
              </a:rPr>
              <a:t>«Внимание,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агент!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Ты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должен </a:t>
            </a:r>
            <a:r>
              <a:rPr sz="1100" dirty="0">
                <a:latin typeface="Times New Roman"/>
                <a:cs typeface="Times New Roman"/>
              </a:rPr>
              <a:t>распределить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слова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в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два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грузовичка:</a:t>
            </a: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55"/>
              </a:spcBef>
            </a:pPr>
            <a:r>
              <a:rPr sz="1100" spc="-10" dirty="0">
                <a:latin typeface="Times New Roman"/>
                <a:cs typeface="Times New Roman"/>
              </a:rPr>
              <a:t>-</a:t>
            </a:r>
            <a:r>
              <a:rPr sz="1100" dirty="0">
                <a:latin typeface="Times New Roman"/>
                <a:cs typeface="Times New Roman"/>
              </a:rPr>
              <a:t>ИК-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и </a:t>
            </a:r>
            <a:r>
              <a:rPr sz="1100" spc="-10" dirty="0">
                <a:latin typeface="Times New Roman"/>
                <a:cs typeface="Times New Roman"/>
              </a:rPr>
              <a:t>-ЕК-</a:t>
            </a:r>
            <a:r>
              <a:rPr sz="1100" spc="-50" dirty="0">
                <a:latin typeface="Times New Roman"/>
                <a:cs typeface="Times New Roman"/>
              </a:rPr>
              <a:t>»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56696" y="4235640"/>
            <a:ext cx="9525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0" dirty="0">
                <a:latin typeface="Times New Roman"/>
                <a:cs typeface="Times New Roman"/>
              </a:rPr>
              <a:t>2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570756" y="4046092"/>
            <a:ext cx="1688464" cy="501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2000"/>
              </a:lnSpc>
              <a:spcBef>
                <a:spcPts val="100"/>
              </a:spcBef>
            </a:pPr>
            <a:r>
              <a:rPr sz="1100" dirty="0">
                <a:latin typeface="Times New Roman"/>
                <a:cs typeface="Times New Roman"/>
              </a:rPr>
              <a:t>На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столе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карточки: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ключик, </a:t>
            </a:r>
            <a:r>
              <a:rPr sz="1100" dirty="0">
                <a:latin typeface="Times New Roman"/>
                <a:cs typeface="Times New Roman"/>
              </a:rPr>
              <a:t>замочек,</a:t>
            </a:r>
            <a:r>
              <a:rPr sz="1100" spc="-4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мячик,</a:t>
            </a:r>
            <a:r>
              <a:rPr sz="1100" spc="-4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орешек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060893" y="3807967"/>
            <a:ext cx="2194560" cy="977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2000"/>
              </a:lnSpc>
              <a:spcBef>
                <a:spcPts val="100"/>
              </a:spcBef>
            </a:pPr>
            <a:r>
              <a:rPr sz="1100" dirty="0">
                <a:latin typeface="Times New Roman"/>
                <a:cs typeface="Times New Roman"/>
              </a:rPr>
              <a:t>«Как</a:t>
            </a:r>
            <a:r>
              <a:rPr sz="1100" spc="-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проверить?</a:t>
            </a:r>
            <a:r>
              <a:rPr sz="1100" spc="-4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Измени</a:t>
            </a:r>
            <a:r>
              <a:rPr sz="1100" spc="-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слово!</a:t>
            </a:r>
            <a:r>
              <a:rPr sz="1100" spc="-40" dirty="0">
                <a:latin typeface="Times New Roman"/>
                <a:cs typeface="Times New Roman"/>
              </a:rPr>
              <a:t> </a:t>
            </a:r>
            <a:r>
              <a:rPr sz="1100" spc="-25" dirty="0">
                <a:latin typeface="Times New Roman"/>
                <a:cs typeface="Times New Roman"/>
              </a:rPr>
              <a:t>Нет </a:t>
            </a:r>
            <a:r>
              <a:rPr sz="1100" dirty="0">
                <a:latin typeface="Times New Roman"/>
                <a:cs typeface="Times New Roman"/>
              </a:rPr>
              <a:t>ключика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(И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осталась)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—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spc="-50" dirty="0">
                <a:latin typeface="Times New Roman"/>
                <a:cs typeface="Times New Roman"/>
              </a:rPr>
              <a:t>в </a:t>
            </a:r>
            <a:r>
              <a:rPr sz="1100" spc="-10" dirty="0">
                <a:latin typeface="Times New Roman"/>
                <a:cs typeface="Times New Roman"/>
              </a:rPr>
              <a:t>грузовичок -ИК-</a:t>
            </a:r>
            <a:r>
              <a:rPr sz="1100" dirty="0">
                <a:latin typeface="Times New Roman"/>
                <a:cs typeface="Times New Roman"/>
              </a:rPr>
              <a:t>!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Нет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замочка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spc="-25" dirty="0">
                <a:latin typeface="Times New Roman"/>
                <a:cs typeface="Times New Roman"/>
              </a:rPr>
              <a:t>(Е </a:t>
            </a:r>
            <a:r>
              <a:rPr sz="1100" dirty="0">
                <a:latin typeface="Times New Roman"/>
                <a:cs typeface="Times New Roman"/>
              </a:rPr>
              <a:t>убежала)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—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в</a:t>
            </a:r>
            <a:r>
              <a:rPr sz="1100" spc="-10" dirty="0">
                <a:latin typeface="Times New Roman"/>
                <a:cs typeface="Times New Roman"/>
              </a:rPr>
              <a:t> грузовичок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-ЕК-</a:t>
            </a:r>
            <a:r>
              <a:rPr sz="1100" spc="-25" dirty="0">
                <a:latin typeface="Times New Roman"/>
                <a:cs typeface="Times New Roman"/>
              </a:rPr>
              <a:t>!»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56696" y="5390210"/>
            <a:ext cx="9525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0" dirty="0">
                <a:latin typeface="Times New Roman"/>
                <a:cs typeface="Times New Roman"/>
              </a:rPr>
              <a:t>3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570756" y="5390210"/>
            <a:ext cx="127508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Times New Roman"/>
                <a:cs typeface="Times New Roman"/>
              </a:rPr>
              <a:t>Агент 001 с </a:t>
            </a:r>
            <a:r>
              <a:rPr sz="1100" spc="-10" dirty="0">
                <a:latin typeface="Times New Roman"/>
                <a:cs typeface="Times New Roman"/>
              </a:rPr>
              <a:t>улыбкой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060893" y="5200662"/>
            <a:ext cx="2201545" cy="501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2000"/>
              </a:lnSpc>
              <a:spcBef>
                <a:spcPts val="100"/>
              </a:spcBef>
            </a:pPr>
            <a:r>
              <a:rPr sz="1100" dirty="0">
                <a:latin typeface="Times New Roman"/>
                <a:cs typeface="Times New Roman"/>
              </a:rPr>
              <a:t>«Молодец!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Ты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сдал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экзамен!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Теперь </a:t>
            </a:r>
            <a:r>
              <a:rPr sz="1100" dirty="0">
                <a:latin typeface="Times New Roman"/>
                <a:cs typeface="Times New Roman"/>
              </a:rPr>
              <a:t>ты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настоящий</a:t>
            </a:r>
            <a:r>
              <a:rPr sz="1100" spc="-3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агент!»</a:t>
            </a:r>
            <a:endParaRPr sz="11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103730"/>
            <a:ext cx="4196575" cy="504977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302620" y="1266596"/>
            <a:ext cx="629031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dirty="0"/>
              <a:t>Метод</a:t>
            </a:r>
            <a:r>
              <a:rPr sz="2200" spc="-40" dirty="0"/>
              <a:t> </a:t>
            </a:r>
            <a:r>
              <a:rPr sz="2200" dirty="0"/>
              <a:t>4:</a:t>
            </a:r>
            <a:r>
              <a:rPr sz="2200" spc="-35" dirty="0"/>
              <a:t> </a:t>
            </a:r>
            <a:r>
              <a:rPr sz="2200" dirty="0"/>
              <a:t>«живые»</a:t>
            </a:r>
            <a:r>
              <a:rPr sz="2200" spc="-35" dirty="0"/>
              <a:t> </a:t>
            </a:r>
            <a:r>
              <a:rPr sz="2200" dirty="0"/>
              <a:t>интерактивы</a:t>
            </a:r>
            <a:r>
              <a:rPr sz="2200" spc="-40" dirty="0"/>
              <a:t> </a:t>
            </a:r>
            <a:r>
              <a:rPr sz="2200" dirty="0"/>
              <a:t>без</a:t>
            </a:r>
            <a:r>
              <a:rPr sz="2200" spc="-35" dirty="0"/>
              <a:t> </a:t>
            </a:r>
            <a:r>
              <a:rPr sz="2200" dirty="0"/>
              <a:t>экрана-</a:t>
            </a:r>
            <a:r>
              <a:rPr sz="2200" spc="-35" dirty="0"/>
              <a:t> </a:t>
            </a:r>
            <a:r>
              <a:rPr sz="2200" spc="-10" dirty="0"/>
              <a:t>образцы</a:t>
            </a:r>
            <a:endParaRPr sz="2200"/>
          </a:p>
        </p:txBody>
      </p:sp>
      <p:sp>
        <p:nvSpPr>
          <p:cNvPr id="4" name="object 4"/>
          <p:cNvSpPr txBox="1"/>
          <p:nvPr/>
        </p:nvSpPr>
        <p:spPr>
          <a:xfrm>
            <a:off x="4302620" y="1615287"/>
            <a:ext cx="140271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-10" dirty="0">
                <a:solidFill>
                  <a:srgbClr val="87636A"/>
                </a:solidFill>
                <a:latin typeface="Times New Roman"/>
                <a:cs typeface="Times New Roman"/>
              </a:rPr>
              <a:t>проведения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302620" y="1837321"/>
            <a:ext cx="7297420" cy="830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2000"/>
              </a:lnSpc>
              <a:spcBef>
                <a:spcPts val="100"/>
              </a:spcBef>
            </a:pPr>
            <a:r>
              <a:rPr sz="1000" spc="-10" dirty="0">
                <a:solidFill>
                  <a:srgbClr val="494949"/>
                </a:solidFill>
                <a:latin typeface="Times New Roman"/>
                <a:cs typeface="Times New Roman"/>
              </a:rPr>
              <a:t>Примеры</a:t>
            </a:r>
            <a:r>
              <a:rPr sz="1000" spc="-2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494949"/>
                </a:solidFill>
                <a:latin typeface="Times New Roman"/>
                <a:cs typeface="Times New Roman"/>
              </a:rPr>
              <a:t>быстрых</a:t>
            </a:r>
            <a:r>
              <a:rPr sz="1000" spc="-1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494949"/>
                </a:solidFill>
                <a:latin typeface="Times New Roman"/>
                <a:cs typeface="Times New Roman"/>
              </a:rPr>
              <a:t>упражнений,</a:t>
            </a:r>
            <a:r>
              <a:rPr sz="1000" spc="-2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494949"/>
                </a:solidFill>
                <a:latin typeface="Times New Roman"/>
                <a:cs typeface="Times New Roman"/>
              </a:rPr>
              <a:t>которые</a:t>
            </a:r>
            <a:r>
              <a:rPr sz="1000" spc="-1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494949"/>
                </a:solidFill>
                <a:latin typeface="Times New Roman"/>
                <a:cs typeface="Times New Roman"/>
              </a:rPr>
              <a:t>можно</a:t>
            </a:r>
            <a:r>
              <a:rPr sz="1000" spc="-2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494949"/>
                </a:solidFill>
                <a:latin typeface="Times New Roman"/>
                <a:cs typeface="Times New Roman"/>
              </a:rPr>
              <a:t>провести</a:t>
            </a:r>
            <a:r>
              <a:rPr sz="1000" spc="-1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494949"/>
                </a:solidFill>
                <a:latin typeface="Times New Roman"/>
                <a:cs typeface="Times New Roman"/>
              </a:rPr>
              <a:t>без</a:t>
            </a:r>
            <a:r>
              <a:rPr sz="1000" spc="-2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494949"/>
                </a:solidFill>
                <a:latin typeface="Times New Roman"/>
                <a:cs typeface="Times New Roman"/>
              </a:rPr>
              <a:t>техники:</a:t>
            </a:r>
            <a:r>
              <a:rPr sz="1000" spc="-1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494949"/>
                </a:solidFill>
                <a:latin typeface="Times New Roman"/>
                <a:cs typeface="Times New Roman"/>
              </a:rPr>
              <a:t>«Молоточек»</a:t>
            </a:r>
            <a:r>
              <a:rPr sz="1000" spc="-2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494949"/>
                </a:solidFill>
                <a:latin typeface="Times New Roman"/>
                <a:cs typeface="Times New Roman"/>
              </a:rPr>
              <a:t>(</a:t>
            </a:r>
            <a:r>
              <a:rPr sz="1000" spc="-1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494949"/>
                </a:solidFill>
                <a:latin typeface="Times New Roman"/>
                <a:cs typeface="Times New Roman"/>
              </a:rPr>
              <a:t>В</a:t>
            </a:r>
            <a:r>
              <a:rPr sz="1000" spc="-1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494949"/>
                </a:solidFill>
                <a:latin typeface="Times New Roman"/>
                <a:cs typeface="Times New Roman"/>
              </a:rPr>
              <a:t>таких</a:t>
            </a:r>
            <a:r>
              <a:rPr sz="1000" spc="-2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494949"/>
                </a:solidFill>
                <a:latin typeface="Times New Roman"/>
                <a:cs typeface="Times New Roman"/>
              </a:rPr>
              <a:t>играх</a:t>
            </a:r>
            <a:r>
              <a:rPr sz="1000" spc="-1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494949"/>
                </a:solidFill>
                <a:latin typeface="Times New Roman"/>
                <a:cs typeface="Times New Roman"/>
              </a:rPr>
              <a:t>часто</a:t>
            </a:r>
            <a:r>
              <a:rPr sz="1000" spc="-2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494949"/>
                </a:solidFill>
                <a:latin typeface="Times New Roman"/>
                <a:cs typeface="Times New Roman"/>
              </a:rPr>
              <a:t>используется</a:t>
            </a:r>
            <a:r>
              <a:rPr sz="1000" spc="-1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494949"/>
                </a:solidFill>
                <a:latin typeface="Times New Roman"/>
                <a:cs typeface="Times New Roman"/>
              </a:rPr>
              <a:t>игрушечный </a:t>
            </a:r>
            <a:r>
              <a:rPr sz="1000" dirty="0">
                <a:solidFill>
                  <a:srgbClr val="494949"/>
                </a:solidFill>
                <a:latin typeface="Times New Roman"/>
                <a:cs typeface="Times New Roman"/>
              </a:rPr>
              <a:t>молоточек,</a:t>
            </a:r>
            <a:r>
              <a:rPr sz="1000" spc="-2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494949"/>
                </a:solidFill>
                <a:latin typeface="Times New Roman"/>
                <a:cs typeface="Times New Roman"/>
              </a:rPr>
              <a:t>который</a:t>
            </a:r>
            <a:r>
              <a:rPr sz="1000" spc="-1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494949"/>
                </a:solidFill>
                <a:latin typeface="Times New Roman"/>
                <a:cs typeface="Times New Roman"/>
              </a:rPr>
              <a:t>помогает</a:t>
            </a:r>
            <a:r>
              <a:rPr sz="1000" spc="-2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494949"/>
                </a:solidFill>
                <a:latin typeface="Times New Roman"/>
                <a:cs typeface="Times New Roman"/>
              </a:rPr>
              <a:t>наглядно</a:t>
            </a:r>
            <a:r>
              <a:rPr sz="1000" spc="-1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494949"/>
                </a:solidFill>
                <a:latin typeface="Times New Roman"/>
                <a:cs typeface="Times New Roman"/>
              </a:rPr>
              <a:t>выделить</a:t>
            </a:r>
            <a:r>
              <a:rPr sz="1000" spc="-2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494949"/>
                </a:solidFill>
                <a:latin typeface="Times New Roman"/>
                <a:cs typeface="Times New Roman"/>
              </a:rPr>
              <a:t>ударный</a:t>
            </a:r>
            <a:r>
              <a:rPr sz="1000" spc="-1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494949"/>
                </a:solidFill>
                <a:latin typeface="Times New Roman"/>
                <a:cs typeface="Times New Roman"/>
              </a:rPr>
              <a:t>звук.</a:t>
            </a:r>
            <a:r>
              <a:rPr sz="1000" spc="-1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494949"/>
                </a:solidFill>
                <a:latin typeface="Times New Roman"/>
                <a:cs typeface="Times New Roman"/>
              </a:rPr>
              <a:t>«Снежный</a:t>
            </a:r>
            <a:r>
              <a:rPr sz="1000" spc="-2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494949"/>
                </a:solidFill>
                <a:latin typeface="Times New Roman"/>
                <a:cs typeface="Times New Roman"/>
              </a:rPr>
              <a:t>ком</a:t>
            </a:r>
            <a:r>
              <a:rPr sz="1000" spc="-1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494949"/>
                </a:solidFill>
                <a:latin typeface="Times New Roman"/>
                <a:cs typeface="Times New Roman"/>
              </a:rPr>
              <a:t>по</a:t>
            </a:r>
            <a:r>
              <a:rPr sz="1000" spc="-2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494949"/>
                </a:solidFill>
                <a:latin typeface="Times New Roman"/>
                <a:cs typeface="Times New Roman"/>
              </a:rPr>
              <a:t>орфограмме»</a:t>
            </a:r>
            <a:r>
              <a:rPr sz="1000" spc="-1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494949"/>
                </a:solidFill>
                <a:latin typeface="Times New Roman"/>
                <a:cs typeface="Times New Roman"/>
              </a:rPr>
              <a:t>(цепочка</a:t>
            </a:r>
            <a:r>
              <a:rPr sz="1000" spc="-1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494949"/>
                </a:solidFill>
                <a:latin typeface="Times New Roman"/>
                <a:cs typeface="Times New Roman"/>
              </a:rPr>
              <a:t>слов,</a:t>
            </a:r>
            <a:r>
              <a:rPr sz="1000" spc="-2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494949"/>
                </a:solidFill>
                <a:latin typeface="Times New Roman"/>
                <a:cs typeface="Times New Roman"/>
              </a:rPr>
              <a:t>кто</a:t>
            </a:r>
            <a:r>
              <a:rPr sz="1000" spc="-1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494949"/>
                </a:solidFill>
                <a:latin typeface="Times New Roman"/>
                <a:cs typeface="Times New Roman"/>
              </a:rPr>
              <a:t>ошибается</a:t>
            </a:r>
            <a:r>
              <a:rPr sz="1000" spc="-2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494949"/>
                </a:solidFill>
                <a:latin typeface="Times New Roman"/>
                <a:cs typeface="Times New Roman"/>
              </a:rPr>
              <a:t>—</a:t>
            </a:r>
            <a:r>
              <a:rPr sz="1000" dirty="0">
                <a:solidFill>
                  <a:srgbClr val="494949"/>
                </a:solidFill>
                <a:latin typeface="Times New Roman"/>
                <a:cs typeface="Times New Roman"/>
              </a:rPr>
              <a:t> выходит),</a:t>
            </a:r>
            <a:r>
              <a:rPr sz="10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494949"/>
                </a:solidFill>
                <a:latin typeface="Times New Roman"/>
                <a:cs typeface="Times New Roman"/>
              </a:rPr>
              <a:t>«Горячий</a:t>
            </a:r>
            <a:r>
              <a:rPr sz="1000" spc="-2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494949"/>
                </a:solidFill>
                <a:latin typeface="Times New Roman"/>
                <a:cs typeface="Times New Roman"/>
              </a:rPr>
              <a:t>стул»</a:t>
            </a:r>
            <a:r>
              <a:rPr sz="1000" spc="-2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494949"/>
                </a:solidFill>
                <a:latin typeface="Times New Roman"/>
                <a:cs typeface="Times New Roman"/>
              </a:rPr>
              <a:t>(ученик</a:t>
            </a:r>
            <a:r>
              <a:rPr sz="1000" spc="-2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494949"/>
                </a:solidFill>
                <a:latin typeface="Times New Roman"/>
                <a:cs typeface="Times New Roman"/>
              </a:rPr>
              <a:t>угадывает</a:t>
            </a:r>
            <a:r>
              <a:rPr sz="1000" spc="-2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494949"/>
                </a:solidFill>
                <a:latin typeface="Times New Roman"/>
                <a:cs typeface="Times New Roman"/>
              </a:rPr>
              <a:t>пропущенную</a:t>
            </a:r>
            <a:r>
              <a:rPr sz="1000" spc="-2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494949"/>
                </a:solidFill>
                <a:latin typeface="Times New Roman"/>
                <a:cs typeface="Times New Roman"/>
              </a:rPr>
              <a:t>букву</a:t>
            </a:r>
            <a:r>
              <a:rPr sz="1000" spc="-2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494949"/>
                </a:solidFill>
                <a:latin typeface="Times New Roman"/>
                <a:cs typeface="Times New Roman"/>
              </a:rPr>
              <a:t>у</a:t>
            </a:r>
            <a:r>
              <a:rPr sz="1000" spc="-2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494949"/>
                </a:solidFill>
                <a:latin typeface="Times New Roman"/>
                <a:cs typeface="Times New Roman"/>
              </a:rPr>
              <a:t>доски),</a:t>
            </a:r>
            <a:r>
              <a:rPr sz="1000" spc="-2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494949"/>
                </a:solidFill>
                <a:latin typeface="Times New Roman"/>
                <a:cs typeface="Times New Roman"/>
              </a:rPr>
              <a:t>«Эстафета</a:t>
            </a:r>
            <a:r>
              <a:rPr sz="1000" spc="-2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494949"/>
                </a:solidFill>
                <a:latin typeface="Times New Roman"/>
                <a:cs typeface="Times New Roman"/>
              </a:rPr>
              <a:t>у</a:t>
            </a:r>
            <a:r>
              <a:rPr sz="1000" spc="-2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494949"/>
                </a:solidFill>
                <a:latin typeface="Times New Roman"/>
                <a:cs typeface="Times New Roman"/>
              </a:rPr>
              <a:t>доски»</a:t>
            </a:r>
            <a:r>
              <a:rPr sz="1000" spc="-2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494949"/>
                </a:solidFill>
                <a:latin typeface="Times New Roman"/>
                <a:cs typeface="Times New Roman"/>
              </a:rPr>
              <a:t>(два</a:t>
            </a:r>
            <a:r>
              <a:rPr sz="1000" spc="-2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494949"/>
                </a:solidFill>
                <a:latin typeface="Times New Roman"/>
                <a:cs typeface="Times New Roman"/>
              </a:rPr>
              <a:t>ряда,</a:t>
            </a:r>
            <a:r>
              <a:rPr sz="1000" spc="-2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494949"/>
                </a:solidFill>
                <a:latin typeface="Times New Roman"/>
                <a:cs typeface="Times New Roman"/>
              </a:rPr>
              <a:t>каждый</a:t>
            </a:r>
            <a:r>
              <a:rPr sz="1000" spc="-2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494949"/>
                </a:solidFill>
                <a:latin typeface="Times New Roman"/>
                <a:cs typeface="Times New Roman"/>
              </a:rPr>
              <a:t>пишет</a:t>
            </a:r>
            <a:r>
              <a:rPr sz="1000" spc="-2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494949"/>
                </a:solidFill>
                <a:latin typeface="Times New Roman"/>
                <a:cs typeface="Times New Roman"/>
              </a:rPr>
              <a:t>слово</a:t>
            </a:r>
            <a:r>
              <a:rPr sz="1000" spc="-2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000" spc="-25" dirty="0">
                <a:solidFill>
                  <a:srgbClr val="494949"/>
                </a:solidFill>
                <a:latin typeface="Times New Roman"/>
                <a:cs typeface="Times New Roman"/>
              </a:rPr>
              <a:t>на </a:t>
            </a:r>
            <a:r>
              <a:rPr sz="1000" spc="-20" dirty="0">
                <a:solidFill>
                  <a:srgbClr val="494949"/>
                </a:solidFill>
                <a:latin typeface="Times New Roman"/>
                <a:cs typeface="Times New Roman"/>
              </a:rPr>
              <a:t>ЖИ-</a:t>
            </a:r>
            <a:r>
              <a:rPr sz="1000" dirty="0">
                <a:solidFill>
                  <a:srgbClr val="494949"/>
                </a:solidFill>
                <a:latin typeface="Times New Roman"/>
                <a:cs typeface="Times New Roman"/>
              </a:rPr>
              <a:t>ШИ</a:t>
            </a:r>
            <a:r>
              <a:rPr sz="1000" spc="-1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494949"/>
                </a:solidFill>
                <a:latin typeface="Times New Roman"/>
                <a:cs typeface="Times New Roman"/>
              </a:rPr>
              <a:t>и</a:t>
            </a:r>
            <a:r>
              <a:rPr sz="1000" spc="-1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494949"/>
                </a:solidFill>
                <a:latin typeface="Times New Roman"/>
                <a:cs typeface="Times New Roman"/>
              </a:rPr>
              <a:t>передаёт</a:t>
            </a:r>
            <a:r>
              <a:rPr sz="1000" spc="-1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494949"/>
                </a:solidFill>
                <a:latin typeface="Times New Roman"/>
                <a:cs typeface="Times New Roman"/>
              </a:rPr>
              <a:t>мел</a:t>
            </a:r>
            <a:r>
              <a:rPr sz="950" spc="-10" dirty="0">
                <a:solidFill>
                  <a:srgbClr val="494949"/>
                </a:solidFill>
                <a:latin typeface="Arial"/>
                <a:cs typeface="Arial"/>
              </a:rPr>
              <a:t>).</a:t>
            </a:r>
            <a:endParaRPr sz="95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312939" y="4915147"/>
            <a:ext cx="137795" cy="748665"/>
            <a:chOff x="4312939" y="4915147"/>
            <a:chExt cx="137795" cy="748665"/>
          </a:xfrm>
        </p:grpSpPr>
        <p:sp>
          <p:nvSpPr>
            <p:cNvPr id="7" name="object 7"/>
            <p:cNvSpPr/>
            <p:nvPr/>
          </p:nvSpPr>
          <p:spPr>
            <a:xfrm>
              <a:off x="4323715" y="4925923"/>
              <a:ext cx="127000" cy="737870"/>
            </a:xfrm>
            <a:custGeom>
              <a:avLst/>
              <a:gdLst/>
              <a:ahLst/>
              <a:cxnLst/>
              <a:rect l="l" t="t" r="r" b="b"/>
              <a:pathLst>
                <a:path w="127000" h="737870">
                  <a:moveTo>
                    <a:pt x="63400" y="0"/>
                  </a:moveTo>
                  <a:lnTo>
                    <a:pt x="38821" y="5016"/>
                  </a:lnTo>
                  <a:lnTo>
                    <a:pt x="18657" y="18659"/>
                  </a:lnTo>
                  <a:lnTo>
                    <a:pt x="5015" y="38822"/>
                  </a:lnTo>
                  <a:lnTo>
                    <a:pt x="0" y="63398"/>
                  </a:lnTo>
                  <a:lnTo>
                    <a:pt x="0" y="673963"/>
                  </a:lnTo>
                  <a:lnTo>
                    <a:pt x="5015" y="698546"/>
                  </a:lnTo>
                  <a:lnTo>
                    <a:pt x="18657" y="718713"/>
                  </a:lnTo>
                  <a:lnTo>
                    <a:pt x="38821" y="732358"/>
                  </a:lnTo>
                  <a:lnTo>
                    <a:pt x="63400" y="737374"/>
                  </a:lnTo>
                  <a:lnTo>
                    <a:pt x="87980" y="732358"/>
                  </a:lnTo>
                  <a:lnTo>
                    <a:pt x="108144" y="718713"/>
                  </a:lnTo>
                  <a:lnTo>
                    <a:pt x="121786" y="698546"/>
                  </a:lnTo>
                  <a:lnTo>
                    <a:pt x="126801" y="673963"/>
                  </a:lnTo>
                  <a:lnTo>
                    <a:pt x="126801" y="63398"/>
                  </a:lnTo>
                  <a:lnTo>
                    <a:pt x="121786" y="38822"/>
                  </a:lnTo>
                  <a:lnTo>
                    <a:pt x="108144" y="18659"/>
                  </a:lnTo>
                  <a:lnTo>
                    <a:pt x="87980" y="5016"/>
                  </a:lnTo>
                  <a:lnTo>
                    <a:pt x="63400" y="0"/>
                  </a:lnTo>
                  <a:close/>
                </a:path>
              </a:pathLst>
            </a:custGeom>
            <a:solidFill>
              <a:srgbClr val="E4B1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315320" y="4917529"/>
              <a:ext cx="122555" cy="732790"/>
            </a:xfrm>
            <a:custGeom>
              <a:avLst/>
              <a:gdLst/>
              <a:ahLst/>
              <a:cxnLst/>
              <a:rect l="l" t="t" r="r" b="b"/>
              <a:pathLst>
                <a:path w="122554" h="732789">
                  <a:moveTo>
                    <a:pt x="61019" y="0"/>
                  </a:moveTo>
                  <a:lnTo>
                    <a:pt x="37363" y="4827"/>
                  </a:lnTo>
                  <a:lnTo>
                    <a:pt x="17956" y="17957"/>
                  </a:lnTo>
                  <a:lnTo>
                    <a:pt x="4826" y="37365"/>
                  </a:lnTo>
                  <a:lnTo>
                    <a:pt x="0" y="61023"/>
                  </a:lnTo>
                  <a:lnTo>
                    <a:pt x="0" y="671588"/>
                  </a:lnTo>
                  <a:lnTo>
                    <a:pt x="4826" y="695244"/>
                  </a:lnTo>
                  <a:lnTo>
                    <a:pt x="17956" y="714648"/>
                  </a:lnTo>
                  <a:lnTo>
                    <a:pt x="37363" y="727774"/>
                  </a:lnTo>
                  <a:lnTo>
                    <a:pt x="61019" y="732599"/>
                  </a:lnTo>
                  <a:lnTo>
                    <a:pt x="84675" y="727774"/>
                  </a:lnTo>
                  <a:lnTo>
                    <a:pt x="104081" y="714648"/>
                  </a:lnTo>
                  <a:lnTo>
                    <a:pt x="117211" y="695244"/>
                  </a:lnTo>
                  <a:lnTo>
                    <a:pt x="122038" y="671588"/>
                  </a:lnTo>
                  <a:lnTo>
                    <a:pt x="122038" y="61023"/>
                  </a:lnTo>
                  <a:lnTo>
                    <a:pt x="117211" y="37365"/>
                  </a:lnTo>
                  <a:lnTo>
                    <a:pt x="104081" y="17957"/>
                  </a:lnTo>
                  <a:lnTo>
                    <a:pt x="84675" y="4827"/>
                  </a:lnTo>
                  <a:lnTo>
                    <a:pt x="61019" y="0"/>
                  </a:lnTo>
                  <a:close/>
                </a:path>
              </a:pathLst>
            </a:custGeom>
            <a:solidFill>
              <a:srgbClr val="FFCC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315320" y="4917529"/>
              <a:ext cx="122555" cy="732790"/>
            </a:xfrm>
            <a:custGeom>
              <a:avLst/>
              <a:gdLst/>
              <a:ahLst/>
              <a:cxnLst/>
              <a:rect l="l" t="t" r="r" b="b"/>
              <a:pathLst>
                <a:path w="122554" h="732789">
                  <a:moveTo>
                    <a:pt x="0" y="61023"/>
                  </a:moveTo>
                  <a:lnTo>
                    <a:pt x="4826" y="37365"/>
                  </a:lnTo>
                  <a:lnTo>
                    <a:pt x="17956" y="17957"/>
                  </a:lnTo>
                  <a:lnTo>
                    <a:pt x="37363" y="4827"/>
                  </a:lnTo>
                  <a:lnTo>
                    <a:pt x="61019" y="0"/>
                  </a:lnTo>
                  <a:lnTo>
                    <a:pt x="84675" y="4827"/>
                  </a:lnTo>
                  <a:lnTo>
                    <a:pt x="104081" y="17957"/>
                  </a:lnTo>
                  <a:lnTo>
                    <a:pt x="117211" y="37365"/>
                  </a:lnTo>
                  <a:lnTo>
                    <a:pt x="122038" y="61023"/>
                  </a:lnTo>
                  <a:lnTo>
                    <a:pt x="122038" y="671588"/>
                  </a:lnTo>
                  <a:lnTo>
                    <a:pt x="117211" y="695244"/>
                  </a:lnTo>
                  <a:lnTo>
                    <a:pt x="104081" y="714648"/>
                  </a:lnTo>
                  <a:lnTo>
                    <a:pt x="84675" y="727774"/>
                  </a:lnTo>
                  <a:lnTo>
                    <a:pt x="61019" y="732599"/>
                  </a:lnTo>
                  <a:lnTo>
                    <a:pt x="37363" y="727774"/>
                  </a:lnTo>
                  <a:lnTo>
                    <a:pt x="17956" y="714648"/>
                  </a:lnTo>
                  <a:lnTo>
                    <a:pt x="4826" y="695244"/>
                  </a:lnTo>
                  <a:lnTo>
                    <a:pt x="0" y="671588"/>
                  </a:lnTo>
                  <a:lnTo>
                    <a:pt x="0" y="61023"/>
                  </a:lnTo>
                  <a:close/>
                </a:path>
              </a:pathLst>
            </a:custGeom>
            <a:ln w="4762">
              <a:solidFill>
                <a:srgbClr val="E4B1B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4312939" y="2796927"/>
            <a:ext cx="137795" cy="748665"/>
            <a:chOff x="4312939" y="2796927"/>
            <a:chExt cx="137795" cy="748665"/>
          </a:xfrm>
        </p:grpSpPr>
        <p:sp>
          <p:nvSpPr>
            <p:cNvPr id="11" name="object 11"/>
            <p:cNvSpPr/>
            <p:nvPr/>
          </p:nvSpPr>
          <p:spPr>
            <a:xfrm>
              <a:off x="4323715" y="2807703"/>
              <a:ext cx="127000" cy="737870"/>
            </a:xfrm>
            <a:custGeom>
              <a:avLst/>
              <a:gdLst/>
              <a:ahLst/>
              <a:cxnLst/>
              <a:rect l="l" t="t" r="r" b="b"/>
              <a:pathLst>
                <a:path w="127000" h="737870">
                  <a:moveTo>
                    <a:pt x="63400" y="0"/>
                  </a:moveTo>
                  <a:lnTo>
                    <a:pt x="38821" y="5016"/>
                  </a:lnTo>
                  <a:lnTo>
                    <a:pt x="18657" y="18659"/>
                  </a:lnTo>
                  <a:lnTo>
                    <a:pt x="5015" y="38822"/>
                  </a:lnTo>
                  <a:lnTo>
                    <a:pt x="0" y="63398"/>
                  </a:lnTo>
                  <a:lnTo>
                    <a:pt x="0" y="673963"/>
                  </a:lnTo>
                  <a:lnTo>
                    <a:pt x="5015" y="698546"/>
                  </a:lnTo>
                  <a:lnTo>
                    <a:pt x="18657" y="718713"/>
                  </a:lnTo>
                  <a:lnTo>
                    <a:pt x="38821" y="732358"/>
                  </a:lnTo>
                  <a:lnTo>
                    <a:pt x="63400" y="737374"/>
                  </a:lnTo>
                  <a:lnTo>
                    <a:pt x="87980" y="732358"/>
                  </a:lnTo>
                  <a:lnTo>
                    <a:pt x="108144" y="718713"/>
                  </a:lnTo>
                  <a:lnTo>
                    <a:pt x="121786" y="698546"/>
                  </a:lnTo>
                  <a:lnTo>
                    <a:pt x="126801" y="673963"/>
                  </a:lnTo>
                  <a:lnTo>
                    <a:pt x="126801" y="63398"/>
                  </a:lnTo>
                  <a:lnTo>
                    <a:pt x="121786" y="38822"/>
                  </a:lnTo>
                  <a:lnTo>
                    <a:pt x="108144" y="18659"/>
                  </a:lnTo>
                  <a:lnTo>
                    <a:pt x="87980" y="5016"/>
                  </a:lnTo>
                  <a:lnTo>
                    <a:pt x="63400" y="0"/>
                  </a:lnTo>
                  <a:close/>
                </a:path>
              </a:pathLst>
            </a:custGeom>
            <a:solidFill>
              <a:srgbClr val="E4B1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315320" y="2799308"/>
              <a:ext cx="122555" cy="732790"/>
            </a:xfrm>
            <a:custGeom>
              <a:avLst/>
              <a:gdLst/>
              <a:ahLst/>
              <a:cxnLst/>
              <a:rect l="l" t="t" r="r" b="b"/>
              <a:pathLst>
                <a:path w="122554" h="732789">
                  <a:moveTo>
                    <a:pt x="61019" y="0"/>
                  </a:moveTo>
                  <a:lnTo>
                    <a:pt x="37363" y="4827"/>
                  </a:lnTo>
                  <a:lnTo>
                    <a:pt x="17956" y="17957"/>
                  </a:lnTo>
                  <a:lnTo>
                    <a:pt x="4826" y="37365"/>
                  </a:lnTo>
                  <a:lnTo>
                    <a:pt x="0" y="61023"/>
                  </a:lnTo>
                  <a:lnTo>
                    <a:pt x="0" y="671588"/>
                  </a:lnTo>
                  <a:lnTo>
                    <a:pt x="4826" y="695244"/>
                  </a:lnTo>
                  <a:lnTo>
                    <a:pt x="17956" y="714648"/>
                  </a:lnTo>
                  <a:lnTo>
                    <a:pt x="37363" y="727774"/>
                  </a:lnTo>
                  <a:lnTo>
                    <a:pt x="61019" y="732599"/>
                  </a:lnTo>
                  <a:lnTo>
                    <a:pt x="84675" y="727774"/>
                  </a:lnTo>
                  <a:lnTo>
                    <a:pt x="104081" y="714648"/>
                  </a:lnTo>
                  <a:lnTo>
                    <a:pt x="117211" y="695244"/>
                  </a:lnTo>
                  <a:lnTo>
                    <a:pt x="122038" y="671588"/>
                  </a:lnTo>
                  <a:lnTo>
                    <a:pt x="122038" y="61023"/>
                  </a:lnTo>
                  <a:lnTo>
                    <a:pt x="117211" y="37365"/>
                  </a:lnTo>
                  <a:lnTo>
                    <a:pt x="104081" y="17957"/>
                  </a:lnTo>
                  <a:lnTo>
                    <a:pt x="84675" y="4827"/>
                  </a:lnTo>
                  <a:lnTo>
                    <a:pt x="61019" y="0"/>
                  </a:lnTo>
                  <a:close/>
                </a:path>
              </a:pathLst>
            </a:custGeom>
            <a:solidFill>
              <a:srgbClr val="FFCC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315320" y="2799308"/>
              <a:ext cx="122555" cy="732790"/>
            </a:xfrm>
            <a:custGeom>
              <a:avLst/>
              <a:gdLst/>
              <a:ahLst/>
              <a:cxnLst/>
              <a:rect l="l" t="t" r="r" b="b"/>
              <a:pathLst>
                <a:path w="122554" h="732789">
                  <a:moveTo>
                    <a:pt x="0" y="61023"/>
                  </a:moveTo>
                  <a:lnTo>
                    <a:pt x="4826" y="37365"/>
                  </a:lnTo>
                  <a:lnTo>
                    <a:pt x="17956" y="17957"/>
                  </a:lnTo>
                  <a:lnTo>
                    <a:pt x="37363" y="4827"/>
                  </a:lnTo>
                  <a:lnTo>
                    <a:pt x="61019" y="0"/>
                  </a:lnTo>
                  <a:lnTo>
                    <a:pt x="84675" y="4827"/>
                  </a:lnTo>
                  <a:lnTo>
                    <a:pt x="104081" y="17957"/>
                  </a:lnTo>
                  <a:lnTo>
                    <a:pt x="117211" y="37365"/>
                  </a:lnTo>
                  <a:lnTo>
                    <a:pt x="122038" y="61023"/>
                  </a:lnTo>
                  <a:lnTo>
                    <a:pt x="122038" y="671588"/>
                  </a:lnTo>
                  <a:lnTo>
                    <a:pt x="117211" y="695244"/>
                  </a:lnTo>
                  <a:lnTo>
                    <a:pt x="104081" y="714648"/>
                  </a:lnTo>
                  <a:lnTo>
                    <a:pt x="84675" y="727774"/>
                  </a:lnTo>
                  <a:lnTo>
                    <a:pt x="61019" y="732599"/>
                  </a:lnTo>
                  <a:lnTo>
                    <a:pt x="37363" y="727774"/>
                  </a:lnTo>
                  <a:lnTo>
                    <a:pt x="17956" y="714648"/>
                  </a:lnTo>
                  <a:lnTo>
                    <a:pt x="4826" y="695244"/>
                  </a:lnTo>
                  <a:lnTo>
                    <a:pt x="0" y="671588"/>
                  </a:lnTo>
                  <a:lnTo>
                    <a:pt x="0" y="61023"/>
                  </a:lnTo>
                  <a:close/>
                </a:path>
              </a:pathLst>
            </a:custGeom>
            <a:ln w="4762">
              <a:solidFill>
                <a:srgbClr val="E4B1B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4312939" y="3882472"/>
            <a:ext cx="137795" cy="748665"/>
            <a:chOff x="4312939" y="3882472"/>
            <a:chExt cx="137795" cy="748665"/>
          </a:xfrm>
        </p:grpSpPr>
        <p:sp>
          <p:nvSpPr>
            <p:cNvPr id="15" name="object 15"/>
            <p:cNvSpPr/>
            <p:nvPr/>
          </p:nvSpPr>
          <p:spPr>
            <a:xfrm>
              <a:off x="4323715" y="3893248"/>
              <a:ext cx="127000" cy="737870"/>
            </a:xfrm>
            <a:custGeom>
              <a:avLst/>
              <a:gdLst/>
              <a:ahLst/>
              <a:cxnLst/>
              <a:rect l="l" t="t" r="r" b="b"/>
              <a:pathLst>
                <a:path w="127000" h="737870">
                  <a:moveTo>
                    <a:pt x="63400" y="0"/>
                  </a:moveTo>
                  <a:lnTo>
                    <a:pt x="38821" y="5016"/>
                  </a:lnTo>
                  <a:lnTo>
                    <a:pt x="18657" y="18659"/>
                  </a:lnTo>
                  <a:lnTo>
                    <a:pt x="5015" y="38822"/>
                  </a:lnTo>
                  <a:lnTo>
                    <a:pt x="0" y="63398"/>
                  </a:lnTo>
                  <a:lnTo>
                    <a:pt x="0" y="673963"/>
                  </a:lnTo>
                  <a:lnTo>
                    <a:pt x="5015" y="698546"/>
                  </a:lnTo>
                  <a:lnTo>
                    <a:pt x="18657" y="718713"/>
                  </a:lnTo>
                  <a:lnTo>
                    <a:pt x="38821" y="732358"/>
                  </a:lnTo>
                  <a:lnTo>
                    <a:pt x="63400" y="737374"/>
                  </a:lnTo>
                  <a:lnTo>
                    <a:pt x="87980" y="732358"/>
                  </a:lnTo>
                  <a:lnTo>
                    <a:pt x="108144" y="718713"/>
                  </a:lnTo>
                  <a:lnTo>
                    <a:pt x="121786" y="698546"/>
                  </a:lnTo>
                  <a:lnTo>
                    <a:pt x="126801" y="673963"/>
                  </a:lnTo>
                  <a:lnTo>
                    <a:pt x="126801" y="63398"/>
                  </a:lnTo>
                  <a:lnTo>
                    <a:pt x="121786" y="38822"/>
                  </a:lnTo>
                  <a:lnTo>
                    <a:pt x="108144" y="18659"/>
                  </a:lnTo>
                  <a:lnTo>
                    <a:pt x="87980" y="5016"/>
                  </a:lnTo>
                  <a:lnTo>
                    <a:pt x="63400" y="0"/>
                  </a:lnTo>
                  <a:close/>
                </a:path>
              </a:pathLst>
            </a:custGeom>
            <a:solidFill>
              <a:srgbClr val="E4B1B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315320" y="3884853"/>
              <a:ext cx="122555" cy="732790"/>
            </a:xfrm>
            <a:custGeom>
              <a:avLst/>
              <a:gdLst/>
              <a:ahLst/>
              <a:cxnLst/>
              <a:rect l="l" t="t" r="r" b="b"/>
              <a:pathLst>
                <a:path w="122554" h="732789">
                  <a:moveTo>
                    <a:pt x="61019" y="0"/>
                  </a:moveTo>
                  <a:lnTo>
                    <a:pt x="37363" y="4827"/>
                  </a:lnTo>
                  <a:lnTo>
                    <a:pt x="17956" y="17957"/>
                  </a:lnTo>
                  <a:lnTo>
                    <a:pt x="4826" y="37365"/>
                  </a:lnTo>
                  <a:lnTo>
                    <a:pt x="0" y="61023"/>
                  </a:lnTo>
                  <a:lnTo>
                    <a:pt x="0" y="671588"/>
                  </a:lnTo>
                  <a:lnTo>
                    <a:pt x="4826" y="695244"/>
                  </a:lnTo>
                  <a:lnTo>
                    <a:pt x="17956" y="714648"/>
                  </a:lnTo>
                  <a:lnTo>
                    <a:pt x="37363" y="727774"/>
                  </a:lnTo>
                  <a:lnTo>
                    <a:pt x="61019" y="732599"/>
                  </a:lnTo>
                  <a:lnTo>
                    <a:pt x="84675" y="727774"/>
                  </a:lnTo>
                  <a:lnTo>
                    <a:pt x="104081" y="714648"/>
                  </a:lnTo>
                  <a:lnTo>
                    <a:pt x="117211" y="695244"/>
                  </a:lnTo>
                  <a:lnTo>
                    <a:pt x="122038" y="671588"/>
                  </a:lnTo>
                  <a:lnTo>
                    <a:pt x="122038" y="61023"/>
                  </a:lnTo>
                  <a:lnTo>
                    <a:pt x="117211" y="37365"/>
                  </a:lnTo>
                  <a:lnTo>
                    <a:pt x="104081" y="17957"/>
                  </a:lnTo>
                  <a:lnTo>
                    <a:pt x="84675" y="4827"/>
                  </a:lnTo>
                  <a:lnTo>
                    <a:pt x="61019" y="0"/>
                  </a:lnTo>
                  <a:close/>
                </a:path>
              </a:pathLst>
            </a:custGeom>
            <a:solidFill>
              <a:srgbClr val="FFCC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315320" y="3884853"/>
              <a:ext cx="122555" cy="732790"/>
            </a:xfrm>
            <a:custGeom>
              <a:avLst/>
              <a:gdLst/>
              <a:ahLst/>
              <a:cxnLst/>
              <a:rect l="l" t="t" r="r" b="b"/>
              <a:pathLst>
                <a:path w="122554" h="732789">
                  <a:moveTo>
                    <a:pt x="0" y="61023"/>
                  </a:moveTo>
                  <a:lnTo>
                    <a:pt x="4826" y="37365"/>
                  </a:lnTo>
                  <a:lnTo>
                    <a:pt x="17956" y="17957"/>
                  </a:lnTo>
                  <a:lnTo>
                    <a:pt x="37363" y="4827"/>
                  </a:lnTo>
                  <a:lnTo>
                    <a:pt x="61019" y="0"/>
                  </a:lnTo>
                  <a:lnTo>
                    <a:pt x="84675" y="4827"/>
                  </a:lnTo>
                  <a:lnTo>
                    <a:pt x="104081" y="17957"/>
                  </a:lnTo>
                  <a:lnTo>
                    <a:pt x="117211" y="37365"/>
                  </a:lnTo>
                  <a:lnTo>
                    <a:pt x="122038" y="61023"/>
                  </a:lnTo>
                  <a:lnTo>
                    <a:pt x="122038" y="671588"/>
                  </a:lnTo>
                  <a:lnTo>
                    <a:pt x="117211" y="695244"/>
                  </a:lnTo>
                  <a:lnTo>
                    <a:pt x="104081" y="714648"/>
                  </a:lnTo>
                  <a:lnTo>
                    <a:pt x="84675" y="727774"/>
                  </a:lnTo>
                  <a:lnTo>
                    <a:pt x="61019" y="732599"/>
                  </a:lnTo>
                  <a:lnTo>
                    <a:pt x="37363" y="727774"/>
                  </a:lnTo>
                  <a:lnTo>
                    <a:pt x="17956" y="714648"/>
                  </a:lnTo>
                  <a:lnTo>
                    <a:pt x="4826" y="695244"/>
                  </a:lnTo>
                  <a:lnTo>
                    <a:pt x="0" y="671588"/>
                  </a:lnTo>
                  <a:lnTo>
                    <a:pt x="0" y="61023"/>
                  </a:lnTo>
                  <a:close/>
                </a:path>
              </a:pathLst>
            </a:custGeom>
            <a:ln w="4762">
              <a:solidFill>
                <a:srgbClr val="E4B1B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4604384" y="2775057"/>
            <a:ext cx="4352290" cy="2905760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52069">
              <a:lnSpc>
                <a:spcPct val="100000"/>
              </a:lnSpc>
              <a:spcBef>
                <a:spcPts val="445"/>
              </a:spcBef>
            </a:pPr>
            <a:r>
              <a:rPr sz="1600" spc="-10" dirty="0">
                <a:solidFill>
                  <a:srgbClr val="494949"/>
                </a:solidFill>
                <a:latin typeface="Times New Roman"/>
                <a:cs typeface="Times New Roman"/>
              </a:rPr>
              <a:t>Молоточек</a:t>
            </a:r>
            <a:endParaRPr sz="1600">
              <a:latin typeface="Times New Roman"/>
              <a:cs typeface="Times New Roman"/>
            </a:endParaRPr>
          </a:p>
          <a:p>
            <a:pPr marL="52069">
              <a:lnSpc>
                <a:spcPct val="100000"/>
              </a:lnSpc>
              <a:spcBef>
                <a:spcPts val="200"/>
              </a:spcBef>
            </a:pPr>
            <a:r>
              <a:rPr sz="950" dirty="0">
                <a:solidFill>
                  <a:srgbClr val="494949"/>
                </a:solidFill>
                <a:latin typeface="Times New Roman"/>
                <a:cs typeface="Times New Roman"/>
              </a:rPr>
              <a:t>В</a:t>
            </a:r>
            <a:r>
              <a:rPr sz="950" spc="-1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494949"/>
                </a:solidFill>
                <a:latin typeface="Times New Roman"/>
                <a:cs typeface="Times New Roman"/>
              </a:rPr>
              <a:t>таких</a:t>
            </a:r>
            <a:r>
              <a:rPr sz="950" spc="-1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494949"/>
                </a:solidFill>
                <a:latin typeface="Times New Roman"/>
                <a:cs typeface="Times New Roman"/>
              </a:rPr>
              <a:t>играх</a:t>
            </a:r>
            <a:r>
              <a:rPr sz="950" spc="-1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494949"/>
                </a:solidFill>
                <a:latin typeface="Times New Roman"/>
                <a:cs typeface="Times New Roman"/>
              </a:rPr>
              <a:t>часто</a:t>
            </a:r>
            <a:r>
              <a:rPr sz="950" spc="-10" dirty="0">
                <a:solidFill>
                  <a:srgbClr val="494949"/>
                </a:solidFill>
                <a:latin typeface="Times New Roman"/>
                <a:cs typeface="Times New Roman"/>
              </a:rPr>
              <a:t> используется игрушечный молоточек,</a:t>
            </a:r>
            <a:endParaRPr sz="950">
              <a:latin typeface="Times New Roman"/>
              <a:cs typeface="Times New Roman"/>
            </a:endParaRPr>
          </a:p>
          <a:p>
            <a:pPr marL="52069">
              <a:lnSpc>
                <a:spcPct val="100000"/>
              </a:lnSpc>
              <a:spcBef>
                <a:spcPts val="365"/>
              </a:spcBef>
            </a:pPr>
            <a:r>
              <a:rPr sz="950" spc="-10" dirty="0">
                <a:solidFill>
                  <a:srgbClr val="494949"/>
                </a:solidFill>
                <a:latin typeface="Times New Roman"/>
                <a:cs typeface="Times New Roman"/>
              </a:rPr>
              <a:t>который</a:t>
            </a:r>
            <a:r>
              <a:rPr sz="950" spc="-1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494949"/>
                </a:solidFill>
                <a:latin typeface="Times New Roman"/>
                <a:cs typeface="Times New Roman"/>
              </a:rPr>
              <a:t>помогает</a:t>
            </a:r>
            <a:r>
              <a:rPr sz="950" spc="-10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494949"/>
                </a:solidFill>
                <a:latin typeface="Times New Roman"/>
                <a:cs typeface="Times New Roman"/>
              </a:rPr>
              <a:t>наглядно</a:t>
            </a:r>
            <a:r>
              <a:rPr sz="950" spc="-10" dirty="0">
                <a:solidFill>
                  <a:srgbClr val="494949"/>
                </a:solidFill>
                <a:latin typeface="Times New Roman"/>
                <a:cs typeface="Times New Roman"/>
              </a:rPr>
              <a:t> выделить</a:t>
            </a:r>
            <a:r>
              <a:rPr sz="950" spc="-15" dirty="0">
                <a:solidFill>
                  <a:srgbClr val="494949"/>
                </a:solidFill>
                <a:latin typeface="Times New Roman"/>
                <a:cs typeface="Times New Roman"/>
              </a:rPr>
              <a:t> </a:t>
            </a:r>
            <a:r>
              <a:rPr sz="950" spc="-10" dirty="0">
                <a:solidFill>
                  <a:srgbClr val="494949"/>
                </a:solidFill>
                <a:latin typeface="Times New Roman"/>
                <a:cs typeface="Times New Roman"/>
              </a:rPr>
              <a:t>ударный звук.</a:t>
            </a:r>
            <a:endParaRPr sz="9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10"/>
              </a:spcBef>
            </a:pPr>
            <a:endParaRPr sz="950">
              <a:latin typeface="Times New Roman"/>
              <a:cs typeface="Times New Roman"/>
            </a:endParaRPr>
          </a:p>
          <a:p>
            <a:pPr marL="52069">
              <a:lnSpc>
                <a:spcPct val="100000"/>
              </a:lnSpc>
            </a:pPr>
            <a:r>
              <a:rPr sz="1600" spc="-10" dirty="0">
                <a:latin typeface="Times New Roman"/>
                <a:cs typeface="Times New Roman"/>
              </a:rPr>
              <a:t>«Отхлопай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слоги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в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слове»</a:t>
            </a:r>
            <a:endParaRPr sz="1600">
              <a:latin typeface="Times New Roman"/>
              <a:cs typeface="Times New Roman"/>
            </a:endParaRPr>
          </a:p>
          <a:p>
            <a:pPr marL="52069" marR="5080" indent="34925">
              <a:lnSpc>
                <a:spcPct val="132000"/>
              </a:lnSpc>
              <a:spcBef>
                <a:spcPts val="50"/>
              </a:spcBef>
            </a:pPr>
            <a:r>
              <a:rPr sz="1100" dirty="0">
                <a:latin typeface="Times New Roman"/>
                <a:cs typeface="Times New Roman"/>
              </a:rPr>
              <a:t>У</a:t>
            </a:r>
            <a:r>
              <a:rPr sz="1100" spc="-3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участника</a:t>
            </a:r>
            <a:r>
              <a:rPr sz="1100" spc="-3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игры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картинка</a:t>
            </a:r>
            <a:r>
              <a:rPr sz="1100" spc="-3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со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словом.</a:t>
            </a:r>
            <a:r>
              <a:rPr sz="1100" spc="-3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Участник</a:t>
            </a:r>
            <a:r>
              <a:rPr sz="1100" spc="-3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должен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отхлопать</a:t>
            </a:r>
            <a:r>
              <a:rPr sz="1100" spc="-30" dirty="0">
                <a:latin typeface="Times New Roman"/>
                <a:cs typeface="Times New Roman"/>
              </a:rPr>
              <a:t> </a:t>
            </a:r>
            <a:r>
              <a:rPr sz="1100" spc="-25" dirty="0">
                <a:latin typeface="Times New Roman"/>
                <a:cs typeface="Times New Roman"/>
              </a:rPr>
              <a:t>это </a:t>
            </a:r>
            <a:r>
              <a:rPr sz="1100" dirty="0">
                <a:latin typeface="Times New Roman"/>
                <a:cs typeface="Times New Roman"/>
              </a:rPr>
              <a:t>слово,</a:t>
            </a:r>
            <a:r>
              <a:rPr sz="1100" spc="24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произнося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его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вслух.</a:t>
            </a: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665"/>
              </a:spcBef>
            </a:pP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600" spc="-10" dirty="0">
                <a:latin typeface="Times New Roman"/>
                <a:cs typeface="Times New Roman"/>
              </a:rPr>
              <a:t>Эстафета</a:t>
            </a:r>
            <a:endParaRPr sz="1600">
              <a:latin typeface="Times New Roman"/>
              <a:cs typeface="Times New Roman"/>
            </a:endParaRPr>
          </a:p>
          <a:p>
            <a:pPr marL="52069" marR="224154">
              <a:lnSpc>
                <a:spcPct val="132000"/>
              </a:lnSpc>
              <a:spcBef>
                <a:spcPts val="500"/>
              </a:spcBef>
            </a:pPr>
            <a:r>
              <a:rPr sz="950" dirty="0">
                <a:solidFill>
                  <a:srgbClr val="494949"/>
                </a:solidFill>
                <a:latin typeface="Arial"/>
                <a:cs typeface="Arial"/>
              </a:rPr>
              <a:t>Физическая</a:t>
            </a:r>
            <a:r>
              <a:rPr sz="950" spc="-35" dirty="0">
                <a:solidFill>
                  <a:srgbClr val="494949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494949"/>
                </a:solidFill>
                <a:latin typeface="Arial"/>
                <a:cs typeface="Arial"/>
              </a:rPr>
              <a:t>активность</a:t>
            </a:r>
            <a:r>
              <a:rPr sz="950" spc="-30" dirty="0">
                <a:solidFill>
                  <a:srgbClr val="494949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494949"/>
                </a:solidFill>
                <a:latin typeface="Arial"/>
                <a:cs typeface="Arial"/>
              </a:rPr>
              <a:t>+</a:t>
            </a:r>
            <a:r>
              <a:rPr sz="950" spc="-30" dirty="0">
                <a:solidFill>
                  <a:srgbClr val="494949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494949"/>
                </a:solidFill>
                <a:latin typeface="Arial"/>
                <a:cs typeface="Arial"/>
              </a:rPr>
              <a:t>письменное</a:t>
            </a:r>
            <a:r>
              <a:rPr sz="950" spc="-30" dirty="0">
                <a:solidFill>
                  <a:srgbClr val="494949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494949"/>
                </a:solidFill>
                <a:latin typeface="Arial"/>
                <a:cs typeface="Arial"/>
              </a:rPr>
              <a:t>закрепление</a:t>
            </a:r>
            <a:r>
              <a:rPr sz="950" spc="-30" dirty="0">
                <a:solidFill>
                  <a:srgbClr val="494949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494949"/>
                </a:solidFill>
                <a:latin typeface="Arial"/>
                <a:cs typeface="Arial"/>
              </a:rPr>
              <a:t>=</a:t>
            </a:r>
            <a:r>
              <a:rPr sz="950" spc="-30" dirty="0">
                <a:solidFill>
                  <a:srgbClr val="494949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494949"/>
                </a:solidFill>
                <a:latin typeface="Arial"/>
                <a:cs typeface="Arial"/>
              </a:rPr>
              <a:t>усиление</a:t>
            </a:r>
            <a:r>
              <a:rPr sz="950" spc="-30" dirty="0">
                <a:solidFill>
                  <a:srgbClr val="494949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494949"/>
                </a:solidFill>
                <a:latin typeface="Arial"/>
                <a:cs typeface="Arial"/>
              </a:rPr>
              <a:t>памяти</a:t>
            </a:r>
            <a:r>
              <a:rPr sz="950" spc="-30" dirty="0">
                <a:solidFill>
                  <a:srgbClr val="494949"/>
                </a:solidFill>
                <a:latin typeface="Arial"/>
                <a:cs typeface="Arial"/>
              </a:rPr>
              <a:t> </a:t>
            </a:r>
            <a:r>
              <a:rPr sz="950" spc="-50" dirty="0">
                <a:solidFill>
                  <a:srgbClr val="494949"/>
                </a:solidFill>
                <a:latin typeface="Arial"/>
                <a:cs typeface="Arial"/>
              </a:rPr>
              <a:t>и </a:t>
            </a:r>
            <a:r>
              <a:rPr sz="950" dirty="0">
                <a:solidFill>
                  <a:srgbClr val="494949"/>
                </a:solidFill>
                <a:latin typeface="Arial"/>
                <a:cs typeface="Arial"/>
              </a:rPr>
              <a:t>положительных </a:t>
            </a:r>
            <a:r>
              <a:rPr sz="950" spc="-10" dirty="0">
                <a:solidFill>
                  <a:srgbClr val="494949"/>
                </a:solidFill>
                <a:latin typeface="Arial"/>
                <a:cs typeface="Arial"/>
              </a:rPr>
              <a:t>эмоций.</a:t>
            </a:r>
            <a:endParaRPr sz="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8613" y="3167837"/>
            <a:ext cx="6817893" cy="291484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1787" rIns="0" bIns="0" rtlCol="0">
            <a:spAutoFit/>
          </a:bodyPr>
          <a:lstStyle/>
          <a:p>
            <a:pPr marL="76835">
              <a:lnSpc>
                <a:spcPct val="100000"/>
              </a:lnSpc>
              <a:spcBef>
                <a:spcPts val="100"/>
              </a:spcBef>
            </a:pPr>
            <a:r>
              <a:rPr sz="1950" dirty="0">
                <a:solidFill>
                  <a:srgbClr val="9C5360"/>
                </a:solidFill>
              </a:rPr>
              <a:t>Метод</a:t>
            </a:r>
            <a:r>
              <a:rPr sz="1950" spc="-50" dirty="0">
                <a:solidFill>
                  <a:srgbClr val="9C5360"/>
                </a:solidFill>
              </a:rPr>
              <a:t> </a:t>
            </a:r>
            <a:r>
              <a:rPr sz="1950" dirty="0">
                <a:solidFill>
                  <a:srgbClr val="9C5360"/>
                </a:solidFill>
              </a:rPr>
              <a:t>5:</a:t>
            </a:r>
            <a:r>
              <a:rPr sz="1950" spc="-40" dirty="0">
                <a:solidFill>
                  <a:srgbClr val="9C5360"/>
                </a:solidFill>
              </a:rPr>
              <a:t> </a:t>
            </a:r>
            <a:r>
              <a:rPr sz="2000" dirty="0">
                <a:solidFill>
                  <a:srgbClr val="C00000"/>
                </a:solidFill>
              </a:rPr>
              <a:t>Словарные</a:t>
            </a:r>
            <a:r>
              <a:rPr sz="2000" spc="-50" dirty="0">
                <a:solidFill>
                  <a:srgbClr val="C00000"/>
                </a:solidFill>
              </a:rPr>
              <a:t> </a:t>
            </a:r>
            <a:r>
              <a:rPr sz="2000" dirty="0">
                <a:solidFill>
                  <a:srgbClr val="C00000"/>
                </a:solidFill>
              </a:rPr>
              <a:t>слова-</a:t>
            </a:r>
            <a:r>
              <a:rPr sz="2000" spc="-45" dirty="0">
                <a:solidFill>
                  <a:srgbClr val="C00000"/>
                </a:solidFill>
              </a:rPr>
              <a:t> </a:t>
            </a:r>
            <a:r>
              <a:rPr sz="2000" dirty="0">
                <a:solidFill>
                  <a:srgbClr val="C00000"/>
                </a:solidFill>
              </a:rPr>
              <a:t>это</a:t>
            </a:r>
            <a:r>
              <a:rPr sz="2000" spc="-50" dirty="0">
                <a:solidFill>
                  <a:srgbClr val="C00000"/>
                </a:solidFill>
              </a:rPr>
              <a:t> </a:t>
            </a:r>
            <a:r>
              <a:rPr sz="2000" spc="-10" dirty="0">
                <a:solidFill>
                  <a:srgbClr val="C00000"/>
                </a:solidFill>
              </a:rPr>
              <a:t>интересно!!!</a:t>
            </a:r>
            <a:endParaRPr sz="2000"/>
          </a:p>
        </p:txBody>
      </p:sp>
      <p:sp>
        <p:nvSpPr>
          <p:cNvPr id="4" name="object 4"/>
          <p:cNvSpPr txBox="1"/>
          <p:nvPr/>
        </p:nvSpPr>
        <p:spPr>
          <a:xfrm>
            <a:off x="274871" y="1700212"/>
            <a:ext cx="6308090" cy="1366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latin typeface="Times New Roman"/>
                <a:cs typeface="Times New Roman"/>
              </a:rPr>
              <a:t>Словарный</a:t>
            </a:r>
            <a:r>
              <a:rPr sz="110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комикс</a:t>
            </a:r>
            <a:endParaRPr sz="1100">
              <a:latin typeface="Times New Roman"/>
              <a:cs typeface="Times New Roman"/>
            </a:endParaRPr>
          </a:p>
          <a:p>
            <a:pPr marL="12700" marR="68072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Задание: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Нарисовать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короткий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комикс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(3–4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картинки),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где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главный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герой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—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словарное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слово. </a:t>
            </a:r>
            <a:r>
              <a:rPr sz="1100" dirty="0">
                <a:latin typeface="Times New Roman"/>
                <a:cs typeface="Times New Roman"/>
              </a:rPr>
              <a:t>Пример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для</a:t>
            </a:r>
            <a:r>
              <a:rPr sz="1100" spc="-3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слова</a:t>
            </a:r>
            <a:r>
              <a:rPr sz="1100" spc="-3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«медведь»:</a:t>
            </a:r>
            <a:endParaRPr sz="1100">
              <a:latin typeface="Times New Roman"/>
              <a:cs typeface="Times New Roman"/>
            </a:endParaRPr>
          </a:p>
          <a:p>
            <a:pPr marL="12700" marR="4335145" indent="34925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Кадр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1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Медведь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идёт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по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spc="-20" dirty="0">
                <a:latin typeface="Times New Roman"/>
                <a:cs typeface="Times New Roman"/>
              </a:rPr>
              <a:t>лесу </a:t>
            </a:r>
            <a:r>
              <a:rPr sz="1100" dirty="0">
                <a:latin typeface="Times New Roman"/>
                <a:cs typeface="Times New Roman"/>
              </a:rPr>
              <a:t>Кадр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2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Он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нашёл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бочку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с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мёдом </a:t>
            </a:r>
            <a:r>
              <a:rPr sz="1100" dirty="0">
                <a:latin typeface="Times New Roman"/>
                <a:cs typeface="Times New Roman"/>
              </a:rPr>
              <a:t>Кадр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3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Ест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и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улыбается.</a:t>
            </a: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Внизу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подпись: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МЕДведь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любит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spc="-20" dirty="0">
                <a:latin typeface="Times New Roman"/>
                <a:cs typeface="Times New Roman"/>
              </a:rPr>
              <a:t>МЁД.</a:t>
            </a: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100" dirty="0">
                <a:latin typeface="Times New Roman"/>
                <a:cs typeface="Times New Roman"/>
              </a:rPr>
              <a:t>Запоминаем: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В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слове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«медведь»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два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«опасных»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места: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Е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(как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в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слове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мёд)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и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Е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(как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в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слове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ведь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—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знать</a:t>
            </a:r>
            <a:r>
              <a:rPr sz="1000" spc="-10" dirty="0">
                <a:latin typeface="Times New Roman"/>
                <a:cs typeface="Times New Roman"/>
              </a:rPr>
              <a:t>).</a:t>
            </a:r>
            <a:endParaRPr sz="1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5081" y="1306105"/>
            <a:ext cx="318008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dirty="0">
                <a:solidFill>
                  <a:srgbClr val="9C5360"/>
                </a:solidFill>
              </a:rPr>
              <a:t>Метод</a:t>
            </a:r>
            <a:r>
              <a:rPr sz="1950" spc="-30" dirty="0">
                <a:solidFill>
                  <a:srgbClr val="9C5360"/>
                </a:solidFill>
              </a:rPr>
              <a:t> </a:t>
            </a:r>
            <a:r>
              <a:rPr sz="1950" dirty="0">
                <a:solidFill>
                  <a:srgbClr val="9C5360"/>
                </a:solidFill>
              </a:rPr>
              <a:t>6:</a:t>
            </a:r>
            <a:r>
              <a:rPr sz="1950" spc="-20" dirty="0">
                <a:solidFill>
                  <a:srgbClr val="9C5360"/>
                </a:solidFill>
              </a:rPr>
              <a:t> </a:t>
            </a:r>
            <a:r>
              <a:rPr sz="2000" spc="-10" dirty="0"/>
              <a:t>«Словарная</a:t>
            </a:r>
            <a:r>
              <a:rPr sz="2000" spc="-25" dirty="0"/>
              <a:t> </a:t>
            </a:r>
            <a:r>
              <a:rPr sz="2000" spc="-10" dirty="0"/>
              <a:t>сказка»</a:t>
            </a:r>
            <a:endParaRPr sz="2000"/>
          </a:p>
        </p:txBody>
      </p:sp>
      <p:sp>
        <p:nvSpPr>
          <p:cNvPr id="3" name="object 3"/>
          <p:cNvSpPr txBox="1"/>
          <p:nvPr/>
        </p:nvSpPr>
        <p:spPr>
          <a:xfrm>
            <a:off x="355077" y="1623752"/>
            <a:ext cx="7324725" cy="38747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135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Times New Roman"/>
                <a:cs typeface="Times New Roman"/>
              </a:rPr>
              <a:t>Шаблон</a:t>
            </a:r>
            <a:r>
              <a:rPr sz="1800" b="1" spc="-6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для</a:t>
            </a:r>
            <a:r>
              <a:rPr sz="1800" b="1" spc="-6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сочинения</a:t>
            </a:r>
            <a:r>
              <a:rPr sz="1800" b="1" spc="-6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своей</a:t>
            </a:r>
            <a:r>
              <a:rPr sz="1800" b="1" spc="-65" dirty="0">
                <a:latin typeface="Times New Roman"/>
                <a:cs typeface="Times New Roman"/>
              </a:rPr>
              <a:t> </a:t>
            </a:r>
            <a:r>
              <a:rPr sz="1800" b="1" spc="-10" dirty="0">
                <a:latin typeface="Times New Roman"/>
                <a:cs typeface="Times New Roman"/>
              </a:rPr>
              <a:t>сказки</a:t>
            </a:r>
            <a:endParaRPr sz="1800">
              <a:latin typeface="Times New Roman"/>
              <a:cs typeface="Times New Roman"/>
            </a:endParaRPr>
          </a:p>
          <a:p>
            <a:pPr marL="12700" marR="531495" indent="-635">
              <a:lnSpc>
                <a:spcPct val="100000"/>
              </a:lnSpc>
              <a:spcBef>
                <a:spcPts val="65"/>
              </a:spcBef>
              <a:tabLst>
                <a:tab pos="1971039" algn="l"/>
                <a:tab pos="3060065" algn="l"/>
                <a:tab pos="4064000" algn="l"/>
                <a:tab pos="6027420" algn="l"/>
              </a:tabLst>
            </a:pPr>
            <a:r>
              <a:rPr sz="1800" spc="-10" dirty="0">
                <a:latin typeface="Times New Roman"/>
                <a:cs typeface="Times New Roman"/>
              </a:rPr>
              <a:t>Жил-был/жила-</a:t>
            </a:r>
            <a:r>
              <a:rPr sz="1800" dirty="0">
                <a:latin typeface="Times New Roman"/>
                <a:cs typeface="Times New Roman"/>
              </a:rPr>
              <a:t>была </a:t>
            </a:r>
            <a:r>
              <a:rPr sz="1800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800" spc="-10" dirty="0">
                <a:latin typeface="Times New Roman"/>
                <a:cs typeface="Times New Roman"/>
              </a:rPr>
              <a:t>(словарное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слово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—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одушевлённое). </a:t>
            </a:r>
            <a:r>
              <a:rPr sz="1800" dirty="0">
                <a:latin typeface="Times New Roman"/>
                <a:cs typeface="Times New Roman"/>
              </a:rPr>
              <a:t>Однажды </a:t>
            </a:r>
            <a:r>
              <a:rPr sz="1800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800" dirty="0">
                <a:latin typeface="Times New Roman"/>
                <a:cs typeface="Times New Roman"/>
              </a:rPr>
              <a:t>(когда?) он/она </a:t>
            </a:r>
            <a:r>
              <a:rPr sz="1800" spc="-10" dirty="0">
                <a:latin typeface="Times New Roman"/>
                <a:cs typeface="Times New Roman"/>
              </a:rPr>
              <a:t>пошёл/пошла </a:t>
            </a:r>
            <a:r>
              <a:rPr sz="1800" dirty="0">
                <a:latin typeface="Times New Roman"/>
                <a:cs typeface="Times New Roman"/>
              </a:rPr>
              <a:t>в </a:t>
            </a:r>
            <a:r>
              <a:rPr sz="1800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800" spc="-10" dirty="0">
                <a:latin typeface="Times New Roman"/>
                <a:cs typeface="Times New Roman"/>
              </a:rPr>
              <a:t>(куда?). </a:t>
            </a:r>
            <a:r>
              <a:rPr sz="1800" dirty="0">
                <a:latin typeface="Times New Roman"/>
                <a:cs typeface="Times New Roman"/>
              </a:rPr>
              <a:t>Там он/она встретил/встретила </a:t>
            </a:r>
            <a:r>
              <a:rPr sz="1800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800" spc="-10" dirty="0">
                <a:latin typeface="Times New Roman"/>
                <a:cs typeface="Times New Roman"/>
              </a:rPr>
              <a:t>(кого?).</a:t>
            </a:r>
            <a:endParaRPr sz="18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tabLst>
                <a:tab pos="980440" algn="l"/>
                <a:tab pos="3039110" algn="l"/>
                <a:tab pos="4227830" algn="l"/>
              </a:tabLst>
            </a:pPr>
            <a:r>
              <a:rPr sz="1800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800" dirty="0">
                <a:latin typeface="Times New Roman"/>
                <a:cs typeface="Times New Roman"/>
              </a:rPr>
              <a:t>(кто?)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сказал/сказала: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50" dirty="0">
                <a:latin typeface="Times New Roman"/>
                <a:cs typeface="Times New Roman"/>
              </a:rPr>
              <a:t>«</a:t>
            </a:r>
            <a:r>
              <a:rPr sz="1800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800" spc="-10" dirty="0">
                <a:latin typeface="Times New Roman"/>
                <a:cs typeface="Times New Roman"/>
              </a:rPr>
              <a:t>(словарное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слово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в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кавычках)!» </a:t>
            </a:r>
            <a:r>
              <a:rPr sz="1800" dirty="0">
                <a:latin typeface="Times New Roman"/>
                <a:cs typeface="Times New Roman"/>
              </a:rPr>
              <a:t>И они вместе пошли </a:t>
            </a:r>
            <a:r>
              <a:rPr sz="1800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800" dirty="0">
                <a:latin typeface="Times New Roman"/>
                <a:cs typeface="Times New Roman"/>
              </a:rPr>
              <a:t>(что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делать?).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90"/>
              </a:spcBef>
            </a:pP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b="1" dirty="0">
                <a:latin typeface="Times New Roman"/>
                <a:cs typeface="Times New Roman"/>
              </a:rPr>
              <a:t>Пример</a:t>
            </a:r>
            <a:r>
              <a:rPr sz="1800" b="1" spc="-15" dirty="0">
                <a:latin typeface="Times New Roman"/>
                <a:cs typeface="Times New Roman"/>
              </a:rPr>
              <a:t> </a:t>
            </a:r>
            <a:r>
              <a:rPr sz="1800" b="1" spc="-10" dirty="0">
                <a:latin typeface="Times New Roman"/>
                <a:cs typeface="Times New Roman"/>
              </a:rPr>
              <a:t>заполнения: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85"/>
              </a:spcBef>
            </a:pP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spc="-10" dirty="0">
                <a:latin typeface="Times New Roman"/>
                <a:cs typeface="Times New Roman"/>
              </a:rPr>
              <a:t>Жил-</a:t>
            </a:r>
            <a:r>
              <a:rPr sz="1800" dirty="0">
                <a:latin typeface="Times New Roman"/>
                <a:cs typeface="Times New Roman"/>
              </a:rPr>
              <a:t>был </a:t>
            </a:r>
            <a:r>
              <a:rPr sz="1800" b="1" spc="-10" dirty="0">
                <a:latin typeface="Times New Roman"/>
                <a:cs typeface="Times New Roman"/>
              </a:rPr>
              <a:t>воробей</a:t>
            </a:r>
            <a:r>
              <a:rPr sz="1800" spc="-10" dirty="0">
                <a:latin typeface="Times New Roman"/>
                <a:cs typeface="Times New Roman"/>
              </a:rPr>
              <a:t>.</a:t>
            </a:r>
            <a:endParaRPr sz="1800">
              <a:latin typeface="Times New Roman"/>
              <a:cs typeface="Times New Roman"/>
            </a:endParaRPr>
          </a:p>
          <a:p>
            <a:pPr marL="12700" marR="3416300">
              <a:lnSpc>
                <a:spcPct val="100000"/>
              </a:lnSpc>
            </a:pPr>
            <a:r>
              <a:rPr sz="1800" dirty="0">
                <a:latin typeface="Times New Roman"/>
                <a:cs typeface="Times New Roman"/>
              </a:rPr>
              <a:t>Однажды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утром</a:t>
            </a:r>
            <a:r>
              <a:rPr sz="1800" b="1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он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полетел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в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b="1" spc="-10" dirty="0">
                <a:latin typeface="Times New Roman"/>
                <a:cs typeface="Times New Roman"/>
              </a:rPr>
              <a:t>деревню</a:t>
            </a:r>
            <a:r>
              <a:rPr sz="1800" spc="-10" dirty="0">
                <a:latin typeface="Times New Roman"/>
                <a:cs typeface="Times New Roman"/>
              </a:rPr>
              <a:t>. </a:t>
            </a:r>
            <a:r>
              <a:rPr sz="1800" dirty="0">
                <a:latin typeface="Times New Roman"/>
                <a:cs typeface="Times New Roman"/>
              </a:rPr>
              <a:t>Там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он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встретил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b="1" spc="-10" dirty="0">
                <a:latin typeface="Times New Roman"/>
                <a:cs typeface="Times New Roman"/>
              </a:rPr>
              <a:t>собаку</a:t>
            </a:r>
            <a:r>
              <a:rPr sz="1800" spc="-10" dirty="0">
                <a:latin typeface="Times New Roman"/>
                <a:cs typeface="Times New Roman"/>
              </a:rPr>
              <a:t>.</a:t>
            </a:r>
            <a:endParaRPr sz="1800">
              <a:latin typeface="Times New Roman"/>
              <a:cs typeface="Times New Roman"/>
            </a:endParaRPr>
          </a:p>
          <a:p>
            <a:pPr marL="12700" marR="4104004" indent="57150">
              <a:lnSpc>
                <a:spcPct val="100000"/>
              </a:lnSpc>
            </a:pPr>
            <a:r>
              <a:rPr sz="1800" b="1" dirty="0">
                <a:latin typeface="Times New Roman"/>
                <a:cs typeface="Times New Roman"/>
              </a:rPr>
              <a:t>Собака</a:t>
            </a:r>
            <a:r>
              <a:rPr sz="1800" b="1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сказала: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«</a:t>
            </a:r>
            <a:r>
              <a:rPr sz="1800" b="1" spc="-10" dirty="0">
                <a:latin typeface="Times New Roman"/>
                <a:cs typeface="Times New Roman"/>
              </a:rPr>
              <a:t>Здравствуй</a:t>
            </a:r>
            <a:r>
              <a:rPr sz="1800" spc="-10" dirty="0">
                <a:latin typeface="Times New Roman"/>
                <a:cs typeface="Times New Roman"/>
              </a:rPr>
              <a:t>!» </a:t>
            </a:r>
            <a:r>
              <a:rPr sz="1800" dirty="0">
                <a:latin typeface="Times New Roman"/>
                <a:cs typeface="Times New Roman"/>
              </a:rPr>
              <a:t>И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они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вместе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пошли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b="1" spc="-10" dirty="0">
                <a:latin typeface="Times New Roman"/>
                <a:cs typeface="Times New Roman"/>
              </a:rPr>
              <a:t>гулять</a:t>
            </a:r>
            <a:r>
              <a:rPr sz="1800" spc="-10" dirty="0">
                <a:latin typeface="Times New Roman"/>
                <a:cs typeface="Times New Roman"/>
              </a:rPr>
              <a:t>.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31632" y="2364041"/>
            <a:ext cx="3695700" cy="355188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2488</Words>
  <Application>Microsoft Office PowerPoint</Application>
  <PresentationFormat>Широкоэкранный</PresentationFormat>
  <Paragraphs>233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Arial</vt:lpstr>
      <vt:lpstr>Calibri</vt:lpstr>
      <vt:lpstr>Segoe UI Symbol</vt:lpstr>
      <vt:lpstr>Times New Roman</vt:lpstr>
      <vt:lpstr>Office Theme</vt:lpstr>
      <vt:lpstr>СОВРЕМЕННЫЕ ИНТЕРАКТИВНЫЕ МЕТОДЫ ОБУЧЕНИЯ МЛАДШИХ ШКОЛЬНИКОВ НА УРОКАХ РУССКОГО ЯЗЫКА КАК СРЕДСТВО ФОРМИРОВАНИЯ ПОЗНАВАТЕЛЬНОГО ИНТЕРЕСА</vt:lpstr>
      <vt:lpstr>Проблема: почему дети перестают любить русский язык?</vt:lpstr>
      <vt:lpstr>Актуальность: требования ФГОС НОО</vt:lpstr>
      <vt:lpstr>Метод 1: Орфограммы в пазлах, тестах, играх</vt:lpstr>
      <vt:lpstr>Метод 2: QR-коды элемент тайны на уроке</vt:lpstr>
      <vt:lpstr>Метод 3: цифровой сторителлинг — «Шпионский экзамен»</vt:lpstr>
      <vt:lpstr>Метод 4: «живые» интерактивы без экрана- образцы</vt:lpstr>
      <vt:lpstr>Метод 5: Словарные слова- это интересно!!!</vt:lpstr>
      <vt:lpstr>Метод 6: «Словарная сказка»</vt:lpstr>
      <vt:lpstr>Метод 7: «ПОЮ — И ЗАПОМИНАЮ:</vt:lpstr>
      <vt:lpstr>Метод 8: изучаем русский язык через 5 чувств человека.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Метод 9 — «Редакционная коллегия» (ролевая игра)</vt:lpstr>
      <vt:lpstr>Метод 10 — «Займи позицию» (обсуждение орфограмм)</vt:lpstr>
      <vt:lpstr>Метод 11 : Нейросети для создания интерактивных материалов</vt:lpstr>
      <vt:lpstr>Вспоминаем правило</vt:lpstr>
      <vt:lpstr>Найди существительные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Выводы и практические рекомендации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Admin</dc:creator>
  <cp:lastModifiedBy>Admin</cp:lastModifiedBy>
  <cp:revision>1</cp:revision>
  <dcterms:created xsi:type="dcterms:W3CDTF">2026-06-08T18:24:13Z</dcterms:created>
  <dcterms:modified xsi:type="dcterms:W3CDTF">2026-06-08T18:25:27Z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2026-06-08T00:00:00Z</vt:filetime>
  </property>
  <property fmtid="{D5CDD505-2E9C-101B-9397-08002B2CF9AE}" pid="3" name="LastSaved">
    <vt:filetime>2026-06-08T00:00:00Z</vt:filetime>
  </property>
  <property fmtid="{D5CDD505-2E9C-101B-9397-08002B2CF9AE}" pid="4" name="Producer">
    <vt:lpwstr>3-Heights(TM) PDF Security Shell 4.8.25.2 (http://www.pdf-tools.com)</vt:lpwstr>
  </property>
</Properties>
</file>