
<file path=[Content_Types].xml><?xml version="1.0" encoding="utf-8"?>
<Types xmlns="http://schemas.openxmlformats.org/package/2006/content-types">
  <Default Extension="+ee3zhaaaabkleqvqdaj3l7g48c9sjaaaaaelftksuqmcc" ContentType="image/+ee3zhaaaabkleqvqdaj3l7g48c9sjaaaaaelftksuqmcc"/>
  <Default Extension="4afkmaaaaagsurbvamabry7vyiwe0aaaaaasuvork5cyii=" ContentType="image/4afkmaaaaagsurbvamabry7vyiwe0aaaaaasuvork5cyii="/>
  <Default Extension="6d0gdwaaaagsurbvamaqcud7ygrgfyaaaaasuvork5cyii=" ContentType="image/6d0gdwaaaagsurbvamaqcud7ygrgfyaaaaasuvork5cyii="/>
  <Default Extension="6ytnukaaaagsurbvamaajowgeluv1maaaaasuvork5cyii=" ContentType="image/6ytnukaaaagsurbvamaajowgeluv1maaaaasuvork5cyii="/>
  <Default Extension="9facroaaaagsurbvamamspedugghpqaaaaasuvork5cyii=" ContentType="image/9facroaaaagsurbvamamspedugghpqaaaaasuvork5cyii="/>
  <Default Extension="jpeg" ContentType="image/jpeg"/>
  <Default Extension="jpg" ContentType="image/jpeg"/>
  <Default Extension="kmfaaaabkleqvqdaggcan4nvqtgaaaaaelftksuqmcc" ContentType="image/kmfaaaabkleqvqdaggcan4nvqtgaaaaaelftksuqmcc"/>
  <Default Extension="na4gmwaaaazjrefuawbsohdyrrjyhwaaaabjru5erkjggg==" ContentType="image/na4gmwaaaazjrefuawbsohdyrrjyhwaaaabjru5erkjggg=="/>
  <Default Extension="png" ContentType="image/png"/>
  <Default Extension="rels" ContentType="application/vnd.openxmlformats-package.relationships+xml"/>
  <Default Extension="seiaaaabkleqvqdabsbbu0ezc+naaaaaelftksuqmcc" ContentType="image/seiaaaabkleqvqdabsbbu0ezc+naaaaaelftksuqmcc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3" r:id="rId17"/>
    <p:sldId id="272" r:id="rId1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07.06.2026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07.06.2026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07.06.2026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E96F0B-EFA5-42E9-A775-011AFA926B06}" type="datetimeFigureOut">
              <a:rPr lang="ru-RU"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16931893288021137369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6ytnukaaaagsurbvamaajowgeluv1maaaaasuvork5cyii="/><Relationship Id="rId2" Type="http://schemas.openxmlformats.org/officeDocument/2006/relationships/image" Target="../media/image16.4afkmaaaaagsurbvamabry7vyiwe0aaaaaasuvork5cyii=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na4gmwaaaazjrefuawbsohdyrrjyhwaaaabjru5erkjggg==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6d0gdwaaaagsurbvamaqcud7ygrgfyaaaaasuvork5cyii="/><Relationship Id="rId2" Type="http://schemas.openxmlformats.org/officeDocument/2006/relationships/image" Target="../media/image22.seiaaaabkleqvqdabsbbu0ezc+naaaaaelftksuqmcc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9facroaaaagsurbvamamspedugghpqaaaaasuvork5cyii="/><Relationship Id="rId4" Type="http://schemas.openxmlformats.org/officeDocument/2006/relationships/image" Target="../media/image24.kmfaaaabkleqvqdaggcan4nvqtgaaaaaelftksuqmcc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+ee3zhaaaabkleqvqdaj3l7g48c9sjaaaaaelftksuqmcc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70858" y="905385"/>
            <a:ext cx="10416735" cy="3038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3200" b="1" dirty="0">
                <a:solidFill>
                  <a:srgbClr val="002060"/>
                </a:solidFill>
              </a:rPr>
              <a:t>Представление опыта работы в рамках реализации проекта «Эффективная начальная школа».</a:t>
            </a:r>
            <a:br>
              <a:rPr lang="ru-RU" sz="3200" b="1" dirty="0">
                <a:solidFill>
                  <a:srgbClr val="002060"/>
                </a:solidFill>
              </a:rPr>
            </a:b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Тема «От теории в мультфильмах к практике на парте: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как перевернуть урок  в начальной школе»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9164" y="4451928"/>
            <a:ext cx="3778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+mj-lt"/>
              </a:rPr>
              <a:t>Кнышова Светлана Александровна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 err="1">
                <a:solidFill>
                  <a:srgbClr val="002060"/>
                </a:solidFill>
                <a:latin typeface="+mj-lt"/>
              </a:rPr>
              <a:t>Просекова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Екатерина Владимировна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Учителя начальных классов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МАОУ Свердловская СОШ №2 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 err="1">
                <a:solidFill>
                  <a:srgbClr val="002060"/>
                </a:solidFill>
                <a:latin typeface="+mj-lt"/>
              </a:rPr>
              <a:t>г.о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Лосино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– Петровский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E52EF-4EB6-4EC8-9F3B-6740DA7B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dirty="0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</a:br>
            <a:br>
              <a:rPr lang="ru-RU" sz="3600" b="1" dirty="0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</a:br>
            <a:br>
              <a:rPr lang="ru-RU" sz="3600" b="1" dirty="0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</a:br>
            <a:r>
              <a:rPr lang="en-US" sz="3600" b="1" dirty="0" err="1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Цели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 </a:t>
            </a:r>
            <a:r>
              <a:rPr lang="ru-RU" sz="3600" b="1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и задачи </a:t>
            </a:r>
            <a:r>
              <a:rPr lang="en-US" sz="3600" b="1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по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теме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: </a:t>
            </a:r>
            <a:r>
              <a:rPr lang="en-US" sz="3600" b="1" dirty="0" err="1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что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должны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уметь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 к </a:t>
            </a:r>
            <a:r>
              <a:rPr lang="en-US" sz="3600" b="1" dirty="0" err="1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концу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Calibri" panose="020F0502020204030204" pitchFamily="34" charset="0"/>
                <a:ea typeface="Arial" pitchFamily="34" charset="-122"/>
                <a:cs typeface="Calibri" panose="020F0502020204030204" pitchFamily="34" charset="0"/>
              </a:rPr>
              <a:t>урока</a:t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E2AE03-D29B-407D-9715-2A62125CF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537" y="1583269"/>
            <a:ext cx="1266917" cy="12709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CFD838-B9BB-4C4D-88E2-4B1B47520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090" y="1589820"/>
            <a:ext cx="1268078" cy="12741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705C98-48CD-4A48-A708-24ACB4E2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661" y="1626294"/>
            <a:ext cx="1268078" cy="12741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5C8AF-CC11-4523-9E95-2D498E28D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272" y="1647172"/>
            <a:ext cx="1420390" cy="14203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10F6EE-DA8B-40D0-A9B5-716C213D8664}"/>
              </a:ext>
            </a:extLst>
          </p:cNvPr>
          <p:cNvSpPr/>
          <p:nvPr/>
        </p:nvSpPr>
        <p:spPr>
          <a:xfrm>
            <a:off x="177786" y="2835675"/>
            <a:ext cx="25565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000" b="1" u="sng" dirty="0" err="1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Классифицировать</a:t>
            </a:r>
            <a:r>
              <a:rPr lang="en-US" sz="2000" b="1" u="sng" dirty="0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u="sng" dirty="0" err="1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животных</a:t>
            </a:r>
            <a:endParaRPr lang="en-US" sz="2000" b="1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05C22CA-531D-4180-9927-007EDA433EF3}"/>
              </a:ext>
            </a:extLst>
          </p:cNvPr>
          <p:cNvSpPr/>
          <p:nvPr/>
        </p:nvSpPr>
        <p:spPr>
          <a:xfrm>
            <a:off x="2836798" y="2835675"/>
            <a:ext cx="263886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u="sng" dirty="0" err="1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Строить</a:t>
            </a:r>
            <a:r>
              <a:rPr lang="en-US" sz="2000" b="1" u="sng" dirty="0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u="sng" dirty="0" err="1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пищевые</a:t>
            </a:r>
            <a:r>
              <a:rPr lang="en-US" sz="2000" b="1" u="sng" dirty="0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u="sng" dirty="0" err="1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цепи</a:t>
            </a:r>
            <a:endParaRPr lang="en-US" sz="2000" b="1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7234007-44DA-49B1-87E1-80B7CEAB611F}"/>
              </a:ext>
            </a:extLst>
          </p:cNvPr>
          <p:cNvSpPr/>
          <p:nvPr/>
        </p:nvSpPr>
        <p:spPr>
          <a:xfrm>
            <a:off x="5680510" y="2835675"/>
            <a:ext cx="24272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u="sng" dirty="0" err="1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Анализировать</a:t>
            </a:r>
            <a:r>
              <a:rPr lang="en-US" sz="2000" b="1" u="sng" dirty="0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u="sng" dirty="0" err="1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связи</a:t>
            </a:r>
            <a:endParaRPr lang="en-US" sz="2000" b="1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622BC85-ADB1-4270-AD90-1B6468EE835D}"/>
              </a:ext>
            </a:extLst>
          </p:cNvPr>
          <p:cNvSpPr/>
          <p:nvPr/>
        </p:nvSpPr>
        <p:spPr>
          <a:xfrm>
            <a:off x="8393549" y="2852572"/>
            <a:ext cx="35060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u="sng" dirty="0" err="1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Бережно</a:t>
            </a:r>
            <a:r>
              <a:rPr lang="en-US" sz="2000" b="1" u="sng" dirty="0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u="sng" dirty="0" err="1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относиться</a:t>
            </a:r>
            <a:r>
              <a:rPr lang="en-US" sz="2000" b="1" u="sng" dirty="0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 к </a:t>
            </a:r>
            <a:r>
              <a:rPr lang="en-US" sz="2000" b="1" u="sng" dirty="0" err="1">
                <a:solidFill>
                  <a:schemeClr val="tx2"/>
                </a:solidFill>
                <a:latin typeface="+mj-lt"/>
                <a:ea typeface="Arial" pitchFamily="34" charset="-122"/>
                <a:cs typeface="Arial" pitchFamily="34" charset="-120"/>
              </a:rPr>
              <a:t>природе</a:t>
            </a:r>
            <a:endParaRPr lang="en-US" sz="2000" b="1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8736D78-42F8-43FB-8C4D-00F34D3ECF74}"/>
              </a:ext>
            </a:extLst>
          </p:cNvPr>
          <p:cNvSpPr/>
          <p:nvPr/>
        </p:nvSpPr>
        <p:spPr>
          <a:xfrm>
            <a:off x="393005" y="3773680"/>
            <a:ext cx="236753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Определять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группы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растительноядные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хищные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насекомоядные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всеядные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3EF9B2D-8106-4D2F-9562-EB62E365B180}"/>
              </a:ext>
            </a:extLst>
          </p:cNvPr>
          <p:cNvSpPr/>
          <p:nvPr/>
        </p:nvSpPr>
        <p:spPr>
          <a:xfrm>
            <a:off x="2972152" y="3773680"/>
            <a:ext cx="261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Составлять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и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читать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простые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цепи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питания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по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иллюстрациям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и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схемам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8A5CC4B-E9BF-4362-8989-A256C5712F15}"/>
              </a:ext>
            </a:extLst>
          </p:cNvPr>
          <p:cNvSpPr/>
          <p:nvPr/>
        </p:nvSpPr>
        <p:spPr>
          <a:xfrm>
            <a:off x="5739828" y="3731290"/>
            <a:ext cx="27143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Объяснять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взаимосвязи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в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экосистеме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и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последствия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исчезновения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звеньев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9F05D68-6146-4122-9AC1-31CB5F1B9D40}"/>
              </a:ext>
            </a:extLst>
          </p:cNvPr>
          <p:cNvSpPr/>
          <p:nvPr/>
        </p:nvSpPr>
        <p:spPr>
          <a:xfrm>
            <a:off x="8605057" y="3731290"/>
            <a:ext cx="32945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Формировать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ответственное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поведение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и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поддерживать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охрану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природы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9443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269" y="131692"/>
            <a:ext cx="10515600" cy="131683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3600" b="1" u="sng" dirty="0">
                <a:solidFill>
                  <a:srgbClr val="002060"/>
                </a:solidFill>
              </a:rPr>
              <a:t>Домашний старт:  видео и ключевые элементы обучения</a:t>
            </a:r>
            <a:endParaRPr lang="ru-RU" sz="3600" u="sng" dirty="0">
              <a:solidFill>
                <a:srgbClr val="002060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BB3404C-C335-4408-A148-CCE9A5F6D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4643" y="1798976"/>
            <a:ext cx="2577971" cy="145156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80DD02-CB52-4009-8FFB-A83CE9E35FA3}"/>
              </a:ext>
            </a:extLst>
          </p:cNvPr>
          <p:cNvSpPr/>
          <p:nvPr/>
        </p:nvSpPr>
        <p:spPr>
          <a:xfrm>
            <a:off x="307509" y="1525281"/>
            <a:ext cx="943752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Посмотри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короткое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видео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о</a:t>
            </a:r>
            <a:r>
              <a:rPr lang="ru-RU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anose="020B0604020202020204" pitchFamily="34" charset="0"/>
              </a:rPr>
              <a:t>т</a:t>
            </a:r>
            <a:r>
              <a:rPr lang="ru-RU" sz="2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ипах питания животных</a:t>
            </a:r>
          </a:p>
          <a:p>
            <a:pPr>
              <a:lnSpc>
                <a:spcPct val="110000"/>
              </a:lnSpc>
            </a:pPr>
            <a:r>
              <a:rPr lang="ru-RU" sz="2600" dirty="0">
                <a:solidFill>
                  <a:srgbClr val="002060"/>
                </a:solidFill>
                <a:latin typeface="+mj-lt"/>
                <a:cs typeface="Arial" pitchFamily="34" charset="-120"/>
              </a:rPr>
              <a:t>    </a:t>
            </a:r>
            <a:r>
              <a:rPr lang="ru-RU" sz="2600" dirty="0">
                <a:solidFill>
                  <a:srgbClr val="002060"/>
                </a:solidFill>
                <a:latin typeface="+mj-lt"/>
              </a:rPr>
              <a:t>(</a:t>
            </a:r>
            <a:r>
              <a:rPr lang="en-US" sz="2600" dirty="0">
                <a:solidFill>
                  <a:srgbClr val="00206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https://yandex.ru/video/preview/16931893288021137369</a:t>
            </a:r>
            <a:r>
              <a:rPr lang="ru-RU" sz="2600" dirty="0">
                <a:solidFill>
                  <a:srgbClr val="002060"/>
                </a:solidFill>
                <a:latin typeface="+mj-lt"/>
              </a:rPr>
              <a:t>)</a:t>
            </a:r>
            <a:r>
              <a:rPr lang="ru-RU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;</a:t>
            </a:r>
            <a:endParaRPr lang="en-US" sz="2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C4F6E3-8E91-4F2E-812B-BAAFFDDE95EB}"/>
              </a:ext>
            </a:extLst>
          </p:cNvPr>
          <p:cNvSpPr/>
          <p:nvPr/>
        </p:nvSpPr>
        <p:spPr>
          <a:xfrm>
            <a:off x="307509" y="2365496"/>
            <a:ext cx="8667134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Разбери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производителей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потребителей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и</a:t>
            </a:r>
            <a:r>
              <a:rPr lang="ru-RU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разрушителей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на</a:t>
            </a:r>
            <a:r>
              <a:rPr lang="ru-RU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конкретных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примерах</a:t>
            </a:r>
            <a:r>
              <a:rPr lang="ru-RU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;</a:t>
            </a:r>
            <a:endParaRPr lang="en-US" sz="2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23F7AF-388A-419C-9DEF-A631130D5D51}"/>
              </a:ext>
            </a:extLst>
          </p:cNvPr>
          <p:cNvSpPr/>
          <p:nvPr/>
        </p:nvSpPr>
        <p:spPr>
          <a:xfrm>
            <a:off x="306498" y="3175925"/>
            <a:ext cx="7700865" cy="1390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Нарисуй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пищевую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цепь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из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3–4 </a:t>
            </a: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звеньев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и </a:t>
            </a:r>
            <a:r>
              <a:rPr lang="ru-RU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выполни 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интерактив</a:t>
            </a:r>
            <a:r>
              <a:rPr lang="ru-RU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ное</a:t>
            </a:r>
            <a:r>
              <a:rPr lang="ru-RU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задание на платформе ФГИС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«</a:t>
            </a: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Моя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школа</a:t>
            </a:r>
            <a:r>
              <a:rPr lang="en-US" sz="26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»</a:t>
            </a:r>
            <a:endParaRPr lang="en-US" sz="2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BE7F58-A657-41C9-BC2E-D79995E48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214" y="3600982"/>
            <a:ext cx="3467400" cy="11812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681DC7-85A7-44E0-B7A2-B151BC99E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8644" y="4156228"/>
            <a:ext cx="2378224" cy="1840974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419E90-C365-43C9-80F5-13E5FCBE2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989" y="4156228"/>
            <a:ext cx="2558050" cy="18039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E4580D-784D-4ACB-8975-8678C62FB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5214" y="4928706"/>
            <a:ext cx="3462655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00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74F42-A304-49AB-980D-7B8A0C391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14" y="1631473"/>
            <a:ext cx="11299371" cy="1296954"/>
          </a:xfrm>
        </p:spPr>
        <p:txBody>
          <a:bodyPr>
            <a:normAutofit fontScale="90000"/>
          </a:bodyPr>
          <a:lstStyle/>
          <a:p>
            <a:br>
              <a:rPr lang="ru-RU" sz="32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ru-RU" sz="32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ru-RU" sz="32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ru-RU" sz="32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ru-RU" sz="32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ru-RU" sz="32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ru-RU" sz="32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ru-RU" sz="32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ru-RU" sz="32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ru-RU" sz="32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ru-RU" sz="32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sz="3200" u="sng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Классная</a:t>
            </a:r>
            <a:r>
              <a:rPr lang="en-US" sz="32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ru-RU" sz="32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углубление знаний</a:t>
            </a:r>
            <a:br>
              <a:rPr lang="ru-RU" sz="32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ru-RU" sz="32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ru-RU" sz="27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</a:t>
            </a:r>
            <a:r>
              <a:rPr lang="en-US" sz="27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</a:t>
            </a:r>
            <a:r>
              <a:rPr lang="en-US" sz="27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шага</a:t>
            </a:r>
            <a:r>
              <a:rPr lang="en-US" sz="27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</a:t>
            </a:r>
            <a:r>
              <a:rPr lang="en-US" sz="27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обсуждаем</a:t>
            </a:r>
            <a:r>
              <a:rPr lang="en-US" sz="27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строим</a:t>
            </a:r>
            <a:r>
              <a:rPr lang="en-US" sz="27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проверяем</a:t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64F328-E290-4AAC-BA09-09C04C9C4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3" y="1614197"/>
            <a:ext cx="10472057" cy="3240081"/>
          </a:xfrm>
        </p:spPr>
        <p:txBody>
          <a:bodyPr/>
          <a:lstStyle/>
          <a:p>
            <a:r>
              <a:rPr lang="ru-RU" dirty="0">
                <a:solidFill>
                  <a:srgbClr val="8C8F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</a:t>
            </a:r>
          </a:p>
          <a:p>
            <a:r>
              <a:rPr lang="ru-RU" sz="2000" dirty="0">
                <a:solidFill>
                  <a:srgbClr val="8C8F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</a:t>
            </a:r>
          </a:p>
          <a:p>
            <a:r>
              <a:rPr lang="ru-RU" sz="2000" dirty="0">
                <a:solidFill>
                  <a:srgbClr val="8C8F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1)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Блиц-обсуждение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ответы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</a:t>
            </a:r>
            <a:endParaRPr lang="ru-RU" sz="2000" dirty="0">
              <a:solidFill>
                <a:srgbClr val="00206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2) «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Собери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»: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работаем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группах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карточками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строим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логику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Image 2" descr="data:image/png;base64,iVBORw0KGgoAAAANSUhEUgAAAEwAAABMCAYAAADHl1ErAAABHElEQVR4AezSMQrCABQE0eA9vD/YeERlC3unCEp4wsdmCOFlb/fH8+W+N7gdfkkAWOI6DmDAokDMLQxYFIi5hQGLAjG3MGBRIOYWBiwKxPwPFhbf+Mc5sPgBgAGLAjG3MGBRIOYWBiwKxNzCgEWBmFsYsCgQcwsDFgWWh7OwgLUU2BTCAQtYS4FNIRywgLUU2BTCAQtYS4FNIRywgLUU2BTCAQtYS4FNIRywgLX0LLA9+5IHLH5WYMCiQMwtDFgUiLmFAYsCMbcwYFEg5hYGLArE3MKAfQTO+bew6AoMWBSIuYUBiwIxtzBgUSDmFgYsCsTcwoBFgZhbGLAoEPO0sPjsS+bA4mcFBiwKxNzCgEWBmFsYsCgQcwuLYG8AAAD//4afkMAAAAAGSURBVAMABRy7VYiwE0AAAAAASUVORK5CYII=">
            <a:extLst>
              <a:ext uri="{FF2B5EF4-FFF2-40B4-BE49-F238E27FC236}">
                <a16:creationId xmlns:a16="http://schemas.microsoft.com/office/drawing/2014/main" id="{F459A6C2-B1C1-4106-A788-9F0BFAA4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6" y="2205000"/>
            <a:ext cx="694944" cy="694944"/>
          </a:xfrm>
          <a:prstGeom prst="rect">
            <a:avLst/>
          </a:prstGeom>
        </p:spPr>
      </p:pic>
      <p:pic>
        <p:nvPicPr>
          <p:cNvPr id="5" name="Image 4" descr="data:image/png;base64,iVBORw0KGgoAAAANSUhEUgAAAAkAAAAxCAYAAAAIuIPQAAAAMklEQVR4AeyUsQkAAAjDin/4P7h4ovqBrkIK3ToFGvPI2mo6hJFAAAKBAASjS1zw9wgNAAD//6ytNUkAAAAGSURBVAMAaJoWgElUv1MAAAAASUVORK5CYII=">
            <a:extLst>
              <a:ext uri="{FF2B5EF4-FFF2-40B4-BE49-F238E27FC236}">
                <a16:creationId xmlns:a16="http://schemas.microsoft.com/office/drawing/2014/main" id="{000902ED-11AC-4A7A-B149-F082426B6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31022" y="2384084"/>
            <a:ext cx="82296" cy="448056"/>
          </a:xfrm>
          <a:prstGeom prst="rect">
            <a:avLst/>
          </a:prstGeom>
        </p:spPr>
      </p:pic>
      <p:pic>
        <p:nvPicPr>
          <p:cNvPr id="6" name="Image 3" descr="data:image/png;base64,iVBORw0KGgoAAAANSUhEUgAAAAkAAACqCAYAAAB/GWVQAAAAXklEQVR4AezVMQrAIBAEwMN/5P+QJk+MK9hrJRYjXGchq7O25/3+1bTaWDaVCERQIhBB6lIXgAACCEkABBDyDPwIIIAAQhK4B8I4zBz95Fr0UzCAAAIIICQBEI5D6AAAAP//nA4GMwAAAAZJREFUAwBSOhdyRRJYhwAAAABJRU5ErkJggg==">
            <a:extLst>
              <a:ext uri="{FF2B5EF4-FFF2-40B4-BE49-F238E27FC236}">
                <a16:creationId xmlns:a16="http://schemas.microsoft.com/office/drawing/2014/main" id="{9C663485-2AF5-4BD2-8E14-3C1950674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0670" y="2721859"/>
            <a:ext cx="54736" cy="905561"/>
          </a:xfrm>
          <a:prstGeom prst="rect">
            <a:avLst/>
          </a:prstGeom>
        </p:spPr>
      </p:pic>
      <p:pic>
        <p:nvPicPr>
          <p:cNvPr id="7" name="Image 9" descr="data:image/png;base64,iVBORw0KGgoAAAANSUhEUgAAAEwAAABMCAYAAADHl1ErAAABHElEQVR4AezSMQrCABQE0eA9vD/YeERlC3unCEp4wsdmCOFlb/fH8+W+N7gdfkkAWOI6DmDAokDMLQxYFIi5hQGLAjG3MGBRIOYWBiwKxPwPFhbf+Mc5sPgBgAGLAjG3MGBRIOYWBiwKxNzCgEWBmFsYsCgQcwsDFgWWh7OwgLUU2BTCAQtYS4FNIRywgLUU2BTCAQtYS4FNIRywgLUU2BTCAQtYS4FNIRywgLX0LLA9+5IHLH5WYMCiQMwtDFgUiLmFAYsCMbcwYFEg5hYGLArE3MKAfQTO+bew6AoMWBSIuYUBiwIxtzBgUSDmFgYsCsTcwoBFgZhbGLAoEPO0sPjsS+bA4mcFBiwKxNzCgEWBmFsYsCgQcwuLYG8AAAD//4afkMAAAAAGSURBVAMABRy7VYiwE0AAAAAASUVORK5CYII=">
            <a:extLst>
              <a:ext uri="{FF2B5EF4-FFF2-40B4-BE49-F238E27FC236}">
                <a16:creationId xmlns:a16="http://schemas.microsoft.com/office/drawing/2014/main" id="{88D440E5-B6A7-42A2-A1A4-08C0133FA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6" y="3570694"/>
            <a:ext cx="694944" cy="69494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EBA9E7-5BA4-4A07-9AF7-6329F974C6C8}"/>
              </a:ext>
            </a:extLst>
          </p:cNvPr>
          <p:cNvSpPr/>
          <p:nvPr/>
        </p:nvSpPr>
        <p:spPr>
          <a:xfrm>
            <a:off x="1422681" y="3784435"/>
            <a:ext cx="8770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3) «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»: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объясняем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(максимум визуализации).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" name="Image 4" descr="data:image/png;base64,iVBORw0KGgoAAAANSUhEUgAAAAkAAAAxCAYAAAAIuIPQAAAAMklEQVR4AeyUsQkAAAjDin/4P7h4ovqBrkIK3ToFGvPI2mo6hJFAAAKBAASjS1zw9wgNAAD//6ytNUkAAAAGSURBVAMAaJoWgElUv1MAAAAASUVORK5CYII=">
            <a:extLst>
              <a:ext uri="{FF2B5EF4-FFF2-40B4-BE49-F238E27FC236}">
                <a16:creationId xmlns:a16="http://schemas.microsoft.com/office/drawing/2014/main" id="{C095BA60-574F-40BA-A8EE-2100DA0C3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 flipH="1">
            <a:off x="1122810" y="3756146"/>
            <a:ext cx="82295" cy="448056"/>
          </a:xfrm>
          <a:prstGeom prst="rect">
            <a:avLst/>
          </a:prstGeom>
        </p:spPr>
      </p:pic>
      <p:pic>
        <p:nvPicPr>
          <p:cNvPr id="11" name="Image 10" descr="data:image/png;base64,iVBORw0KGgoAAAANSUhEUgAAAEwAAABMCAYAAADHl1ErAAABHElEQVR4AezSMQrCABQE0eA9vD/YeERlC3unCEp4wsdmCOFlb/fH8+W+N7gdfkkAWOI6DmDAokDMLQxYFIi5hQGLAjG3MGBRIOYWBiwKxPwPFhbf+Mc5sPgBgAGLAjG3MGBRIOYWBiwKxNzCgEWBmFsYsCgQcwsDFgWWh7OwgLUU2BTCAQtYS4FNIRywgLUU2BTCAQtYS4FNIRywgLUU2BTCAQtYS4FNIRywgLX0LLA9+5IHLH5WYMCiQMwtDFgUiLmFAYsCMbcwYFEg5hYGLArE3MKAfQTO+bew6AoMWBSIuYUBiwIxtzBgUSDmFgYsCsTcwoBFgZhbGLAoEPO0sPjsS+bA4mcFBiwKxNzCgEWBmFsYsCgQcwuLYG8AAAD//4afkMAAAAAGSURBVAMABRy7VYiwE0AAAAAASUVORK5CYII=">
            <a:extLst>
              <a:ext uri="{FF2B5EF4-FFF2-40B4-BE49-F238E27FC236}">
                <a16:creationId xmlns:a16="http://schemas.microsoft.com/office/drawing/2014/main" id="{94FE7445-7413-410B-A358-76948D9D0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34" y="4973300"/>
            <a:ext cx="694944" cy="694944"/>
          </a:xfrm>
          <a:prstGeom prst="rect">
            <a:avLst/>
          </a:prstGeom>
        </p:spPr>
      </p:pic>
      <p:pic>
        <p:nvPicPr>
          <p:cNvPr id="12" name="Image 3" descr="data:image/png;base64,iVBORw0KGgoAAAANSUhEUgAAAAkAAACqCAYAAAB/GWVQAAAAXklEQVR4AezVMQrAIBAEwMN/5P+QJk+MK9hrJRYjXGchq7O25/3+1bTaWDaVCERQIhBB6lIXgAACCEkABBDyDPwIIIAAQhK4B8I4zBz95Fr0UzCAAAIIICQBEI5D6AAAAP//nA4GMwAAAAZJREFUAwBSOhdyRRJYhwAAAABJRU5ErkJggg==">
            <a:extLst>
              <a:ext uri="{FF2B5EF4-FFF2-40B4-BE49-F238E27FC236}">
                <a16:creationId xmlns:a16="http://schemas.microsoft.com/office/drawing/2014/main" id="{31042C80-5F28-4EF5-AC0B-2D71DBA92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5934" y="4242527"/>
            <a:ext cx="54736" cy="905561"/>
          </a:xfrm>
          <a:prstGeom prst="rect">
            <a:avLst/>
          </a:prstGeom>
        </p:spPr>
      </p:pic>
      <p:pic>
        <p:nvPicPr>
          <p:cNvPr id="13" name="Image 4" descr="data:image/png;base64,iVBORw0KGgoAAAANSUhEUgAAAAkAAAAxCAYAAAAIuIPQAAAAMklEQVR4AeyUsQkAAAjDin/4P7h4ovqBrkIK3ToFGvPI2mo6hJFAAAKBAASjS1zw9wgNAAD//6ytNUkAAAAGSURBVAMAaJoWgElUv1MAAAAASUVORK5CYII=">
            <a:extLst>
              <a:ext uri="{FF2B5EF4-FFF2-40B4-BE49-F238E27FC236}">
                <a16:creationId xmlns:a16="http://schemas.microsoft.com/office/drawing/2014/main" id="{FDA47C85-8434-459F-AE2B-8E27AFFE4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084336" y="5288332"/>
            <a:ext cx="82296" cy="44805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C673A8D-9E7A-40C0-8ADC-FAC0AD481AAF}"/>
              </a:ext>
            </a:extLst>
          </p:cNvPr>
          <p:cNvSpPr/>
          <p:nvPr/>
        </p:nvSpPr>
        <p:spPr>
          <a:xfrm>
            <a:off x="1387986" y="4832808"/>
            <a:ext cx="857962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>
              <a:lnSpc>
                <a:spcPct val="125000"/>
              </a:lnSpc>
            </a:pPr>
            <a:r>
              <a:rPr lang="ru-RU" sz="2000" kern="12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Тайминг</a:t>
            </a:r>
            <a:r>
              <a:rPr lang="en-US" sz="2000" kern="12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5 </a:t>
            </a:r>
            <a:r>
              <a:rPr lang="en-US" sz="2000" kern="12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</a:t>
            </a:r>
            <a:r>
              <a:rPr lang="en-US" sz="2000" kern="12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блиц</a:t>
            </a:r>
            <a:r>
              <a:rPr lang="en-US" sz="2000" kern="12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10 </a:t>
            </a:r>
            <a:r>
              <a:rPr lang="en-US" sz="2000" kern="12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</a:t>
            </a:r>
            <a:r>
              <a:rPr lang="en-US" sz="2000" kern="12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</a:t>
            </a:r>
            <a:r>
              <a:rPr lang="en-US" sz="2000" kern="12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15 </a:t>
            </a:r>
            <a:r>
              <a:rPr lang="en-US" sz="2000" kern="12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</a:t>
            </a:r>
            <a:r>
              <a:rPr lang="en-US" sz="2000" kern="12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</a:t>
            </a:r>
            <a:r>
              <a:rPr lang="en-US" sz="2000" kern="12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2000" kern="1200" dirty="0">
              <a:solidFill>
                <a:srgbClr val="00206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rtl="0">
              <a:lnSpc>
                <a:spcPct val="125000"/>
              </a:lnSpc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Смотрим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работает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строим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проверяем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улучшаем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  <a:p>
            <a:pPr lvl="0" rtl="0">
              <a:lnSpc>
                <a:spcPct val="125000"/>
              </a:lnSpc>
            </a:pPr>
            <a:endParaRPr lang="en-US" sz="2000" kern="1200" dirty="0">
              <a:solidFill>
                <a:srgbClr val="002060"/>
              </a:solidFill>
            </a:endParaRP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4707E6ED-6617-4196-960B-FBFF3E81A1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46FC930-860D-46F0-AE10-950C4B0A2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4498" y="3537961"/>
            <a:ext cx="1754925" cy="173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9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1010B5-E1E3-4B20-9556-6A577DE48281}"/>
              </a:ext>
            </a:extLst>
          </p:cNvPr>
          <p:cNvSpPr/>
          <p:nvPr/>
        </p:nvSpPr>
        <p:spPr>
          <a:xfrm>
            <a:off x="2091103" y="969628"/>
            <a:ext cx="8095486" cy="949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u="sng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</a:t>
            </a:r>
            <a:r>
              <a:rPr lang="en-US" sz="24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листы</a:t>
            </a:r>
            <a:r>
              <a:rPr lang="en-US" sz="24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en-US" sz="2400" u="sng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собираем</a:t>
            </a:r>
            <a:r>
              <a:rPr lang="en-US" sz="24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</a:t>
            </a:r>
            <a:r>
              <a:rPr lang="en-US" sz="24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</a:t>
            </a:r>
            <a:r>
              <a:rPr lang="en-US" sz="24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</a:t>
            </a:r>
            <a:r>
              <a:rPr lang="en-US" sz="2400" u="sng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u="sng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картинкам</a:t>
            </a:r>
            <a:endParaRPr lang="ru-RU" sz="2400" u="sng" dirty="0">
              <a:solidFill>
                <a:srgbClr val="00206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4486F5-8C59-4831-9ACC-A97B0217D021}"/>
              </a:ext>
            </a:extLst>
          </p:cNvPr>
          <p:cNvSpPr/>
          <p:nvPr/>
        </p:nvSpPr>
        <p:spPr>
          <a:xfrm>
            <a:off x="489527" y="1529652"/>
            <a:ext cx="110505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составляют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наклеек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иллюстрациям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водоёмов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сопоставляя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организмов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ходят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кого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(и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спользу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ют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наклейки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производителей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травоядных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хищников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соединяя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стрелками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наблюдаемым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признакам</a:t>
            </a:r>
            <a:r>
              <a:rPr lang="ru-RU" sz="2000" dirty="0">
                <a:solidFill>
                  <a:srgbClr val="8C8F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Составляют м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одель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узнают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пересекаются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ABA870-3DD0-4C45-98F2-C863714DF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7" y="3164003"/>
            <a:ext cx="5541244" cy="27508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4D4433-9F12-4D40-BABC-DB1258D99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026" y="3293828"/>
            <a:ext cx="3918856" cy="249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6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27F192-0E89-4C40-8D1E-67E69BD772C0}"/>
              </a:ext>
            </a:extLst>
          </p:cNvPr>
          <p:cNvSpPr/>
          <p:nvPr/>
        </p:nvSpPr>
        <p:spPr>
          <a:xfrm>
            <a:off x="2310881" y="847316"/>
            <a:ext cx="7159689" cy="41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хрупкими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" name="Image 2" descr="data:image/png;base64,iVBORw0KGgoAAAANSUhEUgAAA4QAAABuCAYAAAB/ed1CAAAQAElEQVR4Aezd+5Mc1XXA8XNnRgJXirJ/iPkp/huSOKmYlyArgZBAq53u3bmzitCWrVAlyyTgoNiuULZRghO5ktgO5FHYFUqVOLaxKRucEPygClTG2C5s2ZYMwgYBu9O9i1YCCfRYVjs7fX2vLMkrsdLOu1/fqT7a2z3d957z6f5hT81qt/Cehx7+h/d87WFDYMAzwDPAM8AzwDPAM8AzwDPAM8AzwDOQn2fg9776jdsLQcW7S5T6d+GVAwFKRAABBBBAAAEEEEAAAQRElJi/Cav+fQWxr8DM3SFiHrJDNgQQyIoAdSCAAAIIIIAAAgggsJiAkU/VtP9p99aphlC0bjSOLHu/bQq/5w4SCCCAAALpEiBbBBBAAAEEEECgKQFlPhdUvU+cOfc3DaHdm9oyOFNcpoaMMXvsLhsCCCCAAAIIJFOArBBAAAEEEGhPwJidwYi3beHFZxtCd3Dc896on5TVRuRXbp9AAAEEEEAAAQQQiFOAtRFAAIEuCSj55mVq/oOilG33fjvnOQ2hOzw95h8Uqa+y45oNNgQQQAABBBBAAAEEEOiHAGsg0CsBY56ee+vYxn1az52/xNsaQndCqPVksTF7nRFzyO0TCCCAAAIIIIAAAggggAAC3RPo40y7l6n5m6fHxk4stuaiDaE7cXzDhvFioXijGFn0QncOgQACCCCAAAIIIIAAAgggkFiBZ6OSufFlrd+8UIYXbAjdBRMjQz9Tynjn/5ype49oRYBzEUAAAQQQQAABBBBAAIG+CuyfK5lVk77/+sVWvWhD6C6saf9xJarqxgQCCDQhwCkIIIAAAggggAACCMQrEBaK0bXTvvv9MBdPZMmG0F1eqww9ZERudWMCAQQQQOC3AowQQAABBBBAAIGECbxebMiKieHhV5vJq6mG0E0Uau8BKag73ZhAAAEEEEAghwKUjAACCCCAQNIFZkql0qrxDd54s4k23RC6CYOR8ueUqL9zYwIBBBBAAAEEEMiuAJUhgAACKRNQyoiJ1r7iD+5pJfOWGkI3cU3mXEP4gBsTCCCAAAIIIIAAAgikXoACEMiAQME0BoPq8PdaLaXlhlC0blwm9Q8pkcdaXYzzEUAAAQQQQAABBBBAAIE4BbK4tv1ssDqhh/+/ndpabwjtKvu0noukPmKHT9lgQwABBBBAAAEEEEAAAQQQiEMgMptrVe9r7S7dVkPoFgu1fmtu9thaI/Izt5/MICsEEEAAAQQQQAABBBBAIJsCthf7y2DU39lJdW03hG7R6bGxEyelfq2IedHtEwjEKsDiCCCAAAIIIIAAAgjkRsB8PNTev3VabkcNoVv8kNbHjcxfYZvCA26fQAABBPohwBoIIIAAAggggEBeBewng/cG+/bu6Eb9HTeELolQ68OqaK624xkbbAgggAACCHRTgLkQQAABBBBA4IyAUg+GUt8m27dHZw518rUrDaFLoDY8/HIhila4MYEAAggggAACCLQnwFUIIIAAAhcScH/pIfjdd24SrRsXOqfV411rCN3CE6PDPzVKBtyYQAABBBBAAAEEEEDgogK8iQACzQso2fXuIwfLMjAw3/xFS5/Z1YbQLRdWvF0ihSE3JhBAAAEEEEAAAQQQQAABJ0B0JPDjyw8fXL17y5Z6R7MscnHXG0K3RqCH/lcZ2eTGBAIIIIAAAggggAACCCCAQJsCSu0L3v2uq3rRDLqMetIQiojUqt7/iJhtbhECAQQQQAABBBBAAAEEEECgVQFVu+TV5e/t9o+JLsyiZw2hWyTQ/meNyL1uTGRYgNIQQAABBBBAAAEEEECguwJGjhi59A/3337Tye5OfO5sPW0I3VKh9j4sRj3oxgQCCKRfgAoQQAABBBBAAAEEei5Qb0Tq90O95nCvV+p5Q+gKCKrlDUrkMTcmEEAAAQRSI0CiCCCAAAIIINB/gUhJ/Q+mNpSDfizdl4bQFVLT3s326/dtsCGAAAIIIIBA4gRICAEEEEAgdgFjIiNyZU3rff3KpW8NoSso0N4KUWqvGxMIIIAAAggggAACMQmwLAIIJFGgURBzfai9Z/qZXF8bQldY4/D0lUpkwo0JBBBAAAEEEEAAAQQQ6K0As6dCoKEiU56oDj/Z72z73hBObdkyU5D6FbbQN22wIYAAAggggAACCCCAAAL5FTAmEiObaqP+o11AaHmKvjeELsNxrQ9EkfkTMWbW7RMIIIAAAggggAACCCCAQA4FjFLqzqDqfSWu2mNpCF2xk6P+C7b4a0QUTaG0+eIyBBBAAAEEEEAAAQQQSK+AkU/XtHdvnAXE1hC6om3xu40ya0VJT//YoluLQCDtAuSPAAIIIIAAAgggkCEBY+63nwzeFXdFsTaErviw4u1SUhwRkboNNgQQQAABEQwQQAABBBBAIMMCRuSLQdXfmoQSY28IHUKtsv7RKJK/EPcfKt0BAgEEEEAAgdwIUCgCCCCAQJ4ElMjXQ+2NJaXmRDSEDmNy1PuCUoVPuTGBAAIIIIAAAghkUoCiEEAg5wLq2zXtuZ+OTIxDYhpCJ1LT5buVUv/qxgQCCCCAAAIIIIAAAmkWIHcEzhP4fqDLa887FvtuohpCp1GrlG8XJf/lxgQCCCCAAAIIIIAAAgggkAKBJVJUextHSjcucVIsbyeuIXQKQcV7v4h6WHghgAACCCCAAAIIIIAAAikWMCITUSlaObVlcCaJZSSyIXRQ9uNUX4l50o0TFySEAAIIIIAAAggggAACCCwtMG2K0TWTvv/60qfGc0ZiG0LHcXL2+KCI2evGBAJxCbAuAggggAACCCCAAAJtCLxmCo0Vk8PDYRvX9u2SRDeE02NjJ+ZKcoPVCGywIYAAAr0WYH4EEEAAAQQQQKAbAkeMqJXhyMiL3Zisl3MkuiF0hU/7/sFiQ64VUQeEFwIIIIAAAl0TYCIEEEAAAQR6InBUCoXVoS7/oiezd3nSxDeErt7xDd64Elllx4n92VubGxsCCCCAAAIIJFWAvBBAAIH+CMyIUuuCkaGf9Ge5zldJRUPoyqzp8j7bFLpf1fqm2ycQQAABBBBAAAEEEFhMgGMIxCQwJ0Y2BpXyUzGt39ayqWkIXXU17e02Ssoi8pYNNgQQQAABBBBAAAEEEMi3QFKqN0bkQ0HVeyQpCTWbR6oaQldUWPF2iTKb7bhhgw0BBBBAAAEEEEAAAQQQiFfAqI+G2nsg3iTaWz1dDeHpGoOK/6CKor8+vcsXBBBAAAEEEEAAAQQQQCAWAaNke1At/3Msi3dh0VQ2hK7u2ujwv4iRT7oxkU0BqkIAAQQQQAABBBBAIMkCStQ/hRXvb5Oc41K5pbYhdIUFVe8eUSq13birgUAAgVMC/IMAAggggAACCKRLwMh/1HT5o+lK+u3ZprohdOUElfJHjMgX3JhAAAEEEEiDADkigAACCCCQcgGj/tt+OHVbyqs4lX7qG0JXRVgpb7Vfv2GDDQEEEEAAAQSSJEAuCCCAQOYE1P9d/sb0rVkpKxMNoSgVNd5R2iTGPJ2VG0MdCCCAAAIIIIBA2gTIF4HsC6in52aPbti9ZUs9K7VmoyG0d2NqcHBGzS8ftMNnbbAhgAACCCCAAAIIIIBA7wTyOPMvVP3E4PTY2IksFZ+ZhtDdlNrGdUeKUr9BlLzo9gkEEEAAAQQQQAABBBBAoFMBI+qXc7Pm+trGjUc6nStp1zfXECYt64vkM671gYYpXm9PCWywIYAAAggggAACCCCAAAKdCLwiMnf99Jh/sJNJknpt5hpCBz2l19dkmQzY8Ws22FoU4HQEEEAAAQQQQAABBBBwAmayVIwGQq0n3V4WI5MNobtRgee9pETWiJFM/Yyvq41AoIsCTIUAAggggAACCCCwuMBrskxd98rw8MTib2fjaGYbQnd7atrbbcx8xY4jG2wIIIBAzgUoHwEEEEAAAQSaETBKjhWi6Eb3IVMz56f5nEw3hO7GhKOVbxlRm9yYQAABBBBAIDcCFIoAAggg0JaAEZkvGlOeGB3+aVsTpOyizDeE7n6EuvxlMWarGxMIIIAAAggggEDWBKgHAQS6KaD0hPaf6OaMSZ4rFw2huwFB1b/ffvT7MTcmEEAAAQQQQAABBBBIqQBp91BAiYzZD5Me7uESiZs6Nw2hkw8r3j9KQf29GxMIIIAAAggggAACCCCAwBkBpdQHa9r74pn9ZHztfRa5aggdZxDN3S1G7RReCCCAAAIIIIAAAggggMApAbOtVil//tQwZ//kriEUrRuXXLZ8q4j6jiTsRToIIIAAAggggAACCCDQXwETmbsD7X+2v6smZ7X8NYTWfv9NN52cmz06bER+YHfZEIhDgDURQAABBBBAAAEEYhZQRt0XVr17Yk4j1uVz2RA68emxsROXzp1YK0b2uH0CAQQQ6J0AMyOAAAIIIIBA4gSUfKV2+Tu3iVL2c6LEZde3hHLbEDrh/bfccrS4XP5URPbbYEMAAQQQQKBzAWZAAAEEEEiDwHcv+Z1LPiADA/NpSLaXOea6IXSw4573Rl3qV4moA8ILAQQQQAABBBBoQYBTEUAglQJPGamX3X8jS2X2XU469w2h8zyg9aEoiq6z4xM22BBAAAEEEEAAAQQQOF+A/SwIKPnJ3OyxtaHWb2WhnG7UQEN4WnFy1H/BiKw8vcsXBBBAAAEEEEAAAQQQyJbAvllTH3C/S2TpsvJzBg3hgnsdau8ZJWb1gkMMEUAAAQQQQAABBBBAIOUCSmR8VurvO6T18ZSX0vX0aQhFZKFqTfuPm4KMLDzGGAEEEEAAAQQQQAABBFIrcOhkydAMXuD20RAuAhOOeF8XZTYv8haH0i9ABQgggAACCCCAAAJ5EVAyI5FcOe37B/NScqt10hBeQCyo+DvFqI9c4G0OI4BAKgRIEgEEEEAAAQTyLBA1zFXBqPdSng2Wqp2G8CJCgR76jFHqvoucwlsIIIAAAkkRIA8EEEAAAQQWCBSUunpy1N+z4BDDRQRoCBdBOXtIKRM+9/O/Uko9dPYYAwQQQAABBBCIXYAEEEAAgYsJKCmsnqiUfyC8lhSgIVyKaPv2qPbcz0ftad+1wYYAAggggAACCCDQXwFWQ6A1ASNeTQ893tpF+T2bhrCZe2+bwqBSXiOifiS8EEAAAQQQQAABBBBAoEcCnU1rVOGWoOo90tks+bqahrDZ+62UCXT5SjHyfLOXcB4CCCCAAAIIIIAAAgj0R8AYdUdYGfpSf1bLziqxNoRpZCzOvOu9ImpSeCGAAAIIIIAAAggggEAyBJTsCKtlfhlkG3eDhrBFtPEPDMwWZe6P7WXHbbA1L8CZCCCAAAIIIIAAAgh0X8CYnUHFu6v7E+djRhrCNu7zuNYHopL5IyMy38blXIJADgQoEQEEEEAAAQQQ6INAQb4aVP3NfVgps0vQELZ5ayd9/wUVRVfZy+s22BBAAIH8ClA5AggggAACMQjYD2ceDUY899cAYlg9O0vSEHZwL4PR4R8XxKyxDyOfFHbgmOrTYgAABCtJREFUyKUIIIAAAukRIFMEEEAgGQJmV6i9wWTkku4saAg7vH8T2n9CGanYaRo22BBAAAEEEEAAgawIUAcCSRV4JtD+QFKTS1teNIRduGPub50opW6zU0U22BBAAAEEEEAAAQQQSJlAStI15vlA6itSkm0q0qQh7NJtqlXKnxcxO7o0HdMggAACCCCAAAIIIIDAuQKhml9+tWg9d+5h9loWWHABDeECjE6H9qPrj4tS93c6D9cjgAACCCCAAAIIIIDAOQJvGCldUdu47sg5R9npWICGsGPCcycIKuWt9siXbSRlIw8EEEAAAQQQQAABBNIscDSKzPtCPTiZ5iKSmjsNYQ/uTKC9jUbk0R5MzZQILCHA2wgggAACCCCAQJYEzPGoZK6dHPVfyFJVSaqFhrBHd+P0r8F9qkfTMy0CCCAgggECCCCAAAKZFlAnoqh0w6Tv78l0mTEXR0PYwxvQeEdpjYh5rodLMDUCCCCAQE4EKBMBBBDIlYAxs5FRg5Oj63+Uq7pjKJaGsIfoU4ODM8tLslJETQkvBBBAAAEEEECgOQHOQiDvAnMiasNkdehJ4dVzARrCHhO/5PsHC1K4xi7zmg02BBBAAAEEEEAAAQQWCDA8T6BhlLotqHqPnHec3R4J0BD2CHbhtBN6/SsSmQF7jF+TaxHYEEAAAQQQQAABBBBYTEAp+URYKf/nYu9l4lgCi6Ah7NNNCUb9Z43IGiVyrE9LsgwCCCCAAAIIIIAAAukRMLKjVvF2pCfhbGRKQ9i7+/i2mUPtPdMQUxZjZt/2JgcQQAABBBBAAAEEEMipgFHmvqDq3ZXT8mMtm4awz/yT2n/CFORWu2zDBltmBCgEAQQQQAABBBBAoE2BB8KKf0eb13JZhwI0hB0CtnO5feC/JEo+1s61XIMAAgkQIAUEEEAAAQQQ6I6AMQ8G2nMflnRnPmZpWYCGsGWy7lwQVLzP2Kbwnu7MxiwIIIAAAr0SYF4EEEAAgd4IKJHHguf3buzN7MzarAANYbNSPTjPNoWfNCL39mBqpkQAAQQQQACB1gW4AgEE+iRgvwf+4fyRUkW2b4/6tCTLXECAhvACMP06HGrvw2LMzn6txzoIIIAAAggggAACToCITcDI84X6spuntgzOxJYDC58VoCE8SxHfINDen4uSb8aXASsjgAACCCCAAAIIINAXgZeKqr6ytnFdf/8+d19KS+ciNIRJuG9KmcalpT9TIj9MQjrkgAACCCCAAAIIIIBA9wVUbZkUV45rfaD7czNjuwJZbAjbtYj1uqnBwZlI6uuMmF/GmgiLI4AAAggggAACCCDQfYFXjahVL+v1te5PzYydCNAQdqLX5WtDrQ+rRnGVFNSdotRmohkDzuE54RngGeAZ4BngGeAZ4BlI9DNgv7ctlMyqUA/t7/K3z0zXBYFfAwAA//+x/SEiAAAABklEQVQDABsbbu0EzC+NAAAAAElFTkSuQmCC">
            <a:extLst>
              <a:ext uri="{FF2B5EF4-FFF2-40B4-BE49-F238E27FC236}">
                <a16:creationId xmlns:a16="http://schemas.microsoft.com/office/drawing/2014/main" id="{EC7DACC6-44C4-455D-97BB-DE42A910A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2" y="1491951"/>
            <a:ext cx="8730343" cy="100584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C3D141-52DE-4601-90FF-5BCADA1F0596}"/>
              </a:ext>
            </a:extLst>
          </p:cNvPr>
          <p:cNvSpPr/>
          <p:nvPr/>
        </p:nvSpPr>
        <p:spPr>
          <a:xfrm>
            <a:off x="2780522" y="1640928"/>
            <a:ext cx="6913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звено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всей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Image 5" descr="data:image/png;base64,iVBORw0KGgoAAAANSUhEUgAAAq8AAABuCAYAAAAJSvqlAAAQAElEQVR4Aezd+48k1XXA8XOrBz9QFIEUyE/wQ/Iv8A/sTxtF7HZXP6pnBrzeh8N4MbFDcIKJJTJOFFAEtixDUEKQYyIbyzwMNrbx2xgLP4QXG3u1FmvkmemqGRh2Pbtmdr2z09N1fO/IoGXdM9vd0931+rbumbrTXVX3nE+VpeNdttq75rGnHr7m0SeVwIB7gHuAe4B7gHuAe4B7gHsgzffAtY89+Q+e6vqtxsiC8EIAAQQQ6FOA3RFAAAEExiVgxHyt1fA/6UVBsKJxvG9cC7MOAggggAACCCCAAALSH8FSacMcdId47kfYrD0nxtzl5gQCCCCAAAIIIIAAAmkSUCPvm5suL7ucNptXNymdOfXvdvuSDQYCCCBQNAHqRQABBBBIqYARc0/U8J95M723mtf5AwfW4lgD+8E5GwwEEEAAAQQQQAABBHoQGOEuKkc3TpVmL1zhrebVvbk4WT2usdzu5gQCCCCAAAIIIIAAAskJ6FrHePWlmT2/vzCHtzWv7oNo0r9PxHxDeCGAAAIZFCBlBBBAAIGcCBjvtqWg/PLF1fxJ8+p2aMs73qOir7s5gQACCCCAAAIIIFAIgdQUqWK+GjYqD3RLqGvz+lrwtyfEMzd3O4D3EEAAAQQQQAABBBAYnYBZ1In4vVudv2vz6naO6v4TKvKgmxMIIIDA2AVYEAEEEECgmAKeHFqsVn+7VfFbNq/ugPPSvs1uj9tgIIAAAggggAACCGREILNpGr0rrFe2/bdX2zavJ4LgjMTxjZkFIHEEEEAAAQQQQACBTAgYkZ+X/uJK970D2+a7bfPqjgwnay8Y0TvcnEAAAQT6F+AIBBBAAAEEthcwIu1YvMb8rl1r2+8pcsnm1Z3gqr+69uMi5sfCCwEEEEAAAQQQQGB8AkVZSfUDUVB+pZdye2pej1x3XbvTkUBEL9kN97Io+yCAAAIIIIAAAgggsCmg8nQr8B/anPfwo6fm1Z1naaoSGk/e7+YEAggUUoCiEUAAAQQQGLKAWTx3xrtBjNFeT9xz8+pO2KpX/99uv2SDgQACCCCAAAIIINCzADt2E7At6/6Th8qr3T7b6r2+mld7El1fW7Xdsbxq5wwEEEAAAQQQQAABBAYTUL2r1ax8u9+D+21eZXnfvrN2kf02GAggkFEB0kYAAQQQQCBhgSNX//W1s4Pk0Hfz6hYJG/431ZhPuTmBAAIIIIAAAggUSIBShyDgSanhHggwyKkGal7dQn+5svxhuz1qg4EAAggggAACCCCAQE8CRnX/QrB3rqedu+w0cPN6ZGamLbFOdTknbyGAwLgEWAcBBBBAAIEsCag81Qp89wCAgbMeuHl1K4aT1aOieoubEwgggAACCCCAQJYEyHXsAq9effqaoJ/HYnXLcEfNqzthGPgPqOj33JxAAAEEEEAAAQQQQKCbgO0Xp47MXNfu9lk/7+24eXXdc7xxWWBUd5xMP4mzLwL5EqAaBBBAAAEEciygcncUVL8/jAp33rzaLJam95yMvdKknTIQQAABBBBAAIHxCrBa2gVeCIPKR4eV5FCaV5dM1Ch/UYx83s0JBBBAAAEEEEAAAQScQEdKdenj61/dMdvF0JpXt0jY8KdFzKLwQqC4AlSOAAIIIIAAAm8KeDK9FOxtvfnrMLZDbV5dQkY7TbtVGwwEEEAAAQQQQKAPAXbNk4AR83hY94f+t/JDb15bzdrzKubePOFTCwIIIIAAAggggEA/Aua1lqyP5N9DDb15dWVFQeWf7faIDQYCmRUgcQQQQAABBBAYQEA1NmrqEgSdAY6+5CEjaV7dqnGs03bL47MsAgMBBBBAAIGCCVBugQWMJ/e0muXnR0UwsuZ1cbJ63CZ9kw0GAggggAACCCCAQAEEVORHrUb1I6MsdWTNq0s6DPzP2O3TNhgIJCfAyggggAACCCAwBgGzttER9zfvI11rpM2ry1zl3fvt9owNBgIIIIAAAghkTIB0EehDYP9rU/58H/sPtOvIm9co+JsVNRLY7GIbDAQQQAABBBBAAIH8CTwSBpUvjKMsbxyLRA3/GRV5aBxrsUaeBagNAQQQQAABBNInYBZLV11xaFx5jaV5dcVEx146LGJeEV4IIIAAAgggMH4BVkRgFAKq7bjk1ed37Vobxem7nXNszavMzsZG1D2s9ny3RHgPAQQQQAABBBBAIGMCntyzWNv743FmPb7m1VbVCvwjKvqfdsootgDVI4AAAggggEDWBYz5QdiofnTcZYy1eXXFRUH1X+32BzYYCCCAAAIIINC3AAcgkAYB80ZpQvclkcnYm1dXpCel99rtGzYYCCCAAAIIIIAAAhkTMCKH5v3RPxarG0sizetCsHdOjd7cLSHey5YA2SKAAAIIIIBAwQRUHm4FlccloVcizaurNWpUPydiHhFeCCCAAAIIFFOAqhHIoIBprV9x+QeSTDyx5tUVbS6fuMVul20wEEAAAQQQQAABBNItcF7iTn159+6zSaaZaPPauv76U2pkUlT59q0k7wK3NoEAAggggAACCGwjYIzcHU7WXthml7F8lGjz6iqMGv6zYuSTwgsBBBBAAIGMCpA2AvkXMM+1Gv7H0lBn4s2rQwivuvJ2+6evR92cQAABBBBAAAEEEEiTgK5slDqJPBarm0IqmlfZtWvDGK8pYhL9bygkFy+KQAABBBBAAAEEhidgjLz/1VptYXhn3NmZ0tG82hpaQeWYaDxrpwwEEEAAAQSSEWBVBBB4m4Cq/m+rUX3sbW8m/EtqmlfnEDar99rtN20wEEAAAQQQQAABBJIUUJlfe1fptiRT6LZ2qppXl6DKxEG7PWGj6IP6EUAAAQQQQACBpATWvYlS7WS5vJpUAlutm7rmNQr2LHoqh7dKmPcRQAABBBC4tAB7IIDATgSMkdmF2t4Xd3KOUR2buubVFbrQ9J8Q1f9xcwIBBBBAAAEEEEBgjALGPNtq+HePccW+lkpl8+oquMxs3G63czYyPygAAQQQQAABBBDIiMCJ2Ou8J825prZ5/U0Q/E49M2Xx1AYDAQQQQKCYAlSNAAJjFDBibl6s1aIxLtn3UqltXl0lUb3yEzWSim9zcPkQCCCAAAIIIIBAbgVU/6sVVB6XlL9S3bw6u2jl9btE9QU3TzxIAAEEEEAAAQQQyKfA8cvfVbojC6WlvnmVmZl2KTaBEUndoxqycIHJEQEEEEiLAHkggEA6BVRkYyKeCF5O4WOxuomlv3m1Wc9P+fN282EbDAQQQAABBBBAAIEhChjVO+Ym97w0xFOO9FSZaF6dQCvwH7Tbp20MYXAKBBBAAAEEEEAAAfs3298NA//jWZLITPPqUDsb7tu3zKKbEwgggAACCQmwLAII5EJAjbxe2vCmxRjNUkGZal6XpvecVJWbsgRMrggggAACCCCAQDoF9PDcdHk5nbltnVWmmldXRtSsfM1uP2HDDQIBBBBAAAEEEECgTwGN4/ujRvWLfR6Wit0z17w6tfW11Tvt9pgNBgIIIIDAwAIciAACBRU41r7yzz6S1doz2bwu79t3Vr2O+/atrLqTNwIIIIAAAgggkIzAxGXN5d27zyaz+M5XTU3z2m8pUb3+CxHvtn6PY38EEEAAAQQQQKCoAkbNh8Lq9UezXH9mm1eHHl7155+y2+/bYCCAAAJFFqB2BBBAoBeBb7WC8v297JjmfTLdvMquXRsTG+eayrdvpfkeIzcEEEAAAQQQSFxAT5j275tiTJx4KjtMYPjN6w4T6vfwuenpZaMy0+9x7I8AAggggAACCBRHoPS+1g03nMpDvZlvXt1FCJv+58XIo25OIIAAAlkWIHcEEEBgBAL3h0H5yyM4byKnzEXz6uTWz60eNEYW3JxAAAEEEEAAAQQQ2BQ4Wjp7+p82Zzn5sU3zmq0K3eOz4g3ZL7wQQAABBBBAAAEENgWMmOb8gQNrm7/k5Edumld3PaIp/1kR8x/CCwEEEEhagPURQACBpAXUO9wKKrn7UqdcNa/uHrn61PLH7PZFGwwEEEAAAQQQQKCgAubr4a9+9mBWi98u79w1r0dmZtrqdSa3K5rPEEAAAQQQQACB/Aroyvrau+syO5v5x2J1u0a5a15dkVG9/mtVvcnNCQQQQGBnAhyNAAIIZEtARW5Y3rf7bLay7j3bXDavrvwo8B+y22/YYCCAAAIIIIAAAsUQUHkgCqpfT02xI0gkt82rGKPn3uk1DN++NYLbhlMigAACCCCAQAoFfhma9gdTmNdQU8pv82qZTpbLq2J02k4ZCCCAAAIIIIBArgU64jUkCDq5LtIWl+vm1dYnrUb1K2LkYTcnEEAAAQQQQACBXAp43qGloPzy6GpLz5lz37w66rDhuy8vmHNzAgEEEEAAAQQQyJOAivlqWC9/Ok81bVdLIZrXTQDPC+xWbTAQQCDjAqSPAAIIIPCWwGmR9cZbvxVgUpjm1f4/kp9qrLMFuKaUiAACCCCAAALFEFBjpB4Fwbk+ys38roVpXt2Viiar/6YiP3RzAgEEEEAAAQQQyLSAMQ+0Gv53Ml3DAMkXqnl1PpeVYvf0gbabEwggkLAAyyOAAAIIDCag8lLYqNwy2MHZPqpwzetcrbagYtw/4Mr2lSN7BBBAAAEEECiqQHvCeM2iFl+45tVd6CioPGJEnnBzAgEEEEAAAQQQyJKA8fTv5gryWKxu16WQzauDOCdt+6evuuLmBAII7FSA4xFAAAEExiJgzJOterXQz68vbPN6IgjOeDLhHi2R+2+iEF4IIIAAAgggkF6B3jNbeef5M/YP33o/II97FrZ5dRdzIdj7XVH9bzcnEEAAAQQQQACBFAt01EjtlRtvfCPFOY4ltUI3r044bFbdv9Q75uYEAggIBAgggAACaRRQuS9q+M+mMbVx51T45tWBq+dNiZg14YUAAggggAACCAwsMLIDXwyb/q0jO3vGTkzzai9YVC//QiW+004ZCCCAAAIIIIBAigTM2Y547hn1Kcop2VRoXv/oHwXVe0T0W3/8lQ0CmRegAAQQQACBHAjE8d8vFfixWN2uIM3rBSpxSQ/aX39ng4EAAggggAACxRVIR+Uqj4aT1f9LRzLpyYLm9YJrsVirRSrmwAVvMUUAAQQQQAABBBIQ0BOld8hMAgunfkma14suURRUnrRvfcYGA4F0CJAFAggggEDRBDZEtT7v+6eLVngv9dK8dlE6t+p9UEQXu3zEWwgggAACCCCQIYEspmpUPhE2a89lMfdx5Ezz2kX55KHyqtfxAvtR2wYDAQQQQAABBBAYl8BPW03/9nEtlsV1aF63uGoLU5UfipF7t/iYtxEYQIBDEEAAAQQQ2EZA5Q31OjwWaxsi9xHNq1PYIsKG/y/2oyM2GAgggAACCCCQpEAh1tZbo3r914UodQdF0rxeAi+OdVpFVi+xGx8jgAACCCCAAAIDCxgjnw2b1U8PfIICHUjzeomLvThZPW53cX8CazcMBDYF+IEAAggggMAQBXQx1vaHfcnabwAAANlJREFUhnjCXJ+K5rWHyxsF/v0i5inhhQACCCCAAAI7FODwiwQ6RrUZBcHKRe/z6xYCNK9bwFz8dknWD4vK8sXv8zsCCCCAAAIIIDCwgMrdrWbt+YGPL+CBNK89XvT5IHhNVfj2rR69srIbeSKAAAIIIJCcgPlJGFTuTG79bK5M89rHdYsm/WeMyn19HMKuCCCAAAII5FWAunYmcNoTb0qM7Sx2dp7CHU3z2uclP3/F5XeIZ/7R3mwHCYOBwYD/HXAPcA9wD3AP9H8PqOjUQrB3rs82hN1F5A8AAAD//6D0GDwAAAAGSURBVAMAQcuD7ygrGfYAAAAASUVORK5CYII=">
            <a:extLst>
              <a:ext uri="{FF2B5EF4-FFF2-40B4-BE49-F238E27FC236}">
                <a16:creationId xmlns:a16="http://schemas.microsoft.com/office/drawing/2014/main" id="{40538224-9A63-4F77-A212-F02642079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837" y="2467013"/>
            <a:ext cx="6755363" cy="108164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7A6CC2-1002-4E60-A002-C1730CE896F1}"/>
              </a:ext>
            </a:extLst>
          </p:cNvPr>
          <p:cNvSpPr/>
          <p:nvPr/>
        </p:nvSpPr>
        <p:spPr>
          <a:xfrm>
            <a:off x="3448343" y="2581426"/>
            <a:ext cx="6022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одного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вида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сказывается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многих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других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Image 4" descr="data:image/png;base64,iVBORw0KGgoAAAANSUhEUgAAAg4AAABuCAYAAABP0JtKAAAOl0lEQVR4Aezd228c1R3A8d+ZdQyIVioPfWwf+p/koUJCTfbqsUUqUKo+81AJJwGSmgIJUNpQINxUGoFKFaKKgBAKojQgJIIQpKUlDQ0J2N5d5x4gxMSxvZ5fz3EaMM5uvJfZ2ZnZrzXHMzs755zf77Mb+Ze9zHg/2r3nb7YpbQ8GuzHg3wHPAZ4DPAd4DjR+Dvx494sPel4ms0H4QQABBBBAAIEECkQa8pmFGXnAmyyu/Yeo7I50aiZDAAEEEEAAgWQJGLl/6tbCWc9F7ZnMRruet40FAQQQQAABBNoUSHG3CdX5x11+i4XDpL923L7qsMPtoCGAAAIIIIAAAksF1OhdVd+fcfsWCwe3MW/mt9ri4Su3TUMAAQQQQCD5AmQQioCRD6pDhecvj/VN4XDC90/bnQ/ZxoIAAggggAACCCwKBIE3urjx/1/fFA7u9sy13sN2fdw2FgQQQAABBEIVYLBECuydGs6+uTRyb+mNM9nseTHm3qX72EYAAQQQQACB/hQwXub25Zl/p3Bwd15zfPAZuz5iGwsCCCCAQGoFSAyBFQRUd5ZLa/+z/KgrCoejt900K2I2Cz8IIIAAAggg0K8CM4Oz4k7VcEX+VxQO7ojKUNadEOp9t01DAAEEEOi+ADMgECcBNfLAp7cUTtWLqW7hIMZoIFq30qg3CPsQQAABBBBAICUCKidndf53jbKpXzjYo6f8wj67et02FgQQQKDPBEgXgT4WMHL3ad+fbiTQsHBwHTIiXADLQdAQQAABBBDoAwEVOfx9mXdfkmiY7VULhwk//6Go2dWwN3cggAACEQgwBQIIRCTgyZ2HfH/uarNdtXBwHWu1BT7r4CBoCCCAAAIIpFrAvFMt5l5cKcUVC4fj64qTqvLoSgNxPwII9IsAeSKAQBoFPCOj7ssRK+W2YuHgBrj+Wu9Ou75gGwsCCCCAAAIIpE3AmD2TQ7n9zaTVVOFwOJs9b1R/08yAHIMAAtEKMBsCCCDQqYCqGW12jKYKBzfY90xtu4iecNs0BBBAAAEEEEiHgIo8XfWzR5vNpunCwX3KUlW2NDswxyHQnwJkjQACCCRKYHZQ5pt+tcFl1nTh4A6umtqfbGVy2G3TEEAAAQQQQCDZAiq6+TPfP9dKFi0VDuL7CxmVO1uZgGMR6KUAcyOAAAIINBQ4Xj10w/aG9za4o7XCwQ4y6S9+x/M9u8mCAAIIIIAAAgkVMKqbZGx1rdXwWy4c3Hc81dS/1Gark3N8vwmQLwIIIIBATAQ+Kvv559qJpfXCwc5SHcq/JaKv2U0WBBBAAAEEEEiYgAaywb0Q0E7YbRUObiKtBRvcmpZcASJHAAEEEOg/ARXZVx3J720387YLh+rNpX8bY55vd2L6IYAAAggggED0AvYPf0tfv1weoe2/fFfzt2urZJM9OrCNpWMBBkAAAQQQQKDLAmp2lf38gU5m6ahwOJbLVYyRHZ0EQF8EEEAAAQQQiEBANQjjitcdFQ4uzenZa+6y75e0/HUO1zfOjdgQQAABBBBIk4D9W/3Y8XXFyU5z6rhw+PznN33lGU5F3ekDQX8EEEAAAQS6J2AuzppaKCdw7LhwcEmWh/Lb7FsWp9x2dxqjIoAAAggggEC7AsboptO+P91u/6X9Qikc3IC6oBvdmoYAAggggAACcRIwZfsf/IfDiqitwqHe5JWRwk415r/17mMfAggggAACCPRMoKOvXy6POrTCwQ1sJOBVBwdBQwABBBBAIA4CxnxQ8XMvLAulo5teR72Xda4MFV5WkXeX7eYmAggggAACCPRAIPBMqK82uBRCLRzcgEZ51cE50BBAAAEEEGhKoEsHqZhXp4rZN8MePvTCoTJcfNsG+YptLAgggAACCCDQG4GayJw7u3Pos4deOCxGOKB32LUN2v5mQQABBBBAIDkC6YhU9bmq73/UjWS6UjhUCoWDNtg/28aCAAIIIIAAAtEKXAgG9NfdmrIrhYMLdiATjNn1jG0sCCCAAAIItCdAr9YFjPxhqlistt6xuR5dKxzGi4vnw36iuTA4CgEEEEAAAQRCEPhiZtDbFsI4DYfoWuHgZgxmdKtdn7ONBQEEEEAg+QJkEHMBFdlyJps9380wu1o4TN1aOCvGPNjNBBgbAQQQQAABBBYFjlT9/GOLW1381dXCwcWdmf7i9yJ6wm3TEEAAAQRCFGAoBJYKeBL6yZ6WDn95u+uFw8T69RfFeO7rmZfnZI0AAggggAACIQrYtyj2V0r5l0IcsuFQXS8c3MyVodxOuz5kGwsCCCCQVgHyQqBnAhljbo9q8kgKB5eM8QwXwHIQNAQQQAABBMIUMPLi5FBuf5hDXm2syAqHcin3iqi+c7VguA8BBBAITYCBEOgPgTk1C5H+xzyywsE9fkYyG4QfBBBAAAEEEAhFwBh5qloqHQllsCYHibRwKA9n3SsOXACryQeHwxBIkQCpIIBA6AJ6LjPo3Rf6sCsMGGnh4GIxYjbatywCt01DAAEEEEAAgTYFjHloPJs92WbvtrtFXjiU/dwh43nPtB0xHRFAoHMBRkAAgaQLHLuo8w/3IonICweXZKBzd9v1BdtYEEAAAQQQQKBFAaPe2Gnfn26xWyiH96RwqPr+lBF9JJQMGASB5AuQAQIIINCKwMHyx//s2Sv3PSkcnE4gtd/a9RnbWBBAAAEEEECgSQENZFTGxnr2WcGeFQ72VYfPVZQLYDX5ROGwCAWYCgEEEIipgFF9szqS39vL8HpWOLikg+tW7VCRstumIYAAAggggMAKAhGeWrpRJD0tHI6tWXPBVk/ug5KN4mM/AggggAACCFwSeKHs5w9c2uzd754WDi7tiqk9a9cHbWNBAAEEEEAAgfoCcwsyH8lls+tP/+3enhcO4vsLnniRnmf72/TZalmADggggAACkQsYY7Yf8/1YvLXf+8LB8k/62VdFzNvCDwIIIIAAAgh8V8DIWW9A7//uzt7dikXh4NL3JOBVBwfRWuNoBBBAAIG0C6huncjnv4xLmrEpHCb9wrsW5WXbWBBAAAEEEEDgksC4Su2JS5vx+B2bwsFxDIi3wa0T2wgcAQQQQACBEAVUZUvV92dCHLLjoWJVOIz72cOiurPjrBgAAQQQQACB5AscqPq5v8QtjVgVDg5ncJVsFNE5t91hozsCCCCAAAKJFQhER8WYnp1auhFc7AqHTwuFU0a82Hx6VPhBAAEEEEAgcgF9bcov7It82iYmjK5waCKYy4fMXrzOXcPi7OXbrBFAAAEEEOgrgUBuj2u+sSwcTt5y49dG5J64ohEXAggggAACXRNQfa4yUojdGZUv5xvLwsEFN3ii8qSoTAg/CCCAAAII9I2ALgwsZEbjnG5sC4ejt902GxjZEmc8YkMAAQQQQCBMATXmnvGbsydXHrN3R8S2cHAkUzLvvobyL7dNQwABBBBAIOUCZwamv3wg7jnGunBYvACWZ+6IOyLxIYAAAgj0t0Ao2atunli//mIoY3VxkHgXDjbxyVJur129ZRsLAggggAACaRX4pPLxDX9MQnKxLxwsoqpnNto1CwIIIIAAAk0IJO8QNbpJxlbXkhB5EgoHqZZy74noniSAEiMCCCCAAAKtCBiR/dVSPjF/4xJROLgHQL1VXADLQdAQQACBhAkQ7goCGoyKMbrCUbG5OzGFQ7W05ohVe8Y2FgQQQAABBNIi8FJ5uPhOkpJJTOHgUBdqA3zWwUHQEEAAgbYF6BgnAfUWRuMUTzOxJKpwOHbzmjOisq2ZxDgGAQQQQACBOAvY9yaerpZK7tX0OId5RWyJKhxc9BUzv9lin3fbNAQQQCDpAsTftwI6sEoS+dm9xBUO7qRQxvD1zL79p0biCCCAQBoENNgykc9/mcRUklc4WOXKUO5xIzJpN1kQQACBEAUYCoHuC9i/X6cqw8V7uz9Td2ZIZOHgKNQoH5R0EDQEEEAAgWQJqCbuA5FLgRNbOFSGCrtU5EPhBwEEUitAYgikUOBgebjwbJLzSmzh4NCNSeYHS1zsNAQQQACB/hNQI4l+tcE9YokuHCpD+dfte0V/d4nQEECg2wKMjwACnQgY0X3Voby7cGMnw/S8b6ILB6enQbDJrgPbWBBAAAEEEIingGqgXpDIr18uB0184VAZKb4vRv66PDFuI5B2AfJDAIEECWS8XZVS6YMERdww1MQXDi6zYEE3i+q826YhgAACCCAQKwFjZr3AuytWMXUQjNdB39h0nRopfCLicQGs2Dwi/RgIOSOAAAL1Bey7FE9O+mvH69+bvL2pKBwce8bM3W3XF2xjQQABBBBAIC4C0978oPv7FJd4Oo4jNYXDhO+fEDHbhR8ERAQEBBBAIA4CRvXe8rqffRGHWMKKITWFgwOZu3jdNhE957ZpCCCAAAII9FigUvbzD/Y4htCnT1XhcPKWG79Wo5tDV2LADgXojgACCPShQKCjYoymLfNUFQ7uwakOFR+169R8CMXmwoIAAgggkDyBA5WRwq7khb1yxKkrHFzKtr7jAlgOokFjNwIIIIBAdwUCyYx2d4bejZ7KwqE8nN9tSQ/YxoIAAggggEDUAnun/LX7op40qvlSWTg4PJMxCXnVwUVLQwABBBBIhYCRmopJxamlGz0eqS0cysXcG6LyRqPE2Y8AAggggEDoAirPVv3cR6GPG6MBU1s4OGNjZGOrn2h1/WgIIIAAAgi0ITAdZIKxNvolqkuqC4eynz8goqn8VGuinmUEiwACCPSDgDGPTBWL1bSnGvPCoXN+Mxe4C4vMdj4SIyCAAAIIINBQ4PQqvT51J3uql23qC4fyuuJnavSpesmzDwEEEEAAgTAEjMh9n/k/7YszF7dUOISB24sxVg1mttp5++IBtXmyIIAAAghEK3D0Jz/8wY5op+zdbH1ROIxnsyfVCBfA6t3zjJkRQACB1AqoBKNvrV5dS0CCoYTYF4WDk7p29uvt4plfiTG/oGHAc4DnAM8BngNhPAdU5JdVv7jH/Z3pl/Y/AAAA//9d/kmFAAAABklEQVQDAGGcaN4NvqTgAAAAAElFTkSuQmCC">
            <a:extLst>
              <a:ext uri="{FF2B5EF4-FFF2-40B4-BE49-F238E27FC236}">
                <a16:creationId xmlns:a16="http://schemas.microsoft.com/office/drawing/2014/main" id="{6068AFC4-1199-4A75-BB7F-1FB8DC604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948" y="3548656"/>
            <a:ext cx="5225142" cy="121050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138368-C62C-4687-BC26-5BC3AD524586}"/>
              </a:ext>
            </a:extLst>
          </p:cNvPr>
          <p:cNvSpPr/>
          <p:nvPr/>
        </p:nvSpPr>
        <p:spPr>
          <a:xfrm>
            <a:off x="3750906" y="3713406"/>
            <a:ext cx="4786604" cy="75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 err="1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</a:t>
            </a:r>
            <a:r>
              <a:rPr lang="en-US" sz="2000" dirty="0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</a:t>
            </a:r>
            <a:r>
              <a:rPr lang="en-US" sz="2000" dirty="0" err="1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</a:t>
            </a:r>
            <a:r>
              <a:rPr lang="en-US" sz="2000" dirty="0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всех</a:t>
            </a:r>
            <a:r>
              <a:rPr lang="en-US" sz="2000" dirty="0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цепей</a:t>
            </a:r>
            <a:r>
              <a:rPr lang="en-US" sz="2000" dirty="0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питания</a:t>
            </a:r>
            <a:r>
              <a:rPr lang="en-US" sz="2000" dirty="0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000" dirty="0"/>
          </a:p>
        </p:txBody>
      </p:sp>
      <p:pic>
        <p:nvPicPr>
          <p:cNvPr id="9" name="Image 3" descr="data:image/png;base64,iVBORw0KGgoAAAANSUhEUgAAAZMAAABuCAYAAADiZ/4SAAAMuUlEQVR4Aezd3ZMcVRnH8fP0biKiZVFliVdc8Ud4nSssYMnuzqZ3g2WoeJM7b7zSUgSlComiAgLyFkV5qbyXQBmoIARKiCBQgiQogWR3dnZDEkPe2GTfph/P6WSXCZnszku/nJ75pvp0z852n/Ocz07lVzM90xNcs3nHm9ds2ak0DHgM8BjgMcBjoPnHwI7j3/zTC18JjMgDhn8IIIAAAgi0IqDyhyPrrpsKql/u3WLEHG+lD45BAIEGBNgFgQ4WUAl+76YXTPb1nTVqHnc/0BBAAAEEEGhcQJ6vhKs/cvsHbhVF+pDb0hBAAAEEEGhUQNXct7BvHCYTI4Mf2jtetC3jheEQQAABBAoq8LF9VrJrofY4TOIfAnN/vGWFAAIIIIDAMgJq7CtaIrqw22KYXPv1q56zd1ZsY0EAgQ4SYCoIpCBwtndKHqntdzFM9qxaNW+T5qJf1u7IbQQQQAABBJyAfTqyfXT9wEl3e6Ethom7Y3Z++iGjGrnbNAQQQAABBOoJ2OC454v32/s+v+vozTcfMWL+8vk9HX6L6SGAAAIINCUgxuwthwNvf/Ggi8LE/TLq6Vl8q5f7mYYAAggggMCCQCRB3TdrXRImE6XVL9uD9tvGggACCLQrwPGdJCDm8Nd0Zmu9KV0SJm4n+zTmYbelIYAAAgggsCigsml/GM4u/lxzo26YzEyfedTuM2UbCwIIIIAAAucFqpe/MHDdMDmybt2UEbPt/NGs0xKgXwQQQKA4AvLM+NrVk5ert26YuJ3nq9G9bktDAAEEEEBAqrpkJlw2TA6PlN6xfG/YxoIAAggUVICyExEQ3VdeO/DSUn1dNkwuHBRfp/7CbTYIIIAAAl0ooEbcleV1qakvGSZXnzj6pD34mG0sCCCAAAJdKGAT5MwVh7+07Dt8lwyTtzdsmLMn4l2gdCFhx0+ZCSKAAALLCoiarR99//qZ5XZcMkzcwYH2LHnSxe1DQwABBBDoTIFAV/yqkZktGyZj4U2HjNHdjXTGPggggAACNQLFv7lnbOTGDxqZxrJhEncS8cVZsQMrBBBAoIsENDC/a3S6DYXJ+PDAM0bNqOEfAggggEC3CJQrpf4djU62oTAx7qsZA/NYo52yHwLLC7AHAgj4LKBGH4v/72+wyMbCxHbW03tVw0937O4sCCCAAAIFFuidkqbefNVwmIwOrDppT8TvLLANpSOAAAJdJdDqZFXN9tH1A/b//MZ7aDhMXJdqzD1uS0MAAQQQ6FyBHtG7m51dU2FSCQdfsQP82zYWBBBAAIHOFHhnLBzc2+zUmgoT17lI9Ijb0hAotADFI4BAXQFRbemajE2Hybe0+oCt4JxtLAgggAACnSSg5kR5eLClJwxNh8nWMKwaMVs6yY+5IIAAAgg4Adns1q20OmGyfDcq1V/bvez5eLtmQQABBBAovoBqFEiwsdWJtBQmlaGh99RI0ydoWi2S4xBAAAEEUhYQefH8tRhbG6elMImHUn0w3rJCAIGmBTgAAd8ENJC2PvrRcphUhgeeEGOO+gZCPQgggAACzQrogcpQ/1+bPap2/5bDJO5ETMsna+LjWSGAAAII5C6g2v61F9sKk55gpfuU5HyiEnSGAAIIIJChgEzPyPz97Q7YVpgcKt0wZgt4yTYWBBBAAIECCqhG24+F4Wftlt5WmLjBo0jvc1saAggURoBCEVgQUNUVv1z4oZ1t22EyMTL4nC3gY9tYEEAAAQQKJSBvTIz0vZtEyW2HSVyERo/HW1YIIIAAAoUREBNfHiuRehMJk2haHjCq04lUlHMnDI8AAgh0hYCYw+Ww9Oek5ppImEzcMnhcxbiXu5Kqi34QQAABBNIUiJL9aEciYeLm2yPBb9yWhgACCCwtwG89EJgxUZDIifeFuSQWJmNr+l83Rt9b6JgtAggggICfAmrM7vG1qyeTrC6xMHFFqZGWroPvjqUhgAACCGQjoBq5K78nOliiYdL7jaseNWpOJ1phd3XGbBFAAIGUBXTfxHDp5aQHSTRMRletmrYvdW1Lukj6QwABBBBIRiCtV5ASDRM31WpP/GlKdbdpCCCAgHcC3V3QKWPmHk6DIPEwmRzq+49NEr44K42/Fn0igAAC7Qlsq4Thufa6qH904mFyfhhp+wqU5/thjQACCCCQiIA9665z1bsS6atOJ6mESSXsf8oYSfRtZ4Z/GQgwBAIIdKxAIK9VvjN0IK35pRImcbF8cVbMwAoBBBDwQSCITFtfy7vcHFILkyCouk9Xzi5XAL9HAAEEukkgj7mq0bGx4YHtaY6dWpiMlUqHbeGv2MaCAAIIIJCjgIh5Mu3hUwsTV7hNw8Q/Zen6pSGAAAIINCogU6pX3t3o3q3ul2qYVMLB521hqZ3wsX2zdJIAc0EAgRQE9IVK+O1PU+j4oi5TDRM3khp5wm1pCCCAAALZC6gxqb0duHY2qYfJSjPr3kHwWe2g3EYAAQQQSF9AjPlXJRx4s2ak1G6mHiYHw/CUGHEvd6U2CTpGAAEEEKgr8GDde1O4M/UwcTVrVN3otjQEEEAAgawE9NhXzdwfsxotkzAZHyn906h5N6tJMQ4CrQhwDAIdJSDBlv1hmNln/TIJk/gPpJLKlSrjvlkhgAACCNQKVHt0xR21d6R9O7Mw6Tl3YpOdzHHbWBBAAAEEUhSw56lfHQ1v+CTFIS7purEwueSw5u8YXb9+WlR3Nn8kRyCAAAIINCMQReouZ9XMIW3vm1mYxJX2rrwz3rJCAAEEEEhJQA9URgZ2pdT5ZbvNNEzKpRsPqjGvX7YafoFA9wowcwSSEZAgs3dw1RYc1P6QxW0x0b1ZjMMYCCCAQBcKnK5e0fPbPOadeZiMrxncaidasY0FAQQQQCBJATHPT/b1nU2yy0b7yjxMjEgkgTzdaIFuPxoCCCCAwPIConL78nuls0f2YWLnsfLKlXfYcyfz9iYLAggggEAyAm+Vw/79yXTVfC+5hMlH119/2pbKF2dZBBYE/BCgiqILqBp3Ud3cppFLmLjZBmJ4m7CDoCGAAAJtC8hEJex/qu1u2uggtzAprxn4m637Q9tYEEAAAQTaEtDNxp6PbquLNg/OLUziulUej7d+r6gOAQQQ8FbAnX+enb7y1rwLzDVMrj55xH3kny/OyvtRwPgIIFBkgVeOrLtuKu8J5Bomb2/YMGdTdU/eCIyPAAI5CzB8ywKi0c9aPjjBA3MNEzePFVHvj92WhgACCCDQtMAH48OlV5s+KoUDcg+TQyN97ypfnJXCn5YuEUCg0wVEjDffE5V7mLg/dqDRg25LqyfAfQgggEBdgRPlof5cP1tSW5UXYVIeKT1ki/qfbSwIIIAAAo0J7DIi9rRzYzunvZcXYRJPUvTZeMsKAQQQyFigiMNVTc8PfarbmzCpzs/81MJ4k7K2FhYEEEDATwHVf0yGN5V9Ks6bMJlcu3ZcRPb6hEMtCCCAgI8CKrrRt7q8CRMHIya6221pHglQCgIIeCUgxoxVwtJOr4qyxXgVJmNrBneoEa+eulkjFgQQQMAbAfus5ElviqkpxKswuVDX5gtbNggggEA3CDQzx5lr973nzi83c0wm+3oXJjNm1l0aYD6T2TMIAgggUCyBl/bcdpuX/z96FybHwtBd+JHrdRXrAU61CCCQvoAGUeTt5ae8C5P476HBz336ME5cE6tcBBgUAQQWBd4fGym9s/iTZze8DJPx4dWvmkgPeGZFOQgggEBuAqJ6X26DNzCwl2Hi6hajm9yWhgACCHS7gIg5Wh4efCQdh2R69TZMLNxdYsyZZKZJLwgggEBxBSIjz/hevbdh4uDUyItuS0MAAQS6V0DnenXFT3yfv9dhIkHgAKu+I1JfxwowMQTyF1CzdzS84ZP8C1m6Aq/DpDx00z5b/vu2sSCAAAJdKWDPl9xRhIl7HSYxoOq98ZYVAggg0H0CH5fDwd1FmHbLYZLV5MaHBzfZE/FHsxqPcRBAAAFvBFQK865W78PE/VFVzC63pSGAAALdIqDGnBmX2buKMt9ChEkUxJcQmC0KKnUikIwAvXSzgH1FZrcJw8K8AakQYTJRKlUs7Fvd/MBi7ggg0FUC1d6ZuR8VacaFCJMYVOUX8ZYVAggg0PkC7x/6bvjfIk2zMGFSHu5/1r6GuPDFWUUyplYEEECgKQE1srGpAzzYuTBhEluJPh1vWSGAAAKdKzBZCfufKtr0ChUmK3X+TiPmbNGQqReBQgpQdC4CKrItl4HbHLRQYXIwDE8ZNX9vc84cjgACCPgqcM7o7O2+FrdUXYUKEzcRDeRWt6UhgAACHSjwWiUMPy3ivAoXJpWh/jck0luMyPfya4yNPY8BHgPJPwY0CH5QxCBxNf8fAAD//9fACroAAAAGSURBVAMAmsPEduGGhPQAAAAASUVORK5CYII=">
            <a:extLst>
              <a:ext uri="{FF2B5EF4-FFF2-40B4-BE49-F238E27FC236}">
                <a16:creationId xmlns:a16="http://schemas.microsoft.com/office/drawing/2014/main" id="{9387CAE6-7F38-4569-85F0-D99A8EDC3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113" y="4759158"/>
            <a:ext cx="4068147" cy="111041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4E98FA-0B9A-4D13-985E-8907B2A69812}"/>
              </a:ext>
            </a:extLst>
          </p:cNvPr>
          <p:cNvSpPr/>
          <p:nvPr/>
        </p:nvSpPr>
        <p:spPr>
          <a:xfrm>
            <a:off x="4292617" y="4841809"/>
            <a:ext cx="3703181" cy="75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 err="1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</a:t>
            </a:r>
            <a:r>
              <a:rPr lang="en-US" sz="2000" dirty="0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звеньев</a:t>
            </a:r>
            <a:r>
              <a:rPr lang="en-US" sz="2000" dirty="0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</a:t>
            </a:r>
            <a:r>
              <a:rPr lang="en-US" sz="2000" dirty="0" err="1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</a:t>
            </a:r>
            <a:r>
              <a:rPr lang="en-US" sz="2000" dirty="0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рисков</a:t>
            </a:r>
            <a:r>
              <a:rPr lang="en-US" sz="2000" dirty="0">
                <a:solidFill>
                  <a:srgbClr val="F2F2F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505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B897F2-BE65-4D2E-A55A-3BCE6A8978F7}"/>
              </a:ext>
            </a:extLst>
          </p:cNvPr>
          <p:cNvSpPr/>
          <p:nvPr/>
        </p:nvSpPr>
        <p:spPr>
          <a:xfrm>
            <a:off x="2351314" y="431193"/>
            <a:ext cx="6755364" cy="1381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Итог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и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перевёрнутого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урока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в 3 классе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: </a:t>
            </a:r>
            <a:r>
              <a:rPr lang="en-US" sz="2400" b="1" u="sng" dirty="0" err="1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что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получилось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и </a:t>
            </a:r>
            <a:r>
              <a:rPr lang="en-US" sz="2400" b="1" u="sng" dirty="0" err="1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чем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это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полезно</a:t>
            </a:r>
            <a:endParaRPr lang="ru-RU" sz="2400" b="1" u="sng" dirty="0">
              <a:solidFill>
                <a:srgbClr val="002060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488892-FB6C-48AB-B6E4-7D21E402C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606" y="1520811"/>
            <a:ext cx="4282160" cy="423477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6032B9-3F1C-4099-9D8D-56178FEBE80A}"/>
              </a:ext>
            </a:extLst>
          </p:cNvPr>
          <p:cNvSpPr/>
          <p:nvPr/>
        </p:nvSpPr>
        <p:spPr>
          <a:xfrm>
            <a:off x="603378" y="1733724"/>
            <a:ext cx="709622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Ученики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глубже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понимают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связи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уверенно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объясняют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логику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A2F79E-316E-4520-AF7C-3B3E9B9BD538}"/>
              </a:ext>
            </a:extLst>
          </p:cNvPr>
          <p:cNvSpPr/>
          <p:nvPr/>
        </p:nvSpPr>
        <p:spPr>
          <a:xfrm>
            <a:off x="607554" y="2649249"/>
            <a:ext cx="709622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Вовлечённость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максимальная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каждый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участвует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задаёт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вопросы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6BC0C8-7343-45B4-AB91-DCB68245BE56}"/>
              </a:ext>
            </a:extLst>
          </p:cNvPr>
          <p:cNvSpPr/>
          <p:nvPr/>
        </p:nvSpPr>
        <p:spPr>
          <a:xfrm>
            <a:off x="603378" y="3638200"/>
            <a:ext cx="709622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Растут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навыки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коммуникации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аргументации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при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решении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задач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07DCEB-52EA-48BE-BDCF-ACD53CE2B6AE}"/>
              </a:ext>
            </a:extLst>
          </p:cNvPr>
          <p:cNvSpPr/>
          <p:nvPr/>
        </p:nvSpPr>
        <p:spPr>
          <a:xfrm>
            <a:off x="603378" y="4712452"/>
            <a:ext cx="709622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Индивидуальный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темп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теория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дома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практика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в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классе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 с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наставником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81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911901" y="833061"/>
            <a:ext cx="11280099" cy="90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1933" y="690179"/>
            <a:ext cx="10712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Чек‑лист для учителя: как подготовить первый «перевёрнутый урок»</a:t>
            </a:r>
            <a:endParaRPr lang="ru-RU" u="sng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726" r="5911" b="8020"/>
          <a:stretch/>
        </p:blipFill>
        <p:spPr>
          <a:xfrm>
            <a:off x="911901" y="1128503"/>
            <a:ext cx="10372437" cy="49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4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82B2C-B911-41A8-B122-0EA9D67A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00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4095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598357" y="1312746"/>
            <a:ext cx="11280099" cy="90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u="sng" dirty="0">
                <a:solidFill>
                  <a:srgbClr val="002060"/>
                </a:solidFill>
              </a:rPr>
              <a:t>Актуальность: почему первокласснику скучно, а учитель выгорает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 bwMode="auto">
          <a:xfrm>
            <a:off x="2969701" y="1960575"/>
            <a:ext cx="8767596" cy="4351338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 dirty="0"/>
              <a:t>Традиционная модель, при которой учитель говорит, а дети слушают, в XXI веке дает сбой особенно в начальной школе. Младшие школьники физически не способны удерживать произвольное внимание дольше 10–15 минут.</a:t>
            </a:r>
          </a:p>
          <a:p>
            <a:pPr algn="just">
              <a:defRPr/>
            </a:pPr>
            <a:r>
              <a:rPr lang="ru-RU" dirty="0"/>
              <a:t>В результате к концу первой четверти гаснут глаза у половины класса, а учитель тратит силы не на обучение, а на удержание дисциплины. </a:t>
            </a:r>
          </a:p>
          <a:p>
            <a:pPr algn="just">
              <a:defRPr/>
            </a:pPr>
            <a:r>
              <a:rPr lang="ru-RU" dirty="0"/>
              <a:t>Проблема не в том, что дети стали хуже или учителя разучились объяснять. Проблема в несоответствии между формой подачи материала и особенностями детской психики. Младший школьник — это исследователь, которому нужно трогать, двигаться, пробовать, ошибаться и тут же получать обратную связь.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7" y="2080497"/>
            <a:ext cx="2371344" cy="35417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6587"/>
            <a:ext cx="10515600" cy="909039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002060"/>
                </a:solidFill>
              </a:rPr>
              <a:t>Суть технологии перевернутого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514" y="1825626"/>
            <a:ext cx="10515600" cy="12173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Новый материал ребенок осваивает дома в удобном для себя темпе, а в классе вместе с учителем и одноклассниками выполняет практические задания, играет и разбирает трудные случаи.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38200" y="2873728"/>
            <a:ext cx="10515600" cy="909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u="sng" dirty="0">
                <a:solidFill>
                  <a:srgbClr val="002060"/>
                </a:solidFill>
              </a:rPr>
              <a:t>Цель применения технологи и конкретные задачи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838200" y="3782767"/>
            <a:ext cx="10515600" cy="1596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Перестроить учебный процесс так, чтобы освободить классное время для активной практики, игры и общения, совершить совместное открытие, перенеся изучение новой теории в домашнюю подготовку в щадящем индивидуальном темпе.</a:t>
            </a:r>
          </a:p>
        </p:txBody>
      </p:sp>
    </p:spTree>
    <p:extLst>
      <p:ext uri="{BB962C8B-B14F-4D97-AF65-F5344CB8AC3E}">
        <p14:creationId xmlns:p14="http://schemas.microsoft.com/office/powerpoint/2010/main" val="419051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8955" r="-1520" b="13731"/>
          <a:stretch/>
        </p:blipFill>
        <p:spPr>
          <a:xfrm>
            <a:off x="388496" y="1759861"/>
            <a:ext cx="3478966" cy="361921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38200" y="850822"/>
            <a:ext cx="10515600" cy="909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u="sng" dirty="0">
                <a:solidFill>
                  <a:srgbClr val="002060"/>
                </a:solidFill>
              </a:rPr>
              <a:t>Цель применения технологи и конкретные задачи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838200" y="3782767"/>
            <a:ext cx="10515600" cy="159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2926" y="1759861"/>
            <a:ext cx="83195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научить детей смотреть учебное видео не как развлекательный мультик, а как инструкцию — с паузой, возвратом и карандашом в руке;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 сделать так, чтобы на уроке учитель успел поговорить с каждым ребенком, а не только с поднявшими руку отличниками;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снизить тревожность — дома они могут пересмотреть объяснение три раза в спокойной обстановке, без оценки со стороны;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превратить домашнее задание из мучения в понятную подготовку, а сам урок — в пространство, где ошибка не наказывается, а разбирается;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дать родителям прозрачный инструмент помощи: они могут посмотреть то же видео, что и ребенок, и понять, как именно объясняют тему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248156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790">
            <a:off x="6857999" y="879375"/>
            <a:ext cx="4144780" cy="31085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6587"/>
            <a:ext cx="10515600" cy="909039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002060"/>
                </a:solidFill>
              </a:rPr>
              <a:t>Плюсы и минусы перевернутого урока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7852"/>
            <a:ext cx="10515600" cy="454306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800" b="1" dirty="0">
                <a:solidFill>
                  <a:srgbClr val="002060"/>
                </a:solidFill>
                <a:latin typeface="+mj-lt"/>
              </a:rPr>
              <a:t>+ индивидуализация темпа; </a:t>
            </a:r>
          </a:p>
          <a:p>
            <a:pPr marL="0" indent="0" algn="just">
              <a:buNone/>
            </a:pPr>
            <a:r>
              <a:rPr lang="ru-RU" sz="8800" b="1" dirty="0">
                <a:solidFill>
                  <a:srgbClr val="002060"/>
                </a:solidFill>
                <a:latin typeface="+mj-lt"/>
              </a:rPr>
              <a:t>+ здоровье и психология; </a:t>
            </a:r>
          </a:p>
          <a:p>
            <a:pPr marL="0" indent="0" algn="just">
              <a:buNone/>
            </a:pPr>
            <a:r>
              <a:rPr lang="ru-RU" sz="8800" b="1" dirty="0">
                <a:solidFill>
                  <a:srgbClr val="002060"/>
                </a:solidFill>
                <a:latin typeface="+mj-lt"/>
              </a:rPr>
              <a:t>+ практическая направленность урока; </a:t>
            </a:r>
          </a:p>
          <a:p>
            <a:pPr marL="0" indent="0" algn="just">
              <a:buNone/>
            </a:pPr>
            <a:r>
              <a:rPr lang="ru-RU" sz="8800" b="1" dirty="0">
                <a:solidFill>
                  <a:srgbClr val="002060"/>
                </a:solidFill>
                <a:latin typeface="+mj-lt"/>
              </a:rPr>
              <a:t>+ родители-помощники.</a:t>
            </a:r>
          </a:p>
          <a:p>
            <a:pPr marL="0" indent="0" algn="just">
              <a:buNone/>
            </a:pPr>
            <a:endParaRPr lang="ru-RU" sz="8800" b="1" dirty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8800" b="1" dirty="0">
                <a:solidFill>
                  <a:srgbClr val="002060"/>
                </a:solidFill>
                <a:latin typeface="+mj-lt"/>
              </a:rPr>
              <a:t>- отсутствие интернета или гаджетов в семье → учитель может записывать видео на </a:t>
            </a:r>
            <a:r>
              <a:rPr lang="ru-RU" sz="8800" b="1" dirty="0" err="1">
                <a:solidFill>
                  <a:srgbClr val="002060"/>
                </a:solidFill>
                <a:latin typeface="+mj-lt"/>
              </a:rPr>
              <a:t>флешку</a:t>
            </a:r>
            <a:r>
              <a:rPr lang="ru-RU" sz="8800" b="1" dirty="0">
                <a:solidFill>
                  <a:srgbClr val="002060"/>
                </a:solidFill>
                <a:latin typeface="+mj-lt"/>
              </a:rPr>
              <a:t>, которую ребенок приносит из школы, или выделять первые 10 минут урока для просмотра видео в классе;</a:t>
            </a:r>
          </a:p>
          <a:p>
            <a:pPr marL="0" indent="0" algn="just">
              <a:buNone/>
            </a:pPr>
            <a:r>
              <a:rPr lang="ru-RU" sz="8800" b="1" dirty="0">
                <a:solidFill>
                  <a:srgbClr val="002060"/>
                </a:solidFill>
                <a:latin typeface="+mj-lt"/>
              </a:rPr>
              <a:t>- дети не смотрят видео дома → он смотрит видео прямо на уроке, отдельно от остальных ребят, а остальные начинают практическое занятие-игру;</a:t>
            </a:r>
          </a:p>
          <a:p>
            <a:pPr marL="0" indent="0" algn="just">
              <a:buNone/>
            </a:pPr>
            <a:r>
              <a:rPr lang="ru-RU" sz="8800" b="1" dirty="0">
                <a:solidFill>
                  <a:srgbClr val="002060"/>
                </a:solidFill>
                <a:latin typeface="+mj-lt"/>
              </a:rPr>
              <a:t>- время на подготовку → если проводить перевернутый урок раз в неделю, то поиск или запись одного короткого ролика становится не обузой, а творческой задачей;</a:t>
            </a:r>
          </a:p>
          <a:p>
            <a:pPr marL="0" indent="0" algn="just">
              <a:buNone/>
            </a:pPr>
            <a:r>
              <a:rPr lang="ru-RU" sz="8800" b="1" dirty="0">
                <a:solidFill>
                  <a:srgbClr val="002060"/>
                </a:solidFill>
                <a:latin typeface="+mj-lt"/>
              </a:rPr>
              <a:t>- непонимание со стороны родителей → нужно провести родительское собрание и показать разницу.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3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688298" y="829923"/>
            <a:ext cx="11280099" cy="90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u="sng" dirty="0">
                <a:solidFill>
                  <a:srgbClr val="002060"/>
                </a:solidFill>
              </a:rPr>
              <a:t>Правило одного раза в неделю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 bwMode="auto">
          <a:xfrm>
            <a:off x="688298" y="1735723"/>
            <a:ext cx="11153932" cy="244653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Ритм — один раз в неделю. Каждая неделя посвящена разному предмету. Такой подход не давал детям заскучать: каждую неделю их ждал новый формат и новый предмет. При этом у учителя достаточно времени, чтобы спокойно подготовить видео и задания к следующему «перевернутому дню», пробовать, ошибаться и тут же получать обратную связь. </a:t>
            </a:r>
          </a:p>
        </p:txBody>
      </p:sp>
    </p:spTree>
    <p:extLst>
      <p:ext uri="{BB962C8B-B14F-4D97-AF65-F5344CB8AC3E}">
        <p14:creationId xmlns:p14="http://schemas.microsoft.com/office/powerpoint/2010/main" val="385386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107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9" y="1738861"/>
            <a:ext cx="3064058" cy="4017362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911901" y="833061"/>
            <a:ext cx="11280099" cy="90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u="sng" dirty="0">
                <a:solidFill>
                  <a:srgbClr val="002060"/>
                </a:solidFill>
              </a:rPr>
              <a:t>5 этапов перевернутого урока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 bwMode="auto">
          <a:xfrm>
            <a:off x="3462728" y="1648920"/>
            <a:ext cx="8207840" cy="458698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3200" dirty="0">
                <a:solidFill>
                  <a:srgbClr val="002060"/>
                </a:solidFill>
              </a:rPr>
              <a:t>1. Домашняя подготовка (просмотр видео + цифровое задание)</a:t>
            </a:r>
          </a:p>
          <a:p>
            <a:pPr marL="0" indent="0" algn="just">
              <a:buNone/>
              <a:defRPr/>
            </a:pPr>
            <a:r>
              <a:rPr lang="ru-RU" sz="3200" dirty="0">
                <a:solidFill>
                  <a:srgbClr val="002060"/>
                </a:solidFill>
              </a:rPr>
              <a:t>2. Входной билет (первые 3–5 минут урока)</a:t>
            </a:r>
          </a:p>
          <a:p>
            <a:pPr marL="0" indent="0" algn="just">
              <a:buNone/>
              <a:defRPr/>
            </a:pPr>
            <a:r>
              <a:rPr lang="ru-RU" sz="3200" dirty="0">
                <a:solidFill>
                  <a:srgbClr val="002060"/>
                </a:solidFill>
              </a:rPr>
              <a:t>3. Активная практика в классе (20–25 минут)</a:t>
            </a:r>
          </a:p>
          <a:p>
            <a:pPr marL="0" indent="0" algn="just">
              <a:buNone/>
              <a:defRPr/>
            </a:pPr>
            <a:r>
              <a:rPr lang="ru-RU" sz="3200" dirty="0">
                <a:solidFill>
                  <a:srgbClr val="002060"/>
                </a:solidFill>
              </a:rPr>
              <a:t>4. Работа с ошибками и рефлексия (5–7 минут)</a:t>
            </a:r>
          </a:p>
          <a:p>
            <a:pPr marL="0" indent="0" algn="just">
              <a:buNone/>
              <a:defRPr/>
            </a:pPr>
            <a:r>
              <a:rPr lang="ru-RU" sz="3200" dirty="0">
                <a:solidFill>
                  <a:srgbClr val="002060"/>
                </a:solidFill>
              </a:rPr>
              <a:t>5. Домашнее задание на закрепление (1–2 минуты в конце урока)</a:t>
            </a:r>
          </a:p>
        </p:txBody>
      </p:sp>
    </p:spTree>
    <p:extLst>
      <p:ext uri="{BB962C8B-B14F-4D97-AF65-F5344CB8AC3E}">
        <p14:creationId xmlns:p14="http://schemas.microsoft.com/office/powerpoint/2010/main" val="115431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643328" y="923003"/>
            <a:ext cx="11280099" cy="905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u="sng" dirty="0">
                <a:solidFill>
                  <a:srgbClr val="002060"/>
                </a:solidFill>
              </a:rPr>
              <a:t>Примеры тем и заданий для перевернутого урока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69436"/>
              </p:ext>
            </p:extLst>
          </p:nvPr>
        </p:nvGraphicFramePr>
        <p:xfrm>
          <a:off x="1058395" y="1828803"/>
          <a:ext cx="10140014" cy="3535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70007">
                  <a:extLst>
                    <a:ext uri="{9D8B030D-6E8A-4147-A177-3AD203B41FA5}">
                      <a16:colId xmlns:a16="http://schemas.microsoft.com/office/drawing/2014/main" val="2992232963"/>
                    </a:ext>
                  </a:extLst>
                </a:gridCol>
                <a:gridCol w="5070007">
                  <a:extLst>
                    <a:ext uri="{9D8B030D-6E8A-4147-A177-3AD203B41FA5}">
                      <a16:colId xmlns:a16="http://schemas.microsoft.com/office/drawing/2014/main" val="82026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Русский язык</a:t>
                      </a:r>
                    </a:p>
                    <a:p>
                      <a:pPr algn="l"/>
                      <a:r>
                        <a:rPr lang="ru-RU" sz="2000" dirty="0"/>
                        <a:t>«Безударные гласные в корне слова»</a:t>
                      </a:r>
                    </a:p>
                    <a:p>
                      <a:pPr algn="l"/>
                      <a:r>
                        <a:rPr lang="ru-RU" sz="2000" dirty="0"/>
                        <a:t>«Части речи (знакомство)»</a:t>
                      </a:r>
                    </a:p>
                    <a:p>
                      <a:pPr algn="l"/>
                      <a:r>
                        <a:rPr lang="ru-RU" sz="2000" dirty="0"/>
                        <a:t>«Правописание </a:t>
                      </a:r>
                      <a:r>
                        <a:rPr lang="ru-RU" sz="2000" dirty="0" err="1"/>
                        <a:t>жи</a:t>
                      </a:r>
                      <a:r>
                        <a:rPr lang="ru-RU" sz="2000" dirty="0"/>
                        <a:t>-ши, </a:t>
                      </a:r>
                      <a:r>
                        <a:rPr lang="ru-RU" sz="2000" dirty="0" err="1"/>
                        <a:t>ча</a:t>
                      </a:r>
                      <a:r>
                        <a:rPr lang="ru-RU" sz="2000" dirty="0"/>
                        <a:t>-ща, чу-</a:t>
                      </a:r>
                      <a:r>
                        <a:rPr lang="ru-RU" sz="2000" dirty="0" err="1"/>
                        <a:t>щу</a:t>
                      </a:r>
                      <a:r>
                        <a:rPr lang="ru-RU" sz="2000" dirty="0"/>
                        <a:t>»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Литературное чтение</a:t>
                      </a:r>
                    </a:p>
                    <a:p>
                      <a:pPr algn="l"/>
                      <a:r>
                        <a:rPr lang="ru-RU" sz="2000" dirty="0"/>
                        <a:t>«Русская народная сказка»</a:t>
                      </a:r>
                    </a:p>
                    <a:p>
                      <a:pPr algn="l"/>
                      <a:r>
                        <a:rPr lang="ru-RU" sz="2000" dirty="0"/>
                        <a:t>«Стихотворения о природе»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60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Математика</a:t>
                      </a:r>
                    </a:p>
                    <a:p>
                      <a:pPr algn="l"/>
                      <a:r>
                        <a:rPr lang="ru-RU" sz="2000" dirty="0"/>
                        <a:t>«Сложение и вычитание в пределах 20»</a:t>
                      </a:r>
                    </a:p>
                    <a:p>
                      <a:pPr algn="l"/>
                      <a:r>
                        <a:rPr lang="ru-RU" sz="2000" dirty="0"/>
                        <a:t>«Геометрические фигуры»</a:t>
                      </a:r>
                    </a:p>
                    <a:p>
                      <a:pPr algn="l"/>
                      <a:r>
                        <a:rPr lang="ru-RU" sz="2000" dirty="0"/>
                        <a:t>«Задачи на увеличение/уменьшение числа»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Окружающий мир</a:t>
                      </a:r>
                    </a:p>
                    <a:p>
                      <a:pPr algn="l"/>
                      <a:r>
                        <a:rPr lang="ru-RU" sz="2000" dirty="0"/>
                        <a:t>«Времена года»</a:t>
                      </a:r>
                    </a:p>
                    <a:p>
                      <a:pPr algn="l"/>
                      <a:r>
                        <a:rPr lang="ru-RU" sz="2000" dirty="0"/>
                        <a:t>«Дикие и домашние животные»</a:t>
                      </a:r>
                    </a:p>
                    <a:p>
                      <a:pPr algn="l"/>
                      <a:r>
                        <a:rPr lang="ru-RU" sz="2000" dirty="0"/>
                        <a:t>«Вода в природе»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715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98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743850" y="839753"/>
            <a:ext cx="11073244" cy="824459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3600" b="1" dirty="0">
                <a:solidFill>
                  <a:srgbClr val="002060"/>
                </a:solidFill>
              </a:rPr>
            </a:br>
            <a:br>
              <a:rPr lang="ru-RU" sz="3600" b="1" dirty="0">
                <a:solidFill>
                  <a:srgbClr val="002060"/>
                </a:solidFill>
              </a:rPr>
            </a:br>
            <a:br>
              <a:rPr lang="ru-RU" sz="3600" b="1" dirty="0">
                <a:solidFill>
                  <a:srgbClr val="002060"/>
                </a:solidFill>
              </a:rPr>
            </a:b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u="sng" dirty="0">
                <a:solidFill>
                  <a:srgbClr val="002060"/>
                </a:solidFill>
              </a:rPr>
              <a:t>Один день из жизни «перевёрнутого» урока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Пример урока в 3 классе: 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                            «Типы питания животных. Цепи питания»</a:t>
            </a:r>
            <a:br>
              <a:rPr lang="ru-RU" sz="3100" b="1" dirty="0">
                <a:solidFill>
                  <a:srgbClr val="002060"/>
                </a:solidFill>
              </a:rPr>
            </a:b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77AA4723-086A-4FE7-9371-BE2D40895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916" y="2832884"/>
            <a:ext cx="4699376" cy="26354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97C55D-3232-4C21-8D90-11E1F5710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605" y="2832885"/>
            <a:ext cx="4960868" cy="263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5437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979</Words>
  <Application>Microsoft Office PowerPoint</Application>
  <DocSecurity>0</DocSecurity>
  <PresentationFormat>Широкоэкранный</PresentationFormat>
  <Paragraphs>90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1_Тема Office</vt:lpstr>
      <vt:lpstr>Представление опыта работы в рамках реализации проекта «Эффективная начальная школа».  Тема «От теории в мультфильмах к практике на парте:  как перевернуть урок  в начальной школе»</vt:lpstr>
      <vt:lpstr>Актуальность: почему первокласснику скучно, а учитель выгорает </vt:lpstr>
      <vt:lpstr>Суть технологии перевернутого урока</vt:lpstr>
      <vt:lpstr>Презентация PowerPoint</vt:lpstr>
      <vt:lpstr>Плюсы и минусы перевернутого урока </vt:lpstr>
      <vt:lpstr>Правило одного раза в неделю</vt:lpstr>
      <vt:lpstr>5 этапов перевернутого урока</vt:lpstr>
      <vt:lpstr>Примеры тем и заданий для перевернутого урока</vt:lpstr>
      <vt:lpstr>    Один день из жизни «перевёрнутого» урока Пример урока в 3 классе:                              «Типы питания животных. Цепи питания» </vt:lpstr>
      <vt:lpstr>   Цели и задачи по теме: что должны уметь к концу урока </vt:lpstr>
      <vt:lpstr>  Домашний старт:  видео и ключевые элементы обучения</vt:lpstr>
      <vt:lpstr>           Классная работа: применение и углубление знаний  Три шага — обсуждаем, строим, проверяем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>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«Повышение интереса к учебному процессу путем предоставления оригинального учебного материала»</dc:title>
  <dc:subject/>
  <dc:creator>сканирование</dc:creator>
  <cp:keywords/>
  <dc:description/>
  <cp:lastModifiedBy>Пользователь</cp:lastModifiedBy>
  <cp:revision>77</cp:revision>
  <dcterms:created xsi:type="dcterms:W3CDTF">2024-05-27T10:13:25Z</dcterms:created>
  <dcterms:modified xsi:type="dcterms:W3CDTF">2026-06-07T14:12:55Z</dcterms:modified>
  <cp:category/>
  <dc:identifier/>
  <cp:contentStatus/>
  <dc:language/>
  <cp:version/>
</cp:coreProperties>
</file>