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60" r:id="rId4"/>
    <p:sldId id="282" r:id="rId5"/>
    <p:sldId id="280" r:id="rId6"/>
    <p:sldId id="257" r:id="rId7"/>
    <p:sldId id="258" r:id="rId8"/>
    <p:sldId id="261" r:id="rId9"/>
    <p:sldId id="284" r:id="rId10"/>
    <p:sldId id="263" r:id="rId11"/>
    <p:sldId id="265" r:id="rId12"/>
    <p:sldId id="266" r:id="rId13"/>
    <p:sldId id="267" r:id="rId14"/>
    <p:sldId id="268" r:id="rId15"/>
    <p:sldId id="264" r:id="rId16"/>
    <p:sldId id="272" r:id="rId17"/>
    <p:sldId id="275" r:id="rId18"/>
    <p:sldId id="291" r:id="rId19"/>
    <p:sldId id="285" r:id="rId20"/>
    <p:sldId id="287" r:id="rId21"/>
    <p:sldId id="286" r:id="rId22"/>
    <p:sldId id="290" r:id="rId23"/>
    <p:sldId id="288" r:id="rId24"/>
    <p:sldId id="289" r:id="rId25"/>
    <p:sldId id="292" r:id="rId26"/>
    <p:sldId id="281" r:id="rId27"/>
    <p:sldId id="279" r:id="rId28"/>
  </p:sldIdLst>
  <p:sldSz cx="12192000" cy="6858000"/>
  <p:notesSz cx="12192000" cy="6858000"/>
  <p:custDataLst>
    <p:tags r:id="rId29"/>
  </p:custData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tags" Target="tags/tag1.xml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8008F-5AD6-443D-9CE6-1A4D5BD285E0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0293A-2B11-46A0-865F-F621D3810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5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961574-9621-4DD6-B0FC-32705A54248B}" type="slidenum">
              <a:rPr lang="ru-RU" smtClean="0">
                <a:latin typeface="Arial" pitchFamily="34" charset="0"/>
                <a:cs typeface="Arial" pitchFamily="34" charset="0"/>
              </a:rPr>
              <a:t>2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/>
              <a:t>	Обобщая о</a:t>
            </a:r>
            <a:r>
              <a:rPr lang="ru-RU"/>
              <a:t>бщественные и личностные ожидания, «Требования </a:t>
            </a:r>
            <a:r>
              <a:rPr lang="ru-RU" sz="1400"/>
              <a:t>к результату освоения основных общеобразовательных программ», последовательно реализуя общую идеологию стандарта,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sz="1400"/>
              <a:t>характеризуют основные ожидаемые результаты начального образования,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sz="1400"/>
              <a:t>задают рамки основной направленности образовательной деятельности,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sz="1400"/>
              <a:t>задают рамки планируемых результатов, </a:t>
            </a:r>
            <a:r>
              <a:rPr lang="ru-RU"/>
              <a:t>дифференцирующихся по области их использования и средствам проверки их достижения,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/>
              <a:t>дают общую характеристику результатов, на достижение которых должны быть ориентированы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ru-RU"/>
              <a:t>образовательная программа общеобразовательного учреждения и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ru-RU"/>
              <a:t>программы по учебным предметам,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/>
              <a:t>устанавливают процедуры, направленные на выявление и контроль за достижением </a:t>
            </a:r>
            <a:r>
              <a:rPr lang="ru-RU" sz="1400"/>
              <a:t>ожидаемых результатов начального образования.</a:t>
            </a:r>
          </a:p>
          <a:p>
            <a:pPr eaLnBrk="1" hangingPunct="1">
              <a:spcBef>
                <a:spcPct val="0"/>
              </a:spcBef>
            </a:pPr>
            <a:r>
              <a:rPr lang="ru-RU" sz="1400"/>
              <a:t>	На слайде представлены основные результаты начального образования, на достижение которых должна быть направлена деятельность всех участников образовательного процесса, деятельность системы образования и образующих ее инфраструктур.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jpe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</p:sldLayoutIdLst>
  <p:transition/>
  <p:timing/>
  <p:txStyles>
    <p:titleStyle>
      <a:lvl1pPr algn="l" defTabSz="914400">
        <a:lnSpc>
          <a:spcPct val="90000"/>
        </a:lnSpc>
        <a:spcBef>
          <a:spcPct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37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62403" y="1659359"/>
            <a:ext cx="11227143" cy="16875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br>
              <a:rPr lang="ru-RU" sz="3600" b="1"/>
            </a:br>
            <a:r>
              <a:rPr lang="ru-RU" sz="2400" b="1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«КОНТРОЛЬНО-ОЦЕНОЧНАЯ ДЕЯТЕЛЬНОСТЬ В НАЧАЛЬНОЙ ШКОЛЕ.</a:t>
            </a:r>
            <a:br>
              <a:rPr lang="ru-RU" sz="2400" b="1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 ВЗГЛЯД  ЕДИНОЙ СИСТЕМЫ ПОДГОТОВКИ  УЧАЩИХСЯ  К ГИА   НА   ЭТАПЕ  НОО»</a:t>
            </a: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15144C-A6AB-4803-BFCC-FE983FE3F256}"/>
              </a:ext>
            </a:extLst>
          </p:cNvPr>
          <p:cNvSpPr txBox="1"/>
          <p:nvPr/>
        </p:nvSpPr>
        <p:spPr>
          <a:xfrm>
            <a:off x="7013359" y="4594168"/>
            <a:ext cx="45986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/>
              <a:t>Гофман   Ольга Павловна,</a:t>
            </a:r>
          </a:p>
          <a:p>
            <a:pPr algn="ctr"/>
            <a:r>
              <a:rPr lang="ru-RU"/>
              <a:t>заместитель директора по УВР, </a:t>
            </a:r>
          </a:p>
          <a:p>
            <a:pPr algn="ctr"/>
            <a:r>
              <a:rPr lang="ru-RU"/>
              <a:t>учитель начальных классов</a:t>
            </a:r>
          </a:p>
          <a:p>
            <a:pPr algn="ctr"/>
            <a:r>
              <a:rPr lang="ru-RU"/>
              <a:t>          МБОУ «Гимназия №9» г.о. Балашиха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84" y="1541005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Синтаксические</a:t>
            </a:r>
            <a:b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нормы</a:t>
            </a:r>
            <a:br>
              <a:rPr lang="ru-RU"/>
            </a:br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26602" y="1047645"/>
            <a:ext cx="4042298" cy="4935985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FD41C-2087-48F0-87F0-3B66CF08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60" y="2864580"/>
            <a:ext cx="3944686" cy="261883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58" y="28575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Последовательность</a:t>
            </a:r>
            <a:b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предложений</a:t>
            </a:r>
            <a:b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тексте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9258" y="1231899"/>
            <a:ext cx="5524200" cy="4945064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09852" y="6356351"/>
            <a:ext cx="66437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8A723-2FBF-4DBD-84BF-B2B46A8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612" y="194126"/>
            <a:ext cx="8229600" cy="627702"/>
          </a:xfrm>
        </p:spPr>
        <p:txBody>
          <a:bodyPr>
            <a:normAutofit fontScale="90000"/>
          </a:bodyPr>
          <a:lstStyle/>
          <a:p>
            <a:pPr algn="l"/>
            <a:b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Лексическое значение слова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17360" y="1898384"/>
            <a:ext cx="6377369" cy="3857652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4166" y="6357959"/>
            <a:ext cx="62865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ижний колонтитул 4"/>
          <p:cNvSpPr txBox="1"/>
          <p:nvPr/>
        </p:nvSpPr>
        <p:spPr>
          <a:xfrm>
            <a:off x="2738414" y="142853"/>
            <a:ext cx="6072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rtl="0">
              <a:defRPr/>
            </a:pPr>
            <a:endParaRPr lang="ru-RU" sz="1200" kern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58D0E8-32E5-4CB1-BB73-D09E2F2C5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ТЕСТ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632" y="47226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Правописание корней</a:t>
            </a:r>
            <a: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/>
            </a:br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49411" y="1946584"/>
            <a:ext cx="7913132" cy="2857520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81290" y="6357959"/>
            <a:ext cx="707236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ижний колонтитул 4"/>
          <p:cNvSpPr txBox="1"/>
          <p:nvPr/>
        </p:nvSpPr>
        <p:spPr>
          <a:xfrm>
            <a:off x="3059885" y="140948"/>
            <a:ext cx="6072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rtl="0">
              <a:defRPr/>
            </a:pPr>
            <a:endParaRPr lang="ru-RU" sz="1200" kern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49ACB1C-88A9-4F35-BC27-7CC80429E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735" y="2075700"/>
            <a:ext cx="1860804" cy="259928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294" y="285728"/>
            <a:ext cx="7811025" cy="917030"/>
          </a:xfrm>
        </p:spPr>
        <p:txBody>
          <a:bodyPr>
            <a:normAutofit/>
          </a:bodyPr>
          <a:lstStyle/>
          <a:p>
            <a:pPr algn="l"/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Пунктуация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73335" y="1202758"/>
            <a:ext cx="5011953" cy="4949467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81290" y="6356351"/>
            <a:ext cx="6500858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7221B678-9EA6-44BA-9158-CB895CF61D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489" y="1501822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5714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Речь.</a:t>
            </a:r>
            <a:b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Языковые средства </a:t>
            </a:r>
            <a:b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выразительности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332038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b="1"/>
              <a:t>Тест 19</a:t>
            </a:r>
          </a:p>
          <a:p>
            <a:pPr marL="0" indent="0">
              <a:buNone/>
            </a:pPr>
            <a:r>
              <a:rPr lang="ru-RU"/>
              <a:t>№3 Найди в этом стихотворении и подчеркни олицетворение (олицетворение – придание неживому свойств живых существ).</a:t>
            </a:r>
          </a:p>
          <a:p>
            <a:pPr marL="0" indent="0">
              <a:buNone/>
            </a:pPr>
            <a:r>
              <a:rPr lang="ru-RU" b="1"/>
              <a:t>Тест 10</a:t>
            </a:r>
          </a:p>
          <a:p>
            <a:pPr marL="0" indent="0">
              <a:buNone/>
            </a:pPr>
            <a:r>
              <a:rPr lang="ru-RU"/>
              <a:t>№2 Объясни, что означает выражение «во весь дух».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F90467D-7729-4B61-9442-14DA7A91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4782" y="234014"/>
            <a:ext cx="3123257" cy="24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0148" y="365125"/>
            <a:ext cx="3231471" cy="1325563"/>
          </a:xfrm>
        </p:spPr>
        <p:txBody>
          <a:bodyPr/>
          <a:lstStyle/>
          <a:p>
            <a:pPr algn="l"/>
            <a: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Сочинение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2357" y="1621015"/>
            <a:ext cx="9737896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/>
              <a:t>№1 Напиши рассуждение на тему «Что остаётся от сказки потом…» (Не забудь о структуре рассуждения: утверждение, доказательство, вывод.)</a:t>
            </a:r>
          </a:p>
          <a:p>
            <a:pPr marL="0" indent="0">
              <a:buNone/>
            </a:pPr>
            <a:r>
              <a:rPr lang="ru-RU"/>
              <a:t>№2 Напиши эссе на тему «Моя Родина»</a:t>
            </a:r>
          </a:p>
          <a:p>
            <a:pPr marL="0" indent="0">
              <a:buNone/>
            </a:pPr>
            <a:r>
              <a:rPr lang="ru-RU"/>
              <a:t>№3 Объедини все основные мысли в одну фразу (одно предложение). Запиши её.</a:t>
            </a:r>
          </a:p>
          <a:p>
            <a:pPr marL="0" indent="0">
              <a:buNone/>
            </a:pPr>
            <a:r>
              <a:rPr lang="ru-RU"/>
              <a:t>№4 Расскажи или напиши о Ваньке по плану…Твоё отношение к Ваньке. Можешь ли ты что-нибудь посоветовать Ваньке?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4166" y="6356351"/>
            <a:ext cx="650085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4"/>
          <p:cNvSpPr txBox="1"/>
          <p:nvPr/>
        </p:nvSpPr>
        <p:spPr>
          <a:xfrm>
            <a:off x="2738414" y="142853"/>
            <a:ext cx="6072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rtl="0">
              <a:defRPr/>
            </a:pPr>
            <a:endParaRPr lang="ru-RU" sz="1200" kern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3B395-3E05-4DBF-B88A-B623015AC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089" y="198901"/>
            <a:ext cx="6588710" cy="1143000"/>
          </a:xfrm>
        </p:spPr>
        <p:txBody>
          <a:bodyPr>
            <a:normAutofit/>
          </a:bodyPr>
          <a:lstStyle/>
          <a:p>
            <a:r>
              <a:rPr lang="ru-RU" sz="4800" b="1">
                <a:solidFill>
                  <a:schemeClr val="accent6">
                    <a:lumMod val="75000"/>
                  </a:schemeClr>
                </a:solidFill>
              </a:rPr>
              <a:t>Математика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91754AF-0F78-4EC1-822B-F7A656BE0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18" y="1208736"/>
            <a:ext cx="7067129" cy="511256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14A239-D63D-4156-BC0A-30B342C62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128" y="1406858"/>
            <a:ext cx="2520281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4335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29146-A9B0-41C1-B4F9-8C38748F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274" y="254605"/>
            <a:ext cx="77690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>
                <a:solidFill>
                  <a:schemeClr val="accent6">
                    <a:lumMod val="75000"/>
                  </a:schemeClr>
                </a:solidFill>
              </a:rPr>
              <a:t>Алгебраические выражения </a:t>
            </a:r>
            <a:br>
              <a:rPr lang="ru-RU" b="1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>
                <a:solidFill>
                  <a:schemeClr val="accent6">
                    <a:lumMod val="75000"/>
                  </a:schemeClr>
                </a:solidFill>
              </a:rPr>
              <a:t>и  уравнения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5F7056-9BEF-4BA5-A11E-1527FB4F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44647B2-FA56-4A0B-A149-DC8A1CE3E0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7274" y="4773963"/>
            <a:ext cx="8229600" cy="148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D99F25-A038-4570-ADCB-5F4DB8EA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1" y="1988074"/>
            <a:ext cx="5814345" cy="26884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21617A-A64E-4BCB-9DCE-F08FEE05EBE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735" y="1684497"/>
            <a:ext cx="5814345" cy="2319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16684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BBC1C-20EE-4CF0-89ED-9338ED0B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48" y="67256"/>
            <a:ext cx="7591380" cy="1143000"/>
          </a:xfrm>
        </p:spPr>
        <p:txBody>
          <a:bodyPr/>
          <a:lstStyle/>
          <a:p>
            <a:pPr algn="l"/>
            <a:r>
              <a:rPr lang="ru-RU" b="1">
                <a:solidFill>
                  <a:schemeClr val="accent6">
                    <a:lumMod val="75000"/>
                  </a:schemeClr>
                </a:solidFill>
              </a:rPr>
              <a:t>Задачи по геометрии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B6B8C0-1351-4F64-83D7-B1C02F404E0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033" y="1019055"/>
            <a:ext cx="5266928" cy="292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DE3CD0-37DF-403B-99DC-F1BED349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72" y="4045916"/>
            <a:ext cx="4316911" cy="23576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AB4C05-538B-407C-8535-7CBBAE9EA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92" y="4045916"/>
            <a:ext cx="4316912" cy="27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8427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2290" name="AutoShape 2"/>
          <p:cNvSpPr>
            <a:spLocks noChangeArrowheads="1"/>
          </p:cNvSpPr>
          <p:nvPr/>
        </p:nvSpPr>
        <p:spPr bwMode="gray">
          <a:xfrm>
            <a:off x="2246050" y="260016"/>
            <a:ext cx="6960094" cy="956306"/>
          </a:xfrm>
          <a:prstGeom prst="roundRect">
            <a:avLst>
              <a:gd name="adj" fmla="val 49106"/>
            </a:avLst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Основные результаты</a:t>
            </a:r>
          </a:p>
          <a:p>
            <a:pPr algn="ctr">
              <a:defRPr/>
            </a:pPr>
            <a:r>
              <a:rPr lang="ru-RU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начального образования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349406" y="2124494"/>
            <a:ext cx="9741213" cy="30491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FontTx/>
              <a:buChar char="•"/>
            </a:pPr>
            <a:r>
              <a:rPr lang="ru-RU" sz="3200" i="1"/>
              <a:t>формирование </a:t>
            </a:r>
            <a:r>
              <a:rPr lang="ru-RU" sz="3200" b="1" i="1"/>
              <a:t>предметных и универсальных учебных действий</a:t>
            </a:r>
            <a:r>
              <a:rPr lang="ru-RU" sz="3200"/>
              <a:t>, обеспечивающих возможность продолжения образования в основной школе;</a:t>
            </a:r>
          </a:p>
          <a:p>
            <a:pPr>
              <a:buFontTx/>
              <a:buChar char="•"/>
            </a:pPr>
            <a:r>
              <a:rPr lang="ru-RU" sz="3200" b="1" i="1"/>
              <a:t>индивидуальный прогресс</a:t>
            </a:r>
            <a:r>
              <a:rPr lang="ru-RU" sz="3200" i="1"/>
              <a:t> </a:t>
            </a:r>
            <a:r>
              <a:rPr lang="ru-RU" sz="3200"/>
              <a:t>в основных сферах личностного развития – эмоциональной, познавательной, саморегуляции.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 rot="10800000" flipV="1">
            <a:off x="5265738" y="4849407"/>
            <a:ext cx="8170862" cy="648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227013"/>
                <a:tab pos="685800"/>
              </a:tabLst>
            </a:pPr>
            <a:endParaRPr lang="ru-RU" i="1"/>
          </a:p>
          <a:p>
            <a:pPr algn="ctr">
              <a:tabLst>
                <a:tab pos="227013"/>
                <a:tab pos="685800"/>
              </a:tabLst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09918" y="6357959"/>
            <a:ext cx="657229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4"/>
          <p:cNvSpPr txBox="1"/>
          <p:nvPr/>
        </p:nvSpPr>
        <p:spPr>
          <a:xfrm>
            <a:off x="2738414" y="142853"/>
            <a:ext cx="6072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rtl="0">
              <a:defRPr/>
            </a:pPr>
            <a:endParaRPr lang="ru-RU" sz="1200" kern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BBF3A88-51D1-44CE-A7A3-77A3ECEA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69" y="131755"/>
            <a:ext cx="4037418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>
                <a:solidFill>
                  <a:srgbClr val="FF0000"/>
                </a:solidFill>
              </a:rPr>
              <a:t>Вероятность и статистика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0C4EAF8-1115-4BB4-BE72-7D0D02194D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2678" y="1586491"/>
            <a:ext cx="4038600" cy="237841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279378F5-DC80-4241-B2E8-5B0C1E772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4458" y="136526"/>
            <a:ext cx="4946342" cy="5989638"/>
          </a:xfrm>
        </p:spPr>
        <p:txBody>
          <a:bodyPr/>
          <a:lstStyle/>
          <a:p>
            <a:r>
              <a:rPr lang="ru-RU" b="1">
                <a:solidFill>
                  <a:schemeClr val="accent6">
                    <a:lumMod val="75000"/>
                  </a:schemeClr>
                </a:solidFill>
              </a:rPr>
              <a:t>Задачи на проценты</a:t>
            </a:r>
          </a:p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>
                <a:solidFill>
                  <a:schemeClr val="accent6">
                    <a:lumMod val="75000"/>
                  </a:schemeClr>
                </a:solidFill>
              </a:rPr>
              <a:t>Текстовые задачи (один из вариантов, похожий на первую задачу из ОГЭ)</a:t>
            </a:r>
          </a:p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43A31A-45EC-47DD-AD67-F6DDF7ED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4BC321-7087-4D68-B41C-CFC8F9AB15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0423" y="4091898"/>
            <a:ext cx="1932945" cy="271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8AE786-4625-44C8-BB5F-9D0950DB7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896" y="1187134"/>
            <a:ext cx="4038600" cy="105469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41C035-652A-4A36-BB69-4E80597DA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50060"/>
            <a:ext cx="5184576" cy="294859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2268797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06B94-5645-486D-B0D8-E68B98BE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F7852AC-4FD0-4825-AA6B-B4348FD9C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198" y="0"/>
            <a:ext cx="7005303" cy="6134470"/>
          </a:xfr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87FD5B08-F1CD-4193-89E6-BB5CEA024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64321" y="0"/>
            <a:ext cx="6949180" cy="941034"/>
          </a:xfrm>
          <a:prstGeom prst="roundRect">
            <a:avLst>
              <a:gd name="adj" fmla="val 49106"/>
            </a:avLst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Внеурочная  деятельность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CDC953-34EF-42D3-8081-C870F4B64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5" y="2290437"/>
            <a:ext cx="3808520" cy="27964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9D827E-C8FF-4C51-B479-2E172BE66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5" y="1859871"/>
            <a:ext cx="3808520" cy="37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54084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66525-95A8-4D46-8B52-926F41D5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178" y="62534"/>
            <a:ext cx="7404949" cy="1143000"/>
          </a:xfrm>
        </p:spPr>
        <p:txBody>
          <a:bodyPr>
            <a:normAutofit/>
          </a:bodyPr>
          <a:lstStyle/>
          <a:p>
            <a:r>
              <a:rPr lang="ru-RU" sz="4800" b="1">
                <a:solidFill>
                  <a:schemeClr val="accent6">
                    <a:lumMod val="75000"/>
                  </a:schemeClr>
                </a:solidFill>
              </a:rPr>
              <a:t>ГЕОГРАФИЯ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A0363-1EE4-453B-B5F3-7A0FDCF4E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41" y="1355565"/>
            <a:ext cx="5698976" cy="4929411"/>
          </a:xfrm>
        </p:spPr>
        <p:txBody>
          <a:bodyPr>
            <a:normAutofit fontScale="85000" lnSpcReduction="20000"/>
          </a:bodyPr>
          <a:lstStyle/>
          <a:p>
            <a:r>
              <a:rPr lang="ru-RU" sz="3100"/>
              <a:t>№1. Особенности природы и </a:t>
            </a:r>
          </a:p>
          <a:p>
            <a:pPr marL="0" indent="0">
              <a:buNone/>
            </a:pPr>
            <a:r>
              <a:rPr lang="ru-RU" sz="3100"/>
              <a:t>     народов Земли.</a:t>
            </a:r>
          </a:p>
          <a:p>
            <a:r>
              <a:rPr lang="ru-RU" sz="3100"/>
              <a:t>№2. Страны, граничащие с Россией. Крайние точки.</a:t>
            </a:r>
          </a:p>
          <a:p>
            <a:r>
              <a:rPr lang="ru-RU"/>
              <a:t>Карта «Географическое положение России», </a:t>
            </a:r>
          </a:p>
          <a:p>
            <a:pPr marL="0" indent="0">
              <a:buNone/>
            </a:pPr>
            <a:r>
              <a:rPr lang="ru-RU"/>
              <a:t>    «Физическая карта России»,</a:t>
            </a:r>
          </a:p>
          <a:p>
            <a:pPr marL="0" indent="0">
              <a:buNone/>
            </a:pPr>
            <a:r>
              <a:rPr lang="ru-RU"/>
              <a:t>    «Карта природных зон»</a:t>
            </a:r>
          </a:p>
          <a:p>
            <a:r>
              <a:rPr lang="ru-RU"/>
              <a:t>№3. Особенности природы России: «Почвы»,  «Климат» </a:t>
            </a:r>
          </a:p>
          <a:p>
            <a:r>
              <a:rPr lang="ru-RU"/>
              <a:t>№4. Природные ресурсы,  их использование и охрана.</a:t>
            </a:r>
          </a:p>
          <a:p>
            <a:r>
              <a:rPr lang="ru-RU"/>
              <a:t>№5. Базовые географические понятия. </a:t>
            </a:r>
          </a:p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5F58BE-2051-47C5-8308-690784E1F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5534"/>
            <a:ext cx="3296575" cy="26473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2DDD8D-CF44-417A-9406-09C19DEC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25" y="3923930"/>
            <a:ext cx="3990034" cy="27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0959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A62199B0-0A2B-4C59-9C50-9B4C56A3A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24" y="1331650"/>
            <a:ext cx="3409529" cy="470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A00EA4-EC5E-485E-BF37-5A704BF91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083" y="742395"/>
            <a:ext cx="2229835" cy="31409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2EF097-7F7B-4D55-9E4B-2414816CB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450" y="2931851"/>
            <a:ext cx="2741663" cy="34122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B918-67EA-4BC4-BC06-EBE99E56C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193" y="0"/>
            <a:ext cx="3749526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2124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A402B-8EE4-4A5B-8939-B17B23B7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8EBA92E-FCC9-469A-A6CE-06F384947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3694" y="1419038"/>
            <a:ext cx="3413972" cy="51581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5A127B-43F4-4AC7-AC26-7A338DE0A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004" y="316298"/>
            <a:ext cx="4320480" cy="30008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988A6E-5687-4DB4-8F63-3A4DBCF6A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26" y="3429000"/>
            <a:ext cx="4572000" cy="3073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A964B5-0995-43B9-B9D8-8D039C83E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052" y="179538"/>
            <a:ext cx="5312516" cy="38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94705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0742" y="214314"/>
            <a:ext cx="4045258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</a:rPr>
              <a:t>Предметные умения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1158" y="1500174"/>
            <a:ext cx="4214842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err="1">
                <a:solidFill>
                  <a:schemeClr val="tx1"/>
                </a:solidFill>
              </a:rPr>
              <a:t>Метапредметные умения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81158" y="2786058"/>
            <a:ext cx="4214842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</a:rPr>
              <a:t>Мониторинг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81158" y="4071942"/>
            <a:ext cx="4214842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</a:rPr>
              <a:t>Коррекционная работа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1158" y="5357826"/>
            <a:ext cx="4214842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</a:rPr>
              <a:t>Консультирование родителей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9008" y="1142984"/>
            <a:ext cx="3214710" cy="150019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</a:rPr>
              <a:t>Достижение планируемых результатов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10446" y="3786190"/>
            <a:ext cx="3214710" cy="150019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</a:rPr>
              <a:t>Подготовка учащихся к</a:t>
            </a:r>
          </a:p>
          <a:p>
            <a:pPr algn="ctr"/>
            <a:r>
              <a:rPr lang="ru-RU" sz="2800" b="1">
                <a:solidFill>
                  <a:schemeClr val="tx1"/>
                </a:solidFill>
              </a:rPr>
              <a:t>итоговой аттестации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6310314" y="642918"/>
            <a:ext cx="1071570" cy="5214974"/>
          </a:xfrm>
          <a:prstGeom prst="rightBrace">
            <a:avLst>
              <a:gd name="adj1" fmla="val 33364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8" name="Крест 17"/>
          <p:cNvSpPr/>
          <p:nvPr/>
        </p:nvSpPr>
        <p:spPr>
          <a:xfrm>
            <a:off x="8453454" y="3000372"/>
            <a:ext cx="500066" cy="428628"/>
          </a:xfrm>
          <a:prstGeom prst="plus">
            <a:avLst>
              <a:gd name="adj" fmla="val 3862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095604" y="6357959"/>
            <a:ext cx="621510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Нижний колонтитул 4"/>
          <p:cNvSpPr txBox="1"/>
          <p:nvPr/>
        </p:nvSpPr>
        <p:spPr>
          <a:xfrm>
            <a:off x="2738414" y="142853"/>
            <a:ext cx="6072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rtl="0">
              <a:defRPr/>
            </a:pPr>
            <a:endParaRPr lang="ru-RU" sz="1200" kern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180BE8-5C23-475D-BA29-109D1C9DA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07" y="1690688"/>
            <a:ext cx="6493532" cy="4648011"/>
          </a:xfrm>
        </p:spPr>
      </p:pic>
      <p:sp>
        <p:nvSpPr>
          <p:cNvPr id="4" name="Прямоугольник 3"/>
          <p:cNvSpPr/>
          <p:nvPr/>
        </p:nvSpPr>
        <p:spPr>
          <a:xfrm>
            <a:off x="1953087" y="243076"/>
            <a:ext cx="74216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ВНИМАНИЕ!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58" y="136524"/>
            <a:ext cx="712844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диагностических работ </a:t>
            </a:r>
            <a:br>
              <a:rPr lang="ru-RU" sz="3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Эффективной начальной школе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368364"/>
              </p:ext>
            </p:extLst>
          </p:nvPr>
        </p:nvGraphicFramePr>
        <p:xfrm>
          <a:off x="1847528" y="1556793"/>
          <a:ext cx="8280920" cy="5428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59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b="1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b="1"/>
                        <a:t>Математика, окружающий мир, литературное чтение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480">
                <a:tc rowSpan="3">
                  <a:txBody>
                    <a:bodyPr vert="horz" wrap="square"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600" b="1"/>
                        <a:t>Списывание.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600" b="1"/>
                        <a:t>2.</a:t>
                      </a:r>
                      <a:r>
                        <a:rPr lang="ru-RU" sz="2600" b="1" baseline="0"/>
                        <a:t> Тест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600" b="1"/>
                        <a:t>а) задания с выбором ответов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600" b="1"/>
                        <a:t>б) задания с кратким ответом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600" b="1"/>
                        <a:t>в) задания с развёрнутым ответом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600" b="1"/>
                        <a:t>Т</a:t>
                      </a:r>
                      <a:r>
                        <a:rPr lang="ru-RU" sz="2600" b="1" baseline="0"/>
                        <a:t>ест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600" b="1"/>
                        <a:t>а) задания с выбором ответов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600" b="1"/>
                        <a:t>б) задания с кратким ответом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600" b="1"/>
                        <a:t>в) задания с развёрнутым ответом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97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/>
                        <a:t>Работа с текстом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869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indent="0">
                        <a:buNone/>
                      </a:pPr>
                      <a:endParaRPr lang="ru-RU" sz="26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67042" y="6356351"/>
            <a:ext cx="685804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4"/>
          <p:cNvSpPr txBox="1"/>
          <p:nvPr/>
        </p:nvSpPr>
        <p:spPr>
          <a:xfrm>
            <a:off x="2738414" y="142853"/>
            <a:ext cx="6072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rtl="0">
              <a:defRPr/>
            </a:pPr>
            <a:endParaRPr lang="ru-RU" sz="1200" kern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7365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9125" y="325415"/>
            <a:ext cx="4953741" cy="1325563"/>
          </a:xfrm>
        </p:spPr>
        <p:txBody>
          <a:bodyPr/>
          <a:lstStyle/>
          <a:p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действий: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/>
              <a:t>Изучение демоверсий, спецификаций и кодификаторов к работам по русскому языку, математике и окружающему миру.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/>
              <a:t>Изучение требований к планируемым результатам начального общего образования.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/>
              <a:t>Выделение умений, которые возможно сформировать.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/>
              <a:t>Планирование действий по подготовке к итоговой аттестации.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09852" y="6286521"/>
            <a:ext cx="7143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 txBox="1"/>
          <p:nvPr/>
        </p:nvSpPr>
        <p:spPr>
          <a:xfrm>
            <a:off x="2738414" y="142853"/>
            <a:ext cx="6072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rtl="0">
              <a:defRPr/>
            </a:pPr>
            <a:endParaRPr lang="ru-RU" sz="1200" kern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53701"/>
              </p:ext>
            </p:extLst>
          </p:nvPr>
        </p:nvGraphicFramePr>
        <p:xfrm>
          <a:off x="2024034" y="136524"/>
          <a:ext cx="7759158" cy="6616064"/>
        </p:xfrm>
        <a:graphic>
          <a:graphicData uri="http://schemas.openxmlformats.org/drawingml/2006/table">
            <a:tbl>
              <a:tblPr/>
              <a:tblGrid>
                <a:gridCol w="387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63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000" b="1">
                          <a:latin typeface="TimesNewRomanPS-BoldMT"/>
                          <a:ea typeface="Calibri"/>
                          <a:cs typeface="TimesNewRomanPS-BoldMT"/>
                        </a:rPr>
                        <a:t>Элементы содержания, проверяемые заданиями КИМ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6.11 Слитное и раздельное написание НЕ с различными частями речи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 b="1" i="1">
                          <a:latin typeface="TimesNewRomanPS-BoldItalicMT"/>
                          <a:ea typeface="Calibri"/>
                          <a:cs typeface="TimesNewRomanPS-BoldItalicMT"/>
                        </a:rPr>
                        <a:t>1 Фонетика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6.12 Правописание отрицательных местоимений и наречий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1.1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Звуки и буквы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6.13 Правописание НЕ и НИ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1.2 Фонетический анализ слова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6.14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Правописание служебных слов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 b="1" i="1">
                          <a:latin typeface="TimesNewRomanPS-BoldItalicMT"/>
                          <a:ea typeface="Calibri"/>
                          <a:cs typeface="TimesNewRomanPS-BoldItalicMT"/>
                        </a:rPr>
                        <a:t>2 Лексика и фразеология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6.15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Правописание словарных слов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2.1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Лексическое значение слова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6.16 Слитное, дефисное, раздельное написание слов различных частей речи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2.2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Синонимы. Антонимы.</a:t>
                      </a: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 Омонимы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6.17 Орфографический анализ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2.3 Фразеологические обороты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 b="1" i="1">
                          <a:latin typeface="TimesNewRomanPS-BoldItalicMT"/>
                          <a:ea typeface="Calibri"/>
                          <a:cs typeface="TimesNewRomanPS-BoldItalicMT"/>
                        </a:rPr>
                        <a:t>7 Пунктуация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2.4 Группы слов по происхождению и употреблению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7.1 Знаки препинания между подлежащим и сказуемым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2.5 Лексический анализ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7.2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Знаки препинания в простом осложненном предложении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 b="1" i="1">
                          <a:latin typeface="TimesNewRomanPS-BoldItalicMT"/>
                          <a:ea typeface="Calibri"/>
                          <a:cs typeface="TimesNewRomanPS-BoldItalicMT"/>
                        </a:rPr>
                        <a:t>3 Морфемика и словообразование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7.3 Знаки препинания при обособленных определениях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3.1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Значимые части слова (морфемы)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7.4 Знаки препинания при обособленных обстоятельствах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3.2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Морфемный анализ слова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7.5 Знаки препинания при сравнительных оборотах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3.3 Основные способы словообразования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7.6 Знаки препинания при уточняющих членах предложения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3.4 Словообразовательный анализ слова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7.7 Знаки препинания при обособленных членах предложения(обобщение)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39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 b="1" i="1">
                          <a:latin typeface="TimesNewRomanPS-BoldItalicMT"/>
                          <a:ea typeface="Calibri"/>
                          <a:cs typeface="TimesNewRomanPS-BoldItalicMT"/>
                        </a:rPr>
                        <a:t>4 Грамматика. Морфология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7.8 Знаки препинания в предложениях со словами и конструкциями, грамматически не связанными с членами предложения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4.1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Самостоятельные части речи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7.9 Знаки препинания в осложненном предложении (обобщение)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4.2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Служебные части речи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7.10 Знаки препинания при прямой речи, цитировании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4.3 Морфологический анализ слова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7.11 Знаки препинания в сложносочиненном предложении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 b="1" i="1">
                          <a:latin typeface="TimesNewRomanPS-BoldItalicMT"/>
                          <a:ea typeface="Calibri"/>
                          <a:cs typeface="TimesNewRomanPS-BoldItalicMT"/>
                        </a:rPr>
                        <a:t>5 Грамматика. Синтаксис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7.12 Знаки препинания в сложноподчиненном предложении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5.1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Словосочетание</a:t>
                      </a: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7.13 Знаки препинания в сложном предложении с разными видами связи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539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5.2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Предложение. Грамматическая (предикативная) основа предложения. Подлежащее и сказуемое как главные члены предложения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7.14 Знаки препинания в бессоюзном сложном предложении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5.3 Второстепенные члены предложения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7.15 Знаки препинания в сложном предложении с союзной и бессоюзной связью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5.4 Двусоставные и односоставные предложения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7.16 Тире в простом и сложном предложениях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5.5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Распространенные и нераспространенные предложения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7.17 Двоеточие в простом и сложном предложениях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5.6 Полные и неполные предложения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7.18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Пунктуация в простом</a:t>
                      </a: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 и сложном предложениях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5.7 Осложненное простое предложение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7.19 Пунктуационный анализ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5.8 Сложное предложение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 b="1" i="1">
                          <a:latin typeface="TimesNewRomanPS-BoldItalicMT"/>
                          <a:ea typeface="Calibri"/>
                          <a:cs typeface="TimesNewRomanPS-BoldItalicMT"/>
                        </a:rPr>
                        <a:t>8 Речь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5539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5.9 Сложные бессоюзные предложения. Смысловые отношения между частями сложного бессоюзного предложения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8.1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Текст как речевое произведение.</a:t>
                      </a: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 Смысловая и композиционная целостность текста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5.10 Сложные предложения с разными видами связи между частями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8.2 Средства связи предложений в тексте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5.11 Способы передачи чужой речи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8.3 Стили и функционально-смысловые типы речи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5539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5.12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Синтаксический анализ простого предложения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8.4 Отбор языковых средств в тексте в зависимости от темы, цели, адресата и ситуации общения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5.13 Синтаксический анализ сложного предложения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8.5 Анализ текста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5.14 Синтаксический анализ (обобщение)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8.6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Создание текстов различных стилей и функционально-смысловых типов речи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 b="1" i="1">
                          <a:latin typeface="TimesNewRomanPS-BoldItalicMT"/>
                          <a:ea typeface="Calibri"/>
                          <a:cs typeface="TimesNewRomanPS-BoldItalicMT"/>
                        </a:rPr>
                        <a:t>6 Орфография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 b="1" i="1">
                          <a:latin typeface="TimesNewRomanPS-BoldItalicMT"/>
                          <a:ea typeface="Calibri"/>
                          <a:cs typeface="TimesNewRomanPS-BoldItalicMT"/>
                        </a:rPr>
                        <a:t>9 Языковые нормы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6.1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Орфограмма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9.1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Орфоэпические нормы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6.2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Употребление гласных букв И/Ы, А/Я, У/Ю после шипящих и Ц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9.2 Лексические нормы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6.3 Употребление гласных букв О/Е (Ё) после шипящих и Ц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9.3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Грамматические нормы</a:t>
                      </a: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(морфологические нормы)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6.4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Употребление Ь и Ъ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9.4 Грамматические нормы (синтаксические нормы)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6.5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Правописание корней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 b="1" i="1">
                          <a:latin typeface="TimesNewRomanPS-BoldItalicMT"/>
                          <a:ea typeface="Calibri"/>
                          <a:cs typeface="TimesNewRomanPS-BoldItalicMT"/>
                        </a:rPr>
                        <a:t>10 Выразительность русской речи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6.6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Правописание приставок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10.1 Выразительные средства русской фонетики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6.7 Правописание суффиксов различных частей речи(кроме -Н-/-НН-)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10.2 Выразительные средства словообразования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6.8 Правописание -Н- и -НН- в различных частях речи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10.3 Выразительные средства лексики и фразеологии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6.9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Правописание падежных и родовых окончаний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10.4 Выразительные средства грамматики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6.10 </a:t>
                      </a:r>
                      <a:r>
                        <a:rPr lang="ru-RU" sz="75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Правописание личных окончаний глаголов</a:t>
                      </a: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 и суффиксов причастий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latin typeface="TimesNewRomanPSMT"/>
                          <a:ea typeface="Calibri"/>
                          <a:cs typeface="TimesNewRomanPSMT"/>
                        </a:rPr>
                        <a:t>10.5 Анализ средств выразительности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276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750"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750" b="1" i="1">
                          <a:latin typeface="TimesNewRomanPS-BoldItalicMT"/>
                          <a:ea typeface="Calibri"/>
                          <a:cs typeface="TimesNewRomanPS-BoldItalicMT"/>
                        </a:rPr>
                        <a:t>11 </a:t>
                      </a:r>
                      <a:r>
                        <a:rPr lang="ru-RU" sz="750" b="1" i="1">
                          <a:highlight>
                            <a:srgbClr val="00FF00"/>
                          </a:highlight>
                          <a:latin typeface="TimesNewRomanPS-BoldItalicMT"/>
                          <a:ea typeface="Calibri"/>
                          <a:cs typeface="TimesNewRomanPS-BoldItalicMT"/>
                        </a:rPr>
                        <a:t>Информационная обработка текстов различных стилей и жанров</a:t>
                      </a:r>
                      <a:endParaRPr lang="ru-RU" sz="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24100" y="6356351"/>
            <a:ext cx="7643866" cy="365125"/>
          </a:xfrm>
        </p:spPr>
        <p:txBody>
          <a:bodyPr/>
          <a:lstStyle/>
          <a:p>
            <a:r>
              <a:rPr lang="ru-RU"/>
              <a:t>IV Всероссийский дистанционный конкурс «МОЯ ПЕДАГОГИЧЕСКАЯ ИНИЦИАТИВА – 2013»</a:t>
            </a:r>
          </a:p>
        </p:txBody>
      </p:sp>
      <p:sp>
        <p:nvSpPr>
          <p:cNvPr id="6" name="Нижний колонтитул 4"/>
          <p:cNvSpPr txBox="1"/>
          <p:nvPr/>
        </p:nvSpPr>
        <p:spPr>
          <a:xfrm>
            <a:off x="2738414" y="142853"/>
            <a:ext cx="6072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rtl="0">
              <a:defRPr/>
            </a:pPr>
            <a:endParaRPr lang="ru-RU" sz="1200" kern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38348" y="857235"/>
          <a:ext cx="7858180" cy="5534405"/>
        </p:xfrm>
        <a:graphic>
          <a:graphicData uri="http://schemas.openxmlformats.org/drawingml/2006/table">
            <a:tbl>
              <a:tblPr/>
              <a:tblGrid>
                <a:gridCol w="785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46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latin typeface="TimesNewRomanPS-BoldMT"/>
                          <a:ea typeface="Calibri"/>
                          <a:cs typeface="TimesNewRomanPS-BoldMT"/>
                        </a:rPr>
                        <a:t>1 Различные виды анализа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52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1.1 Проводить различные виды анализа языковых единиц, языковых явлений и фактов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1.2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Осуществлять речевой самоконтроль</a:t>
                      </a: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; оценивать письменные высказывания с точки зрения языкового оформления, эффективности достижения поставленных коммуникативных задач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1.3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Разграничивать</a:t>
                      </a: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 варианты норм, преднамеренные и непреднамеренные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нарушения языковых норм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93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1.4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Проводить лингвистический анализ </a:t>
                      </a: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учебно-научных, деловых, публицистических, разговорных и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художественных текстов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00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1.5 Объяснять взаимосвязь фактов языка и истории, языка и культуры русского и других народов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6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latin typeface="TimesNewRomanPS-BoldMT"/>
                          <a:ea typeface="Calibri"/>
                          <a:cs typeface="TimesNewRomanPS-BoldMT"/>
                        </a:rPr>
                        <a:t>2 Чтение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93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2.1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Использовать основные виды чтения (ознакомительно-изучающее,</a:t>
                      </a: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 ознакомительно-реферативное и др.) в зависимости от коммуникативной задачи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93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2.2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Извлекать необходимую информацию из различных источников:</a:t>
                      </a: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 учебно-научных текстов, справочной литературы, средств массовой информации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32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2.3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Владеть основными приёмами информационной переработки письменного текста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46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>
                          <a:latin typeface="TimesNewRomanPS-BoldMT"/>
                          <a:ea typeface="Calibri"/>
                          <a:cs typeface="TimesNewRomanPS-BoldMT"/>
                        </a:rPr>
                        <a:t>Письмо</a:t>
                      </a: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840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3.1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Создавать письменные высказывания различных типов</a:t>
                      </a: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 и жанров в социально- культурной, учебно-научной (на материале изучаемых учебных дисциплин), деловой сферах общения;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редактировать собственный текст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895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3.2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Применять в практике речевого общения основные орфоэпические, лексические, грамматические нормы современного русского литературного языка; использовать в собственной речевой практике синонимические ресурсы русского языка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893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3.3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Применять в практике письма орфографические и пунктуационные нормы современного русского литературного языка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893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3.4 </a:t>
                      </a:r>
                      <a:r>
                        <a:rPr lang="ru-RU" sz="1200">
                          <a:highlight>
                            <a:srgbClr val="00FF00"/>
                          </a:highlight>
                          <a:latin typeface="TimesNewRomanPSMT"/>
                          <a:ea typeface="Calibri"/>
                          <a:cs typeface="TimesNewRomanPSMT"/>
                        </a:rPr>
                        <a:t>Соблюдать нормы речевого поведения</a:t>
                      </a:r>
                      <a:r>
                        <a:rPr lang="ru-RU" sz="1200">
                          <a:latin typeface="TimesNewRomanPSMT"/>
                          <a:ea typeface="Calibri"/>
                          <a:cs typeface="TimesNewRomanPSMT"/>
                        </a:rPr>
                        <a:t> в различных сферах и ситуациях общения, в том числе при обсуждении дискуссионных проблем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1224" y="6356351"/>
            <a:ext cx="750099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4"/>
          <p:cNvSpPr txBox="1"/>
          <p:nvPr/>
        </p:nvSpPr>
        <p:spPr>
          <a:xfrm>
            <a:off x="2738414" y="142853"/>
            <a:ext cx="6072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rtl="0">
              <a:defRPr/>
            </a:pPr>
            <a:endParaRPr lang="ru-RU" sz="1200" kern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024BF7B-7D7D-4E8E-AC0B-C5CC62B8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34916"/>
            <a:ext cx="3019087" cy="1143000"/>
          </a:xfrm>
        </p:spPr>
        <p:txBody>
          <a:bodyPr/>
          <a:lstStyle/>
          <a:p>
            <a:pPr algn="l"/>
            <a: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ФОНЕТИКА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309786" y="6357959"/>
            <a:ext cx="728667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4"/>
          <p:cNvSpPr txBox="1"/>
          <p:nvPr/>
        </p:nvSpPr>
        <p:spPr>
          <a:xfrm>
            <a:off x="2738414" y="142853"/>
            <a:ext cx="6072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rtl="0">
              <a:defRPr/>
            </a:pPr>
            <a:endParaRPr lang="ru-RU" sz="1200" kern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B1FFEE-4EE2-4297-B25D-88B3B5E5A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725" y="1322773"/>
            <a:ext cx="6369453" cy="46962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579281-5268-429A-A97F-C6EA969B7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1277916"/>
            <a:ext cx="1568386" cy="21510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8EAB5F-53C1-4F0E-A830-D77B5F734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6" y="3575425"/>
            <a:ext cx="4926469" cy="24436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440" y="27104"/>
            <a:ext cx="4714876" cy="1325563"/>
          </a:xfrm>
        </p:spPr>
        <p:txBody>
          <a:bodyPr/>
          <a:lstStyle/>
          <a:p>
            <a:pPr algn="ctr"/>
            <a:r>
              <a:rPr lang="ru-RU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Орфоэпия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4290" y="1352667"/>
            <a:ext cx="3609419" cy="4589755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309786" y="6357959"/>
            <a:ext cx="728667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4"/>
          <p:cNvSpPr txBox="1"/>
          <p:nvPr/>
        </p:nvSpPr>
        <p:spPr>
          <a:xfrm>
            <a:off x="2738414" y="142853"/>
            <a:ext cx="6072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rtl="0">
              <a:defRPr/>
            </a:pPr>
            <a:endParaRPr lang="ru-RU" sz="1200" kern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7CABE2E-F1D5-4650-9332-A7AD289C9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9" y="1287374"/>
            <a:ext cx="3480232" cy="4589757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248E56-F7E1-481B-B346-ABB82B869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9650" y="1842137"/>
            <a:ext cx="4589756" cy="34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38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0757" y="-246077"/>
            <a:ext cx="8229600" cy="2071702"/>
          </a:xfrm>
        </p:spPr>
        <p:txBody>
          <a:bodyPr>
            <a:normAutofit/>
          </a:bodyPr>
          <a:lstStyle/>
          <a:p>
            <a:pPr algn="l"/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</a:t>
            </a:r>
            <a:b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 слова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4520" y="1225002"/>
            <a:ext cx="4795837" cy="5451005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</a:ln>
          <a:effectLst/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DE5E28BF-AAA7-492F-8AE6-36C3815797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135" y="1648072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HP</Company>
  <PresentationFormat>Широкоэкранный</PresentationFormat>
  <Paragraphs>62</Paragraphs>
  <Slides>26</Slides>
  <Notes>1</Notes>
  <TotalTime>57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4">
      <vt:lpstr>Arial</vt:lpstr>
      <vt:lpstr>Calibri Light</vt:lpstr>
      <vt:lpstr>Calibri</vt:lpstr>
      <vt:lpstr>Times New Roman</vt:lpstr>
      <vt:lpstr>TimesNewRomanPS-BoldItalicMT</vt:lpstr>
      <vt:lpstr>TimesNewRomanPSMT</vt:lpstr>
      <vt:lpstr>TimesNewRomanPS-BoldMT</vt:lpstr>
      <vt:lpstr>1_Тема Office</vt:lpstr>
      <vt:lpstr>«КОНТРОЛЬНО-ОЦЕНОЧНАЯ ДЕЯТЕЛЬНОСТЬ В НАЧАЛЬНОЙ ШКОЛЕ.СОВРЕМЕННЫЙ  ВЗГЛЯД  ЕДИНОЙ СИСТЕМЫ ПОДГОТОВКИ  УЧАЩИХСЯ  К ГИА   НА   ЭТАПЕ  НОО»</vt:lpstr>
      <vt:lpstr>PowerPoint Presentation</vt:lpstr>
      <vt:lpstr>Особенности диагностических работ в Эффективной начальной школе</vt:lpstr>
      <vt:lpstr>План действий:</vt:lpstr>
      <vt:lpstr>PowerPoint Presentation</vt:lpstr>
      <vt:lpstr>PowerPoint Presentation</vt:lpstr>
      <vt:lpstr> ФОНЕТИКА</vt:lpstr>
      <vt:lpstr> Орфоэпия</vt:lpstr>
      <vt:lpstr>Образованиеформ слова</vt:lpstr>
      <vt:lpstr>Синтаксическиенормы</vt:lpstr>
      <vt:lpstr>Последовательностьпредложенийв тексте</vt:lpstr>
      <vt:lpstr>Лексическое значение слова</vt:lpstr>
      <vt:lpstr>            Правописание корней </vt:lpstr>
      <vt:lpstr>Пунктуация</vt:lpstr>
      <vt:lpstr>Речь.Языковые средства выразительности</vt:lpstr>
      <vt:lpstr>Сочинение</vt:lpstr>
      <vt:lpstr>Математика</vt:lpstr>
      <vt:lpstr>Алгебраические выражения и  уравнения</vt:lpstr>
      <vt:lpstr>Задачи по геометрии</vt:lpstr>
      <vt:lpstr>Вероятность и статистика</vt:lpstr>
      <vt:lpstr>PowerPoint Presentation</vt:lpstr>
      <vt:lpstr>ГЕОГРАФИЯ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Тема «Повышение интереса к учебному процессу путем предоставления оригинального учебного материала»</dc:title>
  <dc:creator>сканирование</dc:creator>
  <cp:lastModifiedBy>User</cp:lastModifiedBy>
  <cp:revision>62</cp:revision>
  <dcterms:created xsi:type="dcterms:W3CDTF">2024-05-27T10:13:25Z</dcterms:created>
  <dcterms:modified xsi:type="dcterms:W3CDTF">2026-06-08T13:01:56Z</dcterms:modified>
</cp:coreProperties>
</file>