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69" r:id="rId5"/>
    <p:sldId id="258" r:id="rId6"/>
    <p:sldId id="270" r:id="rId7"/>
    <p:sldId id="271" r:id="rId8"/>
    <p:sldId id="272" r:id="rId9"/>
    <p:sldId id="273" r:id="rId10"/>
    <p:sldId id="274" r:id="rId11"/>
    <p:sldId id="275" r:id="rId12"/>
    <p:sldId id="277" r:id="rId13"/>
    <p:sldId id="276" r:id="rId14"/>
    <p:sldId id="259" r:id="rId15"/>
    <p:sldId id="260" r:id="rId16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6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3E96F0B-EFA5-42E9-A775-011AFA926B06}" type="datetimeFigureOut">
              <a:rPr lang="ru-RU"/>
              <a:t>08.06.2026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4AB169C-1499-470F-A434-F98E1C5BD52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3E96F0B-EFA5-42E9-A775-011AFA926B06}" type="datetimeFigureOut">
              <a:rPr lang="ru-RU"/>
              <a:t>08.06.2026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4AB169C-1499-470F-A434-F98E1C5BD52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3E96F0B-EFA5-42E9-A775-011AFA926B06}" type="datetimeFigureOut">
              <a:rPr lang="ru-RU"/>
              <a:t>08.06.2026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4AB169C-1499-470F-A434-F98E1C5BD52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3E96F0B-EFA5-42E9-A775-011AFA926B06}" type="datetimeFigureOut">
              <a:rPr lang="ru-RU"/>
              <a:t>08.06.2026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4AB169C-1499-470F-A434-F98E1C5BD52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3E96F0B-EFA5-42E9-A775-011AFA926B06}" type="datetimeFigureOut">
              <a:rPr lang="ru-RU"/>
              <a:t>08.06.2026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4AB169C-1499-470F-A434-F98E1C5BD52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3E96F0B-EFA5-42E9-A775-011AFA926B06}" type="datetimeFigureOut">
              <a:rPr lang="ru-RU"/>
              <a:t>08.06.2026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4AB169C-1499-470F-A434-F98E1C5BD52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3E96F0B-EFA5-42E9-A775-011AFA926B06}" type="datetimeFigureOut">
              <a:rPr lang="ru-RU"/>
              <a:t>08.06.2026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4AB169C-1499-470F-A434-F98E1C5BD52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3E96F0B-EFA5-42E9-A775-011AFA926B06}" type="datetimeFigureOut">
              <a:rPr lang="ru-RU"/>
              <a:t>08.06.2026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4AB169C-1499-470F-A434-F98E1C5BD52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3E96F0B-EFA5-42E9-A775-011AFA926B06}" type="datetimeFigureOut">
              <a:rPr lang="ru-RU"/>
              <a:t>08.06.2026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4AB169C-1499-470F-A434-F98E1C5BD52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3E96F0B-EFA5-42E9-A775-011AFA926B06}" type="datetimeFigureOut">
              <a:rPr lang="ru-RU"/>
              <a:t>08.06.2026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4AB169C-1499-470F-A434-F98E1C5BD52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3E96F0B-EFA5-42E9-A775-011AFA926B06}" type="datetimeFigureOut">
              <a:rPr lang="ru-RU"/>
              <a:t>08.06.2026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4AB169C-1499-470F-A434-F98E1C5BD52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>
          <a:blip r:embed="rId13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3E96F0B-EFA5-42E9-A775-011AFA926B06}" type="datetimeFigureOut">
              <a:rPr lang="ru-RU"/>
              <a:t>08.06.2026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4AB169C-1499-470F-A434-F98E1C5BD522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fif"/><Relationship Id="rId3" Type="http://schemas.openxmlformats.org/officeDocument/2006/relationships/image" Target="../media/image29.jpg"/><Relationship Id="rId7" Type="http://schemas.openxmlformats.org/officeDocument/2006/relationships/image" Target="../media/image33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jf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fif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f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f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g"/><Relationship Id="rId9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845805" y="942456"/>
            <a:ext cx="10616697" cy="284062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sz="3600" b="1" dirty="0">
                <a:solidFill>
                  <a:srgbClr val="373C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«Интеграция творческих и проектных методов в уроки литературного чтения для повышения эффективности обучения в начальной школе»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056329" y="4018809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Жукова Светлана Алексеевна,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ЦО №83 Богородский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e-mail: svetikmar@mail.ru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182" y="1392082"/>
            <a:ext cx="342273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Специальный репортаж</a:t>
            </a:r>
            <a:endParaRPr lang="ru-RU" sz="2400" b="1" cap="none" spc="0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707" y="748891"/>
            <a:ext cx="3107635" cy="174804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2" y="1942877"/>
            <a:ext cx="2774569" cy="1850286"/>
          </a:xfrm>
          <a:prstGeom prst="rect">
            <a:avLst/>
          </a:prstGeom>
        </p:spPr>
      </p:pic>
      <p:pic>
        <p:nvPicPr>
          <p:cNvPr id="1032" name="Picture 8" descr="screensho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2" y="4378915"/>
            <a:ext cx="3824453" cy="1731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creensho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436" y="1260736"/>
            <a:ext cx="3539869" cy="186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creenshot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1" r="9363"/>
          <a:stretch/>
        </p:blipFill>
        <p:spPr bwMode="auto">
          <a:xfrm>
            <a:off x="4030707" y="5072825"/>
            <a:ext cx="1077088" cy="107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9778966" y="3401422"/>
            <a:ext cx="185018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Ток-шоу</a:t>
            </a:r>
            <a:endParaRPr lang="ru-RU" sz="3600" b="1" cap="none" spc="0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846" y="2891089"/>
            <a:ext cx="3189576" cy="21817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3" r="10886"/>
          <a:stretch/>
        </p:blipFill>
        <p:spPr>
          <a:xfrm>
            <a:off x="8670706" y="4241534"/>
            <a:ext cx="3266599" cy="18689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5" t="8914" r="16617"/>
          <a:stretch/>
        </p:blipFill>
        <p:spPr>
          <a:xfrm>
            <a:off x="5759889" y="2996451"/>
            <a:ext cx="3086182" cy="197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764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43680" y="124546"/>
            <a:ext cx="471314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Литературный суд</a:t>
            </a:r>
            <a:endParaRPr lang="ru-RU" sz="4400" b="1" cap="none" spc="0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2" r="7415"/>
          <a:stretch/>
        </p:blipFill>
        <p:spPr>
          <a:xfrm>
            <a:off x="264439" y="1440915"/>
            <a:ext cx="5389757" cy="24560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1" r="32931"/>
          <a:stretch/>
        </p:blipFill>
        <p:spPr>
          <a:xfrm>
            <a:off x="6114802" y="1440914"/>
            <a:ext cx="3542765" cy="24957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08" b="38046"/>
          <a:stretch/>
        </p:blipFill>
        <p:spPr>
          <a:xfrm>
            <a:off x="8256829" y="3733663"/>
            <a:ext cx="3579281" cy="22128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1644791" y="762001"/>
            <a:ext cx="769313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onotype Corsiva" panose="03010101010201010101" pitchFamily="66" charset="0"/>
              </a:rPr>
              <a:t>п</a:t>
            </a:r>
            <a:r>
              <a:rPr lang="ru-RU" sz="36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onotype Corsiva" panose="03010101010201010101" pitchFamily="66" charset="0"/>
              </a:rPr>
              <a:t>о сказке К.И. Чуковского «</a:t>
            </a:r>
            <a:r>
              <a:rPr lang="ru-RU" sz="3600" b="1" cap="none" spc="0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onotype Corsiva" panose="03010101010201010101" pitchFamily="66" charset="0"/>
              </a:rPr>
              <a:t>Федорино</a:t>
            </a:r>
            <a:r>
              <a:rPr lang="ru-RU" sz="36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onotype Corsiva" panose="03010101010201010101" pitchFamily="66" charset="0"/>
              </a:rPr>
              <a:t> горе»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13965"/>
          <a:stretch/>
        </p:blipFill>
        <p:spPr>
          <a:xfrm>
            <a:off x="3193122" y="3733663"/>
            <a:ext cx="3472825" cy="22382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65115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622" y="60311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творческих и проектных заданий для 3-4 классов: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диафильма или комикса по произведению;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мини‑спектакля с распределением ролей;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выпуска теленовостей по произведению;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викторины или кроссворда по прочитанному тексту;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«дневника героя»: запись мыслей и чувств персонажа от первого лица.</a:t>
            </a:r>
          </a:p>
        </p:txBody>
      </p:sp>
    </p:spTree>
    <p:extLst>
      <p:ext uri="{BB962C8B-B14F-4D97-AF65-F5344CB8AC3E}">
        <p14:creationId xmlns:p14="http://schemas.microsoft.com/office/powerpoint/2010/main" val="3163530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3059" y="2022692"/>
            <a:ext cx="2240594" cy="298745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765127" y="228600"/>
            <a:ext cx="2457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Комикс</a:t>
            </a:r>
          </a:p>
        </p:txBody>
      </p:sp>
      <p:pic>
        <p:nvPicPr>
          <p:cNvPr id="3" name="Рисунок 2" descr="IMG_20190418_0842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752600"/>
            <a:ext cx="5791200" cy="32575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06400" y="990601"/>
            <a:ext cx="1148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Комикс - это самостоятельное явление, результат творческой и интеллектуальной деятельности.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356" y="3678128"/>
            <a:ext cx="1774260" cy="236568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5"/>
          <a:stretch/>
        </p:blipFill>
        <p:spPr>
          <a:xfrm>
            <a:off x="3306665" y="2624435"/>
            <a:ext cx="5680269" cy="364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237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0622" y="1613595"/>
            <a:ext cx="5324605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творческий проектный метод, который помогает ученикам глубже понять произведение, «вжиться» в образ персонажа и проанализировать его мотивы, чувства и поступки.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19014" y="690265"/>
            <a:ext cx="7173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Личный дневник героя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75"/>
          <a:stretch/>
        </p:blipFill>
        <p:spPr>
          <a:xfrm>
            <a:off x="6359047" y="1728590"/>
            <a:ext cx="5604386" cy="392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766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43" y="1148209"/>
            <a:ext cx="5801784" cy="4351338"/>
          </a:xfrm>
        </p:spPr>
      </p:pic>
      <p:sp>
        <p:nvSpPr>
          <p:cNvPr id="5" name="Прямоугольник 4"/>
          <p:cNvSpPr/>
          <p:nvPr/>
        </p:nvSpPr>
        <p:spPr>
          <a:xfrm>
            <a:off x="6187857" y="1148209"/>
            <a:ext cx="600414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Интеграция творческих и проектных методов в уроки литературного чтения — это не просто модный тренд, а эффективный способ сделать обучение более осмысленным, увлекательным и результативным. Такой подход помогает превратить чтение из обязанности в удовольствие, а урок — в пространство для творчества и самореализации.</a:t>
            </a:r>
          </a:p>
        </p:txBody>
      </p:sp>
    </p:spTree>
    <p:extLst>
      <p:ext uri="{BB962C8B-B14F-4D97-AF65-F5344CB8AC3E}">
        <p14:creationId xmlns:p14="http://schemas.microsoft.com/office/powerpoint/2010/main" val="1194397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674" y="1144043"/>
            <a:ext cx="11785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Проектный метод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это практика личностно‑ориентированного обучения, в ходе которого ученик самостоятельно приобретает знания через планирование и выполнение практических заданий.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Творческие методы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включают различные виды художественной и игровой деятельности, стимулирующие воображение и эмоциональную отзывчивость.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3074" y="3452367"/>
            <a:ext cx="11480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интеграция на уроках литературного чтения позволяет: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углубить понимание художественного произведения;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развить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эмпатию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эмоциональный интеллект;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навыки работы с информацией;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 сотрудничеству и коммуникации;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раскрыть индивидуальные способности учащихся.</a:t>
            </a:r>
          </a:p>
        </p:txBody>
      </p:sp>
    </p:spTree>
    <p:extLst>
      <p:ext uri="{BB962C8B-B14F-4D97-AF65-F5344CB8AC3E}">
        <p14:creationId xmlns:p14="http://schemas.microsoft.com/office/powerpoint/2010/main" val="1398440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1155918"/>
            <a:ext cx="11379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Творческие приемы работы с текстом позволяют ребенку по-другому взглянуть на произведение, погрузиться в него.  И вот тогда у учащегося возникает потребность в смысловом чтении, потребность разобраться в ситуации, узнать подробности, выявить особенности характера героев.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971800"/>
            <a:ext cx="1692142" cy="31534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2" r="37879"/>
          <a:stretch/>
        </p:blipFill>
        <p:spPr>
          <a:xfrm>
            <a:off x="4606098" y="3018692"/>
            <a:ext cx="3498241" cy="31084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336" y="3018692"/>
            <a:ext cx="1867157" cy="31065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167" y="3018692"/>
            <a:ext cx="2889049" cy="228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532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8000" y="304800"/>
            <a:ext cx="1107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Этапы организации проектной деятельности </a:t>
            </a:r>
          </a:p>
          <a:p>
            <a:pPr algn="ctr"/>
            <a:r>
              <a:rPr lang="ru-RU" b="1" dirty="0"/>
              <a:t>на уроках литературного чтения: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4591" y="1290181"/>
            <a:ext cx="62992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 этап: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произведением;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темы и вида проекта совместно с учениками;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групп с учётом интересов детей.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 путей решения проблемы;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ролей в группах;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плана работы;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формы презентации результатов.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400800" y="1139869"/>
            <a:ext cx="56239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проекта: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 и анализ информации;</a:t>
            </a: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творческая переработка материала;</a:t>
            </a: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продукта проекта;</a:t>
            </a: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корректировка работы по мере необходимости.</a:t>
            </a: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0"/>
            <a:endParaRPr lang="ru-RU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и рефлексия: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результатов классу;</a:t>
            </a: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 достижений и трудностей;</a:t>
            </a: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самооценка и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взаимооценка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приобретённых знаний и навыков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738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622" y="60311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творческих и проектных заданий для 1–2 классов: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иллюстраций к сказке с последующим объяснением своего замысла;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карты местности;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инсценировка коротких диалогов из произведения;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книжки‑малышки с рисунками и подписями;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 литературного героя или объявление «Разыскивается литературный герой»;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профиля в социальных сетях для героя.</a:t>
            </a:r>
          </a:p>
        </p:txBody>
      </p:sp>
    </p:spTree>
    <p:extLst>
      <p:ext uri="{BB962C8B-B14F-4D97-AF65-F5344CB8AC3E}">
        <p14:creationId xmlns:p14="http://schemas.microsoft.com/office/powerpoint/2010/main" val="1233674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12654" y="152400"/>
            <a:ext cx="51507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Карта местности</a:t>
            </a:r>
            <a:endParaRPr lang="ru-RU" sz="5400" b="1" cap="none" spc="0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23"/>
          <a:stretch/>
        </p:blipFill>
        <p:spPr>
          <a:xfrm>
            <a:off x="609599" y="1783616"/>
            <a:ext cx="3967461" cy="19276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4" b="11111"/>
          <a:stretch/>
        </p:blipFill>
        <p:spPr>
          <a:xfrm>
            <a:off x="2726676" y="3711290"/>
            <a:ext cx="5738798" cy="24389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0" t="28485" r="4697" b="17172"/>
          <a:stretch/>
        </p:blipFill>
        <p:spPr>
          <a:xfrm>
            <a:off x="7152362" y="1783616"/>
            <a:ext cx="4660917" cy="18438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599" y="1075730"/>
            <a:ext cx="109189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герой произведения активно путешествует, запомнить пути перемещения поможет создание карты.</a:t>
            </a:r>
          </a:p>
        </p:txBody>
      </p:sp>
    </p:spTree>
    <p:extLst>
      <p:ext uri="{BB962C8B-B14F-4D97-AF65-F5344CB8AC3E}">
        <p14:creationId xmlns:p14="http://schemas.microsoft.com/office/powerpoint/2010/main" val="2695553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3499" y="519949"/>
            <a:ext cx="74094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Паспорт литературного героя</a:t>
            </a:r>
            <a:endParaRPr lang="ru-RU" sz="4400" b="1" cap="none" spc="0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32" y="1675087"/>
            <a:ext cx="2461807" cy="24618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027" y="1675087"/>
            <a:ext cx="2931565" cy="293156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4"/>
          <a:stretch/>
        </p:blipFill>
        <p:spPr>
          <a:xfrm>
            <a:off x="6440022" y="2699549"/>
            <a:ext cx="5338619" cy="3429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931" y="3795387"/>
            <a:ext cx="2333162" cy="23331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76997" y="1274775"/>
            <a:ext cx="50118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Составить характеристику героя, разобраться в особенностях его характера поможет паспорт литературного героя.</a:t>
            </a:r>
          </a:p>
        </p:txBody>
      </p:sp>
    </p:spTree>
    <p:extLst>
      <p:ext uri="{BB962C8B-B14F-4D97-AF65-F5344CB8AC3E}">
        <p14:creationId xmlns:p14="http://schemas.microsoft.com/office/powerpoint/2010/main" val="4051110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747184"/>
            <a:ext cx="1515649" cy="213909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1006860" y="4690054"/>
            <a:ext cx="2790356" cy="11866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7" t="5129" r="40150"/>
          <a:stretch/>
        </p:blipFill>
        <p:spPr>
          <a:xfrm>
            <a:off x="1515649" y="1199254"/>
            <a:ext cx="5256836" cy="32349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" t="50000" r="-207"/>
          <a:stretch/>
        </p:blipFill>
        <p:spPr>
          <a:xfrm>
            <a:off x="3980831" y="4708310"/>
            <a:ext cx="2791654" cy="115011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621486" y="5858427"/>
            <a:ext cx="409178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>
                <a:ln w="31550" cmpd="sng">
                  <a:noFill/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Презентация творческой работы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929375" y="577989"/>
            <a:ext cx="7672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социальной сети для главного героя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857" y="1101209"/>
            <a:ext cx="1212253" cy="19175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3" b="21818"/>
          <a:stretch/>
        </p:blipFill>
        <p:spPr>
          <a:xfrm>
            <a:off x="7598080" y="1342417"/>
            <a:ext cx="1619485" cy="254386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68" b="5050"/>
          <a:stretch/>
        </p:blipFill>
        <p:spPr>
          <a:xfrm>
            <a:off x="9224891" y="2466455"/>
            <a:ext cx="1637289" cy="283965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3" b="16767"/>
          <a:stretch/>
        </p:blipFill>
        <p:spPr>
          <a:xfrm>
            <a:off x="8104342" y="3747430"/>
            <a:ext cx="1391996" cy="231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714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3666" y="44026"/>
            <a:ext cx="66656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героем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3784764"/>
            <a:ext cx="3617993" cy="14349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1253134"/>
            <a:ext cx="5876099" cy="24044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39" r="23788"/>
          <a:stretch/>
        </p:blipFill>
        <p:spPr>
          <a:xfrm>
            <a:off x="4466062" y="3784763"/>
            <a:ext cx="2222837" cy="18895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5269" y="778616"/>
            <a:ext cx="372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Литературный праздник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818334" y="1009448"/>
            <a:ext cx="258231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Репортаж</a:t>
            </a:r>
            <a:endParaRPr lang="ru-RU" sz="5400" b="1" cap="none" spc="0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400644" y="5289569"/>
            <a:ext cx="264489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Интервью</a:t>
            </a:r>
            <a:endParaRPr lang="ru-RU" sz="4400" b="1" cap="none" spc="0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58" b="3225"/>
          <a:stretch/>
        </p:blipFill>
        <p:spPr>
          <a:xfrm>
            <a:off x="6949824" y="1778889"/>
            <a:ext cx="1420117" cy="255233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50" b="6208"/>
          <a:stretch/>
        </p:blipFill>
        <p:spPr>
          <a:xfrm>
            <a:off x="8086992" y="3642250"/>
            <a:ext cx="1243304" cy="217455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85"/>
          <a:stretch/>
        </p:blipFill>
        <p:spPr>
          <a:xfrm>
            <a:off x="9818259" y="1192168"/>
            <a:ext cx="2373741" cy="259259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59" b="12121"/>
          <a:stretch/>
        </p:blipFill>
        <p:spPr>
          <a:xfrm>
            <a:off x="9550702" y="3031050"/>
            <a:ext cx="1547358" cy="246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289342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</TotalTime>
  <Words>521</Words>
  <Application>Microsoft Office PowerPoint</Application>
  <DocSecurity>0</DocSecurity>
  <PresentationFormat>Широкоэкранный</PresentationFormat>
  <Paragraphs>78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Monotype Corsiva</vt:lpstr>
      <vt:lpstr>Times New Roman</vt:lpstr>
      <vt:lpstr>1_Тема Office</vt:lpstr>
      <vt:lpstr>«Интеграция творческих и проектных методов в уроки литературного чтения для повышения эффективности обучения в начальной школе»</vt:lpstr>
      <vt:lpstr>Презентация PowerPoint</vt:lpstr>
      <vt:lpstr>Презентация PowerPoint</vt:lpstr>
      <vt:lpstr>Презентация PowerPoint</vt:lpstr>
      <vt:lpstr>Примеры творческих и проектных заданий для 1–2 классов: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Примеры творческих и проектных заданий для 3-4 классов:</vt:lpstr>
      <vt:lpstr>Презентация PowerPoint</vt:lpstr>
      <vt:lpstr>Презентация PowerPoint</vt:lpstr>
      <vt:lpstr>Презентация PowerPoint</vt:lpstr>
    </vt:vector>
  </TitlesOfParts>
  <Manager/>
  <Company>HP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«Повышение интереса к учебному процессу путем предоставления оригинального учебного материала»</dc:title>
  <dc:subject/>
  <dc:creator>сканирование</dc:creator>
  <cp:keywords/>
  <dc:description/>
  <cp:lastModifiedBy>CNPPM-1</cp:lastModifiedBy>
  <cp:revision>45</cp:revision>
  <dcterms:created xsi:type="dcterms:W3CDTF">2024-05-27T10:13:25Z</dcterms:created>
  <dcterms:modified xsi:type="dcterms:W3CDTF">2026-06-08T08:05:37Z</dcterms:modified>
  <cp:category/>
  <dc:identifier/>
  <cp:contentStatus/>
  <dc:language/>
  <cp:version/>
</cp:coreProperties>
</file>