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269" r:id="rId3"/>
    <p:sldId id="267" r:id="rId4"/>
    <p:sldId id="272" r:id="rId5"/>
    <p:sldId id="271" r:id="rId6"/>
    <p:sldId id="273" r:id="rId7"/>
    <p:sldId id="274" r:id="rId8"/>
  </p:sldIdLst>
  <p:sldSz cx="9144000" cy="5143500" type="screen16x9"/>
  <p:notesSz cx="9928225" cy="679767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B77"/>
    <a:srgbClr val="152D5D"/>
    <a:srgbClr val="EF8600"/>
    <a:srgbClr val="031E58"/>
    <a:srgbClr val="031E57"/>
    <a:srgbClr val="85EBFF"/>
    <a:srgbClr val="0093B0"/>
    <a:srgbClr val="767F82"/>
    <a:srgbClr val="4285F4"/>
    <a:srgbClr val="69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391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38" y="2"/>
            <a:ext cx="430239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2CCA-76F0-4066-BFE0-59760BB81377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3" y="3271840"/>
            <a:ext cx="7942261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391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38" y="6456363"/>
            <a:ext cx="430239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D8F3-60C2-47FF-9C5B-C7DCCB825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8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preserve="1" userDrawn="1">
  <p:cSld name="1_Main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0"/>
            <a:ext cx="5562600" cy="514350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pic>
        <p:nvPicPr>
          <p:cNvPr id="4" name="Рисунок 3" descr="Изображение выглядит как Графика, снимок экрана, графический дизайн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8090CA-C459-1934-C194-5646C76F3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393817"/>
            <a:ext cx="3756659" cy="374968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331697-7B93-F6AA-08B6-FA38556300C5}"/>
              </a:ext>
            </a:extLst>
          </p:cNvPr>
          <p:cNvSpPr/>
          <p:nvPr userDrawn="1"/>
        </p:nvSpPr>
        <p:spPr bwMode="auto">
          <a:xfrm>
            <a:off x="-1" y="-1"/>
            <a:ext cx="5562600" cy="5143500"/>
          </a:xfrm>
          <a:prstGeom prst="rect">
            <a:avLst/>
          </a:prstGeom>
          <a:solidFill>
            <a:srgbClr val="1D3252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pic>
        <p:nvPicPr>
          <p:cNvPr id="3" name="Рисунок 2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5B7043-9CCA-E422-AEF3-132D331DE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59366" y="732243"/>
            <a:ext cx="2614813" cy="6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preserve="1" userDrawn="1">
  <p:cSld name="1_Main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897A92-690F-7B02-961E-6C4357600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777" y="446336"/>
            <a:ext cx="4194169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7B15E8-1E83-174B-7AD7-8373F6B4BD7D}"/>
              </a:ext>
            </a:extLst>
          </p:cNvPr>
          <p:cNvSpPr/>
          <p:nvPr userDrawn="1"/>
        </p:nvSpPr>
        <p:spPr bwMode="auto">
          <a:xfrm>
            <a:off x="1" y="177075"/>
            <a:ext cx="9143987" cy="71558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E09A521-F48B-F725-09EE-E2D204A34EF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23591" y="314145"/>
            <a:ext cx="0" cy="460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9885CB-DEA8-87EB-BE60-0B649BEAC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77235"/>
          <a:stretch/>
        </p:blipFill>
        <p:spPr bwMode="auto">
          <a:xfrm>
            <a:off x="162696" y="333001"/>
            <a:ext cx="374394" cy="422535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Графика, графический дизайн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9BDF96-499B-6C29-1353-40AD0FE14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 rot="5400000">
            <a:off x="7953728" y="-297617"/>
            <a:ext cx="715580" cy="1664963"/>
          </a:xfrm>
          <a:prstGeom prst="rect">
            <a:avLst/>
          </a:prstGeom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297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pPr>
                <a:defRPr/>
              </a:pPr>
              <a:t>‹#›</a:t>
            </a:fld>
            <a:endParaRPr lang="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DF8033F-2108-76DC-3D29-7C08ED120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8" y="259311"/>
            <a:ext cx="6768955" cy="5699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preserve="1" userDrawn="1">
  <p:cSld name="1_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7B15E8-1E83-174B-7AD7-8373F6B4BD7D}"/>
              </a:ext>
            </a:extLst>
          </p:cNvPr>
          <p:cNvSpPr/>
          <p:nvPr userDrawn="1"/>
        </p:nvSpPr>
        <p:spPr bwMode="auto">
          <a:xfrm>
            <a:off x="1" y="177075"/>
            <a:ext cx="9143987" cy="71558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E09A521-F48B-F725-09EE-E2D204A34EF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661801" y="314145"/>
            <a:ext cx="0" cy="460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9885CB-DEA8-87EB-BE60-0B649BEAC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" r="-4085"/>
          <a:stretch/>
        </p:blipFill>
        <p:spPr bwMode="auto">
          <a:xfrm>
            <a:off x="240702" y="369667"/>
            <a:ext cx="1414728" cy="349203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Графика, графический дизайн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9BDF96-499B-6C29-1353-40AD0FE14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 rot="5400000">
            <a:off x="7953728" y="-297617"/>
            <a:ext cx="715580" cy="1664963"/>
          </a:xfrm>
          <a:prstGeom prst="rect">
            <a:avLst/>
          </a:prstGeom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297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pPr>
                <a:defRPr/>
              </a:pPr>
              <a:t>‹#›</a:t>
            </a:fld>
            <a:endParaRPr lang="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DF8033F-2108-76DC-3D29-7C08ED120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8173" y="259311"/>
            <a:ext cx="5724361" cy="5699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</a:t>
            </a:r>
          </a:p>
        </p:txBody>
      </p:sp>
    </p:spTree>
    <p:extLst>
      <p:ext uri="{BB962C8B-B14F-4D97-AF65-F5344CB8AC3E}">
        <p14:creationId xmlns:p14="http://schemas.microsoft.com/office/powerpoint/2010/main" val="41459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preserve="1" userDrawn="1">
  <p:cSld name="1_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74612" y="284729"/>
            <a:ext cx="6568400" cy="430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600" cap="all" baseline="0">
                <a:solidFill>
                  <a:srgbClr val="415B77"/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297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pPr>
                <a:defRPr/>
              </a:pPr>
              <a:t>‹#›</a:t>
            </a:fld>
            <a:endParaRPr lang="ru"/>
          </a:p>
        </p:txBody>
      </p:sp>
      <p:pic>
        <p:nvPicPr>
          <p:cNvPr id="2" name="Рисунок 1" descr="Изображение выглядит как Графика, Шрифт, снимок экран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111EBC8-B90C-FB0E-9095-2FD3F6B19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200" y="353382"/>
            <a:ext cx="1359197" cy="316849"/>
          </a:xfrm>
          <a:prstGeom prst="rect">
            <a:avLst/>
          </a:prstGeom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92FFE87-84FB-1D0C-85EA-3D8FAB883F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7178106" y="260690"/>
            <a:ext cx="0" cy="494196"/>
          </a:xfrm>
          <a:prstGeom prst="line">
            <a:avLst/>
          </a:prstGeom>
          <a:ln w="12700">
            <a:solidFill>
              <a:srgbClr val="697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402CF5F-3115-C864-8735-9CA54235346B}"/>
              </a:ext>
            </a:extLst>
          </p:cNvPr>
          <p:cNvGrpSpPr/>
          <p:nvPr userDrawn="1"/>
        </p:nvGrpSpPr>
        <p:grpSpPr>
          <a:xfrm flipH="1">
            <a:off x="606380" y="708761"/>
            <a:ext cx="3336142" cy="92249"/>
            <a:chOff x="1125606" y="603315"/>
            <a:chExt cx="1911723" cy="0"/>
          </a:xfrm>
        </p:grpSpPr>
        <p:cxnSp>
          <p:nvCxnSpPr>
            <p:cNvPr id="197" name="Прямая соединительная линия 196">
              <a:extLst>
                <a:ext uri="{FF2B5EF4-FFF2-40B4-BE49-F238E27FC236}">
                  <a16:creationId xmlns:a16="http://schemas.microsoft.com/office/drawing/2014/main" id="{7ECD95B1-D07E-D92F-ADC6-A86FF886895D}"/>
                </a:ext>
              </a:extLst>
            </p:cNvPr>
            <p:cNvCxnSpPr>
              <a:cxnSpLocks/>
            </p:cNvCxnSpPr>
            <p:nvPr/>
          </p:nvCxnSpPr>
          <p:spPr>
            <a:xfrm>
              <a:off x="1125606" y="603315"/>
              <a:ext cx="1055262" cy="0"/>
            </a:xfrm>
            <a:prstGeom prst="line">
              <a:avLst/>
            </a:prstGeom>
            <a:ln w="28575">
              <a:solidFill>
                <a:srgbClr val="98A8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>
              <a:extLst>
                <a:ext uri="{FF2B5EF4-FFF2-40B4-BE49-F238E27FC236}">
                  <a16:creationId xmlns:a16="http://schemas.microsoft.com/office/drawing/2014/main" id="{57E2F6E8-91B4-DCFD-54DE-BBCDAA66D8F8}"/>
                </a:ext>
              </a:extLst>
            </p:cNvPr>
            <p:cNvCxnSpPr>
              <a:cxnSpLocks/>
            </p:cNvCxnSpPr>
            <p:nvPr/>
          </p:nvCxnSpPr>
          <p:spPr>
            <a:xfrm>
              <a:off x="2253425" y="603315"/>
              <a:ext cx="4026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E3F02597-F662-EAC7-D052-B518715239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6485" y="603315"/>
              <a:ext cx="300844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D400BB-7D09-EFD4-F2AE-553C8B504FCC}"/>
              </a:ext>
            </a:extLst>
          </p:cNvPr>
          <p:cNvSpPr/>
          <p:nvPr userDrawn="1"/>
        </p:nvSpPr>
        <p:spPr>
          <a:xfrm>
            <a:off x="0" y="343535"/>
            <a:ext cx="474612" cy="380560"/>
          </a:xfrm>
          <a:prstGeom prst="rect">
            <a:avLst/>
          </a:prstGeom>
          <a:solidFill>
            <a:srgbClr val="95A1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4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preserve="1" userDrawn="1">
  <p:cSld name="1_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74612" y="284729"/>
            <a:ext cx="6568400" cy="430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600" cap="all" baseline="0">
                <a:solidFill>
                  <a:srgbClr val="415B77"/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297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pPr>
                <a:defRPr/>
              </a:pPr>
              <a:t>‹#›</a:t>
            </a:fld>
            <a:endParaRPr lang="ru"/>
          </a:p>
        </p:txBody>
      </p:sp>
      <p:pic>
        <p:nvPicPr>
          <p:cNvPr id="2" name="Рисунок 1" descr="Изображение выглядит как Графика, Шрифт, снимок экран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111EBC8-B90C-FB0E-9095-2FD3F6B19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200" y="353382"/>
            <a:ext cx="1359197" cy="316849"/>
          </a:xfrm>
          <a:prstGeom prst="rect">
            <a:avLst/>
          </a:prstGeom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92FFE87-84FB-1D0C-85EA-3D8FAB883F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7178106" y="260690"/>
            <a:ext cx="0" cy="494196"/>
          </a:xfrm>
          <a:prstGeom prst="line">
            <a:avLst/>
          </a:prstGeom>
          <a:ln w="12700">
            <a:solidFill>
              <a:srgbClr val="697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402CF5F-3115-C864-8735-9CA54235346B}"/>
              </a:ext>
            </a:extLst>
          </p:cNvPr>
          <p:cNvGrpSpPr/>
          <p:nvPr userDrawn="1"/>
        </p:nvGrpSpPr>
        <p:grpSpPr>
          <a:xfrm flipH="1">
            <a:off x="606380" y="708761"/>
            <a:ext cx="3336142" cy="92249"/>
            <a:chOff x="1125606" y="603315"/>
            <a:chExt cx="1911723" cy="0"/>
          </a:xfrm>
        </p:grpSpPr>
        <p:cxnSp>
          <p:nvCxnSpPr>
            <p:cNvPr id="197" name="Прямая соединительная линия 196">
              <a:extLst>
                <a:ext uri="{FF2B5EF4-FFF2-40B4-BE49-F238E27FC236}">
                  <a16:creationId xmlns:a16="http://schemas.microsoft.com/office/drawing/2014/main" id="{7ECD95B1-D07E-D92F-ADC6-A86FF886895D}"/>
                </a:ext>
              </a:extLst>
            </p:cNvPr>
            <p:cNvCxnSpPr>
              <a:cxnSpLocks/>
            </p:cNvCxnSpPr>
            <p:nvPr/>
          </p:nvCxnSpPr>
          <p:spPr>
            <a:xfrm>
              <a:off x="1125606" y="603315"/>
              <a:ext cx="1055262" cy="0"/>
            </a:xfrm>
            <a:prstGeom prst="line">
              <a:avLst/>
            </a:prstGeom>
            <a:ln w="28575">
              <a:solidFill>
                <a:srgbClr val="98A8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>
              <a:extLst>
                <a:ext uri="{FF2B5EF4-FFF2-40B4-BE49-F238E27FC236}">
                  <a16:creationId xmlns:a16="http://schemas.microsoft.com/office/drawing/2014/main" id="{57E2F6E8-91B4-DCFD-54DE-BBCDAA66D8F8}"/>
                </a:ext>
              </a:extLst>
            </p:cNvPr>
            <p:cNvCxnSpPr>
              <a:cxnSpLocks/>
            </p:cNvCxnSpPr>
            <p:nvPr/>
          </p:nvCxnSpPr>
          <p:spPr>
            <a:xfrm>
              <a:off x="2253425" y="603315"/>
              <a:ext cx="4026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E3F02597-F662-EAC7-D052-B518715239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6485" y="603315"/>
              <a:ext cx="300844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D400BB-7D09-EFD4-F2AE-553C8B504FCC}"/>
              </a:ext>
            </a:extLst>
          </p:cNvPr>
          <p:cNvSpPr/>
          <p:nvPr userDrawn="1"/>
        </p:nvSpPr>
        <p:spPr>
          <a:xfrm>
            <a:off x="0" y="343535"/>
            <a:ext cx="474612" cy="380560"/>
          </a:xfrm>
          <a:prstGeom prst="rect">
            <a:avLst/>
          </a:prstGeom>
          <a:solidFill>
            <a:srgbClr val="95A1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02912-501C-6FFD-E02D-4DB500DD18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4501" y="2100672"/>
            <a:ext cx="3466255" cy="3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7" r:id="rId3"/>
    <p:sldLayoutId id="2147483664" r:id="rId4"/>
    <p:sldLayoutId id="2147483661" r:id="rId5"/>
    <p:sldLayoutId id="2147483666" r:id="rId6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618401" y="2057400"/>
            <a:ext cx="0" cy="14405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AE9934-DD5F-DFC0-79BA-010DF0807CFF}"/>
              </a:ext>
            </a:extLst>
          </p:cNvPr>
          <p:cNvCxnSpPr>
            <a:cxnSpLocks/>
          </p:cNvCxnSpPr>
          <p:nvPr/>
        </p:nvCxnSpPr>
        <p:spPr bwMode="auto">
          <a:xfrm>
            <a:off x="618401" y="2057400"/>
            <a:ext cx="0" cy="19539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A981C36-85ED-B558-ABDD-917CD397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9366" y="732243"/>
            <a:ext cx="2614813" cy="609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840A7F-97FE-18AF-5193-93F77A296AA9}"/>
              </a:ext>
            </a:extLst>
          </p:cNvPr>
          <p:cNvSpPr txBox="1"/>
          <p:nvPr/>
        </p:nvSpPr>
        <p:spPr bwMode="auto">
          <a:xfrm>
            <a:off x="553980" y="1428332"/>
            <a:ext cx="3584636" cy="465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bg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Корпоративный университет развития образования</a:t>
            </a: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bg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Московской области (КУРО)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1E5E8-31E4-3D38-264B-85F737BA9CF5}"/>
              </a:ext>
            </a:extLst>
          </p:cNvPr>
          <p:cNvSpPr txBox="1"/>
          <p:nvPr/>
        </p:nvSpPr>
        <p:spPr bwMode="auto">
          <a:xfrm>
            <a:off x="692948" y="2028372"/>
            <a:ext cx="4700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«Опыт и перспективы реализации проекта "Эффективная начальная школа" в 2026 году в Московской области»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30EAB-D95D-BBBE-26F1-75CB8EE1B872}"/>
              </a:ext>
            </a:extLst>
          </p:cNvPr>
          <p:cNvSpPr txBox="1"/>
          <p:nvPr/>
        </p:nvSpPr>
        <p:spPr bwMode="auto">
          <a:xfrm>
            <a:off x="2725808" y="3855577"/>
            <a:ext cx="3692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Мошнина Р.Ш. – зав. кафедрой естественно-математических дисциплин, канд. пед. наук 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269848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08BBF13A-5D78-C454-6716-9ABDF517A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70288"/>
            <a:ext cx="8520600" cy="3416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dirty="0"/>
              <a:t>	Суть проекта</a:t>
            </a:r>
            <a:r>
              <a:rPr lang="ru-RU" dirty="0"/>
              <a:t>: Региональный проект Московской области, позволяющий освоить программу начальной школы за 3 года вместо 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dirty="0"/>
              <a:t>	Как это работает</a:t>
            </a:r>
            <a:r>
              <a:rPr lang="ru-RU" dirty="0"/>
              <a:t>: Ускоренное обучение с индивидуальным учебным планом и персональными образовательными маршрутами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dirty="0"/>
              <a:t>	История</a:t>
            </a:r>
            <a:r>
              <a:rPr lang="ru-RU" dirty="0"/>
              <a:t>: Проект стартовал в Москве в 2018 году, в Московской области реализуется с 2021 года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dirty="0"/>
              <a:t>	Главная цель</a:t>
            </a:r>
            <a:r>
              <a:rPr lang="ru-RU" dirty="0"/>
              <a:t>: Сопровождение образовательных организаций, реализующих программы ускоренного обучения в соответствии с обновлёнными ФГОС НОО и ФОП НОО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dirty="0"/>
              <a:t>	Ключевые задачи</a:t>
            </a:r>
            <a:r>
              <a:rPr lang="ru-RU" dirty="0"/>
              <a:t>:</a:t>
            </a:r>
          </a:p>
          <a:p>
            <a:pPr marL="400047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Оказание методического сопровождения участникам проекта</a:t>
            </a:r>
          </a:p>
          <a:p>
            <a:pPr marL="400047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Адресная поддержка и консультирование педагогов</a:t>
            </a:r>
          </a:p>
          <a:p>
            <a:pPr marL="400047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Мониторинг результатов освоения программ на основе единых диагностических материалов</a:t>
            </a:r>
          </a:p>
          <a:p>
            <a:pPr marL="400047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Создание банка лучших педагогических практик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AB78776-F562-0FB7-B6FB-BC309D3BD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Что такое «Эффективная начальная школа»?</a:t>
            </a:r>
          </a:p>
        </p:txBody>
      </p:sp>
    </p:spTree>
    <p:extLst>
      <p:ext uri="{BB962C8B-B14F-4D97-AF65-F5344CB8AC3E}">
        <p14:creationId xmlns:p14="http://schemas.microsoft.com/office/powerpoint/2010/main" val="10107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F82654E-8366-C91A-5117-71D818488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/>
              <a:t>	Ключевой показатель </a:t>
            </a:r>
            <a:r>
              <a:rPr lang="ru-RU" sz="1600" dirty="0"/>
              <a:t>(I триместр 2024-2025 </a:t>
            </a:r>
            <a:r>
              <a:rPr lang="ru-RU" sz="1600" dirty="0" err="1"/>
              <a:t>уч.г</a:t>
            </a:r>
            <a:r>
              <a:rPr lang="ru-RU" sz="1600" dirty="0"/>
              <a:t>.): 87,4% выпускников ЭНШ учатся на «отлично» и «хорошо», образовательную программу усваивают в полном объеме</a:t>
            </a:r>
          </a:p>
          <a:p>
            <a:r>
              <a:rPr lang="ru-RU" sz="1600" b="1" dirty="0"/>
              <a:t>	География проекта:</a:t>
            </a:r>
            <a:r>
              <a:rPr lang="ru-RU" sz="1600" dirty="0"/>
              <a:t> Реализуется в 43 муниципалитетах Московской области</a:t>
            </a:r>
          </a:p>
          <a:p>
            <a:r>
              <a:rPr lang="ru-RU" sz="1600" b="1" dirty="0"/>
              <a:t>	Родители:</a:t>
            </a:r>
            <a:r>
              <a:rPr lang="ru-RU" sz="1600" dirty="0"/>
              <a:t> Индекс лояльности родителей выпускников ЭНШ к проекту составил 90%</a:t>
            </a:r>
          </a:p>
          <a:p>
            <a:r>
              <a:rPr lang="ru-RU" sz="1600" b="1" dirty="0"/>
              <a:t>	Учителя-предметники:</a:t>
            </a:r>
            <a:r>
              <a:rPr lang="ru-RU" sz="1600" dirty="0"/>
              <a:t> Индекс лояльности к проекту также составляет 90%</a:t>
            </a:r>
          </a:p>
          <a:p>
            <a:r>
              <a:rPr lang="ru-RU" sz="1600" b="1" dirty="0"/>
              <a:t>	Выводы</a:t>
            </a:r>
            <a:r>
              <a:rPr lang="ru-RU" sz="1600" dirty="0"/>
              <a:t>: Проект востребован и получает высокие оценки как со стороны родителей, так и со стороны педагогического сообщества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C77E0B1-0F78-7391-15E7-E2BEB08D9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Опыт реализации: динамика и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401101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DC71CE-0F15-46B8-B7AA-9F7D5A00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924226"/>
          </a:xfrm>
        </p:spPr>
        <p:txBody>
          <a:bodyPr>
            <a:normAutofit fontScale="92500" lnSpcReduction="10000"/>
          </a:bodyPr>
          <a:lstStyle/>
          <a:p>
            <a:pPr marL="0"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Форматы работы:</a:t>
            </a:r>
            <a:endParaRPr lang="ru-RU" sz="1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ru-RU" sz="1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 научно-практические конференции (июнь 2026 года)</a:t>
            </a:r>
            <a:endParaRPr lang="ru-RU" sz="1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ru-RU" sz="1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Семинары по обмену опытом (например, в </a:t>
            </a:r>
            <a:r>
              <a:rPr lang="ru-RU" sz="1600" dirty="0" err="1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Серпухов)</a:t>
            </a:r>
            <a:endParaRPr lang="ru-RU" sz="1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ru-RU" sz="1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интенсивы («Эффективная начальная школа Подмосковья: лучшие практики»)</a:t>
            </a:r>
            <a:endParaRPr lang="ru-RU" sz="1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ru-RU" sz="1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действующие вебинары и консультации</a:t>
            </a:r>
            <a:endParaRPr lang="ru-RU" sz="1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/>
              <a:t>Направления работы:</a:t>
            </a:r>
          </a:p>
          <a:p>
            <a:pPr marL="1200128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Эффективные приёмы формирования орфографической грамотности</a:t>
            </a:r>
          </a:p>
          <a:p>
            <a:pPr marL="1200128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Развитие математической речи</a:t>
            </a:r>
          </a:p>
          <a:p>
            <a:pPr marL="1200128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Формирование читательской грамотности</a:t>
            </a:r>
          </a:p>
          <a:p>
            <a:pPr marL="1200128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Использование приёма «самопроверка» для развития учебной самостоятельности</a:t>
            </a:r>
          </a:p>
          <a:p>
            <a:pPr marL="1200128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Методика курса «Мир деятельности» и организация проектно-исследовательских работ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08862-CFB2-43DB-8AC6-000A7311E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Опыт: система методической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8740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48F257F-C090-499C-B5FA-66127FDBC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заявок: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2025-2026 учебный год проходил с 21.04.2025 по 21.05.2025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 приёма в 1 класс: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23 марта 2026 года (через портал госуслуг Московской области)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набора: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2026 году в школы региона пойдут более 96 тысяч первоклассников (часть из них — в классы ЭНШ)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Конференция: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Научно-практическая конференция «Опыт реализации проекта «Эффективная начальная школа» и сборник материалов (июнь-июль 2026 года)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C60D5-9D79-4BCC-AEBD-21D27CD07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Перспективы 2026: ключевые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0449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3E03E09-062F-4BC6-9BBC-7B0499C8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71599"/>
            <a:ext cx="8520600" cy="3197275"/>
          </a:xfrm>
        </p:spPr>
        <p:txBody>
          <a:bodyPr/>
          <a:lstStyle/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Масштабирование: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Распространение эффективных моделей организации ускоренного обучения на основе опыта участников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кадров: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Повышение квалификации и адресная поддержка педагогов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Инфраструктура: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Открытие 17 новых школ на 13,5 тысячи мест в 2026 году (потенциал для расширения сети ЭНШ)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Финансирование:</a:t>
            </a:r>
            <a:r>
              <a:rPr lang="ru-RU" sz="14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Бюджет госпрограммы «Образование Подмосковья» на 2026 год составляет 215 млрд. рублей (на 12 млрд. больше, чем в 2025 году)</a:t>
            </a: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C5E15-8758-41AE-8BD4-326A91BEA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Перспективы 2026: стратегия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18990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B497E9B-A629-4E3B-ADB0-26A47BD39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«Эффективная начальная школа» доказал свою успешность, обеспечивая высокое качество образования и удовлетворённость родителей.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планах на 2026 год продолжение масштабирования, методическая поддержка педагогов, укрепление материально-технической базы и распространение лучших практик.</a:t>
            </a: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dirty="0">
              <a:solidFill>
                <a:srgbClr val="0F1115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200" dirty="0">
              <a:solidFill>
                <a:srgbClr val="0F1115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Эффективная начальная школа — эффективное будущее Подмосковья!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9B7259-AC6F-418F-8F9C-71724E6AE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Вектор развития на 2026 год</a:t>
            </a:r>
          </a:p>
        </p:txBody>
      </p:sp>
    </p:spTree>
    <p:extLst>
      <p:ext uri="{BB962C8B-B14F-4D97-AF65-F5344CB8AC3E}">
        <p14:creationId xmlns:p14="http://schemas.microsoft.com/office/powerpoint/2010/main" val="30951516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528</Words>
  <Application>Microsoft Office PowerPoint</Application>
  <PresentationFormat>Экран (16:9)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Цветков Илья Алексеевич</dc:creator>
  <cp:lastModifiedBy>Наталья Яковлева</cp:lastModifiedBy>
  <cp:revision>51</cp:revision>
  <cp:lastPrinted>2025-12-05T09:25:59Z</cp:lastPrinted>
  <dcterms:modified xsi:type="dcterms:W3CDTF">2026-06-09T18:50:52Z</dcterms:modified>
</cp:coreProperties>
</file>