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94610"/>
  </p:normalViewPr>
  <p:slideViewPr>
    <p:cSldViewPr snapToGrid="0" snapToObjects="1">
      <p:cViewPr varScale="1">
        <p:scale>
          <a:sx n="149" d="100"/>
          <a:sy n="149" d="100"/>
        </p:scale>
        <p:origin x="822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09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3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4.png"/><Relationship Id="rId4" Type="http://schemas.openxmlformats.org/officeDocument/2006/relationships/image" Target="../media/image57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6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7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2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77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10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18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84.png"/><Relationship Id="rId1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6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0.pn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7.png"/><Relationship Id="rId4" Type="http://schemas.openxmlformats.org/officeDocument/2006/relationships/image" Target="../media/image45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799A19-AEAF-4AF9-A3DB-262D7A7F0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1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89119" y="357011"/>
            <a:ext cx="7374600" cy="28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 опыта к устойчивой исследовательской культуре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Внеурочный эксперимент дает не заучивание формул, а привычку наблюдать, проверять и объяснять. Когда опыт перерастает в проект, у детей формируется устойчивый интерес к познанию и ответственное отношение к учебе.
</a:t>
            </a:r>
            <a:endParaRPr lang="en-US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5020B4-46BB-47CE-9C79-4B423C9A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46" r="-1"/>
          <a:stretch/>
        </p:blipFill>
        <p:spPr>
          <a:xfrm>
            <a:off x="989119" y="2592754"/>
            <a:ext cx="7165762" cy="18465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CBA6C5-4FAD-4583-9B3F-57B74CF3F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547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A4BA18-4508-4526-AB55-45A57B386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08220"/>
            <a:ext cx="9144000" cy="335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CD361C-B793-4BBB-A932-870D0178DA4A}"/>
              </a:ext>
            </a:extLst>
          </p:cNvPr>
          <p:cNvSpPr txBox="1"/>
          <p:nvPr/>
        </p:nvSpPr>
        <p:spPr>
          <a:xfrm>
            <a:off x="8620363" y="44392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978" y="449775"/>
            <a:ext cx="4412197" cy="4429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79089" y="978450"/>
            <a:ext cx="3766800" cy="159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 опыта к проекту: как не застрять на этапе пробы
</a:t>
            </a:r>
            <a:endParaRPr lang="en-US" sz="2600" dirty="0"/>
          </a:p>
        </p:txBody>
      </p:sp>
      <p:sp>
        <p:nvSpPr>
          <p:cNvPr id="5" name="Text 1"/>
          <p:cNvSpPr txBox="1"/>
          <p:nvPr/>
        </p:nvSpPr>
        <p:spPr>
          <a:xfrm>
            <a:off x="151353" y="2238150"/>
            <a:ext cx="3766800" cy="17607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 маленького опыта 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к вопросу, гипотезе, доказательству и защите результата.
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7BE01A-8D95-474C-B311-6CA6FEFA6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"/>
            <a:ext cx="9144000" cy="5547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D01797-6363-4AD7-97AE-01104BF6B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08220"/>
            <a:ext cx="9144000" cy="335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E2AFCC-2DC6-4CA6-9B34-433C47A2C085}"/>
              </a:ext>
            </a:extLst>
          </p:cNvPr>
          <p:cNvSpPr txBox="1"/>
          <p:nvPr/>
        </p:nvSpPr>
        <p:spPr>
          <a:xfrm>
            <a:off x="8731236" y="445739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632" y="501325"/>
            <a:ext cx="3754987" cy="4206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615324" y="1985375"/>
            <a:ext cx="4234200" cy="192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Обычный урок часто ориентирован на «среднего» ученика, а точечный опыт отвечает интересу или затруднению конкретного ребёнка. Пробирка, магнит, батарейка или лампочка могут стать началом исследования, которое вырастает в проект.
</a:t>
            </a:r>
            <a:endParaRPr lang="en-US" sz="1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B9D52B-6C0E-4CEC-B764-AB86CAFCDA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93" r="10186"/>
          <a:stretch/>
        </p:blipFill>
        <p:spPr>
          <a:xfrm>
            <a:off x="5010632" y="519588"/>
            <a:ext cx="3754987" cy="418863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500"/>
            <a:ext cx="9144000" cy="5143500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423142" y="755725"/>
            <a:ext cx="4366200" cy="94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Почему опыт становится стартом проекта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sp>
        <p:nvSpPr>
          <p:cNvPr id="8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0385B5-005B-4569-BE7A-433D3D3A24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8371"/>
            <a:ext cx="9144000" cy="5547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4D1013-5B5D-4728-B965-2D9B33E332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816102"/>
            <a:ext cx="9144000" cy="335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6E8FC0-9258-4335-B354-4EAE96452A9E}"/>
              </a:ext>
            </a:extLst>
          </p:cNvPr>
          <p:cNvSpPr txBox="1"/>
          <p:nvPr/>
        </p:nvSpPr>
        <p:spPr>
          <a:xfrm>
            <a:off x="8745458" y="444677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75" y="2988091"/>
            <a:ext cx="2019900" cy="180291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9300" y="2988091"/>
            <a:ext cx="2019900" cy="180291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0075" y="2988091"/>
            <a:ext cx="2019900" cy="1802919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0600" y="2988091"/>
            <a:ext cx="2019900" cy="1802919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4867" y="2990314"/>
            <a:ext cx="2670297" cy="1502042"/>
          </a:xfrm>
          <a:prstGeom prst="rect">
            <a:avLst/>
          </a:prstGeom>
        </p:spPr>
      </p:pic>
      <p:sp>
        <p:nvSpPr>
          <p:cNvPr id="14" name="Text 0"/>
          <p:cNvSpPr txBox="1"/>
          <p:nvPr/>
        </p:nvSpPr>
        <p:spPr>
          <a:xfrm>
            <a:off x="441000" y="735436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66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Личная мотивация: когда учеба становится интересом и собственной задачей
</a:t>
            </a:r>
            <a:endParaRPr lang="en-US" sz="1664" dirty="0"/>
          </a:p>
        </p:txBody>
      </p:sp>
      <p:sp>
        <p:nvSpPr>
          <p:cNvPr id="15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000" dirty="0"/>
          </a:p>
        </p:txBody>
      </p:sp>
      <p:sp>
        <p:nvSpPr>
          <p:cNvPr id="16" name="Text 2"/>
          <p:cNvSpPr txBox="1"/>
          <p:nvPr/>
        </p:nvSpPr>
        <p:spPr>
          <a:xfrm>
            <a:off x="657269" y="1178287"/>
            <a:ext cx="1707563" cy="165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 «надо» к интересу: учебная деятельность как личная потребность
</a:t>
            </a:r>
            <a:r>
              <a:rPr lang="en-US" sz="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Учеба начинает развиваться, когда ученик связывает знания с собственными целями и переживаниями. Тогда задания воспринимаются не как формальность, а как возможность разобраться в том, что действительно важно. Такая внутренняя включенность поддерживает регулярность и качество работы.</a:t>
            </a:r>
            <a:r>
              <a:rPr lang="en-US" sz="72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813" dirty="0"/>
          </a:p>
        </p:txBody>
      </p:sp>
      <p:sp>
        <p:nvSpPr>
          <p:cNvPr id="17" name="Text 3"/>
          <p:cNvSpPr txBox="1"/>
          <p:nvPr/>
        </p:nvSpPr>
        <p:spPr>
          <a:xfrm>
            <a:off x="2784389" y="1178287"/>
            <a:ext cx="1661550" cy="165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Личная проблема: точка роста, с которой начинается движение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Эволюция учебной деятельности ускоряется, если ученик формулирует личную проблему и видит путь ее решения. Опыт и наблюдение помогают заметить пробелы, а проектная работа дает способ проверить гипотезы. В результате появляется осмысленная готовность действовать и улучшать результат.
</a:t>
            </a:r>
            <a:endParaRPr lang="en-US" sz="900" dirty="0"/>
          </a:p>
        </p:txBody>
      </p:sp>
      <p:sp>
        <p:nvSpPr>
          <p:cNvPr id="18" name="Text 4"/>
          <p:cNvSpPr txBox="1"/>
          <p:nvPr/>
        </p:nvSpPr>
        <p:spPr>
          <a:xfrm>
            <a:off x="4846456" y="1104644"/>
            <a:ext cx="1662211" cy="165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Индивидуализация через поддержку семьи: безопасная база для учебы
</a:t>
            </a:r>
            <a:r>
              <a:rPr lang="en-US" sz="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Когда семья понимает трудности и поддерживает выбор способов работы, у ученика снижается тревожность и растет самостоятельность. Это особенно важно при переходе к проектам, где требуется планирование и внимание к собственному темпу. Поддержка помогает удерживать фокус и доводить начатое до результата.
</a:t>
            </a:r>
            <a:endParaRPr lang="en-US" sz="800" dirty="0"/>
          </a:p>
        </p:txBody>
      </p:sp>
      <p:sp>
        <p:nvSpPr>
          <p:cNvPr id="19" name="Text 5"/>
          <p:cNvSpPr txBox="1"/>
          <p:nvPr/>
        </p:nvSpPr>
        <p:spPr>
          <a:xfrm>
            <a:off x="7017878" y="1029189"/>
            <a:ext cx="1661550" cy="165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5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Связка «опыт — проект — самостоятельный маршрут»
</a:t>
            </a:r>
            <a:r>
              <a:rPr lang="en-US" sz="94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76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Путь от опытов к проектной работе становится продуктивнее, если индивидуальные интересы и проблемы учитываются на каждом этапе. Ученик пробует, фиксирует результаты и затем переносит их в проект, опираясь на собственные выводы. Так учебная деятельность становится непрерывной и </a:t>
            </a:r>
            <a:r>
              <a:rPr lang="en-US" sz="767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личностно</a:t>
            </a:r>
            <a:r>
              <a:rPr lang="en-US" sz="76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767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значимо</a:t>
            </a:r>
            <a:r>
              <a:rPr lang="en-US" sz="76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856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C876C1-AF38-4F44-B14E-FEF7128C8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02" y="2990314"/>
            <a:ext cx="2020973" cy="180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0875624-C381-4D19-873D-6DDAC1FFF0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7561" y="2988090"/>
            <a:ext cx="3001867" cy="18033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970613-5F26-4207-AF53-7D818DAD69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38476" y="2983646"/>
            <a:ext cx="3239086" cy="180775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A62F8B-BEA3-4BFD-8558-359D1216934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775" t="9640" r="4193" b="3035"/>
          <a:stretch/>
        </p:blipFill>
        <p:spPr>
          <a:xfrm>
            <a:off x="6660600" y="957819"/>
            <a:ext cx="2014727" cy="19580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DBAD21-16AB-4D7B-B3CA-8B697AA712E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75" y="9709"/>
            <a:ext cx="9144000" cy="55473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E6BA37A-7C44-4F7A-A297-C4DFAA7537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75" y="4808221"/>
            <a:ext cx="9144000" cy="3352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591395B-FBE3-4FF8-8274-098E2399B88A}"/>
              </a:ext>
            </a:extLst>
          </p:cNvPr>
          <p:cNvSpPr txBox="1"/>
          <p:nvPr/>
        </p:nvSpPr>
        <p:spPr>
          <a:xfrm>
            <a:off x="8715948" y="447046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12" y="1631450"/>
            <a:ext cx="8261425" cy="3159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8630400" y="4791400"/>
            <a:ext cx="589800" cy="30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000" dirty="0"/>
          </a:p>
        </p:txBody>
      </p:sp>
      <p:sp>
        <p:nvSpPr>
          <p:cNvPr id="6" name="Text 1"/>
          <p:cNvSpPr txBox="1"/>
          <p:nvPr/>
        </p:nvSpPr>
        <p:spPr>
          <a:xfrm>
            <a:off x="418525" y="715888"/>
            <a:ext cx="8264400" cy="65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Как выбрать тему для проекта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sp>
        <p:nvSpPr>
          <p:cNvPr id="7" name="Text 2"/>
          <p:cNvSpPr txBox="1"/>
          <p:nvPr/>
        </p:nvSpPr>
        <p:spPr>
          <a:xfrm>
            <a:off x="418525" y="1096575"/>
            <a:ext cx="7712700" cy="432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Два входа в проектную работу: от неопределённости ученика или от уже существующего интереса.
</a:t>
            </a:r>
            <a:endParaRPr lang="en-US" sz="1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B03579-8187-4FE1-94BB-460B87124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965"/>
            <a:ext cx="9144000" cy="5547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DC0295-D7E4-42A9-A28C-616177063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801255"/>
            <a:ext cx="9144000" cy="335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4E916-1A4C-4415-93F3-E0786D0CC953}"/>
              </a:ext>
            </a:extLst>
          </p:cNvPr>
          <p:cNvSpPr txBox="1"/>
          <p:nvPr/>
        </p:nvSpPr>
        <p:spPr>
          <a:xfrm>
            <a:off x="8677545" y="44126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2425" y="1168003"/>
            <a:ext cx="3757200" cy="335359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741600" y="665377"/>
            <a:ext cx="81837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Пример ученицы: бытовой эксперимент как путь к победе</a:t>
            </a:r>
            <a:r>
              <a:rPr lang="en-US" sz="220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205" dirty="0"/>
          </a:p>
        </p:txBody>
      </p:sp>
      <p:sp>
        <p:nvSpPr>
          <p:cNvPr id="11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000" dirty="0"/>
          </a:p>
        </p:txBody>
      </p:sp>
      <p:sp>
        <p:nvSpPr>
          <p:cNvPr id="12" name="Text 2"/>
          <p:cNvSpPr txBox="1"/>
          <p:nvPr/>
        </p:nvSpPr>
        <p:spPr>
          <a:xfrm>
            <a:off x="941800" y="1199151"/>
            <a:ext cx="3449700" cy="584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897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Растерянность в начале
</a:t>
            </a:r>
            <a:r>
              <a:rPr lang="en-US" sz="40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9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Ученица хотела участвовать, но не понимала, с чего начать. Вместо сложной и далёкой темы ей предложили понятный формат — домашние опыты на кухне, безопасные и поэтапные.
</a:t>
            </a:r>
            <a:endParaRPr lang="en-US" sz="897" dirty="0"/>
          </a:p>
        </p:txBody>
      </p:sp>
      <p:sp>
        <p:nvSpPr>
          <p:cNvPr id="13" name="Text 3"/>
          <p:cNvSpPr txBox="1"/>
          <p:nvPr/>
        </p:nvSpPr>
        <p:spPr>
          <a:xfrm>
            <a:off x="941800" y="2062223"/>
            <a:ext cx="3449700" cy="584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Пошаговая работа</a:t>
            </a:r>
            <a:r>
              <a:rPr lang="en-US" sz="793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36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Последовательные маленькие шаги помогли снять страх и придали уверенность. Девочка увидела, что исследование можно вести спокойно, без перегрузки, если тема связана с привычной бытовой средой.</a:t>
            </a:r>
            <a:r>
              <a:rPr lang="en-US" sz="79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793" dirty="0"/>
          </a:p>
        </p:txBody>
      </p:sp>
      <p:sp>
        <p:nvSpPr>
          <p:cNvPr id="14" name="Text 4"/>
          <p:cNvSpPr txBox="1"/>
          <p:nvPr/>
        </p:nvSpPr>
        <p:spPr>
          <a:xfrm>
            <a:off x="941800" y="3006003"/>
            <a:ext cx="3449700" cy="584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897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Уверенность в результате
</a:t>
            </a:r>
            <a:r>
              <a:rPr lang="en-US" sz="40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9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Когда тема стала для неё ясной и выполнимой, она начала работать активнее и осмысленнее. Появилось чувство контроля над процессом и желание довести проект до конца.
</a:t>
            </a:r>
            <a:endParaRPr lang="en-US" sz="897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4DAD31-30AA-437A-A202-44FE10FFE5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8013" y="729287"/>
            <a:ext cx="2647283" cy="2276716"/>
          </a:xfrm>
          <a:prstGeom prst="rect">
            <a:avLst/>
          </a:prstGeom>
        </p:spPr>
      </p:pic>
      <p:sp>
        <p:nvSpPr>
          <p:cNvPr id="15" name="Text 5"/>
          <p:cNvSpPr txBox="1"/>
          <p:nvPr/>
        </p:nvSpPr>
        <p:spPr>
          <a:xfrm>
            <a:off x="941800" y="3787454"/>
            <a:ext cx="3449700" cy="584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Подтверждение ценности подхода</a:t>
            </a:r>
            <a:r>
              <a:rPr lang="en-US" sz="81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37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Итогом стало первое место на региональной конференции. Этот результат показал, что доступный и безопасный формат исследования может стать полноценным входом в серьёзную проектную работу.</a:t>
            </a:r>
            <a:r>
              <a:rPr lang="en-US" sz="81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819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2AB6F78-ABBB-4C81-AA86-9E30F35ADC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9715"/>
            <a:ext cx="9144000" cy="5547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BD0A961-150D-4345-889F-2458623C3D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800570"/>
            <a:ext cx="9144000" cy="3352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0832AAA-B9E0-4D6E-B49B-48178D53D4C1}"/>
              </a:ext>
            </a:extLst>
          </p:cNvPr>
          <p:cNvSpPr txBox="1"/>
          <p:nvPr/>
        </p:nvSpPr>
        <p:spPr>
          <a:xfrm>
            <a:off x="8672415" y="442665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75" y="3003627"/>
            <a:ext cx="2700000" cy="178769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475" y="3003627"/>
            <a:ext cx="2700000" cy="178769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0475" y="3003627"/>
            <a:ext cx="2700000" cy="178769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853001" y="616584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Эволюция учебной деятельности: как поддерживать ребёнка вместе с семьёй, не подменяя его
</a:t>
            </a:r>
            <a:endParaRPr lang="en-US" sz="1200" dirty="0"/>
          </a:p>
        </p:txBody>
      </p:sp>
      <p:sp>
        <p:nvSpPr>
          <p:cNvPr id="12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000" dirty="0"/>
          </a:p>
        </p:txBody>
      </p:sp>
      <p:sp>
        <p:nvSpPr>
          <p:cNvPr id="13" name="Text 2"/>
          <p:cNvSpPr txBox="1"/>
          <p:nvPr/>
        </p:nvSpPr>
        <p:spPr>
          <a:xfrm>
            <a:off x="853001" y="1065049"/>
            <a:ext cx="2178973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92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Поддержка вместо «делания за ребёнка»
</a:t>
            </a:r>
            <a:r>
              <a:rPr lang="en-US" sz="103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Когда родители помогают, важно не брать на себя учебные действия полностью. Родитель может уточнить задание, обсудить план и задать вопросы, но решение должен формулировать ребёнок. Так развивается самостоятельность и появляется ответственность за результат. Это особенно важно при переходе к проектной работе и индивидуализации.</a:t>
            </a:r>
            <a:r>
              <a:rPr lang="en-US" sz="80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920" dirty="0"/>
          </a:p>
        </p:txBody>
      </p:sp>
      <p:sp>
        <p:nvSpPr>
          <p:cNvPr id="14" name="Text 3"/>
          <p:cNvSpPr txBox="1"/>
          <p:nvPr/>
        </p:nvSpPr>
        <p:spPr>
          <a:xfrm>
            <a:off x="3597894" y="1004568"/>
            <a:ext cx="2178973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91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Развиваем учебную мотивацию через разговор
</a:t>
            </a: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Поддержка семьи начинается с регулярных, спокойных бесед о процессе обучения. Вместо контроля «что сделал?» лучше обсуждать «что было трудным?» и «какой следующий шаг?» Ребёнок учится рефлексии и управлению собственными действиями. В этом смысле взаимодействие с родителями становится частью эволюции учебной деятельности, а не внешним надзором.
</a:t>
            </a:r>
            <a:endParaRPr lang="en-US" sz="914" dirty="0"/>
          </a:p>
        </p:txBody>
      </p:sp>
      <p:sp>
        <p:nvSpPr>
          <p:cNvPr id="15" name="Text 4"/>
          <p:cNvSpPr txBox="1"/>
          <p:nvPr/>
        </p:nvSpPr>
        <p:spPr>
          <a:xfrm>
            <a:off x="6408525" y="1012671"/>
            <a:ext cx="2221875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91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Совместные мини-шаги и право на ошибку
</a:t>
            </a: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Эффективная помощь — это организация условий и короткие совместные шаги, которые уменьшают тревожность, но не заменяют работу ребёнка. Родители могут помочь подготовить материалы, проверить понимание инструкции и предложить варианты поиска. Ошибки рассматриваются как часть освоения учебных действий, а не повод для «спасения» результата за ребёнка.
</a:t>
            </a:r>
            <a:endParaRPr lang="en-US" sz="914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9DAE44-F926-4055-B629-927B14C7070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12" t="5269" r="53093" b="9866"/>
          <a:stretch/>
        </p:blipFill>
        <p:spPr>
          <a:xfrm>
            <a:off x="418575" y="3006352"/>
            <a:ext cx="2699900" cy="178496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74DD42D-D8C2-4A9A-BC27-2614E33239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2604" t="7532" r="3126" b="8168"/>
          <a:stretch/>
        </p:blipFill>
        <p:spPr>
          <a:xfrm>
            <a:off x="3199375" y="3006352"/>
            <a:ext cx="2700100" cy="17849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1C74CE4-9045-4D62-BE46-AD4244BC18C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2786" t="9482" r="2475" b="11806"/>
          <a:stretch/>
        </p:blipFill>
        <p:spPr>
          <a:xfrm>
            <a:off x="5980475" y="3006352"/>
            <a:ext cx="2700000" cy="17600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1113A72-4297-4DC5-8BBB-F8EB0B0029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4367"/>
            <a:ext cx="9144000" cy="5547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6BED0E-CBC3-4B32-B418-DE409D405B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799770"/>
            <a:ext cx="9144000" cy="3352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3485F17-86E4-41A6-8A36-D20AED8A47D5}"/>
              </a:ext>
            </a:extLst>
          </p:cNvPr>
          <p:cNvSpPr txBox="1"/>
          <p:nvPr/>
        </p:nvSpPr>
        <p:spPr>
          <a:xfrm>
            <a:off x="8696297" y="443683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19" y="1285525"/>
            <a:ext cx="197925" cy="2262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881" y="1289425"/>
            <a:ext cx="218400" cy="2184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581" y="3170708"/>
            <a:ext cx="218400" cy="194133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9881" y="3180415"/>
            <a:ext cx="218400" cy="17472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1795845" y="496997"/>
            <a:ext cx="4637612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Роли взрослого и ребёнка в проекте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sp>
        <p:nvSpPr>
          <p:cNvPr id="11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000" dirty="0"/>
          </a:p>
        </p:txBody>
      </p:sp>
      <p:sp>
        <p:nvSpPr>
          <p:cNvPr id="12" name="Text 2"/>
          <p:cNvSpPr txBox="1"/>
          <p:nvPr/>
        </p:nvSpPr>
        <p:spPr>
          <a:xfrm>
            <a:off x="541125" y="1743250"/>
            <a:ext cx="3706500" cy="8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Распределение ролей помогает сохранять самостоятельность ребёнка: он формулирует наблюдения, фиксирует предположения и делает выводы. Взрослый поддерживает, но не подменяет мышление ученика.
</a:t>
            </a:r>
            <a:endParaRPr lang="en-US" sz="1100" dirty="0"/>
          </a:p>
        </p:txBody>
      </p:sp>
      <p:sp>
        <p:nvSpPr>
          <p:cNvPr id="13" name="Text 3"/>
          <p:cNvSpPr txBox="1"/>
          <p:nvPr/>
        </p:nvSpPr>
        <p:spPr>
          <a:xfrm>
            <a:off x="1044400" y="1195575"/>
            <a:ext cx="3237000" cy="41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Самостоятельность ученика
</a:t>
            </a:r>
            <a:endParaRPr lang="en-US" sz="1300" dirty="0"/>
          </a:p>
        </p:txBody>
      </p:sp>
      <p:sp>
        <p:nvSpPr>
          <p:cNvPr id="14" name="Text 4"/>
          <p:cNvSpPr txBox="1"/>
          <p:nvPr/>
        </p:nvSpPr>
        <p:spPr>
          <a:xfrm>
            <a:off x="4793425" y="1743250"/>
            <a:ext cx="3706500" cy="8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Взрослый обеспечивает необходимые ресурсы и безопасность выполнения проектных задач. Такая организация снижает риски и позволяет ребёнку сосредоточиться на содержании исследования, сохраняя устойчивость процесса.
</a:t>
            </a:r>
            <a:endParaRPr lang="en-US" sz="1100" dirty="0"/>
          </a:p>
        </p:txBody>
      </p:sp>
      <p:sp>
        <p:nvSpPr>
          <p:cNvPr id="15" name="Text 5"/>
          <p:cNvSpPr txBox="1"/>
          <p:nvPr/>
        </p:nvSpPr>
        <p:spPr>
          <a:xfrm>
            <a:off x="5284550" y="1205175"/>
            <a:ext cx="32493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Ресурс и безопасность
</a:t>
            </a:r>
            <a:endParaRPr lang="en-US" sz="1300" dirty="0"/>
          </a:p>
        </p:txBody>
      </p:sp>
      <p:sp>
        <p:nvSpPr>
          <p:cNvPr id="16" name="Text 6"/>
          <p:cNvSpPr txBox="1"/>
          <p:nvPr/>
        </p:nvSpPr>
        <p:spPr>
          <a:xfrm>
            <a:off x="541125" y="3588893"/>
            <a:ext cx="3740400" cy="8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Ребёнок остаётся автором наблюдений, предположений и выводов. Он отвечает за точность фиксации и логическую связность идей, а взрослый помогает оформить и проверить шаги.
</a:t>
            </a:r>
            <a:endParaRPr lang="en-US" sz="1100" dirty="0"/>
          </a:p>
        </p:txBody>
      </p:sp>
      <p:sp>
        <p:nvSpPr>
          <p:cNvPr id="17" name="Text 7"/>
          <p:cNvSpPr txBox="1"/>
          <p:nvPr/>
        </p:nvSpPr>
        <p:spPr>
          <a:xfrm>
            <a:off x="1044400" y="3071625"/>
            <a:ext cx="3237000" cy="41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Автор наблюдений и выводов
</a:t>
            </a:r>
            <a:endParaRPr lang="en-US" sz="1300" dirty="0"/>
          </a:p>
        </p:txBody>
      </p:sp>
      <p:sp>
        <p:nvSpPr>
          <p:cNvPr id="18" name="Text 8"/>
          <p:cNvSpPr txBox="1"/>
          <p:nvPr/>
        </p:nvSpPr>
        <p:spPr>
          <a:xfrm>
            <a:off x="4793425" y="3588892"/>
            <a:ext cx="3740400" cy="8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Качественная поддержка требуется на всех этапах работы: от постановки вопросов до рефлексии. Взрослый предлагает ориентиры и помогает оценить сделанное, чтобы сопровождение не лишало инициативы.
</a:t>
            </a:r>
            <a:endParaRPr lang="en-US" sz="1100" dirty="0"/>
          </a:p>
        </p:txBody>
      </p:sp>
      <p:sp>
        <p:nvSpPr>
          <p:cNvPr id="19" name="Text 9"/>
          <p:cNvSpPr txBox="1"/>
          <p:nvPr/>
        </p:nvSpPr>
        <p:spPr>
          <a:xfrm>
            <a:off x="5296700" y="3062025"/>
            <a:ext cx="3237300" cy="41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Поддержка на всех этапах
</a:t>
            </a:r>
            <a:endParaRPr lang="en-US" sz="13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6E83AA5-E30E-4234-B8C3-D9E39074E2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586"/>
            <a:ext cx="9144000" cy="55473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1EF15B3-A101-48BD-95C9-A3B03C0EB0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808220"/>
            <a:ext cx="9144000" cy="3352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0F213C8-D393-4661-A459-47C7B8A0E7CE}"/>
              </a:ext>
            </a:extLst>
          </p:cNvPr>
          <p:cNvSpPr txBox="1"/>
          <p:nvPr/>
        </p:nvSpPr>
        <p:spPr>
          <a:xfrm>
            <a:off x="8725296" y="43873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25" y="3049689"/>
            <a:ext cx="4070100" cy="1740922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441000" y="776311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Как самостоятельный опыт меняет траекторию ученика</a:t>
            </a:r>
            <a:r>
              <a:rPr lang="en-US" sz="232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320" dirty="0"/>
          </a:p>
        </p:txBody>
      </p:sp>
      <p:sp>
        <p:nvSpPr>
          <p:cNvPr id="8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000" dirty="0"/>
          </a:p>
        </p:txBody>
      </p:sp>
      <p:sp>
        <p:nvSpPr>
          <p:cNvPr id="9" name="Text 2"/>
          <p:cNvSpPr txBox="1"/>
          <p:nvPr/>
        </p:nvSpPr>
        <p:spPr>
          <a:xfrm>
            <a:off x="936213" y="1233350"/>
            <a:ext cx="3482609" cy="152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126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Ксюша: молоко, которое не закончилось
</a:t>
            </a:r>
            <a:r>
              <a:rPr lang="en-US" sz="146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Сначала Ксюша изучала молоко и проверяла добавки у разных производителей. Затем интерес не исчез, а перешёл в новое действие: она решила сама сделать сливочное масло. Исследование стало продолжением её любопытства, а не разовой работой.</a:t>
            </a:r>
            <a:r>
              <a:rPr lang="en-US" sz="107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68" dirty="0"/>
          </a:p>
        </p:txBody>
      </p:sp>
      <p:sp>
        <p:nvSpPr>
          <p:cNvPr id="10" name="Text 3"/>
          <p:cNvSpPr txBox="1"/>
          <p:nvPr/>
        </p:nvSpPr>
        <p:spPr>
          <a:xfrm>
            <a:off x="5200957" y="1233350"/>
            <a:ext cx="3355800" cy="152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Коля: от магнита к инженерной идее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Коля не ограничился наблюдением за магнитами. Он дошёл до гипотезы о том, что магнитами можно очищать воду от нефти, если использовать железные опилки. В этой идее уже видно не просто знание, а инженерное мышление.
</a:t>
            </a:r>
            <a:endParaRPr lang="en-US" sz="13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574CF2-7EF3-4F6A-9DC1-77BB33761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0375" y="3049689"/>
            <a:ext cx="4070150" cy="17247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F45DC5-F79D-4E9C-A0AA-936309B3E6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233" t="7957" r="5845" b="8518"/>
          <a:stretch/>
        </p:blipFill>
        <p:spPr>
          <a:xfrm>
            <a:off x="2677518" y="3057753"/>
            <a:ext cx="1811107" cy="1716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ECBD4C-FA47-4C87-A18E-E3A34BB3CB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3" t="7956" r="68835" b="8117"/>
          <a:stretch/>
        </p:blipFill>
        <p:spPr>
          <a:xfrm>
            <a:off x="416193" y="3041624"/>
            <a:ext cx="2261325" cy="1740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184884-CC19-4E3F-9E77-FEF241F9FE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547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4C2B20-BB12-4C22-8813-937E624AD2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699" y="4808220"/>
            <a:ext cx="9144000" cy="3352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47F724-CE1B-4A65-B47A-69844710187D}"/>
              </a:ext>
            </a:extLst>
          </p:cNvPr>
          <p:cNvSpPr txBox="1"/>
          <p:nvPr/>
        </p:nvSpPr>
        <p:spPr>
          <a:xfrm>
            <a:off x="8703000" y="44132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692" y="0"/>
            <a:ext cx="4063566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6496" y="1331850"/>
            <a:ext cx="4385700" cy="28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Когда опыт становится личным, а поддержка семьи и учителя не подменяет ребёнка, рождается уверенный исследователь. Он не боится защиты, вопросов и новых тем, потому что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его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работа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действительно</a:t>
            </a:r>
            <a:endParaRPr lang="ru-RU" sz="16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ыросла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вместе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с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ним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
</a:t>
            </a:r>
            <a:endParaRPr lang="en-US" sz="16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2A6DC24-5FB0-4771-B529-C9CC09A6E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732" y="532867"/>
            <a:ext cx="4063566" cy="45967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F9A0C1-D1D6-4F44-88A3-3CF36DB87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7" b="92956" l="0" r="96958">
                        <a14:foregroundMark x1="84277" y1="8114" x2="92857" y2="46726"/>
                        <a14:foregroundMark x1="82672" y1="893" x2="82981" y2="2285"/>
                        <a14:foregroundMark x1="92857" y1="46726" x2="88789" y2="55331"/>
                        <a14:foregroundMark x1="91539" y1="63228" x2="77910" y2="59821"/>
                        <a14:foregroundMark x1="83914" y1="2076" x2="83598" y2="397"/>
                        <a14:foregroundMark x1="96171" y1="65165" x2="92120" y2="77432"/>
                        <a14:foregroundMark x1="87551" y1="86445" x2="79795" y2="89892"/>
                        <a14:foregroundMark x1="12330" y1="94258" x2="8039" y2="93323"/>
                        <a14:foregroundMark x1="81" y1="38698" x2="0" y2="37996"/>
                        <a14:backgroundMark x1="14550" y1="0" x2="16799" y2="20040"/>
                        <a14:backgroundMark x1="16799" y1="20040" x2="529" y2="21528"/>
                        <a14:backgroundMark x1="24603" y1="6746" x2="30159" y2="26786"/>
                        <a14:backgroundMark x1="30159" y1="26786" x2="0" y2="29067"/>
                        <a14:backgroundMark x1="265" y1="38690" x2="4365" y2="95139"/>
                        <a14:backgroundMark x1="4365" y1="95139" x2="2381" y2="91567"/>
                        <a14:backgroundMark x1="97884" y1="55060" x2="83598" y2="58036"/>
                        <a14:backgroundMark x1="83598" y1="58036" x2="99735" y2="64782"/>
                        <a14:backgroundMark x1="43386" y1="0" x2="22619" y2="2480"/>
                        <a14:backgroundMark x1="23942" y1="3373" x2="24868" y2="6647"/>
                        <a14:backgroundMark x1="27646" y1="25000" x2="24339" y2="25893"/>
                        <a14:backgroundMark x1="80159" y1="90377" x2="66138" y2="88194"/>
                        <a14:backgroundMark x1="66138" y1="88194" x2="29762" y2="93651"/>
                        <a14:backgroundMark x1="69048" y1="90179" x2="70503" y2="91171"/>
                        <a14:backgroundMark x1="18915" y1="97917" x2="30159" y2="93849"/>
                        <a14:backgroundMark x1="26984" y1="93353" x2="14418" y2="95833"/>
                        <a14:backgroundMark x1="17593" y1="94940" x2="12963" y2="95734"/>
                        <a14:backgroundMark x1="19312" y1="95933" x2="19180" y2="95933"/>
                        <a14:backgroundMark x1="18386" y1="95734" x2="17989" y2="95734"/>
                        <a14:backgroundMark x1="18122" y1="95437" x2="18122" y2="95437"/>
                        <a14:backgroundMark x1="70767" y1="90972" x2="68651" y2="89980"/>
                        <a14:backgroundMark x1="70370" y1="90972" x2="64418" y2="90079"/>
                        <a14:backgroundMark x1="66931" y1="87996" x2="66931" y2="87996"/>
                        <a14:backgroundMark x1="6481" y1="92857" x2="7407" y2="92956"/>
                        <a14:backgroundMark x1="7672" y1="92857" x2="6614" y2="92758"/>
                        <a14:backgroundMark x1="92725" y1="77579" x2="88624" y2="86706"/>
                        <a14:backgroundMark x1="397" y1="38492" x2="397" y2="29563"/>
                        <a14:backgroundMark x1="85185" y1="7639" x2="83995" y2="2183"/>
                        <a14:backgroundMark x1="83995" y1="2183" x2="85053" y2="8036"/>
                        <a14:backgroundMark x1="83862" y1="2778" x2="83730" y2="99"/>
                        <a14:backgroundMark x1="85317" y1="4861" x2="83598" y2="2480"/>
                        <a14:backgroundMark x1="84392" y1="2579" x2="83995" y2="5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86496">
            <a:off x="3359633" y="2087556"/>
            <a:ext cx="2424733" cy="3303962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395472" y="620279"/>
            <a:ext cx="43857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Маленький опыт </a:t>
            </a:r>
            <a:r>
              <a:rPr lang="ru-RU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начало большого пути</a:t>
            </a:r>
            <a:r>
              <a:rPr lang="en-US" sz="175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755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A838FE-F5D4-45FC-9794-315D76065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0" y="0"/>
            <a:ext cx="9144000" cy="5547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36B263-CD46-44C3-B689-B905BAE50C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9" y="4808220"/>
            <a:ext cx="9157223" cy="335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F19079-4384-471B-8B8A-CB78BE945318}"/>
              </a:ext>
            </a:extLst>
          </p:cNvPr>
          <p:cNvSpPr txBox="1"/>
          <p:nvPr/>
        </p:nvSpPr>
        <p:spPr>
          <a:xfrm>
            <a:off x="8717594" y="442596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632" y="501325"/>
            <a:ext cx="3754987" cy="4206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7925" y="1985375"/>
            <a:ext cx="4234200" cy="192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Ребенок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400" dirty="0">
                <a:latin typeface="Arial" pitchFamily="34" charset="0"/>
                <a:ea typeface="Arial" pitchFamily="34" charset="-122"/>
                <a:cs typeface="Arial" pitchFamily="34" charset="-120"/>
              </a:rPr>
              <a:t>с интересом</a:t>
            </a:r>
            <a:r>
              <a:rPr lang="en-US" sz="1400" dirty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наблюдает, сравнивает и делает выводы. Эксперимент помогает пройти путь от вопроса и гипотезы к проверке, анализу результата и осознанному учебному действию, которое можно представить и обсудить в проекте.
</a:t>
            </a:r>
            <a:endParaRPr lang="en-US" sz="1400" dirty="0"/>
          </a:p>
        </p:txBody>
      </p:sp>
      <p:sp>
        <p:nvSpPr>
          <p:cNvPr id="7" name="Text 1"/>
          <p:cNvSpPr txBox="1"/>
          <p:nvPr/>
        </p:nvSpPr>
        <p:spPr>
          <a:xfrm>
            <a:off x="103489" y="1097025"/>
            <a:ext cx="4366200" cy="94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Зачем начальной школе исследовательская логика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sp>
        <p:nvSpPr>
          <p:cNvPr id="8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B0003A-0984-4020-B6CA-81D15C0FB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" y="0"/>
            <a:ext cx="9144000" cy="5547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A44EAF-E84A-4708-8F9A-9F5C7FEDB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803025"/>
            <a:ext cx="9144000" cy="335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0C2891-A149-4EF8-A732-DF3BFF222FB6}"/>
              </a:ext>
            </a:extLst>
          </p:cNvPr>
          <p:cNvSpPr txBox="1"/>
          <p:nvPr/>
        </p:nvSpPr>
        <p:spPr>
          <a:xfrm>
            <a:off x="8775747" y="4422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102" y="1059700"/>
            <a:ext cx="2673546" cy="36129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70144" y="658000"/>
            <a:ext cx="83199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ru-RU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Ключевой вектор</a:t>
            </a:r>
            <a:endParaRPr lang="en-US" sz="2000" dirty="0"/>
          </a:p>
        </p:txBody>
      </p:sp>
      <p:sp>
        <p:nvSpPr>
          <p:cNvPr id="6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</a:t>
            </a:r>
            <a:endParaRPr lang="en-US" sz="1000" dirty="0"/>
          </a:p>
        </p:txBody>
      </p:sp>
      <p:sp>
        <p:nvSpPr>
          <p:cNvPr id="7" name="Text 2"/>
          <p:cNvSpPr txBox="1"/>
          <p:nvPr/>
        </p:nvSpPr>
        <p:spPr>
          <a:xfrm>
            <a:off x="470144" y="1345813"/>
            <a:ext cx="2567039" cy="24644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ea typeface="Arial" pitchFamily="34" charset="-122"/>
                <a:cs typeface="Arial" pitchFamily="34" charset="-120"/>
              </a:rPr>
              <a:t>
</a:t>
            </a:r>
            <a:endParaRPr lang="ru-RU" sz="1600" b="1" dirty="0">
              <a:solidFill>
                <a:srgbClr val="000000"/>
              </a:solidFill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en-US" sz="1600" dirty="0" err="1">
                <a:solidFill>
                  <a:srgbClr val="000000"/>
                </a:solidFill>
                <a:ea typeface="Arial" pitchFamily="34" charset="-122"/>
                <a:cs typeface="Arial" pitchFamily="34" charset="-120"/>
              </a:rPr>
              <a:t>Мы</a:t>
            </a:r>
            <a:r>
              <a:rPr lang="en-US" sz="1600" dirty="0">
                <a:solidFill>
                  <a:srgbClr val="000000"/>
                </a:solidFill>
                <a:ea typeface="Arial" pitchFamily="34" charset="-122"/>
                <a:cs typeface="Arial" pitchFamily="34" charset="-120"/>
              </a:rPr>
              <a:t> прошли путь </a:t>
            </a:r>
            <a:r>
              <a:rPr lang="en-US" sz="1600" dirty="0" err="1">
                <a:solidFill>
                  <a:srgbClr val="000000"/>
                </a:solidFill>
                <a:ea typeface="Arial" pitchFamily="34" charset="-122"/>
                <a:cs typeface="Arial" pitchFamily="34" charset="-120"/>
              </a:rPr>
              <a:t>от</a:t>
            </a:r>
            <a:r>
              <a:rPr lang="en-US" sz="1600" dirty="0">
                <a:solidFill>
                  <a:srgbClr val="000000"/>
                </a:solidFill>
                <a:ea typeface="Arial" pitchFamily="34" charset="-122"/>
                <a:cs typeface="Arial" pitchFamily="34" charset="-120"/>
              </a:rPr>
              <a:t> </a:t>
            </a:r>
            <a:r>
              <a:rPr lang="ru-RU" sz="1600" dirty="0">
                <a:solidFill>
                  <a:srgbClr val="000000"/>
                </a:solidFill>
                <a:ea typeface="Arial" pitchFamily="34" charset="-122"/>
                <a:cs typeface="Arial" pitchFamily="34" charset="-120"/>
              </a:rPr>
              <a:t>маленьких </a:t>
            </a:r>
            <a:r>
              <a:rPr lang="en-US" sz="1600" dirty="0" err="1">
                <a:solidFill>
                  <a:srgbClr val="000000"/>
                </a:solidFill>
                <a:ea typeface="Arial" pitchFamily="34" charset="-122"/>
                <a:cs typeface="Arial" pitchFamily="34" charset="-120"/>
              </a:rPr>
              <a:t>опытов</a:t>
            </a:r>
            <a:r>
              <a:rPr lang="en-US" sz="1600" dirty="0">
                <a:solidFill>
                  <a:srgbClr val="000000"/>
                </a:solidFill>
                <a:ea typeface="Arial" pitchFamily="34" charset="-122"/>
                <a:cs typeface="Arial" pitchFamily="34" charset="-120"/>
              </a:rPr>
              <a:t> к </a:t>
            </a:r>
            <a:r>
              <a:rPr lang="ru-RU" sz="1600" dirty="0">
                <a:solidFill>
                  <a:srgbClr val="000000"/>
                </a:solidFill>
                <a:ea typeface="Arial" pitchFamily="34" charset="-122"/>
                <a:cs typeface="Arial" pitchFamily="34" charset="-120"/>
              </a:rPr>
              <a:t>серьёзной </a:t>
            </a:r>
            <a:r>
              <a:rPr lang="en-US" sz="1600" dirty="0" err="1">
                <a:solidFill>
                  <a:srgbClr val="000000"/>
                </a:solidFill>
                <a:ea typeface="Arial" pitchFamily="34" charset="-122"/>
                <a:cs typeface="Arial" pitchFamily="34" charset="-120"/>
              </a:rPr>
              <a:t>проектной</a:t>
            </a:r>
            <a:r>
              <a:rPr lang="en-US" sz="1600" dirty="0">
                <a:solidFill>
                  <a:srgbClr val="000000"/>
                </a:solidFill>
                <a:ea typeface="Arial" pitchFamily="34" charset="-122"/>
                <a:cs typeface="Arial" pitchFamily="34" charset="-120"/>
              </a:rPr>
              <a:t> работе, сохраняя смысл обучения как активного действия. </a:t>
            </a:r>
            <a:endParaRPr lang="ru-RU" sz="1600" dirty="0">
              <a:solidFill>
                <a:srgbClr val="000000"/>
              </a:solidFill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ru-RU" sz="1600" dirty="0">
              <a:solidFill>
                <a:srgbClr val="000000"/>
              </a:solidFill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en-US" sz="1600" dirty="0" err="1">
                <a:solidFill>
                  <a:srgbClr val="000000"/>
                </a:solidFill>
                <a:ea typeface="Arial" pitchFamily="34" charset="-122"/>
                <a:cs typeface="Arial" pitchFamily="34" charset="-120"/>
              </a:rPr>
              <a:t>Индивидуализация</a:t>
            </a:r>
            <a:r>
              <a:rPr lang="en-US" sz="1600" dirty="0">
                <a:solidFill>
                  <a:srgbClr val="000000"/>
                </a:solidFill>
                <a:ea typeface="Arial" pitchFamily="34" charset="-122"/>
                <a:cs typeface="Arial" pitchFamily="34" charset="-120"/>
              </a:rPr>
              <a:t> и поддержка семьи помогают сделать этот переход устойчивым и результативным.
</a:t>
            </a:r>
            <a:endParaRPr lang="en-US" sz="1600" dirty="0"/>
          </a:p>
        </p:txBody>
      </p:sp>
      <p:sp>
        <p:nvSpPr>
          <p:cNvPr id="8" name="Text 3"/>
          <p:cNvSpPr txBox="1"/>
          <p:nvPr/>
        </p:nvSpPr>
        <p:spPr>
          <a:xfrm>
            <a:off x="3772376" y="2206612"/>
            <a:ext cx="1246839" cy="16036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Следующий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шаг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019AAC-32C4-45A7-B570-0B39455B5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018" y="1202949"/>
            <a:ext cx="2387964" cy="3346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5090D7-2AAB-4479-9097-5C33EF327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4102" y="1189500"/>
            <a:ext cx="2629067" cy="3411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B2F495-8DCB-4DF2-8E73-40C061A61C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039"/>
            <a:ext cx="9144000" cy="5547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5FBFDD-A570-47B0-861D-493098DF6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808220"/>
            <a:ext cx="9144000" cy="335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508CE2-4423-4B2D-BF46-4544068CFE06}"/>
              </a:ext>
            </a:extLst>
          </p:cNvPr>
          <p:cNvSpPr txBox="1"/>
          <p:nvPr/>
        </p:nvSpPr>
        <p:spPr>
          <a:xfrm>
            <a:off x="8693169" y="443888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978" y="449775"/>
            <a:ext cx="4412197" cy="4429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79089" y="978450"/>
            <a:ext cx="3766800" cy="159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600" dirty="0"/>
          </a:p>
        </p:txBody>
      </p:sp>
      <p:sp>
        <p:nvSpPr>
          <p:cNvPr id="5" name="Text 1"/>
          <p:cNvSpPr txBox="1"/>
          <p:nvPr/>
        </p:nvSpPr>
        <p:spPr>
          <a:xfrm>
            <a:off x="279089" y="1691400"/>
            <a:ext cx="3766800" cy="17607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00000"/>
              </a:lnSpc>
              <a:buNone/>
            </a:pPr>
            <a:endParaRPr lang="ru-RU" sz="28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14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294D9C-ED4B-4C4F-9A27-3A424797B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9144000" cy="71422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C203075-878E-453B-B8F7-DEABA19F0EC3}"/>
              </a:ext>
            </a:extLst>
          </p:cNvPr>
          <p:cNvSpPr/>
          <p:nvPr/>
        </p:nvSpPr>
        <p:spPr>
          <a:xfrm>
            <a:off x="4167051" y="714224"/>
            <a:ext cx="4697860" cy="4093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DFDD1D-B723-4515-BD20-CD2ACED8BD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410" b="8745"/>
          <a:stretch/>
        </p:blipFill>
        <p:spPr>
          <a:xfrm>
            <a:off x="1685945" y="1314686"/>
            <a:ext cx="5278066" cy="28494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FACB71-FAE0-4C3E-9C81-6C2DBF417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808220"/>
            <a:ext cx="9144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00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425" y="1168003"/>
            <a:ext cx="3757200" cy="335359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1386072" y="620122"/>
            <a:ext cx="81837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Эксперимент как старт учебного исследования
</a:t>
            </a:r>
            <a:endParaRPr lang="en-US" sz="2000" dirty="0"/>
          </a:p>
        </p:txBody>
      </p:sp>
      <p:sp>
        <p:nvSpPr>
          <p:cNvPr id="9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000" dirty="0"/>
          </a:p>
        </p:txBody>
      </p:sp>
      <p:sp>
        <p:nvSpPr>
          <p:cNvPr id="10" name="Text 2"/>
          <p:cNvSpPr txBox="1"/>
          <p:nvPr/>
        </p:nvSpPr>
        <p:spPr>
          <a:xfrm>
            <a:off x="941800" y="1021081"/>
            <a:ext cx="3449700" cy="88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99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Постановка вопроса
</a:t>
            </a:r>
            <a:r>
              <a:rPr lang="en-US" sz="45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9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Начинайте с наблюдаемого явления и формулируйте измеримый исследовательский вопрос. Ученик понимает, что именно предстоит проверить, какие результаты будут считаться подтверждением или опровержением гипотезы.
</a:t>
            </a:r>
            <a:endParaRPr lang="en-US" sz="999" dirty="0"/>
          </a:p>
        </p:txBody>
      </p:sp>
      <p:sp>
        <p:nvSpPr>
          <p:cNvPr id="11" name="Text 3"/>
          <p:cNvSpPr txBox="1"/>
          <p:nvPr/>
        </p:nvSpPr>
        <p:spPr>
          <a:xfrm>
            <a:off x="941800" y="2355720"/>
            <a:ext cx="3449700" cy="879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97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Проектирование опыта
</a:t>
            </a:r>
            <a:r>
              <a:rPr lang="en-US" sz="44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7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Определите переменные, план наблюдений и критерии качества данных. Укажите, чем будет отличаться проба от контроля, сколько повторов потребуется и как фиксировать результаты в таблице или журнале наблюдений.
</a:t>
            </a:r>
            <a:endParaRPr lang="en-US" sz="978" dirty="0"/>
          </a:p>
        </p:txBody>
      </p:sp>
      <p:sp>
        <p:nvSpPr>
          <p:cNvPr id="12" name="Text 4"/>
          <p:cNvSpPr txBox="1"/>
          <p:nvPr/>
        </p:nvSpPr>
        <p:spPr>
          <a:xfrm>
            <a:off x="941800" y="3584547"/>
            <a:ext cx="3449700" cy="949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1007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Проверка гипотезы и выводы
</a:t>
            </a:r>
            <a:r>
              <a:rPr lang="en-US" sz="45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0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Сопоставьте полученные результаты с ожиданиями, объясните расхождения и ограничения метода. Сформулируйте вывод в терминах вопроса исследования и </a:t>
            </a:r>
            <a:r>
              <a:rPr lang="en-US" sz="1007" dirty="0">
                <a:latin typeface="Arial" pitchFamily="34" charset="0"/>
                <a:ea typeface="Arial" pitchFamily="34" charset="-122"/>
                <a:cs typeface="Arial" pitchFamily="34" charset="-120"/>
              </a:rPr>
              <a:t>с</a:t>
            </a:r>
            <a:r>
              <a:rPr lang="ru-RU" sz="1007" dirty="0">
                <a:latin typeface="Arial" pitchFamily="34" charset="0"/>
                <a:ea typeface="Arial" pitchFamily="34" charset="-122"/>
                <a:cs typeface="Arial" pitchFamily="34" charset="-120"/>
              </a:rPr>
              <a:t>прогнозируйте</a:t>
            </a:r>
            <a:r>
              <a:rPr lang="en-US" sz="1007" dirty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следующий шаг для будущего проекта.
</a:t>
            </a:r>
            <a:endParaRPr lang="en-US" sz="1007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01A3A8-32D5-4A4D-AEE3-BA6A6A4779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776"/>
            <a:ext cx="9144000" cy="5547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625573-EC56-418F-A6A8-E22A6E363C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808220"/>
            <a:ext cx="9144000" cy="335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1CE41D-7110-4A74-8197-4307B4DD246E}"/>
              </a:ext>
            </a:extLst>
          </p:cNvPr>
          <p:cNvSpPr txBox="1"/>
          <p:nvPr/>
        </p:nvSpPr>
        <p:spPr>
          <a:xfrm>
            <a:off x="8750969" y="44718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75" y="3003627"/>
            <a:ext cx="2700000" cy="178769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475" y="3003627"/>
            <a:ext cx="2700000" cy="178769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0475" y="3003627"/>
            <a:ext cx="2700000" cy="178769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882000" y="730964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 опыта к проекту: эволюция учебной деятельности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sp>
        <p:nvSpPr>
          <p:cNvPr id="12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000" dirty="0"/>
          </a:p>
        </p:txBody>
      </p:sp>
      <p:sp>
        <p:nvSpPr>
          <p:cNvPr id="13" name="Text 2"/>
          <p:cNvSpPr txBox="1"/>
          <p:nvPr/>
        </p:nvSpPr>
        <p:spPr>
          <a:xfrm>
            <a:off x="818988" y="985350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ct val="115000"/>
              </a:lnSpc>
            </a:pPr>
            <a:r>
              <a:rPr lang="ru-RU" sz="986" dirty="0">
                <a:latin typeface="Arial" pitchFamily="34" charset="0"/>
                <a:ea typeface="Arial" pitchFamily="34" charset="-122"/>
                <a:cs typeface="Arial" pitchFamily="34" charset="-120"/>
              </a:rPr>
              <a:t>С</a:t>
            </a:r>
            <a:r>
              <a:rPr lang="en-US" sz="986" dirty="0">
                <a:latin typeface="Arial" pitchFamily="34" charset="0"/>
                <a:ea typeface="Arial" pitchFamily="34" charset="-122"/>
                <a:cs typeface="Arial" pitchFamily="34" charset="-120"/>
              </a:rPr>
              <a:t>тарт учебного эксперимента</a:t>
            </a:r>
            <a:r>
              <a:rPr lang="ru-RU" sz="986" dirty="0">
                <a:latin typeface="Arial" pitchFamily="34" charset="0"/>
                <a:ea typeface="Arial" pitchFamily="34" charset="-122"/>
                <a:cs typeface="Arial" pitchFamily="34" charset="-120"/>
              </a:rPr>
              <a:t>:</a:t>
            </a:r>
            <a:r>
              <a:rPr lang="en-US" sz="986" dirty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986" dirty="0">
                <a:latin typeface="Arial" pitchFamily="34" charset="0"/>
                <a:ea typeface="Arial" pitchFamily="34" charset="-122"/>
                <a:cs typeface="Arial" pitchFamily="34" charset="-120"/>
              </a:rPr>
              <a:t>о</a:t>
            </a:r>
            <a:r>
              <a:rPr lang="en-US" sz="986" dirty="0">
                <a:latin typeface="Arial" pitchFamily="34" charset="0"/>
                <a:ea typeface="Arial" pitchFamily="34" charset="-122"/>
                <a:cs typeface="Arial" pitchFamily="34" charset="-120"/>
              </a:rPr>
              <a:t>т наблюдения к замыслу </a:t>
            </a:r>
            <a:r>
              <a:rPr lang="en-US" sz="98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6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Учебный эксперимент во внеурочной деятельности начинается с осмысленного наблюдения. Участники фиксируют факты, сравнивают наблюдаемое и формулируют исходные вопросы. Так появляется замысел: что именно нужно проверить и какой результат будет считаться проектным продуктом.
</a:t>
            </a:r>
            <a:endParaRPr lang="en-US" sz="986" dirty="0"/>
          </a:p>
        </p:txBody>
      </p:sp>
      <p:sp>
        <p:nvSpPr>
          <p:cNvPr id="14" name="Text 3"/>
          <p:cNvSpPr txBox="1"/>
          <p:nvPr/>
        </p:nvSpPr>
        <p:spPr>
          <a:xfrm>
            <a:off x="3677675" y="976546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98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Эксперимент как мост: от фактов к практическому решению
</a:t>
            </a:r>
            <a:r>
              <a:rPr lang="en-US" sz="110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6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Логика перехода отражает эволюцию учебной деятельности: от фиксации наблюдений к практическому результату. На промежуточных этапах участники уточняют гипотезу, выстраивают действия и проверяют выводы. Это превращает опыт в управляемый процесс достижения измеримого результата.
</a:t>
            </a:r>
            <a:endParaRPr lang="en-US" sz="986" dirty="0"/>
          </a:p>
        </p:txBody>
      </p:sp>
      <p:sp>
        <p:nvSpPr>
          <p:cNvPr id="15" name="Text 4"/>
          <p:cNvSpPr txBox="1"/>
          <p:nvPr/>
        </p:nvSpPr>
        <p:spPr>
          <a:xfrm>
            <a:off x="6408525" y="985350"/>
            <a:ext cx="2134401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ct val="115000"/>
              </a:lnSpc>
            </a:pPr>
            <a:r>
              <a:rPr lang="ru-RU" sz="98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</a:t>
            </a:r>
            <a:r>
              <a:rPr lang="en-US" sz="98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тог наблюдения</a:t>
            </a:r>
            <a:r>
              <a:rPr lang="ru-RU" sz="98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</a:t>
            </a:r>
            <a:r>
              <a:rPr lang="en-US" sz="98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986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</a:t>
            </a:r>
            <a:r>
              <a:rPr lang="en-US" sz="98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роектный </a:t>
            </a:r>
            <a:r>
              <a:rPr lang="en-US" sz="986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продукт</a:t>
            </a:r>
            <a:r>
              <a:rPr lang="en-US" sz="98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
</a:t>
            </a:r>
            <a:r>
              <a:rPr lang="en-US" sz="110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6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Когда наблюдения и проверки собраны в единую картину, формируется проектный продукт. Он становится видимым итогом учебной работы и подчеркивает ее смысл: опыт не заканчивается обсуждением, а преобразуется в конкретный результат. Такая связка «наблюдение</a:t>
            </a:r>
            <a:r>
              <a:rPr lang="ru-RU" sz="86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- </a:t>
            </a:r>
            <a:r>
              <a:rPr lang="en-US" sz="86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проект» помогает закрепить новое знание.
</a:t>
            </a:r>
            <a:endParaRPr lang="en-US" sz="986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8E9F93-C9D4-4080-97B4-36C2500F639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4079" b="9268"/>
          <a:stretch/>
        </p:blipFill>
        <p:spPr>
          <a:xfrm>
            <a:off x="418525" y="3003626"/>
            <a:ext cx="2699900" cy="17876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4DDE40B-D871-43B5-B253-C4F18D81D17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282" t="9246" r="40209" b="7219"/>
          <a:stretch/>
        </p:blipFill>
        <p:spPr>
          <a:xfrm>
            <a:off x="3199324" y="3003627"/>
            <a:ext cx="2699999" cy="178769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259CBB-5F3E-4D25-BAFC-5BB6BB1907B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8420" t="8733" r="2733" b="10402"/>
          <a:stretch/>
        </p:blipFill>
        <p:spPr>
          <a:xfrm>
            <a:off x="5980475" y="3003626"/>
            <a:ext cx="2712384" cy="17627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09FC8EB-A7C4-446D-A3D9-6CF0B8777D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1262"/>
            <a:ext cx="9144000" cy="5547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6515759-91C5-47DE-89A0-CA0D1E0562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766399"/>
            <a:ext cx="9144000" cy="3686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35B034-A45C-48D4-A099-F6E5B62A48A5}"/>
              </a:ext>
            </a:extLst>
          </p:cNvPr>
          <p:cNvSpPr txBox="1"/>
          <p:nvPr/>
        </p:nvSpPr>
        <p:spPr>
          <a:xfrm>
            <a:off x="8774457" y="4422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3679" y="1059700"/>
            <a:ext cx="2674393" cy="36129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418172" y="709882"/>
            <a:ext cx="83199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Кухня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как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 первая лаборатория»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sp>
        <p:nvSpPr>
          <p:cNvPr id="8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000" dirty="0"/>
          </a:p>
        </p:txBody>
      </p:sp>
      <p:sp>
        <p:nvSpPr>
          <p:cNvPr id="9" name="Text 2"/>
          <p:cNvSpPr txBox="1"/>
          <p:nvPr/>
        </p:nvSpPr>
        <p:spPr>
          <a:xfrm>
            <a:off x="594828" y="1307162"/>
            <a:ext cx="23523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lnSpc>
                <a:spcPct val="115000"/>
              </a:lnSpc>
              <a:buNone/>
            </a:pPr>
            <a:endParaRPr lang="ru-RU" sz="953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Наблюдение и гипотезы</a:t>
            </a:r>
            <a:r>
              <a:rPr lang="en-US" sz="953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381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Кухня учит замечать закономерности: как меняются вкус, текстура и время при </a:t>
            </a:r>
            <a:r>
              <a:rPr lang="en-US" sz="105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разных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температурах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ru-RU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Учащийся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формулирует предположения («</a:t>
            </a:r>
            <a:r>
              <a:rPr lang="en-US" sz="105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если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…</a:t>
            </a:r>
            <a:r>
              <a:rPr lang="ru-RU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то…»), затем проверяет их практикой и фиксирует результаты.</a:t>
            </a:r>
            <a:r>
              <a:rPr lang="en-US" sz="104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953" dirty="0"/>
          </a:p>
        </p:txBody>
      </p:sp>
      <p:sp>
        <p:nvSpPr>
          <p:cNvPr id="10" name="Text 3"/>
          <p:cNvSpPr txBox="1"/>
          <p:nvPr/>
        </p:nvSpPr>
        <p:spPr>
          <a:xfrm>
            <a:off x="3389363" y="1307162"/>
            <a:ext cx="23523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Эксперименты с переменными</a:t>
            </a:r>
            <a:r>
              <a:rPr lang="en-US" sz="887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35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 готовке легко управлять переменными </a:t>
            </a:r>
            <a:r>
              <a:rPr lang="ru-RU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видом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продукта, </a:t>
            </a:r>
            <a:r>
              <a:rPr lang="en-US" sz="105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временем</a:t>
            </a:r>
            <a:r>
              <a:rPr lang="ru-RU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нагрева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последовательностью шагов. Это </a:t>
            </a:r>
            <a:r>
              <a:rPr lang="en-US" sz="105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развивает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причинно</a:t>
            </a:r>
            <a:r>
              <a:rPr lang="ru-RU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‑</a:t>
            </a:r>
            <a:r>
              <a:rPr lang="ru-RU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следственн</a:t>
            </a:r>
            <a:r>
              <a:rPr lang="ru-RU" sz="105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ы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 </a:t>
            </a:r>
            <a:r>
              <a:rPr lang="ru-RU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связи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что именно повлияло на итог и почему.</a:t>
            </a:r>
            <a:r>
              <a:rPr lang="en-US" sz="9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887" dirty="0"/>
          </a:p>
        </p:txBody>
      </p:sp>
      <p:sp>
        <p:nvSpPr>
          <p:cNvPr id="11" name="Text 4"/>
          <p:cNvSpPr txBox="1"/>
          <p:nvPr/>
        </p:nvSpPr>
        <p:spPr>
          <a:xfrm>
            <a:off x="594828" y="3266233"/>
            <a:ext cx="23523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997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Измеримость и повторяемость
</a:t>
            </a:r>
            <a:r>
              <a:rPr lang="en-US" sz="39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Рецепт</a:t>
            </a:r>
            <a:r>
              <a:rPr lang="en-US" sz="109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задаёт «методику»: граммовки, таймеры, режимы. Участник 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сравнивает</a:t>
            </a:r>
            <a:r>
              <a:rPr lang="en-US" sz="109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09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результаты каждой попытки</a:t>
            </a:r>
            <a:r>
              <a:rPr lang="en-US" sz="109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повторяет опыт и делает выводы об устойчивости результата </a:t>
            </a:r>
            <a:r>
              <a:rPr lang="ru-RU" sz="109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</a:t>
            </a:r>
            <a:r>
              <a:rPr lang="en-US" sz="109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важный навык учебного исследования.
</a:t>
            </a:r>
            <a:endParaRPr lang="en-US" sz="997" dirty="0"/>
          </a:p>
        </p:txBody>
      </p:sp>
      <p:sp>
        <p:nvSpPr>
          <p:cNvPr id="12" name="Text 5"/>
          <p:cNvSpPr txBox="1"/>
          <p:nvPr/>
        </p:nvSpPr>
        <p:spPr>
          <a:xfrm>
            <a:off x="3389363" y="3185058"/>
            <a:ext cx="23523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Безопасность и ответственность</a:t>
            </a:r>
            <a:r>
              <a:rPr lang="en-US" sz="887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35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Кухонная практика требует гигиены, термобезопасности и соблюдения инструкций. В учебной деятельности это переносится в культуру выполнения работы по правилам, контроле рисков и ответственности за качество конечного «продукта».</a:t>
            </a:r>
            <a:r>
              <a:rPr lang="en-US" sz="9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887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E306DF9-8BF1-47F7-B0F7-15DACB1AA6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487" y="-5375"/>
            <a:ext cx="9144000" cy="5547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4EBC30-68A0-4E97-9957-3E3F151DF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487" y="4812310"/>
            <a:ext cx="9144000" cy="335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AD3F3F-899E-4C15-BE21-AB7D4057B65B}"/>
              </a:ext>
            </a:extLst>
          </p:cNvPr>
          <p:cNvSpPr txBox="1"/>
          <p:nvPr/>
        </p:nvSpPr>
        <p:spPr>
          <a:xfrm>
            <a:off x="8790193" y="4487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25" y="2374505"/>
            <a:ext cx="8183700" cy="257339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000" dirty="0"/>
          </a:p>
        </p:txBody>
      </p:sp>
      <p:sp>
        <p:nvSpPr>
          <p:cNvPr id="9" name="Text 2"/>
          <p:cNvSpPr txBox="1"/>
          <p:nvPr/>
        </p:nvSpPr>
        <p:spPr>
          <a:xfrm>
            <a:off x="1016400" y="802503"/>
            <a:ext cx="1785300" cy="96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76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«Вулкан на столе»
</a:t>
            </a:r>
            <a:r>
              <a:rPr lang="en-US" sz="30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latin typeface="Arial" pitchFamily="34" charset="0"/>
                <a:ea typeface="Arial" pitchFamily="34" charset="-122"/>
                <a:cs typeface="Arial" pitchFamily="34" charset="-120"/>
              </a:rPr>
              <a:t>Сода, уксус и немного моющего средства создают эффект извержения. Дети видят выделение углекислого газа и понимают, как химическая реакция может быть заметной и впечатляющей.</a:t>
            </a:r>
            <a:r>
              <a:rPr lang="en-US" sz="84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764" dirty="0"/>
          </a:p>
        </p:txBody>
      </p:sp>
      <p:sp>
        <p:nvSpPr>
          <p:cNvPr id="10" name="Text 3"/>
          <p:cNvSpPr txBox="1"/>
          <p:nvPr/>
        </p:nvSpPr>
        <p:spPr>
          <a:xfrm>
            <a:off x="3929738" y="795600"/>
            <a:ext cx="1785300" cy="96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82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«Лавовая лампа»
</a:t>
            </a:r>
            <a:r>
              <a:rPr lang="en-US" sz="32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Вода и масло не смешиваются из-за разной плотности, а пузырьки газа поднимают окрашенные капли вверх. Опыт помогает увидеть скрытую логику расслоения жидкостей.
</a:t>
            </a:r>
            <a:endParaRPr lang="en-US" sz="822" dirty="0"/>
          </a:p>
        </p:txBody>
      </p:sp>
      <p:sp>
        <p:nvSpPr>
          <p:cNvPr id="11" name="Text 4"/>
          <p:cNvSpPr txBox="1"/>
          <p:nvPr/>
        </p:nvSpPr>
        <p:spPr>
          <a:xfrm>
            <a:off x="6816925" y="802503"/>
            <a:ext cx="1785300" cy="96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82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«Неньютоновская жидкость»
</a:t>
            </a:r>
            <a:r>
              <a:rPr lang="en-US" sz="32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Смесь крахмала и воды ведет себя по-разному при медленном и резком воздействии. Это наглядно показывает, что свойства вещества могут меняться в зависимости от силы</a:t>
            </a:r>
            <a:r>
              <a:rPr lang="ru-RU" sz="90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воздействия на их</a:t>
            </a:r>
            <a:r>
              <a:rPr lang="en-US" sz="90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
</a:t>
            </a:r>
            <a:endParaRPr lang="en-US" sz="82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9F6843-9BF3-4BF8-AF74-EA2DDC68AF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7" t="8066" r="53147" b="7030"/>
          <a:stretch/>
        </p:blipFill>
        <p:spPr>
          <a:xfrm>
            <a:off x="418525" y="2374505"/>
            <a:ext cx="2580451" cy="25733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5E1CFA-B924-4D94-8D45-7E2EDD4335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42" t="7168" r="52471" b="9715"/>
          <a:stretch/>
        </p:blipFill>
        <p:spPr>
          <a:xfrm>
            <a:off x="3139653" y="2376281"/>
            <a:ext cx="2732482" cy="25716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687C5E-5B5B-4CDE-BE81-D873E1DE8AF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8198" t="5304" r="2441" b="8214"/>
          <a:stretch/>
        </p:blipFill>
        <p:spPr>
          <a:xfrm>
            <a:off x="5972375" y="2381408"/>
            <a:ext cx="2629850" cy="25664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0BA3B0-8491-4800-AC7A-013F043F86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0241"/>
          <a:stretch/>
        </p:blipFill>
        <p:spPr>
          <a:xfrm>
            <a:off x="-1" y="4808845"/>
            <a:ext cx="9143999" cy="3346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E2E989-E62D-4418-8F01-1FADE3CBBF4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3781"/>
          <a:stretch/>
        </p:blipFill>
        <p:spPr>
          <a:xfrm>
            <a:off x="2" y="0"/>
            <a:ext cx="9143998" cy="55620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7D49410-D9CE-4A86-96B0-874E2CE304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8345" y="396039"/>
            <a:ext cx="6449255" cy="584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A24EEE-8FD7-4B03-9A43-6750756F268D}"/>
              </a:ext>
            </a:extLst>
          </p:cNvPr>
          <p:cNvSpPr txBox="1"/>
          <p:nvPr/>
        </p:nvSpPr>
        <p:spPr>
          <a:xfrm>
            <a:off x="8761808" y="44459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00" y="1799351"/>
            <a:ext cx="4152000" cy="181955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" y="-233203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20100" y="4191525"/>
            <a:ext cx="35547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4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Содержание внеурочных опытов по физике и химии для начальной школы
</a:t>
            </a:r>
            <a:endParaRPr lang="en-US" sz="843" dirty="0"/>
          </a:p>
        </p:txBody>
      </p:sp>
      <p:sp>
        <p:nvSpPr>
          <p:cNvPr id="6" name="Text 1"/>
          <p:cNvSpPr txBox="1"/>
          <p:nvPr/>
        </p:nvSpPr>
        <p:spPr>
          <a:xfrm>
            <a:off x="4816673" y="4067092"/>
            <a:ext cx="3696300" cy="1712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 показывает, как один и тот же формат опыта помогает раскрывать разные научные идеи и формировать разные учебные результаты.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000" dirty="0"/>
          </a:p>
        </p:txBody>
      </p:sp>
      <p:sp>
        <p:nvSpPr>
          <p:cNvPr id="8" name="Text 3"/>
          <p:cNvSpPr txBox="1"/>
          <p:nvPr/>
        </p:nvSpPr>
        <p:spPr>
          <a:xfrm>
            <a:off x="2496100" y="531305"/>
            <a:ext cx="3989609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Опыты и их учебный эффект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8A733F-1C74-41A8-83C1-294ADF982F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796" t="4443" r="1472" b="3425"/>
          <a:stretch/>
        </p:blipFill>
        <p:spPr>
          <a:xfrm>
            <a:off x="4861434" y="1666259"/>
            <a:ext cx="3907227" cy="2087258"/>
          </a:xfrm>
          <a:prstGeom prst="round2DiagRect">
            <a:avLst>
              <a:gd name="adj1" fmla="val 0"/>
              <a:gd name="adj2" fmla="val 1339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BCD5AF-5853-4AE8-8E9A-5E6A64768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547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D203B1-5890-4E93-888C-169F70C4BE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791400"/>
            <a:ext cx="9144000" cy="364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8DE4A5-0F2F-4C3A-940B-656339342156}"/>
              </a:ext>
            </a:extLst>
          </p:cNvPr>
          <p:cNvSpPr txBox="1"/>
          <p:nvPr/>
        </p:nvSpPr>
        <p:spPr>
          <a:xfrm>
            <a:off x="8774457" y="446011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353" y="1550375"/>
            <a:ext cx="2570244" cy="31221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715800" y="841946"/>
            <a:ext cx="79146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Физические опыты и логика объяснения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sp>
        <p:nvSpPr>
          <p:cNvPr id="7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000" dirty="0"/>
          </a:p>
        </p:txBody>
      </p:sp>
      <p:sp>
        <p:nvSpPr>
          <p:cNvPr id="8" name="Text 2"/>
          <p:cNvSpPr txBox="1"/>
          <p:nvPr/>
        </p:nvSpPr>
        <p:spPr>
          <a:xfrm>
            <a:off x="874645" y="1176900"/>
            <a:ext cx="2071200" cy="128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96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Непотопляемый пакет
</a:t>
            </a:r>
            <a:r>
              <a:rPr lang="en-US" sz="38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Полиэтиленовый пакет остается герметичным, потому что эластичный материал плотно облегает карандаш. Дети видят, как свойства вещества помогают сохранить воду внутри.</a:t>
            </a:r>
            <a:r>
              <a:rPr lang="en-US" sz="106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969" dirty="0"/>
          </a:p>
        </p:txBody>
      </p:sp>
      <p:sp>
        <p:nvSpPr>
          <p:cNvPr id="9" name="Text 3"/>
          <p:cNvSpPr txBox="1"/>
          <p:nvPr/>
        </p:nvSpPr>
        <p:spPr>
          <a:xfrm>
            <a:off x="3726046" y="1176900"/>
            <a:ext cx="2071200" cy="128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Яйцо-пловец
</a:t>
            </a:r>
            <a:r>
              <a:rPr lang="en-US" sz="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 соленой воде плотность жидкости возрастает, и яйцо начинает удерживаться на поверхности. Опыт хорошо связывает наблюдение с законом Архимеда.
</a:t>
            </a:r>
            <a:endParaRPr lang="en-US" sz="1000" dirty="0"/>
          </a:p>
        </p:txBody>
      </p:sp>
      <p:sp>
        <p:nvSpPr>
          <p:cNvPr id="10" name="Text 4"/>
          <p:cNvSpPr txBox="1"/>
          <p:nvPr/>
        </p:nvSpPr>
        <p:spPr>
          <a:xfrm>
            <a:off x="874645" y="3179713"/>
            <a:ext cx="2071200" cy="128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96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 факта к закону
</a:t>
            </a:r>
            <a:r>
              <a:rPr lang="en-US" sz="38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Оба опыта учат не только удивляться, но и объяснять результат через физическое свойство или силу. Так формируется привычка опираться на закономерность, а не на догадку.</a:t>
            </a:r>
            <a:r>
              <a:rPr lang="en-US" sz="106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969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A4ED56-2083-4783-8F07-BCBC74E3F7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513" t="5172" r="35027" b="6676"/>
          <a:stretch/>
        </p:blipFill>
        <p:spPr>
          <a:xfrm>
            <a:off x="5981353" y="1079350"/>
            <a:ext cx="2570244" cy="15338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6BF827-04E5-41E3-B964-4C3C0268F7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238" t="23206" r="12518" b="15316"/>
          <a:stretch/>
        </p:blipFill>
        <p:spPr>
          <a:xfrm>
            <a:off x="5981353" y="2613177"/>
            <a:ext cx="2570244" cy="20592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4F43A8-9E0E-40B6-8947-EFEC249A88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547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29E2E2-2B10-424D-8F51-850017288A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808221"/>
            <a:ext cx="9144000" cy="335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5F4DD8-BAEF-4CEE-AF1E-78163FCD8F53}"/>
              </a:ext>
            </a:extLst>
          </p:cNvPr>
          <p:cNvSpPr txBox="1"/>
          <p:nvPr/>
        </p:nvSpPr>
        <p:spPr>
          <a:xfrm>
            <a:off x="8774457" y="448780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12" y="1631450"/>
            <a:ext cx="8261425" cy="3159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8630400" y="4791400"/>
            <a:ext cx="589800" cy="30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000" dirty="0"/>
          </a:p>
        </p:txBody>
      </p:sp>
      <p:sp>
        <p:nvSpPr>
          <p:cNvPr id="6" name="Text 1"/>
          <p:cNvSpPr txBox="1"/>
          <p:nvPr/>
        </p:nvSpPr>
        <p:spPr>
          <a:xfrm>
            <a:off x="1012775" y="574085"/>
            <a:ext cx="8264400" cy="65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Какие навыки формируются через опыт и проект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sp>
        <p:nvSpPr>
          <p:cNvPr id="7" name="Text 2"/>
          <p:cNvSpPr txBox="1"/>
          <p:nvPr/>
        </p:nvSpPr>
        <p:spPr>
          <a:xfrm>
            <a:off x="418525" y="1096575"/>
            <a:ext cx="7712700" cy="432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Обобщение образовательных эффектов внеурочных экспериментов
</a:t>
            </a:r>
            <a:endParaRPr lang="en-US" sz="1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56E60D-E95D-45BF-A444-B19FFA9C94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349"/>
            <a:ext cx="9144000" cy="5547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94AB71-71E0-483B-8111-782C71541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816655"/>
            <a:ext cx="9144000" cy="335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E7B569-A35B-44B0-A478-E8BF53F3BE19}"/>
              </a:ext>
            </a:extLst>
          </p:cNvPr>
          <p:cNvSpPr txBox="1"/>
          <p:nvPr/>
        </p:nvSpPr>
        <p:spPr>
          <a:xfrm>
            <a:off x="8729571" y="44473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1852</Words>
  <Application>Microsoft Office PowerPoint</Application>
  <PresentationFormat>Экран (16:9)</PresentationFormat>
  <Paragraphs>129</Paragraphs>
  <Slides>21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крипер топ</cp:lastModifiedBy>
  <cp:revision>26</cp:revision>
  <dcterms:created xsi:type="dcterms:W3CDTF">2026-06-07T06:22:19Z</dcterms:created>
  <dcterms:modified xsi:type="dcterms:W3CDTF">2026-06-08T16:24:34Z</dcterms:modified>
</cp:coreProperties>
</file>