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347" r:id="rId2"/>
    <p:sldId id="262" r:id="rId3"/>
    <p:sldId id="359" r:id="rId4"/>
    <p:sldId id="360" r:id="rId5"/>
    <p:sldId id="358" r:id="rId6"/>
    <p:sldId id="349" r:id="rId7"/>
    <p:sldId id="293" r:id="rId8"/>
    <p:sldId id="361" r:id="rId9"/>
    <p:sldId id="353" r:id="rId10"/>
    <p:sldId id="350" r:id="rId11"/>
    <p:sldId id="354" r:id="rId12"/>
    <p:sldId id="355" r:id="rId13"/>
    <p:sldId id="356" r:id="rId14"/>
    <p:sldId id="352" r:id="rId15"/>
    <p:sldId id="362" r:id="rId16"/>
    <p:sldId id="288" r:id="rId17"/>
    <p:sldId id="264" r:id="rId18"/>
    <p:sldId id="363" r:id="rId19"/>
    <p:sldId id="269" r:id="rId20"/>
    <p:sldId id="266" r:id="rId21"/>
    <p:sldId id="351" r:id="rId22"/>
    <p:sldId id="318" r:id="rId23"/>
    <p:sldId id="357" r:id="rId24"/>
    <p:sldId id="268" r:id="rId25"/>
    <p:sldId id="291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7862"/>
    <a:srgbClr val="F15B4D"/>
    <a:srgbClr val="E15434"/>
    <a:srgbClr val="325792"/>
    <a:srgbClr val="B1B2BD"/>
    <a:srgbClr val="939EBC"/>
    <a:srgbClr val="44546A"/>
    <a:srgbClr val="8FCD4E"/>
    <a:srgbClr val="F7BB00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5-ти классники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7D8-4419-B3AE-702B154F6A6D}"/>
              </c:ext>
            </c:extLst>
          </c:dPt>
          <c:dPt>
            <c:idx val="1"/>
            <c:bubble3D val="0"/>
            <c:spPr>
              <a:solidFill>
                <a:srgbClr val="FBBD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7D8-4419-B3AE-702B154F6A6D}"/>
              </c:ext>
            </c:extLst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D8-4419-B3AE-702B154F6A6D}"/>
                </c:ext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D8-4419-B3AE-702B154F6A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Обучаются на 4 и 5</c:v>
                </c:pt>
                <c:pt idx="1">
                  <c:v>Остальные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2100</c:v>
                </c:pt>
                <c:pt idx="1">
                  <c:v>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7D8-4419-B3AE-702B154F6A6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Окружающий мир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ОМ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227-46B1-A12E-1B018A732BB5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227-46B1-A12E-1B018A732BB5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227-46B1-A12E-1B018A732BB5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227-46B1-A12E-1B018A732BB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Отлично</c:v>
                </c:pt>
                <c:pt idx="1">
                  <c:v>Хорошо</c:v>
                </c:pt>
                <c:pt idx="2">
                  <c:v>Удовлетворительно</c:v>
                </c:pt>
                <c:pt idx="3">
                  <c:v>Неудовлетворительно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2209</c:v>
                </c:pt>
                <c:pt idx="1">
                  <c:v>2669</c:v>
                </c:pt>
                <c:pt idx="2">
                  <c:v>440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227-46B1-A12E-1B018A732BB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Русский язык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93E-42FB-B81D-21F4B5F4071C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93E-42FB-B81D-21F4B5F4071C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93E-42FB-B81D-21F4B5F4071C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93E-42FB-B81D-21F4B5F4071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Отлично</c:v>
                </c:pt>
                <c:pt idx="1">
                  <c:v>Хорошо</c:v>
                </c:pt>
                <c:pt idx="2">
                  <c:v>Удовлетворительно</c:v>
                </c:pt>
                <c:pt idx="3">
                  <c:v>Неудовлетворительно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1569</c:v>
                </c:pt>
                <c:pt idx="1">
                  <c:v>2911</c:v>
                </c:pt>
                <c:pt idx="2">
                  <c:v>769</c:v>
                </c:pt>
                <c:pt idx="3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CD-4A17-B463-40DCD624932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181274240847602"/>
          <c:y val="0.29453278279108475"/>
          <c:w val="0.46385157506385394"/>
          <c:h val="0.52436392418814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Математика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мат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1E0-4853-9EB9-0F7535F87763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1E0-4853-9EB9-0F7535F87763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1E0-4853-9EB9-0F7535F87763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1E0-4853-9EB9-0F7535F8776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Отлично</c:v>
                </c:pt>
                <c:pt idx="1">
                  <c:v>Хорошо</c:v>
                </c:pt>
                <c:pt idx="2">
                  <c:v>Удовлетворительно</c:v>
                </c:pt>
                <c:pt idx="3">
                  <c:v>Неудовлетворительно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2228</c:v>
                </c:pt>
                <c:pt idx="1">
                  <c:v>2619</c:v>
                </c:pt>
                <c:pt idx="2">
                  <c:v>353</c:v>
                </c:pt>
                <c:pt idx="3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1E0-4853-9EB9-0F7535F8776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9710304202463296"/>
          <c:y val="0.25299447292837607"/>
          <c:w val="0.47286196365954891"/>
          <c:h val="0.50062774712374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Литературное чтение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ЛЧ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6C0-429B-B179-C8F46CD08493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6C0-429B-B179-C8F46CD08493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6C0-429B-B179-C8F46CD08493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6C0-429B-B179-C8F46CD0849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Отлично</c:v>
                </c:pt>
                <c:pt idx="1">
                  <c:v>Хорошо</c:v>
                </c:pt>
                <c:pt idx="2">
                  <c:v>Удовлетворительно</c:v>
                </c:pt>
                <c:pt idx="3">
                  <c:v>Неудовлетворительно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2104</c:v>
                </c:pt>
                <c:pt idx="1">
                  <c:v>2545</c:v>
                </c:pt>
                <c:pt idx="2">
                  <c:v>446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6C0-429B-B179-C8F46CD0849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1603762355063176"/>
          <c:y val="0.30046682705718597"/>
          <c:w val="0.45833930196288886"/>
          <c:h val="0.494693702857639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Окружающий мир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ОМ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227-46B1-A12E-1B018A732BB5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227-46B1-A12E-1B018A732BB5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227-46B1-A12E-1B018A732BB5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227-46B1-A12E-1B018A732BB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Отлично</c:v>
                </c:pt>
                <c:pt idx="1">
                  <c:v>Хорошо</c:v>
                </c:pt>
                <c:pt idx="2">
                  <c:v>Удовлетворительно</c:v>
                </c:pt>
                <c:pt idx="3">
                  <c:v>Неудовлетворительно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2133</c:v>
                </c:pt>
                <c:pt idx="1">
                  <c:v>2784</c:v>
                </c:pt>
                <c:pt idx="2">
                  <c:v>239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227-46B1-A12E-1B018A732BB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0963185492901208"/>
          <c:y val="0.34200513691989459"/>
          <c:w val="0.47115083920612849"/>
          <c:h val="0.52436392418814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Английский язык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АЯ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91B-49ED-A8D1-6DE595D8EE7F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91B-49ED-A8D1-6DE595D8EE7F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91B-49ED-A8D1-6DE595D8EE7F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91B-49ED-A8D1-6DE595D8E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Отлично</c:v>
                </c:pt>
                <c:pt idx="1">
                  <c:v>Хорошо</c:v>
                </c:pt>
                <c:pt idx="2">
                  <c:v>Удовлетворительно</c:v>
                </c:pt>
                <c:pt idx="3">
                  <c:v>Неудовлетворительно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1650</c:v>
                </c:pt>
                <c:pt idx="1">
                  <c:v>2635</c:v>
                </c:pt>
                <c:pt idx="2">
                  <c:v>697</c:v>
                </c:pt>
                <c:pt idx="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91B-49ED-A8D1-6DE595D8EE7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2122743132185723"/>
          <c:y val="0.27079647919768024"/>
          <c:w val="0.45541569455829495"/>
          <c:h val="0.518429637687050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Кол-во участников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Лист1!$B$1:$E$1</c:f>
              <c:strCache>
                <c:ptCount val="4"/>
                <c:pt idx="0">
                  <c:v>2022/23</c:v>
                </c:pt>
                <c:pt idx="1">
                  <c:v>2023/24</c:v>
                </c:pt>
                <c:pt idx="2">
                  <c:v>2024/25</c:v>
                </c:pt>
                <c:pt idx="3">
                  <c:v>2025/26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573</c:v>
                </c:pt>
                <c:pt idx="1">
                  <c:v>630</c:v>
                </c:pt>
                <c:pt idx="2">
                  <c:v>460</c:v>
                </c:pt>
                <c:pt idx="3">
                  <c:v>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2E-48B6-9C47-56EAD46D04BF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Кол-во работ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Лист1!$B$1:$E$1</c:f>
              <c:strCache>
                <c:ptCount val="4"/>
                <c:pt idx="0">
                  <c:v>2022/23</c:v>
                </c:pt>
                <c:pt idx="1">
                  <c:v>2023/24</c:v>
                </c:pt>
                <c:pt idx="2">
                  <c:v>2024/25</c:v>
                </c:pt>
                <c:pt idx="3">
                  <c:v>2025/26</c:v>
                </c:pt>
              </c:strCache>
            </c:strRef>
          </c:cat>
          <c:val>
            <c:numRef>
              <c:f>Лист1!$B$3:$E$3</c:f>
              <c:numCache>
                <c:formatCode>General</c:formatCode>
                <c:ptCount val="4"/>
                <c:pt idx="0">
                  <c:v>481</c:v>
                </c:pt>
                <c:pt idx="1">
                  <c:v>543</c:v>
                </c:pt>
                <c:pt idx="2">
                  <c:v>398</c:v>
                </c:pt>
                <c:pt idx="3">
                  <c:v>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2E-48B6-9C47-56EAD46D04BF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Кол-во победителей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Лист1!$B$1:$E$1</c:f>
              <c:strCache>
                <c:ptCount val="4"/>
                <c:pt idx="0">
                  <c:v>2022/23</c:v>
                </c:pt>
                <c:pt idx="1">
                  <c:v>2023/24</c:v>
                </c:pt>
                <c:pt idx="2">
                  <c:v>2024/25</c:v>
                </c:pt>
                <c:pt idx="3">
                  <c:v>2025/26</c:v>
                </c:pt>
              </c:strCache>
            </c:strRef>
          </c:cat>
          <c:val>
            <c:numRef>
              <c:f>Лист1!$B$4:$E$4</c:f>
              <c:numCache>
                <c:formatCode>General</c:formatCode>
                <c:ptCount val="4"/>
                <c:pt idx="0">
                  <c:v>90</c:v>
                </c:pt>
                <c:pt idx="1">
                  <c:v>167</c:v>
                </c:pt>
                <c:pt idx="2">
                  <c:v>122</c:v>
                </c:pt>
                <c:pt idx="3">
                  <c:v>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2E-48B6-9C47-56EAD46D04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6140512"/>
        <c:axId val="425903824"/>
      </c:barChart>
      <c:catAx>
        <c:axId val="34614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5903824"/>
        <c:crosses val="autoZero"/>
        <c:auto val="1"/>
        <c:lblAlgn val="ctr"/>
        <c:lblOffset val="100"/>
        <c:noMultiLvlLbl val="0"/>
      </c:catAx>
      <c:valAx>
        <c:axId val="425903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61405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r>
              <a:rPr lang="ru-RU"/>
              <a:t>Динамика количества слушателей вебинаров и участников тестирования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Слушатели вебинаров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2023/24</c:v>
                </c:pt>
                <c:pt idx="1">
                  <c:v>2024/25</c:v>
                </c:pt>
                <c:pt idx="2">
                  <c:v>2025/26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178</c:v>
                </c:pt>
                <c:pt idx="1">
                  <c:v>278</c:v>
                </c:pt>
                <c:pt idx="2">
                  <c:v>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4B-4577-ADA4-DE6B430CDB9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Участники тестирований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2023/24</c:v>
                </c:pt>
                <c:pt idx="1">
                  <c:v>2024/25</c:v>
                </c:pt>
                <c:pt idx="2">
                  <c:v>2025/26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250</c:v>
                </c:pt>
                <c:pt idx="1">
                  <c:v>348</c:v>
                </c:pt>
                <c:pt idx="2">
                  <c:v>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4B-4577-ADA4-DE6B430CDB9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67252399"/>
        <c:axId val="1464640431"/>
      </c:barChart>
      <c:catAx>
        <c:axId val="14672523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64640431"/>
        <c:crosses val="autoZero"/>
        <c:auto val="1"/>
        <c:lblAlgn val="ctr"/>
        <c:lblOffset val="100"/>
        <c:noMultiLvlLbl val="0"/>
      </c:catAx>
      <c:valAx>
        <c:axId val="14646404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672523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+mn-lt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600"/>
              <a:t>Математика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мат</c:v>
                </c:pt>
              </c:strCache>
            </c:strRef>
          </c:tx>
          <c:dPt>
            <c:idx val="0"/>
            <c:bubble3D val="0"/>
            <c:spPr>
              <a:solidFill>
                <a:srgbClr val="E8786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9C8-4BE2-BBD3-461D2D700C64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9C8-4BE2-BBD3-461D2D700C64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9C8-4BE2-BBD3-461D2D700C64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9C8-4BE2-BBD3-461D2D700C6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низкий</c:v>
                </c:pt>
                <c:pt idx="1">
                  <c:v>базовый</c:v>
                </c:pt>
                <c:pt idx="2">
                  <c:v>повышенный</c:v>
                </c:pt>
                <c:pt idx="3">
                  <c:v>высокий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50</c:v>
                </c:pt>
                <c:pt idx="1">
                  <c:v>283</c:v>
                </c:pt>
                <c:pt idx="2">
                  <c:v>112</c:v>
                </c:pt>
                <c:pt idx="3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9C8-4BE2-BBD3-461D2D700C6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Русский язык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</c:v>
                </c:pt>
              </c:strCache>
            </c:strRef>
          </c:tx>
          <c:dPt>
            <c:idx val="0"/>
            <c:bubble3D val="0"/>
            <c:spPr>
              <a:solidFill>
                <a:srgbClr val="E8786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1E5-408C-B12E-8AADA9CEA56F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1E5-408C-B12E-8AADA9CEA56F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1E5-408C-B12E-8AADA9CEA56F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1E5-408C-B12E-8AADA9CEA56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низкий</c:v>
                </c:pt>
                <c:pt idx="1">
                  <c:v>базовый</c:v>
                </c:pt>
                <c:pt idx="2">
                  <c:v>повышенный</c:v>
                </c:pt>
                <c:pt idx="3">
                  <c:v>высокий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</c:v>
                </c:pt>
                <c:pt idx="1">
                  <c:v>187</c:v>
                </c:pt>
                <c:pt idx="2">
                  <c:v>172</c:v>
                </c:pt>
                <c:pt idx="3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1E5-408C-B12E-8AADA9CEA56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E5B-4DD4-B3C6-39DA6D85E15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E5B-4DD4-B3C6-39DA6D85E156}"/>
              </c:ext>
            </c:extLst>
          </c:dPt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3026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FF-4986-863C-90EFB58114D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>
          <a:latin typeface="+mn-lt"/>
        </a:defRPr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Литературное чтение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лч</c:v>
                </c:pt>
              </c:strCache>
            </c:strRef>
          </c:tx>
          <c:dPt>
            <c:idx val="0"/>
            <c:bubble3D val="0"/>
            <c:spPr>
              <a:solidFill>
                <a:srgbClr val="E8786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080-470E-8C1F-F0659D1A045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080-470E-8C1F-F0659D1A045B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080-470E-8C1F-F0659D1A045B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080-470E-8C1F-F0659D1A045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низкий</c:v>
                </c:pt>
                <c:pt idx="1">
                  <c:v>базовый</c:v>
                </c:pt>
                <c:pt idx="2">
                  <c:v>повышенный</c:v>
                </c:pt>
                <c:pt idx="3">
                  <c:v>высокий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</c:v>
                </c:pt>
                <c:pt idx="1">
                  <c:v>58</c:v>
                </c:pt>
                <c:pt idx="2">
                  <c:v>115</c:v>
                </c:pt>
                <c:pt idx="3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080-470E-8C1F-F0659D1A045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Окружающий мир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ом</c:v>
                </c:pt>
              </c:strCache>
            </c:strRef>
          </c:tx>
          <c:dPt>
            <c:idx val="0"/>
            <c:bubble3D val="0"/>
            <c:spPr>
              <a:solidFill>
                <a:srgbClr val="E8786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AA4-4508-9937-F6AFC3436794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AA4-4508-9937-F6AFC3436794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AA4-4508-9937-F6AFC3436794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AA4-4508-9937-F6AFC343679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низкий</c:v>
                </c:pt>
                <c:pt idx="1">
                  <c:v>базовый</c:v>
                </c:pt>
                <c:pt idx="2">
                  <c:v>повышенный</c:v>
                </c:pt>
                <c:pt idx="3">
                  <c:v>высокий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</c:v>
                </c:pt>
                <c:pt idx="1">
                  <c:v>151</c:v>
                </c:pt>
                <c:pt idx="2">
                  <c:v>179</c:v>
                </c:pt>
                <c:pt idx="3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AA4-4508-9937-F6AFC343679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Участники проекта ЭНШ прошли мониторинг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420-439C-B2A7-012DC2948312}"/>
              </c:ext>
            </c:extLst>
          </c:dPt>
          <c:dPt>
            <c:idx val="1"/>
            <c:bubble3D val="0"/>
            <c:spPr>
              <a:solidFill>
                <a:srgbClr val="FBBD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6420-439C-B2A7-012DC29483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Успешно </c:v>
                </c:pt>
                <c:pt idx="1">
                  <c:v>Даны рекомендации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245</c:v>
                </c:pt>
                <c:pt idx="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420-439C-B2A7-012DC294831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6273999323155799E-2"/>
          <c:y val="0.7121573717808396"/>
          <c:w val="0.50217125142179309"/>
          <c:h val="0.260743512885665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Русский язык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мат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CB2-4DEA-B9D7-A5E2D3EE0B38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CB2-4DEA-B9D7-A5E2D3EE0B38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CB2-4DEA-B9D7-A5E2D3EE0B38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CB2-4DEA-B9D7-A5E2D3EE0B3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Отлично</c:v>
                </c:pt>
                <c:pt idx="1">
                  <c:v>Хорошо</c:v>
                </c:pt>
                <c:pt idx="2">
                  <c:v>Удовлетворительно</c:v>
                </c:pt>
                <c:pt idx="3">
                  <c:v>Неудовлетворительно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1159</c:v>
                </c:pt>
                <c:pt idx="1">
                  <c:v>1320</c:v>
                </c:pt>
                <c:pt idx="2">
                  <c:v>415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CD-4A17-B463-40DCD624932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Математика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мат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1E0-4853-9EB9-0F7535F87763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1E0-4853-9EB9-0F7535F87763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1E0-4853-9EB9-0F7535F87763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1E0-4853-9EB9-0F7535F8776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Отлично</c:v>
                </c:pt>
                <c:pt idx="1">
                  <c:v>Хорошо</c:v>
                </c:pt>
                <c:pt idx="2">
                  <c:v>Удовлетворительно</c:v>
                </c:pt>
                <c:pt idx="3">
                  <c:v>Неудовлетворительно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1308</c:v>
                </c:pt>
                <c:pt idx="1">
                  <c:v>1251</c:v>
                </c:pt>
                <c:pt idx="2">
                  <c:v>335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1E0-4853-9EB9-0F7535F8776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Литературное чтение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ЛЧ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6C0-429B-B179-C8F46CD08493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6C0-429B-B179-C8F46CD08493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6C0-429B-B179-C8F46CD08493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6C0-429B-B179-C8F46CD0849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Отлично</c:v>
                </c:pt>
                <c:pt idx="1">
                  <c:v>Хорошо</c:v>
                </c:pt>
                <c:pt idx="2">
                  <c:v>Удовлетворительно</c:v>
                </c:pt>
                <c:pt idx="3">
                  <c:v>Неудовлетворительно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1480</c:v>
                </c:pt>
                <c:pt idx="1">
                  <c:v>1180</c:v>
                </c:pt>
                <c:pt idx="2">
                  <c:v>229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6C0-429B-B179-C8F46CD0849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Окружающий мир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ОМ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227-46B1-A12E-1B018A732BB5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227-46B1-A12E-1B018A732BB5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227-46B1-A12E-1B018A732BB5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227-46B1-A12E-1B018A732BB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Отлично</c:v>
                </c:pt>
                <c:pt idx="1">
                  <c:v>Хорошо</c:v>
                </c:pt>
                <c:pt idx="2">
                  <c:v>Удовлетворительно</c:v>
                </c:pt>
                <c:pt idx="3">
                  <c:v>Неудовлетворительно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1575</c:v>
                </c:pt>
                <c:pt idx="1">
                  <c:v>1149</c:v>
                </c:pt>
                <c:pt idx="2">
                  <c:v>188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227-46B1-A12E-1B018A732BB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Русский язык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D8A-4D2C-9024-4A3F52FA6D44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D8A-4D2C-9024-4A3F52FA6D44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D8A-4D2C-9024-4A3F52FA6D44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D8A-4D2C-9024-4A3F52FA6D4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Отлично</c:v>
                </c:pt>
                <c:pt idx="1">
                  <c:v>Хорошо</c:v>
                </c:pt>
                <c:pt idx="2">
                  <c:v>Удовлетворительно</c:v>
                </c:pt>
                <c:pt idx="3">
                  <c:v>Неудовлетворительно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2439</c:v>
                </c:pt>
                <c:pt idx="1">
                  <c:v>2405</c:v>
                </c:pt>
                <c:pt idx="2">
                  <c:v>496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CD-4A17-B463-40DCD624932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Математика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мат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1E0-4853-9EB9-0F7535F87763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1E0-4853-9EB9-0F7535F87763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1E0-4853-9EB9-0F7535F87763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1E0-4853-9EB9-0F7535F8776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Отлично</c:v>
                </c:pt>
                <c:pt idx="1">
                  <c:v>Хорошо</c:v>
                </c:pt>
                <c:pt idx="2">
                  <c:v>Удовлетворительно</c:v>
                </c:pt>
                <c:pt idx="3">
                  <c:v>Неудовлетворительно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1947</c:v>
                </c:pt>
                <c:pt idx="1">
                  <c:v>2585</c:v>
                </c:pt>
                <c:pt idx="2">
                  <c:v>812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1E0-4853-9EB9-0F7535F8776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Литературное чтение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ЛЧ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6C0-429B-B179-C8F46CD08493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6C0-429B-B179-C8F46CD08493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6C0-429B-B179-C8F46CD08493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6C0-429B-B179-C8F46CD0849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Отлично</c:v>
                </c:pt>
                <c:pt idx="1">
                  <c:v>Хорошо</c:v>
                </c:pt>
                <c:pt idx="2">
                  <c:v>Удовлетворительно</c:v>
                </c:pt>
                <c:pt idx="3">
                  <c:v>Неудовлетворительно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2585</c:v>
                </c:pt>
                <c:pt idx="1">
                  <c:v>2514</c:v>
                </c:pt>
                <c:pt idx="2">
                  <c:v>258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6C0-429B-B179-C8F46CD0849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0B2C40-AC47-44C2-869E-9158762BE3EF}" type="doc">
      <dgm:prSet loTypeId="urn:microsoft.com/office/officeart/2009/3/layout/BlockDescending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2E003B20-11AC-4DE4-BB3D-434594CEB10A}">
      <dgm:prSet phldrT="[Текст]" custT="1"/>
      <dgm:spPr>
        <a:xfrm>
          <a:off x="3441341" y="1895528"/>
          <a:ext cx="998732" cy="1585376"/>
        </a:xfrm>
        <a:solidFill>
          <a:srgbClr val="939EBC"/>
        </a:solidFill>
      </dgm:spPr>
      <dgm:t>
        <a:bodyPr/>
        <a:lstStyle/>
        <a:p>
          <a:pPr marL="0" indent="0">
            <a:buNone/>
          </a:pPr>
          <a:r>
            <a:rPr lang="ru-RU" sz="1800" b="1" kern="0" dirty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2024/25</a:t>
          </a:r>
        </a:p>
      </dgm:t>
    </dgm:pt>
    <dgm:pt modelId="{A1327425-46A5-47F6-92B3-A4D1785C886F}" type="parTrans" cxnId="{E81879E3-9EA5-4D19-882A-F15BE1C7C089}">
      <dgm:prSet/>
      <dgm:spPr/>
      <dgm:t>
        <a:bodyPr/>
        <a:lstStyle/>
        <a:p>
          <a:endParaRPr lang="ru-RU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0EA5EE-8451-469E-8A6C-3260164A8AB0}" type="sibTrans" cxnId="{E81879E3-9EA5-4D19-882A-F15BE1C7C089}">
      <dgm:prSet/>
      <dgm:spPr/>
      <dgm:t>
        <a:bodyPr/>
        <a:lstStyle/>
        <a:p>
          <a:endParaRPr lang="ru-RU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3542054-FA95-4429-8398-3CD3B1A200ED}">
      <dgm:prSet phldrT="[Текст]" custT="1"/>
      <dgm:spPr>
        <a:xfrm>
          <a:off x="3410187" y="1915996"/>
          <a:ext cx="830406" cy="1586643"/>
        </a:xfrm>
        <a:sp3d/>
      </dgm:spPr>
      <dgm:t>
        <a:bodyPr/>
        <a:lstStyle/>
        <a:p>
          <a:pPr marL="0" indent="0">
            <a:buNone/>
          </a:pPr>
          <a:r>
            <a:rPr lang="ru-RU" sz="1600" b="1" kern="0" dirty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10</a:t>
          </a:r>
          <a:r>
            <a:rPr lang="ru-RU" sz="1600" kern="0" dirty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 школ</a:t>
          </a:r>
        </a:p>
      </dgm:t>
    </dgm:pt>
    <dgm:pt modelId="{BE9F4E2E-07D9-473F-A8F8-13E4A2DDCB4F}" type="parTrans" cxnId="{6E8B41E6-1DB9-4E6F-B9E4-DD92CEA72612}">
      <dgm:prSet/>
      <dgm:spPr/>
      <dgm:t>
        <a:bodyPr/>
        <a:lstStyle/>
        <a:p>
          <a:endParaRPr lang="ru-RU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8915B39-7744-4E2C-ABA0-7E987BEC7C6D}" type="sibTrans" cxnId="{6E8B41E6-1DB9-4E6F-B9E4-DD92CEA72612}">
      <dgm:prSet/>
      <dgm:spPr/>
      <dgm:t>
        <a:bodyPr/>
        <a:lstStyle/>
        <a:p>
          <a:endParaRPr lang="ru-RU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3B628DC-50DF-47DB-8EB1-0852041EED2F}">
      <dgm:prSet phldrT="[Текст]" custT="1"/>
      <dgm:spPr>
        <a:xfrm>
          <a:off x="3410187" y="1915996"/>
          <a:ext cx="830406" cy="1586643"/>
        </a:xfrm>
        <a:sp3d/>
      </dgm:spPr>
      <dgm:t>
        <a:bodyPr/>
        <a:lstStyle/>
        <a:p>
          <a:pPr marL="0" indent="0">
            <a:buNone/>
          </a:pPr>
          <a:r>
            <a:rPr lang="ru-RU" sz="1600" b="1" kern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251</a:t>
          </a:r>
          <a:r>
            <a:rPr lang="ru-RU" sz="1600" kern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 детей</a:t>
          </a:r>
          <a:endParaRPr lang="ru-RU" sz="1600" kern="0" dirty="0"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gm:t>
    </dgm:pt>
    <dgm:pt modelId="{33A8A287-9072-45A6-9D00-923238C5EBEB}" type="parTrans" cxnId="{4797D44A-2B84-40C3-9937-0A3BC47E8FF3}">
      <dgm:prSet/>
      <dgm:spPr/>
      <dgm:t>
        <a:bodyPr/>
        <a:lstStyle/>
        <a:p>
          <a:endParaRPr lang="ru-RU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120AB90-B8E0-4B40-B0DB-4D3E96EF657C}" type="sibTrans" cxnId="{4797D44A-2B84-40C3-9937-0A3BC47E8FF3}">
      <dgm:prSet/>
      <dgm:spPr/>
      <dgm:t>
        <a:bodyPr/>
        <a:lstStyle/>
        <a:p>
          <a:endParaRPr lang="ru-RU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D6FB2D8-9DF8-4BA6-934B-7E6163D8592A}">
      <dgm:prSet phldrT="[Текст]" custT="1"/>
      <dgm:spPr>
        <a:xfrm>
          <a:off x="3441341" y="1895528"/>
          <a:ext cx="998732" cy="1585376"/>
        </a:xfrm>
      </dgm:spPr>
      <dgm:t>
        <a:bodyPr/>
        <a:lstStyle/>
        <a:p>
          <a:pPr>
            <a:buNone/>
          </a:pPr>
          <a:r>
            <a:rPr lang="ru-RU" sz="1600" b="1" dirty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280</a:t>
          </a:r>
          <a:r>
            <a:rPr lang="ru-RU" sz="1600" dirty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 школ</a:t>
          </a:r>
        </a:p>
      </dgm:t>
    </dgm:pt>
    <dgm:pt modelId="{27B303C1-0501-457E-903F-23F26918C65A}" type="parTrans" cxnId="{BC9A1844-22BC-4F88-A8E8-8EDB1546B909}">
      <dgm:prSet/>
      <dgm:spPr/>
      <dgm:t>
        <a:bodyPr/>
        <a:lstStyle/>
        <a:p>
          <a:endParaRPr lang="ru-RU" sz="1800"/>
        </a:p>
      </dgm:t>
    </dgm:pt>
    <dgm:pt modelId="{7BC61A86-214F-442A-AF1B-C908D1A72B2E}" type="sibTrans" cxnId="{BC9A1844-22BC-4F88-A8E8-8EDB1546B909}">
      <dgm:prSet/>
      <dgm:spPr/>
      <dgm:t>
        <a:bodyPr/>
        <a:lstStyle/>
        <a:p>
          <a:endParaRPr lang="ru-RU" sz="1800"/>
        </a:p>
      </dgm:t>
    </dgm:pt>
    <dgm:pt modelId="{A2CFD8AB-3225-4A6A-8E54-8F969F74CE0A}">
      <dgm:prSet phldrT="[Текст]" custT="1"/>
      <dgm:spPr>
        <a:xfrm>
          <a:off x="3441341" y="1895528"/>
          <a:ext cx="998732" cy="1585376"/>
        </a:xfrm>
      </dgm:spPr>
      <dgm:t>
        <a:bodyPr/>
        <a:lstStyle/>
        <a:p>
          <a:pPr>
            <a:buNone/>
          </a:pPr>
          <a:r>
            <a:rPr lang="ru-RU" sz="1600" b="1" dirty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15750</a:t>
          </a:r>
          <a:r>
            <a:rPr lang="ru-RU" sz="1600" dirty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 детей</a:t>
          </a:r>
        </a:p>
      </dgm:t>
    </dgm:pt>
    <dgm:pt modelId="{09601349-DFD2-4BC6-B619-E0AF85F78675}" type="parTrans" cxnId="{BEA2BF71-4744-436B-977C-96EABAEA383A}">
      <dgm:prSet/>
      <dgm:spPr/>
      <dgm:t>
        <a:bodyPr/>
        <a:lstStyle/>
        <a:p>
          <a:endParaRPr lang="ru-RU" sz="1800"/>
        </a:p>
      </dgm:t>
    </dgm:pt>
    <dgm:pt modelId="{B1437E5E-2BEC-411F-BEFF-2786C0492426}" type="sibTrans" cxnId="{BEA2BF71-4744-436B-977C-96EABAEA383A}">
      <dgm:prSet/>
      <dgm:spPr/>
      <dgm:t>
        <a:bodyPr/>
        <a:lstStyle/>
        <a:p>
          <a:endParaRPr lang="ru-RU" sz="1800"/>
        </a:p>
      </dgm:t>
    </dgm:pt>
    <dgm:pt modelId="{71084250-65EA-46E0-AEFC-0C24F931CC6D}">
      <dgm:prSet phldrT="[Текст]" custT="1"/>
      <dgm:spPr>
        <a:xfrm>
          <a:off x="3441341" y="1895528"/>
          <a:ext cx="998732" cy="1585376"/>
        </a:xfrm>
        <a:solidFill>
          <a:schemeClr val="accent3">
            <a:lumMod val="75000"/>
          </a:schemeClr>
        </a:solidFill>
      </dgm:spPr>
      <dgm:t>
        <a:bodyPr/>
        <a:lstStyle/>
        <a:p>
          <a:pPr marL="0" indent="0">
            <a:buNone/>
          </a:pPr>
          <a:r>
            <a:rPr lang="ru-RU" sz="1800" b="1" kern="0" dirty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2023/24</a:t>
          </a:r>
        </a:p>
      </dgm:t>
    </dgm:pt>
    <dgm:pt modelId="{7F73CBD6-F023-4DAA-B038-2D9FB5B43D86}" type="parTrans" cxnId="{F2A7BA80-68B4-4672-A159-8D8A50C7661D}">
      <dgm:prSet/>
      <dgm:spPr/>
      <dgm:t>
        <a:bodyPr/>
        <a:lstStyle/>
        <a:p>
          <a:endParaRPr lang="ru-RU" sz="1800"/>
        </a:p>
      </dgm:t>
    </dgm:pt>
    <dgm:pt modelId="{BA808936-3623-4268-8B8D-48D3F3FC0A0A}" type="sibTrans" cxnId="{F2A7BA80-68B4-4672-A159-8D8A50C7661D}">
      <dgm:prSet/>
      <dgm:spPr/>
      <dgm:t>
        <a:bodyPr/>
        <a:lstStyle/>
        <a:p>
          <a:endParaRPr lang="ru-RU" sz="1800"/>
        </a:p>
      </dgm:t>
    </dgm:pt>
    <dgm:pt modelId="{91708C0F-78D0-4D7D-868A-CAFFC8016C38}">
      <dgm:prSet phldrT="[Текст]" custT="1"/>
      <dgm:spPr>
        <a:xfrm>
          <a:off x="3441341" y="1895528"/>
          <a:ext cx="998732" cy="1585376"/>
        </a:xfrm>
      </dgm:spPr>
      <dgm:t>
        <a:bodyPr/>
        <a:lstStyle/>
        <a:p>
          <a:pPr>
            <a:buNone/>
          </a:pPr>
          <a:r>
            <a:rPr lang="ru-RU" sz="1600" b="1" dirty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244</a:t>
          </a:r>
          <a:r>
            <a:rPr lang="ru-RU" sz="1600" dirty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 школ</a:t>
          </a:r>
        </a:p>
      </dgm:t>
    </dgm:pt>
    <dgm:pt modelId="{48A11A1A-B651-4A7E-B629-84BB4F3DD2B4}" type="parTrans" cxnId="{1F525750-A00B-4F68-9060-76044C1D5AB9}">
      <dgm:prSet/>
      <dgm:spPr/>
      <dgm:t>
        <a:bodyPr/>
        <a:lstStyle/>
        <a:p>
          <a:endParaRPr lang="ru-RU" sz="1800"/>
        </a:p>
      </dgm:t>
    </dgm:pt>
    <dgm:pt modelId="{A2857A50-D0F6-48E7-A6FA-FC70B54073EB}" type="sibTrans" cxnId="{1F525750-A00B-4F68-9060-76044C1D5AB9}">
      <dgm:prSet/>
      <dgm:spPr/>
      <dgm:t>
        <a:bodyPr/>
        <a:lstStyle/>
        <a:p>
          <a:endParaRPr lang="ru-RU" sz="1800"/>
        </a:p>
      </dgm:t>
    </dgm:pt>
    <dgm:pt modelId="{06A3A81B-D772-45B0-8FE9-BF92CC91A339}">
      <dgm:prSet phldrT="[Текст]" custT="1"/>
      <dgm:spPr>
        <a:xfrm>
          <a:off x="3441341" y="1895528"/>
          <a:ext cx="998732" cy="1585376"/>
        </a:xfrm>
      </dgm:spPr>
      <dgm:t>
        <a:bodyPr/>
        <a:lstStyle/>
        <a:p>
          <a:pPr>
            <a:buNone/>
          </a:pPr>
          <a:r>
            <a:rPr lang="ru-RU" sz="1600" b="1" dirty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10595</a:t>
          </a:r>
          <a:r>
            <a:rPr lang="ru-RU" sz="1600" dirty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 детей</a:t>
          </a:r>
        </a:p>
      </dgm:t>
    </dgm:pt>
    <dgm:pt modelId="{6F93B911-4B7A-4E3A-A9A0-7726E7A51DE8}" type="parTrans" cxnId="{DFC0983C-7B7E-4C62-9644-A7FA874A535A}">
      <dgm:prSet/>
      <dgm:spPr/>
      <dgm:t>
        <a:bodyPr/>
        <a:lstStyle/>
        <a:p>
          <a:endParaRPr lang="ru-RU" sz="1800"/>
        </a:p>
      </dgm:t>
    </dgm:pt>
    <dgm:pt modelId="{6DD9048C-BAA7-488E-9C4D-C13FD2A96C6E}" type="sibTrans" cxnId="{DFC0983C-7B7E-4C62-9644-A7FA874A535A}">
      <dgm:prSet/>
      <dgm:spPr/>
      <dgm:t>
        <a:bodyPr/>
        <a:lstStyle/>
        <a:p>
          <a:endParaRPr lang="ru-RU" sz="1800"/>
        </a:p>
      </dgm:t>
    </dgm:pt>
    <dgm:pt modelId="{4BAFCF69-4C4E-4179-A324-9D5864600FCE}">
      <dgm:prSet phldrT="[Текст]" custT="1"/>
      <dgm:spPr>
        <a:xfrm>
          <a:off x="3441341" y="1895528"/>
          <a:ext cx="998732" cy="1585376"/>
        </a:xfrm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marL="0" indent="0">
            <a:buNone/>
          </a:pPr>
          <a:r>
            <a:rPr lang="ru-RU" sz="1800" b="1" kern="0" dirty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2022/23</a:t>
          </a:r>
        </a:p>
      </dgm:t>
    </dgm:pt>
    <dgm:pt modelId="{AB3875E3-A62F-49A7-815B-8A597F17FE5B}" type="parTrans" cxnId="{52C84CA4-B41E-46B1-86C2-AB4DCB6384CD}">
      <dgm:prSet/>
      <dgm:spPr/>
      <dgm:t>
        <a:bodyPr/>
        <a:lstStyle/>
        <a:p>
          <a:endParaRPr lang="ru-RU" sz="1800"/>
        </a:p>
      </dgm:t>
    </dgm:pt>
    <dgm:pt modelId="{4672EF1F-4E9B-4D24-B83A-B69DD9C13190}" type="sibTrans" cxnId="{52C84CA4-B41E-46B1-86C2-AB4DCB6384CD}">
      <dgm:prSet/>
      <dgm:spPr/>
      <dgm:t>
        <a:bodyPr/>
        <a:lstStyle/>
        <a:p>
          <a:endParaRPr lang="ru-RU" sz="1800"/>
        </a:p>
      </dgm:t>
    </dgm:pt>
    <dgm:pt modelId="{BA27D129-1D33-4E81-8311-101907ADF53A}">
      <dgm:prSet phldrT="[Текст]" custT="1"/>
      <dgm:spPr>
        <a:xfrm>
          <a:off x="3441341" y="1895528"/>
          <a:ext cx="998732" cy="1585376"/>
        </a:xfrm>
      </dgm:spPr>
      <dgm:t>
        <a:bodyPr/>
        <a:lstStyle/>
        <a:p>
          <a:pPr>
            <a:buNone/>
          </a:pPr>
          <a:r>
            <a:rPr lang="ru-RU" sz="1600" b="1" dirty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174 </a:t>
          </a:r>
          <a:r>
            <a:rPr lang="ru-RU" sz="1600" dirty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школ</a:t>
          </a:r>
        </a:p>
      </dgm:t>
    </dgm:pt>
    <dgm:pt modelId="{956F1D28-DFE1-48CF-B893-8E4686F1A69C}" type="parTrans" cxnId="{DEAF82FD-15BC-4D47-9CD8-CFC012D9A267}">
      <dgm:prSet/>
      <dgm:spPr/>
      <dgm:t>
        <a:bodyPr/>
        <a:lstStyle/>
        <a:p>
          <a:endParaRPr lang="ru-RU" sz="1800"/>
        </a:p>
      </dgm:t>
    </dgm:pt>
    <dgm:pt modelId="{94444848-FE0D-4CB7-8077-56C582B7BA75}" type="sibTrans" cxnId="{DEAF82FD-15BC-4D47-9CD8-CFC012D9A267}">
      <dgm:prSet/>
      <dgm:spPr/>
      <dgm:t>
        <a:bodyPr/>
        <a:lstStyle/>
        <a:p>
          <a:endParaRPr lang="ru-RU" sz="1800"/>
        </a:p>
      </dgm:t>
    </dgm:pt>
    <dgm:pt modelId="{0473DDBA-039C-4F80-957E-1F9CAFFCA6BD}">
      <dgm:prSet phldrT="[Текст]" custT="1"/>
      <dgm:spPr>
        <a:xfrm>
          <a:off x="3441341" y="1895528"/>
          <a:ext cx="998732" cy="1585376"/>
        </a:xfrm>
      </dgm:spPr>
      <dgm:t>
        <a:bodyPr/>
        <a:lstStyle/>
        <a:p>
          <a:r>
            <a:rPr lang="ru-RU" sz="1600" b="1" dirty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4839</a:t>
          </a:r>
          <a:r>
            <a:rPr lang="ru-RU" sz="1600" dirty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 детей</a:t>
          </a:r>
          <a:endParaRPr lang="ru-RU" sz="1600"/>
        </a:p>
      </dgm:t>
    </dgm:pt>
    <dgm:pt modelId="{1D049301-E37A-4808-AB18-C1FB1B8C3C8D}" type="parTrans" cxnId="{DBCCC800-2DB2-4A18-ADBA-A5561CF392F4}">
      <dgm:prSet/>
      <dgm:spPr/>
      <dgm:t>
        <a:bodyPr/>
        <a:lstStyle/>
        <a:p>
          <a:endParaRPr lang="ru-RU" sz="1800"/>
        </a:p>
      </dgm:t>
    </dgm:pt>
    <dgm:pt modelId="{7C05A88F-4BBF-4224-8CE8-6F78D7BCF9CF}" type="sibTrans" cxnId="{DBCCC800-2DB2-4A18-ADBA-A5561CF392F4}">
      <dgm:prSet/>
      <dgm:spPr/>
      <dgm:t>
        <a:bodyPr/>
        <a:lstStyle/>
        <a:p>
          <a:endParaRPr lang="ru-RU" sz="1800"/>
        </a:p>
      </dgm:t>
    </dgm:pt>
    <dgm:pt modelId="{C372CD7B-F96E-4E3E-A44D-00F75B8E735F}">
      <dgm:prSet phldrT="[Текст]" custT="1"/>
      <dgm:spPr>
        <a:xfrm>
          <a:off x="3441341" y="1895528"/>
          <a:ext cx="998732" cy="1585376"/>
        </a:xfrm>
      </dgm:spPr>
      <dgm:t>
        <a:bodyPr/>
        <a:lstStyle/>
        <a:p>
          <a:pPr marL="0" indent="0">
            <a:buNone/>
          </a:pPr>
          <a:r>
            <a:rPr lang="ru-RU" sz="1800" b="1" kern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2021/22</a:t>
          </a:r>
          <a:endParaRPr lang="ru-RU" sz="1800" b="1" kern="0" dirty="0"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gm:t>
    </dgm:pt>
    <dgm:pt modelId="{4E1096EA-51D5-4BD2-A343-31A71EDD2F33}" type="parTrans" cxnId="{013075DF-4979-4F12-AD80-11E8460AACBD}">
      <dgm:prSet/>
      <dgm:spPr/>
      <dgm:t>
        <a:bodyPr/>
        <a:lstStyle/>
        <a:p>
          <a:endParaRPr lang="ru-RU" sz="1800"/>
        </a:p>
      </dgm:t>
    </dgm:pt>
    <dgm:pt modelId="{DBCC9A8E-CA14-4B3D-A121-D9B29C8CDFCC}" type="sibTrans" cxnId="{013075DF-4979-4F12-AD80-11E8460AACBD}">
      <dgm:prSet/>
      <dgm:spPr/>
      <dgm:t>
        <a:bodyPr/>
        <a:lstStyle/>
        <a:p>
          <a:endParaRPr lang="ru-RU" sz="1800"/>
        </a:p>
      </dgm:t>
    </dgm:pt>
    <dgm:pt modelId="{DDD2E61A-3BCF-4742-815B-BDBF036C3152}">
      <dgm:prSet phldrT="[Текст]" custT="1"/>
      <dgm:spPr>
        <a:xfrm>
          <a:off x="3441341" y="1895528"/>
          <a:ext cx="998732" cy="1585376"/>
        </a:xfrm>
        <a:solidFill>
          <a:srgbClr val="939EBC"/>
        </a:solidFill>
      </dgm:spPr>
      <dgm:t>
        <a:bodyPr/>
        <a:lstStyle/>
        <a:p>
          <a:pPr marL="0" indent="0">
            <a:buNone/>
          </a:pPr>
          <a:r>
            <a:rPr lang="ru-RU" sz="1800" b="1" kern="0" dirty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14246 детей</a:t>
          </a:r>
        </a:p>
      </dgm:t>
    </dgm:pt>
    <dgm:pt modelId="{1C9E60DA-1BD5-45C3-A7A0-C528384933F1}" type="parTrans" cxnId="{09B172A9-ABE7-445D-9BCC-632BD76588A6}">
      <dgm:prSet/>
      <dgm:spPr/>
      <dgm:t>
        <a:bodyPr/>
        <a:lstStyle/>
        <a:p>
          <a:endParaRPr lang="ru-RU"/>
        </a:p>
      </dgm:t>
    </dgm:pt>
    <dgm:pt modelId="{84A28734-7DFF-4825-BA15-9BC2760FBB5F}" type="sibTrans" cxnId="{09B172A9-ABE7-445D-9BCC-632BD76588A6}">
      <dgm:prSet/>
      <dgm:spPr/>
      <dgm:t>
        <a:bodyPr/>
        <a:lstStyle/>
        <a:p>
          <a:endParaRPr lang="ru-RU"/>
        </a:p>
      </dgm:t>
    </dgm:pt>
    <dgm:pt modelId="{372F9CAD-B74D-43C7-B0A8-9AA183A061EB}">
      <dgm:prSet phldrT="[Текст]" custT="1"/>
      <dgm:spPr>
        <a:xfrm>
          <a:off x="3441341" y="1895528"/>
          <a:ext cx="998732" cy="1585376"/>
        </a:xfrm>
        <a:solidFill>
          <a:srgbClr val="939EBC"/>
        </a:solidFill>
      </dgm:spPr>
      <dgm:t>
        <a:bodyPr/>
        <a:lstStyle/>
        <a:p>
          <a:pPr marL="0" indent="0">
            <a:buNone/>
          </a:pPr>
          <a:r>
            <a:rPr lang="ru-RU" sz="1800" b="1" kern="0" dirty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278 школ</a:t>
          </a:r>
        </a:p>
      </dgm:t>
    </dgm:pt>
    <dgm:pt modelId="{76C08708-5DF3-4E73-8CA3-2D245D58C55C}" type="parTrans" cxnId="{1F16DFF6-7069-4921-8695-C27654D39E8E}">
      <dgm:prSet/>
      <dgm:spPr/>
      <dgm:t>
        <a:bodyPr/>
        <a:lstStyle/>
        <a:p>
          <a:endParaRPr lang="ru-RU"/>
        </a:p>
      </dgm:t>
    </dgm:pt>
    <dgm:pt modelId="{A8267C16-4FBA-4930-AC7A-4F45142940E0}" type="sibTrans" cxnId="{1F16DFF6-7069-4921-8695-C27654D39E8E}">
      <dgm:prSet/>
      <dgm:spPr/>
      <dgm:t>
        <a:bodyPr/>
        <a:lstStyle/>
        <a:p>
          <a:endParaRPr lang="ru-RU"/>
        </a:p>
      </dgm:t>
    </dgm:pt>
    <dgm:pt modelId="{AF3EABB5-1993-4162-A41E-C26DB45E7413}">
      <dgm:prSet phldrT="[Текст]" custT="1"/>
      <dgm:spPr>
        <a:xfrm>
          <a:off x="3441341" y="1895528"/>
          <a:ext cx="998732" cy="1585376"/>
        </a:xfrm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marL="0" indent="0">
            <a:buNone/>
          </a:pPr>
          <a:r>
            <a:rPr lang="ru-RU" sz="1800" b="1" kern="0" dirty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2025/26</a:t>
          </a:r>
        </a:p>
      </dgm:t>
    </dgm:pt>
    <dgm:pt modelId="{7C4BCC4B-ACC1-4EE4-8087-D3C10A07DC1A}" type="parTrans" cxnId="{33F3BF0F-F9C4-4651-B540-36C136C5AC48}">
      <dgm:prSet/>
      <dgm:spPr/>
      <dgm:t>
        <a:bodyPr/>
        <a:lstStyle/>
        <a:p>
          <a:endParaRPr lang="ru-RU"/>
        </a:p>
      </dgm:t>
    </dgm:pt>
    <dgm:pt modelId="{A46A2E80-7A6B-4D93-A958-32074A0080DF}" type="sibTrans" cxnId="{33F3BF0F-F9C4-4651-B540-36C136C5AC48}">
      <dgm:prSet/>
      <dgm:spPr/>
      <dgm:t>
        <a:bodyPr/>
        <a:lstStyle/>
        <a:p>
          <a:endParaRPr lang="ru-RU"/>
        </a:p>
      </dgm:t>
    </dgm:pt>
    <dgm:pt modelId="{CF43762F-BA81-4AB4-9B43-4D0A5F5F13C8}" type="pres">
      <dgm:prSet presAssocID="{370B2C40-AC47-44C2-869E-9158762BE3EF}" presName="Name0" presStyleCnt="0">
        <dgm:presLayoutVars>
          <dgm:chMax val="7"/>
          <dgm:chPref val="7"/>
          <dgm:dir val="rev"/>
          <dgm:animLvl val="lvl"/>
        </dgm:presLayoutVars>
      </dgm:prSet>
      <dgm:spPr/>
    </dgm:pt>
    <dgm:pt modelId="{D8D4A9F4-F1A3-48A3-8F15-4A107CB849C7}" type="pres">
      <dgm:prSet presAssocID="{AF3EABB5-1993-4162-A41E-C26DB45E7413}" presName="parentText_1" presStyleLbl="node1" presStyleIdx="0" presStyleCnt="5">
        <dgm:presLayoutVars>
          <dgm:chMax val="1"/>
          <dgm:chPref val="1"/>
          <dgm:bulletEnabled val="1"/>
        </dgm:presLayoutVars>
      </dgm:prSet>
      <dgm:spPr/>
    </dgm:pt>
    <dgm:pt modelId="{F261CB55-0E8E-4FBA-A351-1BBA4A3C1264}" type="pres">
      <dgm:prSet presAssocID="{AF3EABB5-1993-4162-A41E-C26DB45E7413}" presName="childText_1" presStyleLbl="node1" presStyleIdx="0" presStyleCnt="5" custScaleX="136900" custScaleY="75311" custLinFactNeighborX="23619" custLinFactNeighborY="1022">
        <dgm:presLayoutVars>
          <dgm:chMax val="0"/>
          <dgm:chPref val="0"/>
          <dgm:bulletEnabled val="1"/>
        </dgm:presLayoutVars>
      </dgm:prSet>
      <dgm:spPr/>
    </dgm:pt>
    <dgm:pt modelId="{20EF1DF9-A6D6-4699-9486-CB2A1792DBB1}" type="pres">
      <dgm:prSet presAssocID="{AF3EABB5-1993-4162-A41E-C26DB45E7413}" presName="accentShape_1" presStyleCnt="0"/>
      <dgm:spPr/>
    </dgm:pt>
    <dgm:pt modelId="{3D76F5DC-1E52-4499-84BB-3B449113E218}" type="pres">
      <dgm:prSet presAssocID="{AF3EABB5-1993-4162-A41E-C26DB45E7413}" presName="imageRepeatNode" presStyleLbl="node1" presStyleIdx="0" presStyleCnt="5" custScaleY="87665" custLinFactNeighborX="1772" custLinFactNeighborY="5822"/>
      <dgm:spPr/>
    </dgm:pt>
    <dgm:pt modelId="{2D587D79-605A-442A-90EE-D31701E22405}" type="pres">
      <dgm:prSet presAssocID="{2E003B20-11AC-4DE4-BB3D-434594CEB10A}" presName="parentText_2" presStyleLbl="node1" presStyleIdx="0" presStyleCnt="5">
        <dgm:presLayoutVars>
          <dgm:chMax val="1"/>
          <dgm:chPref val="1"/>
          <dgm:bulletEnabled val="1"/>
        </dgm:presLayoutVars>
      </dgm:prSet>
      <dgm:spPr/>
    </dgm:pt>
    <dgm:pt modelId="{DF5B175F-E5BB-42C7-AA14-B43CEABF4FF9}" type="pres">
      <dgm:prSet presAssocID="{2E003B20-11AC-4DE4-BB3D-434594CEB10A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05809259-C13C-4F12-9A45-418E343AB5BA}" type="pres">
      <dgm:prSet presAssocID="{2E003B20-11AC-4DE4-BB3D-434594CEB10A}" presName="accentShape_2" presStyleCnt="0"/>
      <dgm:spPr/>
    </dgm:pt>
    <dgm:pt modelId="{8A60A638-A6EC-47F7-B9A1-3B12705F4081}" type="pres">
      <dgm:prSet presAssocID="{2E003B20-11AC-4DE4-BB3D-434594CEB10A}" presName="imageRepeatNode" presStyleLbl="node1" presStyleIdx="1" presStyleCnt="5"/>
      <dgm:spPr/>
    </dgm:pt>
    <dgm:pt modelId="{F69751A2-E614-48A1-BC85-FB13E79BC453}" type="pres">
      <dgm:prSet presAssocID="{71084250-65EA-46E0-AEFC-0C24F931CC6D}" presName="parentText_3" presStyleLbl="node1" presStyleIdx="1" presStyleCnt="5">
        <dgm:presLayoutVars>
          <dgm:chMax val="1"/>
          <dgm:chPref val="1"/>
          <dgm:bulletEnabled val="1"/>
        </dgm:presLayoutVars>
      </dgm:prSet>
      <dgm:spPr/>
    </dgm:pt>
    <dgm:pt modelId="{78BD026C-2125-412B-A664-8BE5A0F868D1}" type="pres">
      <dgm:prSet presAssocID="{71084250-65EA-46E0-AEFC-0C24F931CC6D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AE4E6764-AD7F-4BCF-ADE6-8BEBE3576C60}" type="pres">
      <dgm:prSet presAssocID="{71084250-65EA-46E0-AEFC-0C24F931CC6D}" presName="accentShape_3" presStyleCnt="0"/>
      <dgm:spPr/>
    </dgm:pt>
    <dgm:pt modelId="{FB733E95-A20C-4C57-B378-062EDC0A5351}" type="pres">
      <dgm:prSet presAssocID="{71084250-65EA-46E0-AEFC-0C24F931CC6D}" presName="imageRepeatNode" presStyleLbl="node1" presStyleIdx="2" presStyleCnt="5"/>
      <dgm:spPr/>
    </dgm:pt>
    <dgm:pt modelId="{36D50DA1-4A02-40EA-8368-FE25C3350205}" type="pres">
      <dgm:prSet presAssocID="{4BAFCF69-4C4E-4179-A324-9D5864600FCE}" presName="parentText_4" presStyleLbl="node1" presStyleIdx="2" presStyleCnt="5">
        <dgm:presLayoutVars>
          <dgm:chMax val="1"/>
          <dgm:chPref val="1"/>
          <dgm:bulletEnabled val="1"/>
        </dgm:presLayoutVars>
      </dgm:prSet>
      <dgm:spPr/>
    </dgm:pt>
    <dgm:pt modelId="{B83B1951-01AF-4195-A478-0FF7CB7885FC}" type="pres">
      <dgm:prSet presAssocID="{4BAFCF69-4C4E-4179-A324-9D5864600FCE}" presName="childText_4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200EC862-4DD9-40DA-B09F-0A59FE38FBD4}" type="pres">
      <dgm:prSet presAssocID="{4BAFCF69-4C4E-4179-A324-9D5864600FCE}" presName="accentShape_4" presStyleCnt="0"/>
      <dgm:spPr/>
    </dgm:pt>
    <dgm:pt modelId="{F25ED8C4-E46E-44E0-AFC9-EA07185993A3}" type="pres">
      <dgm:prSet presAssocID="{4BAFCF69-4C4E-4179-A324-9D5864600FCE}" presName="imageRepeatNode" presStyleLbl="node1" presStyleIdx="3" presStyleCnt="5"/>
      <dgm:spPr/>
    </dgm:pt>
    <dgm:pt modelId="{BA1A13CD-F96E-43AE-AED3-125009127CEB}" type="pres">
      <dgm:prSet presAssocID="{C372CD7B-F96E-4E3E-A44D-00F75B8E735F}" presName="parentText_5" presStyleLbl="node1" presStyleIdx="3" presStyleCnt="5">
        <dgm:presLayoutVars>
          <dgm:chMax val="1"/>
          <dgm:chPref val="1"/>
          <dgm:bulletEnabled val="1"/>
        </dgm:presLayoutVars>
      </dgm:prSet>
      <dgm:spPr/>
    </dgm:pt>
    <dgm:pt modelId="{122E46A3-9B6E-4F66-9936-E27105964776}" type="pres">
      <dgm:prSet presAssocID="{C372CD7B-F96E-4E3E-A44D-00F75B8E735F}" presName="childText_5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4E21FD1F-2016-48CC-9FBF-111C3FDFF189}" type="pres">
      <dgm:prSet presAssocID="{C372CD7B-F96E-4E3E-A44D-00F75B8E735F}" presName="accentShape_5" presStyleCnt="0"/>
      <dgm:spPr/>
    </dgm:pt>
    <dgm:pt modelId="{79042915-9694-407D-8E6C-91F6913F5899}" type="pres">
      <dgm:prSet presAssocID="{C372CD7B-F96E-4E3E-A44D-00F75B8E735F}" presName="imageRepeatNode" presStyleLbl="node1" presStyleIdx="4" presStyleCnt="5"/>
      <dgm:spPr/>
    </dgm:pt>
  </dgm:ptLst>
  <dgm:cxnLst>
    <dgm:cxn modelId="{DBCCC800-2DB2-4A18-ADBA-A5561CF392F4}" srcId="{4BAFCF69-4C4E-4179-A324-9D5864600FCE}" destId="{0473DDBA-039C-4F80-957E-1F9CAFFCA6BD}" srcOrd="1" destOrd="0" parTransId="{1D049301-E37A-4808-AB18-C1FB1B8C3C8D}" sibTransId="{7C05A88F-4BBF-4224-8CE8-6F78D7BCF9CF}"/>
    <dgm:cxn modelId="{CA471303-21CD-4507-B0A9-CD2AEC5222D6}" type="presOf" srcId="{63542054-FA95-4429-8398-3CD3B1A200ED}" destId="{122E46A3-9B6E-4F66-9936-E27105964776}" srcOrd="0" destOrd="0" presId="urn:microsoft.com/office/officeart/2009/3/layout/BlockDescendingList"/>
    <dgm:cxn modelId="{33F3BF0F-F9C4-4651-B540-36C136C5AC48}" srcId="{370B2C40-AC47-44C2-869E-9158762BE3EF}" destId="{AF3EABB5-1993-4162-A41E-C26DB45E7413}" srcOrd="0" destOrd="0" parTransId="{7C4BCC4B-ACC1-4EE4-8087-D3C10A07DC1A}" sibTransId="{A46A2E80-7A6B-4D93-A958-32074A0080DF}"/>
    <dgm:cxn modelId="{CFCC0B14-D6B3-40DB-949B-C5410A4D5E04}" type="presOf" srcId="{AF3EABB5-1993-4162-A41E-C26DB45E7413}" destId="{3D76F5DC-1E52-4499-84BB-3B449113E218}" srcOrd="1" destOrd="0" presId="urn:microsoft.com/office/officeart/2009/3/layout/BlockDescendingList"/>
    <dgm:cxn modelId="{5E4BA21C-9009-4FE9-858F-BD79778CCC73}" type="presOf" srcId="{4BAFCF69-4C4E-4179-A324-9D5864600FCE}" destId="{36D50DA1-4A02-40EA-8368-FE25C3350205}" srcOrd="0" destOrd="0" presId="urn:microsoft.com/office/officeart/2009/3/layout/BlockDescendingList"/>
    <dgm:cxn modelId="{D17C322F-58B8-4D85-AC1C-D1FD1DC5C558}" type="presOf" srcId="{4BAFCF69-4C4E-4179-A324-9D5864600FCE}" destId="{F25ED8C4-E46E-44E0-AFC9-EA07185993A3}" srcOrd="1" destOrd="0" presId="urn:microsoft.com/office/officeart/2009/3/layout/BlockDescendingList"/>
    <dgm:cxn modelId="{FA53083C-09A2-4C37-B337-68F00CB94C53}" type="presOf" srcId="{2E003B20-11AC-4DE4-BB3D-434594CEB10A}" destId="{8A60A638-A6EC-47F7-B9A1-3B12705F4081}" srcOrd="1" destOrd="0" presId="urn:microsoft.com/office/officeart/2009/3/layout/BlockDescendingList"/>
    <dgm:cxn modelId="{DFC0983C-7B7E-4C62-9644-A7FA874A535A}" srcId="{71084250-65EA-46E0-AEFC-0C24F931CC6D}" destId="{06A3A81B-D772-45B0-8FE9-BF92CC91A339}" srcOrd="1" destOrd="0" parTransId="{6F93B911-4B7A-4E3A-A9A0-7726E7A51DE8}" sibTransId="{6DD9048C-BAA7-488E-9C4D-C13FD2A96C6E}"/>
    <dgm:cxn modelId="{2EC39541-BCEB-4DDD-A450-8B3C96BF5F69}" type="presOf" srcId="{2E003B20-11AC-4DE4-BB3D-434594CEB10A}" destId="{2D587D79-605A-442A-90EE-D31701E22405}" srcOrd="0" destOrd="0" presId="urn:microsoft.com/office/officeart/2009/3/layout/BlockDescendingList"/>
    <dgm:cxn modelId="{77630662-18FC-481D-AE81-84FC03CAAD11}" type="presOf" srcId="{DDD2E61A-3BCF-4742-815B-BDBF036C3152}" destId="{F261CB55-0E8E-4FBA-A351-1BBA4A3C1264}" srcOrd="0" destOrd="1" presId="urn:microsoft.com/office/officeart/2009/3/layout/BlockDescendingList"/>
    <dgm:cxn modelId="{46584E63-A222-4BA1-B154-10FE46A8C751}" type="presOf" srcId="{370B2C40-AC47-44C2-869E-9158762BE3EF}" destId="{CF43762F-BA81-4AB4-9B43-4D0A5F5F13C8}" srcOrd="0" destOrd="0" presId="urn:microsoft.com/office/officeart/2009/3/layout/BlockDescendingList"/>
    <dgm:cxn modelId="{BC9A1844-22BC-4F88-A8E8-8EDB1546B909}" srcId="{2E003B20-11AC-4DE4-BB3D-434594CEB10A}" destId="{DD6FB2D8-9DF8-4BA6-934B-7E6163D8592A}" srcOrd="0" destOrd="0" parTransId="{27B303C1-0501-457E-903F-23F26918C65A}" sibTransId="{7BC61A86-214F-442A-AF1B-C908D1A72B2E}"/>
    <dgm:cxn modelId="{4797D44A-2B84-40C3-9937-0A3BC47E8FF3}" srcId="{C372CD7B-F96E-4E3E-A44D-00F75B8E735F}" destId="{53B628DC-50DF-47DB-8EB1-0852041EED2F}" srcOrd="1" destOrd="0" parTransId="{33A8A287-9072-45A6-9D00-923238C5EBEB}" sibTransId="{D120AB90-B8E0-4B40-B0DB-4D3E96EF657C}"/>
    <dgm:cxn modelId="{3DBA3C4C-9FB9-441E-8E5A-B5668B609801}" type="presOf" srcId="{0473DDBA-039C-4F80-957E-1F9CAFFCA6BD}" destId="{B83B1951-01AF-4195-A478-0FF7CB7885FC}" srcOrd="0" destOrd="1" presId="urn:microsoft.com/office/officeart/2009/3/layout/BlockDescendingList"/>
    <dgm:cxn modelId="{1D8E704C-5DFB-45BE-B803-C8095E80EE46}" type="presOf" srcId="{A2CFD8AB-3225-4A6A-8E54-8F969F74CE0A}" destId="{DF5B175F-E5BB-42C7-AA14-B43CEABF4FF9}" srcOrd="0" destOrd="1" presId="urn:microsoft.com/office/officeart/2009/3/layout/BlockDescendingList"/>
    <dgm:cxn modelId="{1F525750-A00B-4F68-9060-76044C1D5AB9}" srcId="{71084250-65EA-46E0-AEFC-0C24F931CC6D}" destId="{91708C0F-78D0-4D7D-868A-CAFFC8016C38}" srcOrd="0" destOrd="0" parTransId="{48A11A1A-B651-4A7E-B629-84BB4F3DD2B4}" sibTransId="{A2857A50-D0F6-48E7-A6FA-FC70B54073EB}"/>
    <dgm:cxn modelId="{BEA2BF71-4744-436B-977C-96EABAEA383A}" srcId="{2E003B20-11AC-4DE4-BB3D-434594CEB10A}" destId="{A2CFD8AB-3225-4A6A-8E54-8F969F74CE0A}" srcOrd="1" destOrd="0" parTransId="{09601349-DFD2-4BC6-B619-E0AF85F78675}" sibTransId="{B1437E5E-2BEC-411F-BEFF-2786C0492426}"/>
    <dgm:cxn modelId="{F04AE976-31B2-45A0-BCB6-42F71BF6259A}" type="presOf" srcId="{06A3A81B-D772-45B0-8FE9-BF92CC91A339}" destId="{78BD026C-2125-412B-A664-8BE5A0F868D1}" srcOrd="0" destOrd="1" presId="urn:microsoft.com/office/officeart/2009/3/layout/BlockDescendingList"/>
    <dgm:cxn modelId="{AB584757-37BC-4884-9BFA-AC1A0E500C7F}" type="presOf" srcId="{C372CD7B-F96E-4E3E-A44D-00F75B8E735F}" destId="{79042915-9694-407D-8E6C-91F6913F5899}" srcOrd="1" destOrd="0" presId="urn:microsoft.com/office/officeart/2009/3/layout/BlockDescendingList"/>
    <dgm:cxn modelId="{4D3A7C7C-918B-4E1F-BF27-DFAD9191A20B}" type="presOf" srcId="{BA27D129-1D33-4E81-8311-101907ADF53A}" destId="{B83B1951-01AF-4195-A478-0FF7CB7885FC}" srcOrd="0" destOrd="0" presId="urn:microsoft.com/office/officeart/2009/3/layout/BlockDescendingList"/>
    <dgm:cxn modelId="{F2A7BA80-68B4-4672-A159-8D8A50C7661D}" srcId="{370B2C40-AC47-44C2-869E-9158762BE3EF}" destId="{71084250-65EA-46E0-AEFC-0C24F931CC6D}" srcOrd="2" destOrd="0" parTransId="{7F73CBD6-F023-4DAA-B038-2D9FB5B43D86}" sibTransId="{BA808936-3623-4268-8B8D-48D3F3FC0A0A}"/>
    <dgm:cxn modelId="{AC654188-2E71-46BC-9A7D-39F307204FB9}" type="presOf" srcId="{91708C0F-78D0-4D7D-868A-CAFFC8016C38}" destId="{78BD026C-2125-412B-A664-8BE5A0F868D1}" srcOrd="0" destOrd="0" presId="urn:microsoft.com/office/officeart/2009/3/layout/BlockDescendingList"/>
    <dgm:cxn modelId="{468C658B-59ED-4303-804F-98565BF105D6}" type="presOf" srcId="{AF3EABB5-1993-4162-A41E-C26DB45E7413}" destId="{D8D4A9F4-F1A3-48A3-8F15-4A107CB849C7}" srcOrd="0" destOrd="0" presId="urn:microsoft.com/office/officeart/2009/3/layout/BlockDescendingList"/>
    <dgm:cxn modelId="{2E9C1D9D-3F24-4BA2-A662-65B586531CE7}" type="presOf" srcId="{DD6FB2D8-9DF8-4BA6-934B-7E6163D8592A}" destId="{DF5B175F-E5BB-42C7-AA14-B43CEABF4FF9}" srcOrd="0" destOrd="0" presId="urn:microsoft.com/office/officeart/2009/3/layout/BlockDescendingList"/>
    <dgm:cxn modelId="{52C84CA4-B41E-46B1-86C2-AB4DCB6384CD}" srcId="{370B2C40-AC47-44C2-869E-9158762BE3EF}" destId="{4BAFCF69-4C4E-4179-A324-9D5864600FCE}" srcOrd="3" destOrd="0" parTransId="{AB3875E3-A62F-49A7-815B-8A597F17FE5B}" sibTransId="{4672EF1F-4E9B-4D24-B83A-B69DD9C13190}"/>
    <dgm:cxn modelId="{09B172A9-ABE7-445D-9BCC-632BD76588A6}" srcId="{AF3EABB5-1993-4162-A41E-C26DB45E7413}" destId="{DDD2E61A-3BCF-4742-815B-BDBF036C3152}" srcOrd="1" destOrd="0" parTransId="{1C9E60DA-1BD5-45C3-A7A0-C528384933F1}" sibTransId="{84A28734-7DFF-4825-BA15-9BC2760FBB5F}"/>
    <dgm:cxn modelId="{111EFBAE-FA21-412A-A5DD-9306C31AE763}" type="presOf" srcId="{53B628DC-50DF-47DB-8EB1-0852041EED2F}" destId="{122E46A3-9B6E-4F66-9936-E27105964776}" srcOrd="0" destOrd="1" presId="urn:microsoft.com/office/officeart/2009/3/layout/BlockDescendingList"/>
    <dgm:cxn modelId="{E5CA67D5-C811-4721-A64D-58AD51242C1D}" type="presOf" srcId="{71084250-65EA-46E0-AEFC-0C24F931CC6D}" destId="{F69751A2-E614-48A1-BC85-FB13E79BC453}" srcOrd="0" destOrd="0" presId="urn:microsoft.com/office/officeart/2009/3/layout/BlockDescendingList"/>
    <dgm:cxn modelId="{637B6FD6-E01F-4C46-99BA-71EBD5BB34CA}" type="presOf" srcId="{C372CD7B-F96E-4E3E-A44D-00F75B8E735F}" destId="{BA1A13CD-F96E-43AE-AED3-125009127CEB}" srcOrd="0" destOrd="0" presId="urn:microsoft.com/office/officeart/2009/3/layout/BlockDescendingList"/>
    <dgm:cxn modelId="{013075DF-4979-4F12-AD80-11E8460AACBD}" srcId="{370B2C40-AC47-44C2-869E-9158762BE3EF}" destId="{C372CD7B-F96E-4E3E-A44D-00F75B8E735F}" srcOrd="4" destOrd="0" parTransId="{4E1096EA-51D5-4BD2-A343-31A71EDD2F33}" sibTransId="{DBCC9A8E-CA14-4B3D-A121-D9B29C8CDFCC}"/>
    <dgm:cxn modelId="{E81879E3-9EA5-4D19-882A-F15BE1C7C089}" srcId="{370B2C40-AC47-44C2-869E-9158762BE3EF}" destId="{2E003B20-11AC-4DE4-BB3D-434594CEB10A}" srcOrd="1" destOrd="0" parTransId="{A1327425-46A5-47F6-92B3-A4D1785C886F}" sibTransId="{5F0EA5EE-8451-469E-8A6C-3260164A8AB0}"/>
    <dgm:cxn modelId="{6E8B41E6-1DB9-4E6F-B9E4-DD92CEA72612}" srcId="{C372CD7B-F96E-4E3E-A44D-00F75B8E735F}" destId="{63542054-FA95-4429-8398-3CD3B1A200ED}" srcOrd="0" destOrd="0" parTransId="{BE9F4E2E-07D9-473F-A8F8-13E4A2DDCB4F}" sibTransId="{F8915B39-7744-4E2C-ABA0-7E987BEC7C6D}"/>
    <dgm:cxn modelId="{1D0B71EE-5A53-4022-83D8-79B53442058E}" type="presOf" srcId="{71084250-65EA-46E0-AEFC-0C24F931CC6D}" destId="{FB733E95-A20C-4C57-B378-062EDC0A5351}" srcOrd="1" destOrd="0" presId="urn:microsoft.com/office/officeart/2009/3/layout/BlockDescendingList"/>
    <dgm:cxn modelId="{A17773EE-60B6-4ED1-A357-65C9D1089531}" type="presOf" srcId="{372F9CAD-B74D-43C7-B0A8-9AA183A061EB}" destId="{F261CB55-0E8E-4FBA-A351-1BBA4A3C1264}" srcOrd="0" destOrd="0" presId="urn:microsoft.com/office/officeart/2009/3/layout/BlockDescendingList"/>
    <dgm:cxn modelId="{1F16DFF6-7069-4921-8695-C27654D39E8E}" srcId="{AF3EABB5-1993-4162-A41E-C26DB45E7413}" destId="{372F9CAD-B74D-43C7-B0A8-9AA183A061EB}" srcOrd="0" destOrd="0" parTransId="{76C08708-5DF3-4E73-8CA3-2D245D58C55C}" sibTransId="{A8267C16-4FBA-4930-AC7A-4F45142940E0}"/>
    <dgm:cxn modelId="{DEAF82FD-15BC-4D47-9CD8-CFC012D9A267}" srcId="{4BAFCF69-4C4E-4179-A324-9D5864600FCE}" destId="{BA27D129-1D33-4E81-8311-101907ADF53A}" srcOrd="0" destOrd="0" parTransId="{956F1D28-DFE1-48CF-B893-8E4686F1A69C}" sibTransId="{94444848-FE0D-4CB7-8077-56C582B7BA75}"/>
    <dgm:cxn modelId="{33008383-1917-46C6-8831-3EB6A6D76922}" type="presParOf" srcId="{CF43762F-BA81-4AB4-9B43-4D0A5F5F13C8}" destId="{D8D4A9F4-F1A3-48A3-8F15-4A107CB849C7}" srcOrd="0" destOrd="0" presId="urn:microsoft.com/office/officeart/2009/3/layout/BlockDescendingList"/>
    <dgm:cxn modelId="{7FBD0075-603F-42FC-9213-382D9C5F5310}" type="presParOf" srcId="{CF43762F-BA81-4AB4-9B43-4D0A5F5F13C8}" destId="{F261CB55-0E8E-4FBA-A351-1BBA4A3C1264}" srcOrd="1" destOrd="0" presId="urn:microsoft.com/office/officeart/2009/3/layout/BlockDescendingList"/>
    <dgm:cxn modelId="{921BBEED-7BFF-4B66-9A45-AE5516CDC0CF}" type="presParOf" srcId="{CF43762F-BA81-4AB4-9B43-4D0A5F5F13C8}" destId="{20EF1DF9-A6D6-4699-9486-CB2A1792DBB1}" srcOrd="2" destOrd="0" presId="urn:microsoft.com/office/officeart/2009/3/layout/BlockDescendingList"/>
    <dgm:cxn modelId="{B17A0FE4-F4CF-49FE-89C9-CBFA00C496A4}" type="presParOf" srcId="{20EF1DF9-A6D6-4699-9486-CB2A1792DBB1}" destId="{3D76F5DC-1E52-4499-84BB-3B449113E218}" srcOrd="0" destOrd="0" presId="urn:microsoft.com/office/officeart/2009/3/layout/BlockDescendingList"/>
    <dgm:cxn modelId="{BA900400-6082-4294-B45A-4C85D3D27041}" type="presParOf" srcId="{CF43762F-BA81-4AB4-9B43-4D0A5F5F13C8}" destId="{2D587D79-605A-442A-90EE-D31701E22405}" srcOrd="3" destOrd="0" presId="urn:microsoft.com/office/officeart/2009/3/layout/BlockDescendingList"/>
    <dgm:cxn modelId="{C83CAE7C-0D19-4846-8683-6C24603C9B61}" type="presParOf" srcId="{CF43762F-BA81-4AB4-9B43-4D0A5F5F13C8}" destId="{DF5B175F-E5BB-42C7-AA14-B43CEABF4FF9}" srcOrd="4" destOrd="0" presId="urn:microsoft.com/office/officeart/2009/3/layout/BlockDescendingList"/>
    <dgm:cxn modelId="{6C863CCF-9A88-4A18-B67F-609A7DF1E18F}" type="presParOf" srcId="{CF43762F-BA81-4AB4-9B43-4D0A5F5F13C8}" destId="{05809259-C13C-4F12-9A45-418E343AB5BA}" srcOrd="5" destOrd="0" presId="urn:microsoft.com/office/officeart/2009/3/layout/BlockDescendingList"/>
    <dgm:cxn modelId="{BB3AF2D6-A1C2-4760-B1DA-B3DC7D43150D}" type="presParOf" srcId="{05809259-C13C-4F12-9A45-418E343AB5BA}" destId="{8A60A638-A6EC-47F7-B9A1-3B12705F4081}" srcOrd="0" destOrd="0" presId="urn:microsoft.com/office/officeart/2009/3/layout/BlockDescendingList"/>
    <dgm:cxn modelId="{130E222D-F962-4E02-AA21-DA417DFAE2A7}" type="presParOf" srcId="{CF43762F-BA81-4AB4-9B43-4D0A5F5F13C8}" destId="{F69751A2-E614-48A1-BC85-FB13E79BC453}" srcOrd="6" destOrd="0" presId="urn:microsoft.com/office/officeart/2009/3/layout/BlockDescendingList"/>
    <dgm:cxn modelId="{A3241B14-3A5B-418C-BE17-870EECF1C60C}" type="presParOf" srcId="{CF43762F-BA81-4AB4-9B43-4D0A5F5F13C8}" destId="{78BD026C-2125-412B-A664-8BE5A0F868D1}" srcOrd="7" destOrd="0" presId="urn:microsoft.com/office/officeart/2009/3/layout/BlockDescendingList"/>
    <dgm:cxn modelId="{3E85995A-A50D-40E7-94EB-EDD6A4B2AE91}" type="presParOf" srcId="{CF43762F-BA81-4AB4-9B43-4D0A5F5F13C8}" destId="{AE4E6764-AD7F-4BCF-ADE6-8BEBE3576C60}" srcOrd="8" destOrd="0" presId="urn:microsoft.com/office/officeart/2009/3/layout/BlockDescendingList"/>
    <dgm:cxn modelId="{5AB90DE8-E78D-4940-BE27-FB71002BBABE}" type="presParOf" srcId="{AE4E6764-AD7F-4BCF-ADE6-8BEBE3576C60}" destId="{FB733E95-A20C-4C57-B378-062EDC0A5351}" srcOrd="0" destOrd="0" presId="urn:microsoft.com/office/officeart/2009/3/layout/BlockDescendingList"/>
    <dgm:cxn modelId="{3B64B8BA-B46F-40B4-85CD-88ACADEAADFD}" type="presParOf" srcId="{CF43762F-BA81-4AB4-9B43-4D0A5F5F13C8}" destId="{36D50DA1-4A02-40EA-8368-FE25C3350205}" srcOrd="9" destOrd="0" presId="urn:microsoft.com/office/officeart/2009/3/layout/BlockDescendingList"/>
    <dgm:cxn modelId="{BCE4B404-3CA6-449D-8E6A-1873CD9BF9BD}" type="presParOf" srcId="{CF43762F-BA81-4AB4-9B43-4D0A5F5F13C8}" destId="{B83B1951-01AF-4195-A478-0FF7CB7885FC}" srcOrd="10" destOrd="0" presId="urn:microsoft.com/office/officeart/2009/3/layout/BlockDescendingList"/>
    <dgm:cxn modelId="{3EFBAAF8-8F9B-4F9E-BDDC-CCEAF1F783C6}" type="presParOf" srcId="{CF43762F-BA81-4AB4-9B43-4D0A5F5F13C8}" destId="{200EC862-4DD9-40DA-B09F-0A59FE38FBD4}" srcOrd="11" destOrd="0" presId="urn:microsoft.com/office/officeart/2009/3/layout/BlockDescendingList"/>
    <dgm:cxn modelId="{5197E270-D54B-47EC-97BB-4FC698D12F2B}" type="presParOf" srcId="{200EC862-4DD9-40DA-B09F-0A59FE38FBD4}" destId="{F25ED8C4-E46E-44E0-AFC9-EA07185993A3}" srcOrd="0" destOrd="0" presId="urn:microsoft.com/office/officeart/2009/3/layout/BlockDescendingList"/>
    <dgm:cxn modelId="{04652A73-DB93-4C0A-A88B-C2BEA6D79B4A}" type="presParOf" srcId="{CF43762F-BA81-4AB4-9B43-4D0A5F5F13C8}" destId="{BA1A13CD-F96E-43AE-AED3-125009127CEB}" srcOrd="12" destOrd="0" presId="urn:microsoft.com/office/officeart/2009/3/layout/BlockDescendingList"/>
    <dgm:cxn modelId="{94BFCF4E-D7FF-45D9-B4DC-567A55D5E34B}" type="presParOf" srcId="{CF43762F-BA81-4AB4-9B43-4D0A5F5F13C8}" destId="{122E46A3-9B6E-4F66-9936-E27105964776}" srcOrd="13" destOrd="0" presId="urn:microsoft.com/office/officeart/2009/3/layout/BlockDescendingList"/>
    <dgm:cxn modelId="{32D0BB78-75EC-4FDE-8DAA-B5559AEF2E6F}" type="presParOf" srcId="{CF43762F-BA81-4AB4-9B43-4D0A5F5F13C8}" destId="{4E21FD1F-2016-48CC-9FBF-111C3FDFF189}" srcOrd="14" destOrd="0" presId="urn:microsoft.com/office/officeart/2009/3/layout/BlockDescendingList"/>
    <dgm:cxn modelId="{DF8F62DA-D4BF-44DC-BB87-5456884C4271}" type="presParOf" srcId="{4E21FD1F-2016-48CC-9FBF-111C3FDFF189}" destId="{79042915-9694-407D-8E6C-91F6913F5899}" srcOrd="0" destOrd="0" presId="urn:microsoft.com/office/officeart/2009/3/layout/BlockDescending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D643CD-FD5E-4585-9D0A-CA6858BD0FDD}" type="doc">
      <dgm:prSet loTypeId="urn:microsoft.com/office/officeart/2005/8/layout/radial3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BEE6E229-B96A-42E8-A769-1830D40D6327}">
      <dgm:prSet phldrT="[Текст]" custT="1"/>
      <dgm:spPr/>
      <dgm:t>
        <a:bodyPr/>
        <a:lstStyle/>
        <a:p>
          <a:r>
            <a:rPr lang="ru-RU" sz="2800" dirty="0"/>
            <a:t>98%</a:t>
          </a:r>
        </a:p>
      </dgm:t>
    </dgm:pt>
    <dgm:pt modelId="{3181D885-360A-4E97-8493-61C1A1C98E58}" type="parTrans" cxnId="{C92A9598-696C-4D12-8BDD-17023C82F9B5}">
      <dgm:prSet/>
      <dgm:spPr/>
      <dgm:t>
        <a:bodyPr/>
        <a:lstStyle/>
        <a:p>
          <a:endParaRPr lang="ru-RU" sz="1600"/>
        </a:p>
      </dgm:t>
    </dgm:pt>
    <dgm:pt modelId="{99B500E4-D140-41C2-891E-23BB36FA0C79}" type="sibTrans" cxnId="{C92A9598-696C-4D12-8BDD-17023C82F9B5}">
      <dgm:prSet/>
      <dgm:spPr/>
      <dgm:t>
        <a:bodyPr/>
        <a:lstStyle/>
        <a:p>
          <a:endParaRPr lang="ru-RU" sz="1600"/>
        </a:p>
      </dgm:t>
    </dgm:pt>
    <dgm:pt modelId="{BC20A982-BF57-41A7-9958-FE506767BA08}">
      <dgm:prSet phldrT="[Текст]" custT="1"/>
      <dgm:spPr/>
      <dgm:t>
        <a:bodyPr/>
        <a:lstStyle/>
        <a:p>
          <a:r>
            <a:rPr lang="ru-RU" sz="1600" dirty="0"/>
            <a:t>91%</a:t>
          </a:r>
        </a:p>
      </dgm:t>
    </dgm:pt>
    <dgm:pt modelId="{EEBCA1E8-826F-4305-A6AA-A08AF49F3867}" type="parTrans" cxnId="{013B43DE-E615-491B-8A96-A9484C14C6A7}">
      <dgm:prSet/>
      <dgm:spPr/>
      <dgm:t>
        <a:bodyPr/>
        <a:lstStyle/>
        <a:p>
          <a:endParaRPr lang="ru-RU" sz="1600"/>
        </a:p>
      </dgm:t>
    </dgm:pt>
    <dgm:pt modelId="{8FA691A5-99F6-4D92-A9D3-25F826EA24D1}" type="sibTrans" cxnId="{013B43DE-E615-491B-8A96-A9484C14C6A7}">
      <dgm:prSet/>
      <dgm:spPr/>
      <dgm:t>
        <a:bodyPr/>
        <a:lstStyle/>
        <a:p>
          <a:endParaRPr lang="ru-RU" sz="1600"/>
        </a:p>
      </dgm:t>
    </dgm:pt>
    <dgm:pt modelId="{2849DAE0-C057-4E09-8534-3D1CEF0DAD43}">
      <dgm:prSet phldrT="[Текст]"/>
      <dgm:spPr/>
      <dgm:t>
        <a:bodyPr/>
        <a:lstStyle/>
        <a:p>
          <a:endParaRPr lang="ru-RU" sz="1600" dirty="0"/>
        </a:p>
      </dgm:t>
    </dgm:pt>
    <dgm:pt modelId="{A643EF8F-A1E8-40D5-8637-64E5BD3541DD}" type="parTrans" cxnId="{1F35913F-7333-42DB-9AF7-6B98D35DEC48}">
      <dgm:prSet/>
      <dgm:spPr/>
      <dgm:t>
        <a:bodyPr/>
        <a:lstStyle/>
        <a:p>
          <a:endParaRPr lang="ru-RU" sz="1600"/>
        </a:p>
      </dgm:t>
    </dgm:pt>
    <dgm:pt modelId="{A0A2E4DE-BFD3-45CA-8C8D-7EA7AD5E9BCF}" type="sibTrans" cxnId="{1F35913F-7333-42DB-9AF7-6B98D35DEC48}">
      <dgm:prSet/>
      <dgm:spPr/>
      <dgm:t>
        <a:bodyPr/>
        <a:lstStyle/>
        <a:p>
          <a:endParaRPr lang="ru-RU" sz="1600"/>
        </a:p>
      </dgm:t>
    </dgm:pt>
    <dgm:pt modelId="{5A17595F-3CBF-4FBE-80F7-8A94B9E2F191}" type="pres">
      <dgm:prSet presAssocID="{DFD643CD-FD5E-4585-9D0A-CA6858BD0FDD}" presName="composite" presStyleCnt="0">
        <dgm:presLayoutVars>
          <dgm:chMax val="1"/>
          <dgm:dir/>
          <dgm:resizeHandles val="exact"/>
        </dgm:presLayoutVars>
      </dgm:prSet>
      <dgm:spPr/>
    </dgm:pt>
    <dgm:pt modelId="{FD0356B1-EBBB-4BBC-80AB-4D1E0228E87E}" type="pres">
      <dgm:prSet presAssocID="{DFD643CD-FD5E-4585-9D0A-CA6858BD0FDD}" presName="radial" presStyleCnt="0">
        <dgm:presLayoutVars>
          <dgm:animLvl val="ctr"/>
        </dgm:presLayoutVars>
      </dgm:prSet>
      <dgm:spPr/>
    </dgm:pt>
    <dgm:pt modelId="{A5B843E6-9A59-400F-8925-777A8F209CB4}" type="pres">
      <dgm:prSet presAssocID="{BEE6E229-B96A-42E8-A769-1830D40D6327}" presName="centerShape" presStyleLbl="vennNode1" presStyleIdx="0" presStyleCnt="2" custLinFactNeighborX="38292" custLinFactNeighborY="5170"/>
      <dgm:spPr/>
    </dgm:pt>
    <dgm:pt modelId="{E8701279-CC3D-48BC-AFC2-25BB05AD83B4}" type="pres">
      <dgm:prSet presAssocID="{BC20A982-BF57-41A7-9958-FE506767BA08}" presName="node" presStyleLbl="vennNode1" presStyleIdx="1" presStyleCnt="2" custScaleX="129255" custScaleY="130365" custRadScaleRad="32625" custRadScaleInc="44867">
        <dgm:presLayoutVars>
          <dgm:bulletEnabled val="1"/>
        </dgm:presLayoutVars>
      </dgm:prSet>
      <dgm:spPr/>
    </dgm:pt>
  </dgm:ptLst>
  <dgm:cxnLst>
    <dgm:cxn modelId="{1F576B3C-3CFF-4904-84AD-D036DC48567B}" type="presOf" srcId="{DFD643CD-FD5E-4585-9D0A-CA6858BD0FDD}" destId="{5A17595F-3CBF-4FBE-80F7-8A94B9E2F191}" srcOrd="0" destOrd="0" presId="urn:microsoft.com/office/officeart/2005/8/layout/radial3"/>
    <dgm:cxn modelId="{1F35913F-7333-42DB-9AF7-6B98D35DEC48}" srcId="{DFD643CD-FD5E-4585-9D0A-CA6858BD0FDD}" destId="{2849DAE0-C057-4E09-8534-3D1CEF0DAD43}" srcOrd="1" destOrd="0" parTransId="{A643EF8F-A1E8-40D5-8637-64E5BD3541DD}" sibTransId="{A0A2E4DE-BFD3-45CA-8C8D-7EA7AD5E9BCF}"/>
    <dgm:cxn modelId="{C92A9598-696C-4D12-8BDD-17023C82F9B5}" srcId="{DFD643CD-FD5E-4585-9D0A-CA6858BD0FDD}" destId="{BEE6E229-B96A-42E8-A769-1830D40D6327}" srcOrd="0" destOrd="0" parTransId="{3181D885-360A-4E97-8493-61C1A1C98E58}" sibTransId="{99B500E4-D140-41C2-891E-23BB36FA0C79}"/>
    <dgm:cxn modelId="{23CE19B7-2243-4981-87CD-3620455D5FC3}" type="presOf" srcId="{BC20A982-BF57-41A7-9958-FE506767BA08}" destId="{E8701279-CC3D-48BC-AFC2-25BB05AD83B4}" srcOrd="0" destOrd="0" presId="urn:microsoft.com/office/officeart/2005/8/layout/radial3"/>
    <dgm:cxn modelId="{74A9EFDD-D60C-4ED8-BEA5-8FA08D14A6A5}" type="presOf" srcId="{BEE6E229-B96A-42E8-A769-1830D40D6327}" destId="{A5B843E6-9A59-400F-8925-777A8F209CB4}" srcOrd="0" destOrd="0" presId="urn:microsoft.com/office/officeart/2005/8/layout/radial3"/>
    <dgm:cxn modelId="{013B43DE-E615-491B-8A96-A9484C14C6A7}" srcId="{BEE6E229-B96A-42E8-A769-1830D40D6327}" destId="{BC20A982-BF57-41A7-9958-FE506767BA08}" srcOrd="0" destOrd="0" parTransId="{EEBCA1E8-826F-4305-A6AA-A08AF49F3867}" sibTransId="{8FA691A5-99F6-4D92-A9D3-25F826EA24D1}"/>
    <dgm:cxn modelId="{1FF47277-246F-46EB-965A-39956A57F4E6}" type="presParOf" srcId="{5A17595F-3CBF-4FBE-80F7-8A94B9E2F191}" destId="{FD0356B1-EBBB-4BBC-80AB-4D1E0228E87E}" srcOrd="0" destOrd="0" presId="urn:microsoft.com/office/officeart/2005/8/layout/radial3"/>
    <dgm:cxn modelId="{90AC943E-C30A-4112-9AD2-7CCE46EF085E}" type="presParOf" srcId="{FD0356B1-EBBB-4BBC-80AB-4D1E0228E87E}" destId="{A5B843E6-9A59-400F-8925-777A8F209CB4}" srcOrd="0" destOrd="0" presId="urn:microsoft.com/office/officeart/2005/8/layout/radial3"/>
    <dgm:cxn modelId="{4DF95778-0F35-4F7E-9673-76F14960D194}" type="presParOf" srcId="{FD0356B1-EBBB-4BBC-80AB-4D1E0228E87E}" destId="{E8701279-CC3D-48BC-AFC2-25BB05AD83B4}" srcOrd="1" destOrd="0" presId="urn:microsoft.com/office/officeart/2005/8/layout/radial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733E95-A20C-4C57-B378-062EDC0A5351}">
      <dsp:nvSpPr>
        <dsp:cNvPr id="0" name=""/>
        <dsp:cNvSpPr/>
      </dsp:nvSpPr>
      <dsp:spPr>
        <a:xfrm>
          <a:off x="14818835" y="594704"/>
          <a:ext cx="979135" cy="2074170"/>
        </a:xfrm>
        <a:prstGeom prst="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102870" bIns="2286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0" dirty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2023/24</a:t>
          </a:r>
        </a:p>
      </dsp:txBody>
      <dsp:txXfrm rot="16200000">
        <a:off x="14708550" y="1400793"/>
        <a:ext cx="1866753" cy="254575"/>
      </dsp:txXfrm>
    </dsp:sp>
    <dsp:sp modelId="{8A60A638-A6EC-47F7-B9A1-3B12705F4081}">
      <dsp:nvSpPr>
        <dsp:cNvPr id="0" name=""/>
        <dsp:cNvSpPr/>
      </dsp:nvSpPr>
      <dsp:spPr>
        <a:xfrm>
          <a:off x="15887034" y="245920"/>
          <a:ext cx="979135" cy="2422954"/>
        </a:xfrm>
        <a:prstGeom prst="rect">
          <a:avLst/>
        </a:prstGeom>
        <a:solidFill>
          <a:srgbClr val="939E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102870" bIns="2286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0" dirty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2024/25</a:t>
          </a:r>
        </a:p>
      </dsp:txBody>
      <dsp:txXfrm rot="16200000">
        <a:off x="15619796" y="1208962"/>
        <a:ext cx="2180659" cy="254575"/>
      </dsp:txXfrm>
    </dsp:sp>
    <dsp:sp modelId="{F25ED8C4-E46E-44E0-AFC9-EA07185993A3}">
      <dsp:nvSpPr>
        <dsp:cNvPr id="0" name=""/>
        <dsp:cNvSpPr/>
      </dsp:nvSpPr>
      <dsp:spPr>
        <a:xfrm>
          <a:off x="13750080" y="949296"/>
          <a:ext cx="979135" cy="1719578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102870" bIns="2286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0" dirty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2022/23</a:t>
          </a:r>
        </a:p>
      </dsp:txBody>
      <dsp:txXfrm rot="16200000">
        <a:off x="13799362" y="1595819"/>
        <a:ext cx="1547620" cy="254575"/>
      </dsp:txXfrm>
    </dsp:sp>
    <dsp:sp modelId="{3D76F5DC-1E52-4499-84BB-3B449113E218}">
      <dsp:nvSpPr>
        <dsp:cNvPr id="0" name=""/>
        <dsp:cNvSpPr/>
      </dsp:nvSpPr>
      <dsp:spPr>
        <a:xfrm>
          <a:off x="16973140" y="245144"/>
          <a:ext cx="979135" cy="2413113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102870" bIns="2286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0" dirty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2025/26</a:t>
          </a:r>
        </a:p>
      </dsp:txBody>
      <dsp:txXfrm rot="16200000">
        <a:off x="16710331" y="1203757"/>
        <a:ext cx="2171802" cy="254575"/>
      </dsp:txXfrm>
    </dsp:sp>
    <dsp:sp modelId="{79042915-9694-407D-8E6C-91F6913F5899}">
      <dsp:nvSpPr>
        <dsp:cNvPr id="0" name=""/>
        <dsp:cNvSpPr/>
      </dsp:nvSpPr>
      <dsp:spPr>
        <a:xfrm>
          <a:off x="12681325" y="1298080"/>
          <a:ext cx="979135" cy="1370794"/>
        </a:xfrm>
        <a:prstGeom prst="rect">
          <a:avLst/>
        </a:prstGeom>
        <a:solidFill>
          <a:schemeClr val="accent1">
            <a:shade val="50000"/>
            <a:hueOff val="133703"/>
            <a:satOff val="3582"/>
            <a:lumOff val="157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102870" bIns="2286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2021/22</a:t>
          </a:r>
          <a:endParaRPr lang="ru-RU" sz="1800" b="1" kern="0" dirty="0"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sp:txBody>
      <dsp:txXfrm rot="16200000">
        <a:off x="12887559" y="1787650"/>
        <a:ext cx="1233715" cy="254575"/>
      </dsp:txXfrm>
    </dsp:sp>
    <dsp:sp modelId="{F261CB55-0E8E-4FBA-A351-1BBA4A3C1264}">
      <dsp:nvSpPr>
        <dsp:cNvPr id="0" name=""/>
        <dsp:cNvSpPr/>
      </dsp:nvSpPr>
      <dsp:spPr>
        <a:xfrm>
          <a:off x="16991724" y="284823"/>
          <a:ext cx="951710" cy="208304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0" dirty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278 школ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0" dirty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14246 детей</a:t>
          </a:r>
        </a:p>
      </dsp:txBody>
      <dsp:txXfrm>
        <a:off x="16991724" y="284823"/>
        <a:ext cx="951710" cy="2083049"/>
      </dsp:txXfrm>
    </dsp:sp>
    <dsp:sp modelId="{DF5B175F-E5BB-42C7-AA14-B43CEABF4FF9}">
      <dsp:nvSpPr>
        <dsp:cNvPr id="0" name=""/>
        <dsp:cNvSpPr/>
      </dsp:nvSpPr>
      <dsp:spPr>
        <a:xfrm>
          <a:off x="15887034" y="244813"/>
          <a:ext cx="695186" cy="242295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280</a:t>
          </a:r>
          <a:r>
            <a:rPr lang="ru-RU" sz="1600" kern="1200" dirty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 школ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15750</a:t>
          </a:r>
          <a:r>
            <a:rPr lang="ru-RU" sz="1600" kern="1200" dirty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 детей</a:t>
          </a:r>
        </a:p>
      </dsp:txBody>
      <dsp:txXfrm>
        <a:off x="15887034" y="244813"/>
        <a:ext cx="695186" cy="2422954"/>
      </dsp:txXfrm>
    </dsp:sp>
    <dsp:sp modelId="{78BD026C-2125-412B-A664-8BE5A0F868D1}">
      <dsp:nvSpPr>
        <dsp:cNvPr id="0" name=""/>
        <dsp:cNvSpPr/>
      </dsp:nvSpPr>
      <dsp:spPr>
        <a:xfrm>
          <a:off x="14818835" y="594704"/>
          <a:ext cx="695186" cy="207417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244</a:t>
          </a:r>
          <a:r>
            <a:rPr lang="ru-RU" sz="1600" kern="1200" dirty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 школ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10595</a:t>
          </a:r>
          <a:r>
            <a:rPr lang="ru-RU" sz="1600" kern="1200" dirty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 детей</a:t>
          </a:r>
        </a:p>
      </dsp:txBody>
      <dsp:txXfrm>
        <a:off x="14818835" y="594704"/>
        <a:ext cx="695186" cy="2074170"/>
      </dsp:txXfrm>
    </dsp:sp>
    <dsp:sp modelId="{B83B1951-01AF-4195-A478-0FF7CB7885FC}">
      <dsp:nvSpPr>
        <dsp:cNvPr id="0" name=""/>
        <dsp:cNvSpPr/>
      </dsp:nvSpPr>
      <dsp:spPr>
        <a:xfrm>
          <a:off x="13750080" y="949296"/>
          <a:ext cx="695186" cy="173174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174 </a:t>
          </a:r>
          <a:r>
            <a:rPr lang="ru-RU" sz="1600" kern="1200" dirty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школ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4839</a:t>
          </a:r>
          <a:r>
            <a:rPr lang="ru-RU" sz="1600" kern="1200" dirty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 детей</a:t>
          </a:r>
          <a:endParaRPr lang="ru-RU" sz="1600" kern="1200"/>
        </a:p>
      </dsp:txBody>
      <dsp:txXfrm>
        <a:off x="13750080" y="949296"/>
        <a:ext cx="695186" cy="1731748"/>
      </dsp:txXfrm>
    </dsp:sp>
    <dsp:sp modelId="{122E46A3-9B6E-4F66-9936-E27105964776}">
      <dsp:nvSpPr>
        <dsp:cNvPr id="0" name=""/>
        <dsp:cNvSpPr/>
      </dsp:nvSpPr>
      <dsp:spPr>
        <a:xfrm>
          <a:off x="12681325" y="1298356"/>
          <a:ext cx="695186" cy="138268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0" dirty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10</a:t>
          </a:r>
          <a:r>
            <a:rPr lang="ru-RU" sz="1600" kern="0" dirty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 школ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251</a:t>
          </a:r>
          <a:r>
            <a:rPr lang="ru-RU" sz="1600" kern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 детей</a:t>
          </a:r>
          <a:endParaRPr lang="ru-RU" sz="1600" kern="0" dirty="0"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sp:txBody>
      <dsp:txXfrm>
        <a:off x="12681325" y="1298356"/>
        <a:ext cx="695186" cy="13826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B843E6-9A59-400F-8925-777A8F209CB4}">
      <dsp:nvSpPr>
        <dsp:cNvPr id="0" name=""/>
        <dsp:cNvSpPr/>
      </dsp:nvSpPr>
      <dsp:spPr>
        <a:xfrm>
          <a:off x="927672" y="292425"/>
          <a:ext cx="1092554" cy="109255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98%</a:t>
          </a:r>
        </a:p>
      </dsp:txBody>
      <dsp:txXfrm>
        <a:off x="1087673" y="452426"/>
        <a:ext cx="772552" cy="772552"/>
      </dsp:txXfrm>
    </dsp:sp>
    <dsp:sp modelId="{E8701279-CC3D-48BC-AFC2-25BB05AD83B4}">
      <dsp:nvSpPr>
        <dsp:cNvPr id="0" name=""/>
        <dsp:cNvSpPr/>
      </dsp:nvSpPr>
      <dsp:spPr>
        <a:xfrm>
          <a:off x="356923" y="482629"/>
          <a:ext cx="706090" cy="71215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91%</a:t>
          </a:r>
        </a:p>
      </dsp:txBody>
      <dsp:txXfrm>
        <a:off x="460327" y="586922"/>
        <a:ext cx="499282" cy="503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BlockDescendingList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00FFF-85A2-481A-AB03-EB1329999744}" type="datetimeFigureOut">
              <a:rPr lang="ru-RU" smtClean="0"/>
              <a:t>09.06.2026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6DB4B-8812-44E2-A064-6FF48A3FBD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27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09.06.2026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00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09.06.2026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037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09.06.2026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185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09.06.2026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276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09.06.2026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4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09.06.2026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785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09.06.2026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903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09.06.2026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263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09.06.2026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191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09.06.2026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541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09.06.2026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888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96F0B-EFA5-42E9-A775-011AFA926B06}" type="datetimeFigureOut">
              <a:rPr lang="ru-RU" smtClean="0"/>
              <a:pPr/>
              <a:t>09.06.2026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285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48BAEDD-FFC5-4407-8E61-424384FAE26B}"/>
              </a:ext>
            </a:extLst>
          </p:cNvPr>
          <p:cNvSpPr/>
          <p:nvPr/>
        </p:nvSpPr>
        <p:spPr>
          <a:xfrm>
            <a:off x="1126900" y="1935642"/>
            <a:ext cx="9938197" cy="1493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i="1" kern="0" dirty="0">
                <a:solidFill>
                  <a:srgbClr val="1D315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«Мы не торопим детство — мы раскрываем таланты в темпе успеха!»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85F0650-390E-4688-AEDB-6B4363E36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712" y="3762641"/>
            <a:ext cx="3168571" cy="173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02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AE99C09-0109-43EB-9A40-504CFCAB675F}"/>
              </a:ext>
            </a:extLst>
          </p:cNvPr>
          <p:cNvSpPr/>
          <p:nvPr/>
        </p:nvSpPr>
        <p:spPr>
          <a:xfrm>
            <a:off x="6583680" y="2136338"/>
            <a:ext cx="465862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В 1-й класс зачислено 3038 детей. </a:t>
            </a:r>
          </a:p>
          <a:p>
            <a:endParaRPr lang="ru-RU" dirty="0">
              <a:latin typeface="+mj-lt"/>
            </a:endParaRPr>
          </a:p>
          <a:p>
            <a:r>
              <a:rPr lang="ru-RU" dirty="0">
                <a:latin typeface="+mj-lt"/>
              </a:rPr>
              <a:t>12 обучающихся переведено на традиционную модель обучения. </a:t>
            </a:r>
          </a:p>
          <a:p>
            <a:r>
              <a:rPr lang="ru-RU" dirty="0">
                <a:latin typeface="+mj-lt"/>
              </a:rPr>
              <a:t>54 ребенка отчислены из класса(</a:t>
            </a:r>
            <a:r>
              <a:rPr lang="ru-RU" dirty="0" err="1">
                <a:latin typeface="+mj-lt"/>
              </a:rPr>
              <a:t>ов</a:t>
            </a:r>
            <a:r>
              <a:rPr lang="ru-RU" dirty="0">
                <a:latin typeface="+mj-lt"/>
              </a:rPr>
              <a:t>) по иной причине (переезд). </a:t>
            </a:r>
          </a:p>
          <a:p>
            <a:endParaRPr lang="ru-RU" dirty="0">
              <a:latin typeface="+mj-lt"/>
            </a:endParaRPr>
          </a:p>
          <a:p>
            <a:r>
              <a:rPr lang="ru-RU" dirty="0">
                <a:latin typeface="+mj-lt"/>
              </a:rPr>
              <a:t>В 1-й класс ускоренного обучения дополнительно зачислено 88 человек.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78DDAE5-CB20-48A5-A30B-5D0E3F3C429D}"/>
              </a:ext>
            </a:extLst>
          </p:cNvPr>
          <p:cNvSpPr/>
          <p:nvPr/>
        </p:nvSpPr>
        <p:spPr>
          <a:xfrm>
            <a:off x="2667802" y="571090"/>
            <a:ext cx="68563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0" dirty="0">
                <a:solidFill>
                  <a:srgbClr val="1D315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Доля обучающихся, переведенных на традиционную модель обучения 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FF562967-3FA1-4F78-A199-8B3B68314A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3238315"/>
              </p:ext>
            </p:extLst>
          </p:nvPr>
        </p:nvGraphicFramePr>
        <p:xfrm>
          <a:off x="635267" y="1795187"/>
          <a:ext cx="5460733" cy="407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1170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F315ED5-BA96-4340-A8C2-F10B041744EF}"/>
              </a:ext>
            </a:extLst>
          </p:cNvPr>
          <p:cNvSpPr/>
          <p:nvPr/>
        </p:nvSpPr>
        <p:spPr>
          <a:xfrm>
            <a:off x="2667802" y="295162"/>
            <a:ext cx="68563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0" dirty="0">
                <a:solidFill>
                  <a:srgbClr val="1D315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Результаты диагностических работ </a:t>
            </a:r>
          </a:p>
          <a:p>
            <a:pPr algn="ctr"/>
            <a:r>
              <a:rPr lang="ru-RU" sz="2400" b="1" kern="0" dirty="0">
                <a:solidFill>
                  <a:srgbClr val="1D315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 2-й класс 2025/26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FCC94296-226D-47B7-A9A2-FCDA2AD99B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97205"/>
              </p:ext>
            </p:extLst>
          </p:nvPr>
        </p:nvGraphicFramePr>
        <p:xfrm>
          <a:off x="924022" y="1241163"/>
          <a:ext cx="4957011" cy="2377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A30FE3F3-08E5-4A82-8563-1C2CB15279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2721630"/>
              </p:ext>
            </p:extLst>
          </p:nvPr>
        </p:nvGraphicFramePr>
        <p:xfrm>
          <a:off x="6310963" y="1241163"/>
          <a:ext cx="4957011" cy="2377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D4A1FB9F-F4F0-4159-837C-7D679563CE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0100966"/>
              </p:ext>
            </p:extLst>
          </p:nvPr>
        </p:nvGraphicFramePr>
        <p:xfrm>
          <a:off x="924022" y="3734102"/>
          <a:ext cx="4957011" cy="2377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E6FEABFC-34B9-4339-B628-BFAD6A12B9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8569942"/>
              </p:ext>
            </p:extLst>
          </p:nvPr>
        </p:nvGraphicFramePr>
        <p:xfrm>
          <a:off x="6310963" y="3734102"/>
          <a:ext cx="4957011" cy="2377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31193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F315ED5-BA96-4340-A8C2-F10B041744EF}"/>
              </a:ext>
            </a:extLst>
          </p:cNvPr>
          <p:cNvSpPr/>
          <p:nvPr/>
        </p:nvSpPr>
        <p:spPr>
          <a:xfrm>
            <a:off x="2667802" y="316765"/>
            <a:ext cx="68563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0" dirty="0">
                <a:solidFill>
                  <a:srgbClr val="1D315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Результаты диагностических работ </a:t>
            </a:r>
          </a:p>
          <a:p>
            <a:pPr algn="ctr"/>
            <a:r>
              <a:rPr lang="ru-RU" sz="2400" b="1" kern="0" dirty="0">
                <a:solidFill>
                  <a:srgbClr val="1D315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 3-й класс 2025/26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FCC94296-226D-47B7-A9A2-FCDA2AD99B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9908921"/>
              </p:ext>
            </p:extLst>
          </p:nvPr>
        </p:nvGraphicFramePr>
        <p:xfrm>
          <a:off x="924022" y="1241163"/>
          <a:ext cx="4957011" cy="2377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A30FE3F3-08E5-4A82-8563-1C2CB15279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274379"/>
              </p:ext>
            </p:extLst>
          </p:nvPr>
        </p:nvGraphicFramePr>
        <p:xfrm>
          <a:off x="6310964" y="1241163"/>
          <a:ext cx="4957011" cy="2377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D4A1FB9F-F4F0-4159-837C-7D679563CE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6365526"/>
              </p:ext>
            </p:extLst>
          </p:nvPr>
        </p:nvGraphicFramePr>
        <p:xfrm>
          <a:off x="924021" y="3619098"/>
          <a:ext cx="4957011" cy="2377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E6FEABFC-34B9-4339-B628-BFAD6A12B9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6181022"/>
              </p:ext>
            </p:extLst>
          </p:nvPr>
        </p:nvGraphicFramePr>
        <p:xfrm>
          <a:off x="6310964" y="3619098"/>
          <a:ext cx="4957011" cy="2377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31127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F315ED5-BA96-4340-A8C2-F10B041744EF}"/>
              </a:ext>
            </a:extLst>
          </p:cNvPr>
          <p:cNvSpPr/>
          <p:nvPr/>
        </p:nvSpPr>
        <p:spPr>
          <a:xfrm>
            <a:off x="2726054" y="192131"/>
            <a:ext cx="68563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0" dirty="0">
                <a:solidFill>
                  <a:srgbClr val="1D315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Результаты диагностических работ </a:t>
            </a:r>
          </a:p>
          <a:p>
            <a:pPr algn="ctr"/>
            <a:r>
              <a:rPr lang="ru-RU" sz="2400" b="1" kern="0" dirty="0">
                <a:solidFill>
                  <a:srgbClr val="1D315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 4-й класс 2025/26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FCC94296-226D-47B7-A9A2-FCDA2AD99B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4769384"/>
              </p:ext>
            </p:extLst>
          </p:nvPr>
        </p:nvGraphicFramePr>
        <p:xfrm>
          <a:off x="1484243" y="1023128"/>
          <a:ext cx="4228400" cy="214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A30FE3F3-08E5-4A82-8563-1C2CB15279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42784"/>
              </p:ext>
            </p:extLst>
          </p:nvPr>
        </p:nvGraphicFramePr>
        <p:xfrm>
          <a:off x="6310965" y="1023129"/>
          <a:ext cx="4228401" cy="214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D4A1FB9F-F4F0-4159-837C-7D679563CE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8020192"/>
              </p:ext>
            </p:extLst>
          </p:nvPr>
        </p:nvGraphicFramePr>
        <p:xfrm>
          <a:off x="169492" y="3342554"/>
          <a:ext cx="3922664" cy="214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E6FEABFC-34B9-4339-B628-BFAD6A12B9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0829505"/>
              </p:ext>
            </p:extLst>
          </p:nvPr>
        </p:nvGraphicFramePr>
        <p:xfrm>
          <a:off x="4192920" y="3970200"/>
          <a:ext cx="3922664" cy="214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09974B0B-032F-41A7-B6D9-6F6E523061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6388917"/>
              </p:ext>
            </p:extLst>
          </p:nvPr>
        </p:nvGraphicFramePr>
        <p:xfrm>
          <a:off x="8216348" y="3342556"/>
          <a:ext cx="3806160" cy="2140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8760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11533E7-E852-47FF-BA4D-A81762EE5C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657"/>
          <a:stretch/>
        </p:blipFill>
        <p:spPr>
          <a:xfrm>
            <a:off x="2377116" y="231571"/>
            <a:ext cx="6690846" cy="11924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F45355-CC51-4ADF-B651-462F141683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72" b="27070"/>
          <a:stretch/>
        </p:blipFill>
        <p:spPr>
          <a:xfrm>
            <a:off x="2377116" y="1423991"/>
            <a:ext cx="6690846" cy="464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87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12AE22-FC70-C935-513B-0E54E8CAE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7B9BEF-084B-7539-95DD-FD0F91378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923" y="1903255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Секрет 3: Интеграция урочной и внеурочной деятельности, воспитательной работы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80AAAB-052C-67E0-B106-BA5CCF665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64" y="3524376"/>
            <a:ext cx="3111628" cy="218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63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805600" y="1055417"/>
            <a:ext cx="9697643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cs typeface="Calibri Light" panose="020F0302020204030204" pitchFamily="34" charset="0"/>
              <a:sym typeface="Calibri"/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C47871AE-6FB6-42F4-88DD-E736501DAE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510561"/>
              </p:ext>
            </p:extLst>
          </p:nvPr>
        </p:nvGraphicFramePr>
        <p:xfrm>
          <a:off x="492608" y="2568780"/>
          <a:ext cx="8848533" cy="3246120"/>
        </p:xfrm>
        <a:graphic>
          <a:graphicData uri="http://schemas.openxmlformats.org/drawingml/2006/table">
            <a:tbl>
              <a:tblPr firstRow="1" bandRow="1"/>
              <a:tblGrid>
                <a:gridCol w="2949511">
                  <a:extLst>
                    <a:ext uri="{9D8B030D-6E8A-4147-A177-3AD203B41FA5}">
                      <a16:colId xmlns:a16="http://schemas.microsoft.com/office/drawing/2014/main" val="3159705823"/>
                    </a:ext>
                  </a:extLst>
                </a:gridCol>
                <a:gridCol w="2949511">
                  <a:extLst>
                    <a:ext uri="{9D8B030D-6E8A-4147-A177-3AD203B41FA5}">
                      <a16:colId xmlns:a16="http://schemas.microsoft.com/office/drawing/2014/main" val="2799958307"/>
                    </a:ext>
                  </a:extLst>
                </a:gridCol>
                <a:gridCol w="2949511">
                  <a:extLst>
                    <a:ext uri="{9D8B030D-6E8A-4147-A177-3AD203B41FA5}">
                      <a16:colId xmlns:a16="http://schemas.microsoft.com/office/drawing/2014/main" val="671762061"/>
                    </a:ext>
                  </a:extLst>
                </a:gridCol>
              </a:tblGrid>
              <a:tr h="2491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/>
                      <a:r>
                        <a:rPr lang="ru-RU" sz="1300" b="1" dirty="0">
                          <a:solidFill>
                            <a:schemeClr val="bg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Сентябрь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579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/>
                      <a:r>
                        <a:rPr lang="ru-RU" sz="1300" b="1" dirty="0">
                          <a:solidFill>
                            <a:schemeClr val="bg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Октябрь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579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/>
                      <a:r>
                        <a:rPr lang="ru-RU" sz="1300" b="1" dirty="0">
                          <a:solidFill>
                            <a:schemeClr val="bg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Ноябрь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57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819545"/>
                  </a:ext>
                </a:extLst>
              </a:tr>
              <a:tr h="4152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Helvetica" panose="020B0604020202020204" pitchFamily="34" charset="0"/>
                          <a:cs typeface="Calibri Light" panose="020F0302020204030204" pitchFamily="34" charset="0"/>
                        </a:rPr>
                        <a:t>8 сентября – Международный день грамотности. Игры на развитие навыков чтения и письма. </a:t>
                      </a:r>
                      <a:endParaRPr lang="ru-RU" sz="13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i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Helvetica" panose="020B0604020202020204" pitchFamily="34" charset="0"/>
                          <a:cs typeface="Calibri Light" panose="020F0302020204030204" pitchFamily="34" charset="0"/>
                        </a:rPr>
                        <a:t>589 игр, викторин</a:t>
                      </a:r>
                      <a:endParaRPr lang="ru-RU" sz="1300" b="1" i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Helvetica" panose="020B0604020202020204" pitchFamily="34" charset="0"/>
                          <a:cs typeface="Calibri Light" panose="020F0302020204030204" pitchFamily="34" charset="0"/>
                        </a:rPr>
                        <a:t>1 октября – Международный день пожилых людей. Мастер-класс и концерт для бабушек и дедушек. </a:t>
                      </a:r>
                      <a:endParaRPr lang="ru-RU" sz="13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i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Helvetica" panose="020B0604020202020204" pitchFamily="34" charset="0"/>
                          <a:cs typeface="Calibri Light" panose="020F0302020204030204" pitchFamily="34" charset="0"/>
                        </a:rPr>
                        <a:t>428 мастер-классов, концертов</a:t>
                      </a:r>
                      <a:endParaRPr lang="ru-RU" sz="1300" b="1" i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Helvetica" panose="020B0604020202020204" pitchFamily="34" charset="0"/>
                          <a:cs typeface="Calibri Light" panose="020F0302020204030204" pitchFamily="34" charset="0"/>
                        </a:rPr>
                        <a:t>4 ноября – День народного единства. Командные игры и эстафеты. </a:t>
                      </a:r>
                      <a:endParaRPr lang="ru-RU" sz="13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i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Helvetica" panose="020B0604020202020204" pitchFamily="34" charset="0"/>
                          <a:cs typeface="Calibri Light" panose="020F0302020204030204" pitchFamily="34" charset="0"/>
                        </a:rPr>
                        <a:t>705 игр, викторин, спортивных соревнований</a:t>
                      </a:r>
                      <a:endParaRPr lang="ru-RU" sz="1300" b="1" i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734305"/>
                  </a:ext>
                </a:extLst>
              </a:tr>
              <a:tr h="2491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Calibri Light" panose="020F0302020204030204" pitchFamily="34" charset="0"/>
                          <a:sym typeface="Calibri"/>
                        </a:rPr>
                        <a:t>Декабрь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C1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/>
                      <a:r>
                        <a:rPr lang="ru-RU" sz="13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Calibri Light" panose="020F0302020204030204" pitchFamily="34" charset="0"/>
                          <a:sym typeface="Calibri"/>
                        </a:rPr>
                        <a:t>Январь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C1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/>
                      <a:r>
                        <a:rPr lang="ru-RU" sz="13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Calibri Light" panose="020F0302020204030204" pitchFamily="34" charset="0"/>
                          <a:sym typeface="Calibri"/>
                        </a:rPr>
                        <a:t>Февраль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C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528291"/>
                  </a:ext>
                </a:extLst>
              </a:tr>
              <a:tr h="5813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Helvetica" panose="020B0604020202020204" pitchFamily="34" charset="0"/>
                          <a:cs typeface="Calibri Light" panose="020F0302020204030204" pitchFamily="34" charset="0"/>
                        </a:rPr>
                        <a:t>12 декабря – День Конституции Российской Федерации. Интерактивные игры. </a:t>
                      </a:r>
                      <a:endParaRPr lang="ru-RU" sz="13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1" i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Helvetica" panose="020B0604020202020204" pitchFamily="34" charset="0"/>
                          <a:cs typeface="Calibri Light" panose="020F0302020204030204" pitchFamily="34" charset="0"/>
                        </a:rPr>
                        <a:t>824 игр, викторин</a:t>
                      </a:r>
                      <a:endParaRPr lang="ru-RU" sz="1300" b="1" i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Helvetica" panose="020B0604020202020204" pitchFamily="34" charset="0"/>
                          <a:cs typeface="Calibri Light" panose="020F0302020204030204" pitchFamily="34" charset="0"/>
                        </a:rPr>
                        <a:t>13 января – День российской печати. Конкурс сочинений и каллиграфии </a:t>
                      </a:r>
                      <a:endParaRPr lang="ru-RU" sz="13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1" i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Helvetica" panose="020B0604020202020204" pitchFamily="34" charset="0"/>
                          <a:cs typeface="Calibri Light" panose="020F0302020204030204" pitchFamily="34" charset="0"/>
                        </a:rPr>
                        <a:t>624 конкурса сочинений и каллиграфии</a:t>
                      </a:r>
                      <a:endParaRPr lang="ru-RU" sz="1300" b="1" i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Helvetica" panose="020B0604020202020204" pitchFamily="34" charset="0"/>
                          <a:cs typeface="Calibri Light" panose="020F0302020204030204" pitchFamily="34" charset="0"/>
                        </a:rPr>
                        <a:t>8 февраля – День российской науки. Экспериментариум «Научные открытия русских ученых»</a:t>
                      </a:r>
                      <a:endParaRPr lang="ru-RU" sz="13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1" i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Helvetica" panose="020B0604020202020204" pitchFamily="34" charset="0"/>
                          <a:cs typeface="Calibri Light" panose="020F0302020204030204" pitchFamily="34" charset="0"/>
                        </a:rPr>
                        <a:t>550 детских лабораторий</a:t>
                      </a:r>
                      <a:endParaRPr lang="ru-RU" sz="1300" b="1" i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744638"/>
                  </a:ext>
                </a:extLst>
              </a:tr>
              <a:tr h="2491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/>
                      <a:r>
                        <a:rPr lang="ru-RU" sz="1300" b="1" dirty="0">
                          <a:solidFill>
                            <a:schemeClr val="bg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Март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92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/>
                      <a:r>
                        <a:rPr lang="ru-RU" sz="1300" b="1" dirty="0">
                          <a:solidFill>
                            <a:schemeClr val="bg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Апрель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92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/>
                      <a:r>
                        <a:rPr lang="ru-RU" sz="1300" b="1" dirty="0">
                          <a:solidFill>
                            <a:schemeClr val="bg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Май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92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87120"/>
                  </a:ext>
                </a:extLst>
              </a:tr>
              <a:tr h="41521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Helvetica" panose="020B0604020202020204" pitchFamily="34" charset="0"/>
                          <a:cs typeface="Calibri Light" panose="020F0302020204030204" pitchFamily="34" charset="0"/>
                        </a:rPr>
                        <a:t>27 марта – Всемирный день театра. Фестиваль театрализованных постановок. </a:t>
                      </a:r>
                      <a:endParaRPr lang="ru-RU" sz="13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1" i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Helvetica" panose="020B0604020202020204" pitchFamily="34" charset="0"/>
                          <a:cs typeface="Calibri Light" panose="020F0302020204030204" pitchFamily="34" charset="0"/>
                        </a:rPr>
                        <a:t>605 театрализованных постановок</a:t>
                      </a:r>
                      <a:endParaRPr lang="ru-RU" sz="1300" b="1" i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Helvetica" panose="020B0604020202020204" pitchFamily="34" charset="0"/>
                          <a:cs typeface="Calibri Light" panose="020F0302020204030204" pitchFamily="34" charset="0"/>
                        </a:rPr>
                        <a:t>12 апреля – День космонавтики. Квест «Российский путь освоения космоса».</a:t>
                      </a:r>
                      <a:endParaRPr lang="ru-RU" sz="13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1" i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Helvetica" panose="020B0604020202020204" pitchFamily="34" charset="0"/>
                          <a:cs typeface="Calibri Light" panose="020F0302020204030204" pitchFamily="34" charset="0"/>
                        </a:rPr>
                        <a:t>690 конкурсов рассказов о космосе</a:t>
                      </a:r>
                      <a:endParaRPr lang="ru-RU" sz="1300" b="1" i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Helvetica" panose="020B0604020202020204" pitchFamily="34" charset="0"/>
                          <a:cs typeface="Calibri Light" panose="020F0302020204030204" pitchFamily="34" charset="0"/>
                        </a:rPr>
                        <a:t>24 мая – День славянской письменности и культуры. Игра-путешествие. </a:t>
                      </a:r>
                      <a:endParaRPr lang="ru-RU" sz="13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1" i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Helvetica" panose="020B0604020202020204" pitchFamily="34" charset="0"/>
                          <a:cs typeface="Calibri Light" panose="020F0302020204030204" pitchFamily="34" charset="0"/>
                        </a:rPr>
                        <a:t>635 конкурсов проектных идей</a:t>
                      </a:r>
                      <a:endParaRPr lang="ru-RU" sz="1300" b="1" i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236710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3249C6A-5F87-489F-BDFB-F71ADA1A3F44}"/>
              </a:ext>
            </a:extLst>
          </p:cNvPr>
          <p:cNvSpPr/>
          <p:nvPr/>
        </p:nvSpPr>
        <p:spPr>
          <a:xfrm>
            <a:off x="1849678" y="470643"/>
            <a:ext cx="8298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45818E"/>
              </a:buClr>
              <a:defRPr sz="1800"/>
            </a:pPr>
            <a:r>
              <a:rPr lang="ru-RU" sz="2400" b="1" kern="0" dirty="0">
                <a:solidFill>
                  <a:srgbClr val="1D315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Тематические недели, ключевые события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B34FF4-01D9-45B7-9F6C-8072C384D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77" y="1113172"/>
            <a:ext cx="9165511" cy="139785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C090330-F11D-4C7F-83CE-B61FBD100F17}"/>
              </a:ext>
            </a:extLst>
          </p:cNvPr>
          <p:cNvSpPr/>
          <p:nvPr/>
        </p:nvSpPr>
        <p:spPr>
          <a:xfrm>
            <a:off x="9500697" y="1552833"/>
            <a:ext cx="2405015" cy="191638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D5DDB4D-236A-488A-AED4-A2D5AE75F2E1}"/>
              </a:ext>
            </a:extLst>
          </p:cNvPr>
          <p:cNvSpPr/>
          <p:nvPr/>
        </p:nvSpPr>
        <p:spPr>
          <a:xfrm>
            <a:off x="9453531" y="1599592"/>
            <a:ext cx="2484518" cy="646331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Публикация отчетов о проведении тематических недель и ключевых событий</a:t>
            </a: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03CE676E-F999-47DC-A3DE-F86DC963CC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9374973"/>
              </p:ext>
            </p:extLst>
          </p:nvPr>
        </p:nvGraphicFramePr>
        <p:xfrm>
          <a:off x="9485284" y="1980016"/>
          <a:ext cx="2376907" cy="1530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40257D-92E0-48EB-81F7-78B512E3A5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370" y="3644063"/>
            <a:ext cx="1911670" cy="191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68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5BBFF62-4D45-43BD-BA5A-5594FD561F4C}"/>
              </a:ext>
            </a:extLst>
          </p:cNvPr>
          <p:cNvSpPr/>
          <p:nvPr/>
        </p:nvSpPr>
        <p:spPr>
          <a:xfrm>
            <a:off x="2563929" y="584907"/>
            <a:ext cx="70641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45818E"/>
              </a:buClr>
              <a:defRPr sz="1800"/>
            </a:pPr>
            <a:r>
              <a:rPr lang="ru-RU" sz="2400" b="1" kern="0" dirty="0">
                <a:solidFill>
                  <a:srgbClr val="1D315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Конференция учебно-исследовательских и </a:t>
            </a:r>
          </a:p>
          <a:p>
            <a:pPr algn="ctr">
              <a:buClr>
                <a:srgbClr val="45818E"/>
              </a:buClr>
              <a:defRPr sz="1800"/>
            </a:pPr>
            <a:r>
              <a:rPr lang="ru-RU" sz="2400" b="1" kern="0" dirty="0">
                <a:solidFill>
                  <a:srgbClr val="1D315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проектных работ обучающихся «Что, как и почему?»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FF835E21-853E-4F9D-BA2A-F113AE4FC0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0601265"/>
              </p:ext>
            </p:extLst>
          </p:nvPr>
        </p:nvGraphicFramePr>
        <p:xfrm>
          <a:off x="5399772" y="2327616"/>
          <a:ext cx="6149321" cy="3554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 descr="https://cppm.kuro-mo.ru/images/2026/04/08/e248a4ca-7693-4211-9b16-85931382289d.jpg">
            <a:extLst>
              <a:ext uri="{FF2B5EF4-FFF2-40B4-BE49-F238E27FC236}">
                <a16:creationId xmlns:a16="http://schemas.microsoft.com/office/drawing/2014/main" id="{B9493478-A5CF-4C2A-8159-22910D49B6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" t="25123" r="2982" b="5403"/>
          <a:stretch/>
        </p:blipFill>
        <p:spPr bwMode="auto">
          <a:xfrm>
            <a:off x="3009432" y="1805997"/>
            <a:ext cx="3884175" cy="215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B70419-ADAE-49D3-AF7B-008582AD6F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301905" cy="208330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0224E2-CF66-4FF6-BA3A-3BEA8FA23F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07" y="2449717"/>
            <a:ext cx="2107250" cy="330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938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D1FE09-C44B-8F66-CFC2-4FA792E55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C3BB1B-66B7-19A0-8141-E0BC9A82F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923" y="1903255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Секрет 4: Управление качеством условий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C6B17B-B45D-0C79-5068-069CC25A9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0226" y="3076259"/>
            <a:ext cx="2722005" cy="272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568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5BBFF62-4D45-43BD-BA5A-5594FD561F4C}"/>
              </a:ext>
            </a:extLst>
          </p:cNvPr>
          <p:cNvSpPr/>
          <p:nvPr/>
        </p:nvSpPr>
        <p:spPr>
          <a:xfrm>
            <a:off x="2866571" y="639005"/>
            <a:ext cx="6458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45818E"/>
              </a:buClr>
              <a:defRPr sz="1800"/>
            </a:pPr>
            <a:r>
              <a:rPr lang="ru-RU" sz="2400" b="1" kern="0" dirty="0">
                <a:solidFill>
                  <a:srgbClr val="1D315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Вебинары для руководителей</a:t>
            </a:r>
          </a:p>
        </p:txBody>
      </p:sp>
      <p:sp>
        <p:nvSpPr>
          <p:cNvPr id="6" name="Shape 57">
            <a:extLst>
              <a:ext uri="{FF2B5EF4-FFF2-40B4-BE49-F238E27FC236}">
                <a16:creationId xmlns:a16="http://schemas.microsoft.com/office/drawing/2014/main" id="{8347527B-C3E4-4A65-8C94-16BEC04A1AF2}"/>
              </a:ext>
            </a:extLst>
          </p:cNvPr>
          <p:cNvSpPr/>
          <p:nvPr/>
        </p:nvSpPr>
        <p:spPr>
          <a:xfrm>
            <a:off x="647704" y="1297834"/>
            <a:ext cx="5023820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45818E"/>
              </a:buClr>
              <a:buFont typeface="Arial"/>
              <a:buNone/>
              <a:defRPr sz="1800"/>
            </a:pPr>
            <a:r>
              <a:rPr lang="ru-RU" b="1" kern="0" dirty="0">
                <a:solidFill>
                  <a:srgbClr val="1D3152"/>
                </a:solidFill>
                <a:latin typeface="+mj-lt"/>
                <a:cs typeface="Calibri Light" panose="020F0302020204030204" pitchFamily="34" charset="0"/>
              </a:rPr>
              <a:t>Тематика вебинаров: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CEF0BE74-6A0E-43B4-AF33-7E0C637F27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176519"/>
              </p:ext>
            </p:extLst>
          </p:nvPr>
        </p:nvGraphicFramePr>
        <p:xfrm>
          <a:off x="647704" y="1781101"/>
          <a:ext cx="8315893" cy="40436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271248">
                  <a:extLst>
                    <a:ext uri="{9D8B030D-6E8A-4147-A177-3AD203B41FA5}">
                      <a16:colId xmlns:a16="http://schemas.microsoft.com/office/drawing/2014/main" val="3223016874"/>
                    </a:ext>
                  </a:extLst>
                </a:gridCol>
                <a:gridCol w="7044645">
                  <a:extLst>
                    <a:ext uri="{9D8B030D-6E8A-4147-A177-3AD203B41FA5}">
                      <a16:colId xmlns:a16="http://schemas.microsoft.com/office/drawing/2014/main" val="4002237858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j-lt"/>
                        </a:rPr>
                        <a:t>Сроки проведения</a:t>
                      </a:r>
                      <a:endParaRPr lang="ru-RU" sz="1600" b="1" dirty="0"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j-lt"/>
                        </a:rPr>
                        <a:t>Тема</a:t>
                      </a:r>
                      <a:endParaRPr lang="ru-RU" sz="1600" b="1" dirty="0"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381175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/>
                      <a:r>
                        <a:rPr lang="ru-RU" sz="1600" dirty="0">
                          <a:latin typeface="+mj-lt"/>
                        </a:rPr>
                        <a:t>Сентябрь</a:t>
                      </a:r>
                      <a:endParaRPr lang="ru-RU" sz="1600" dirty="0"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lvl="0" algn="l">
                        <a:defRPr sz="1800"/>
                      </a:pPr>
                      <a:r>
                        <a:rPr lang="ru-RU" sz="1600" dirty="0">
                          <a:latin typeface="+mj-lt"/>
                        </a:rPr>
                        <a:t>Организация адаптационного периода и стартовой диагностики в 1-м классе. Психологическое сопровождение обучающихся 1-х классов. Анализ итоговых работ 2-3-х классов и анализ ВПР</a:t>
                      </a:r>
                      <a:endParaRPr lang="ru-RU" sz="1600" dirty="0"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550268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/>
                      <a:r>
                        <a:rPr lang="ru-RU" sz="1600" dirty="0">
                          <a:latin typeface="+mj-lt"/>
                        </a:rPr>
                        <a:t>Октябрь</a:t>
                      </a:r>
                      <a:endParaRPr lang="ru-RU" sz="1600" dirty="0"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+mj-lt"/>
                        </a:rPr>
                        <a:t>Организация проектной деятельности обучающихся</a:t>
                      </a:r>
                      <a:endParaRPr lang="ru-RU" sz="1400" dirty="0"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56600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/>
                      <a:r>
                        <a:rPr lang="ru-RU" sz="1600" dirty="0">
                          <a:latin typeface="+mj-lt"/>
                        </a:rPr>
                        <a:t>Ноябрь</a:t>
                      </a:r>
                      <a:endParaRPr lang="ru-RU" sz="1600" dirty="0"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+mj-lt"/>
                        </a:rPr>
                        <a:t>Реализация ВСОКО</a:t>
                      </a:r>
                      <a:endParaRPr lang="ru-RU" sz="1600" dirty="0"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56184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/>
                      <a:r>
                        <a:rPr lang="ru-RU" sz="1600" dirty="0">
                          <a:latin typeface="+mj-lt"/>
                        </a:rPr>
                        <a:t>Декабрь</a:t>
                      </a:r>
                      <a:endParaRPr lang="ru-RU" sz="1600" dirty="0"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/>
                      <a:r>
                        <a:rPr lang="ru-RU" sz="1600" dirty="0">
                          <a:latin typeface="+mj-lt"/>
                        </a:rPr>
                        <a:t>Организация промежуточной аттестации в 1-м классе</a:t>
                      </a:r>
                      <a:endParaRPr lang="ru-RU" sz="1600" dirty="0"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098599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/>
                      <a:r>
                        <a:rPr lang="ru-RU" sz="1600" dirty="0">
                          <a:latin typeface="+mj-lt"/>
                        </a:rPr>
                        <a:t>Февраль</a:t>
                      </a:r>
                      <a:endParaRPr lang="ru-RU" sz="1600" dirty="0"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/>
                      <a:r>
                        <a:rPr lang="ru-RU" sz="1600" dirty="0">
                          <a:latin typeface="+mj-lt"/>
                        </a:rPr>
                        <a:t>Аспектный анализ урока</a:t>
                      </a:r>
                      <a:endParaRPr lang="ru-RU" sz="1600" dirty="0"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33922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/>
                      <a:r>
                        <a:rPr lang="ru-RU" sz="1600" dirty="0">
                          <a:latin typeface="+mj-lt"/>
                        </a:rPr>
                        <a:t>Март</a:t>
                      </a:r>
                      <a:endParaRPr lang="ru-RU" sz="1600" dirty="0"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j-lt"/>
                          <a:ea typeface="Helvetica"/>
                          <a:cs typeface="Helvetica"/>
                        </a:rPr>
                        <a:t>Организация методического сопровождения профессионального роста педагогов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j-lt"/>
                        <a:cs typeface="Helvetic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54513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/>
                      <a:r>
                        <a:rPr lang="ru-RU" sz="1600" dirty="0">
                          <a:latin typeface="+mj-lt"/>
                        </a:rPr>
                        <a:t>Апрель</a:t>
                      </a:r>
                      <a:endParaRPr lang="ru-RU" sz="1600" dirty="0"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/>
                      <a:r>
                        <a:rPr lang="ru-RU" sz="1600" dirty="0">
                          <a:latin typeface="+mj-lt"/>
                        </a:rPr>
                        <a:t>Управленческие решения и этапы открытия 1-го класса. Организация промежуточной аттестации во 2–4-х классах</a:t>
                      </a:r>
                      <a:endParaRPr lang="ru-RU" sz="1600" dirty="0"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009524"/>
                  </a:ext>
                </a:extLst>
              </a:tr>
            </a:tbl>
          </a:graphicData>
        </a:graphic>
      </p:graphicFrame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58FEE4EF-FFF0-40F4-9496-3AFB155A1D0A}"/>
              </a:ext>
            </a:extLst>
          </p:cNvPr>
          <p:cNvGrpSpPr/>
          <p:nvPr/>
        </p:nvGrpSpPr>
        <p:grpSpPr>
          <a:xfrm>
            <a:off x="9306396" y="3295110"/>
            <a:ext cx="2237898" cy="1015663"/>
            <a:chOff x="1988335" y="1675142"/>
            <a:chExt cx="1832955" cy="532138"/>
          </a:xfrm>
          <a:noFill/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A1CDCA4E-19D4-4231-9D5A-56CB863A0B62}"/>
                </a:ext>
              </a:extLst>
            </p:cNvPr>
            <p:cNvSpPr/>
            <p:nvPr/>
          </p:nvSpPr>
          <p:spPr>
            <a:xfrm>
              <a:off x="1988335" y="1675142"/>
              <a:ext cx="1832955" cy="532138"/>
            </a:xfrm>
            <a:prstGeom prst="roundRect">
              <a:avLst>
                <a:gd name="adj" fmla="val 10000"/>
              </a:avLst>
            </a:prstGeom>
            <a:grpFill/>
            <a:ln w="28575">
              <a:solidFill>
                <a:srgbClr val="5B9BD5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0" name="Прямоугольник: скругленные углы 4">
              <a:extLst>
                <a:ext uri="{FF2B5EF4-FFF2-40B4-BE49-F238E27FC236}">
                  <a16:creationId xmlns:a16="http://schemas.microsoft.com/office/drawing/2014/main" id="{53A04938-E27C-407D-BCDA-1A0F96243389}"/>
                </a:ext>
              </a:extLst>
            </p:cNvPr>
            <p:cNvSpPr txBox="1"/>
            <p:nvPr/>
          </p:nvSpPr>
          <p:spPr>
            <a:xfrm>
              <a:off x="2003921" y="1690728"/>
              <a:ext cx="1801783" cy="500966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ru-RU" sz="2400" b="1" dirty="0">
                  <a:solidFill>
                    <a:srgbClr val="373C59"/>
                  </a:solidFill>
                </a:rPr>
                <a:t>142</a:t>
              </a:r>
              <a:r>
                <a:rPr lang="ru-RU" sz="2400" b="1" kern="1200" dirty="0">
                  <a:solidFill>
                    <a:srgbClr val="373C59"/>
                  </a:solidFill>
                </a:rPr>
                <a:t> 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kern="1200" dirty="0">
                  <a:solidFill>
                    <a:srgbClr val="373C59"/>
                  </a:solidFill>
                </a:rPr>
                <a:t>среднее количество слушателей онлайн</a:t>
              </a:r>
            </a:p>
          </p:txBody>
        </p:sp>
      </p:grpSp>
      <p:pic>
        <p:nvPicPr>
          <p:cNvPr id="11" name="Picture 2" descr="Тенденции роста популярности вебинаров | СмартВебинар">
            <a:extLst>
              <a:ext uri="{FF2B5EF4-FFF2-40B4-BE49-F238E27FC236}">
                <a16:creationId xmlns:a16="http://schemas.microsoft.com/office/drawing/2014/main" id="{EC87B4A0-8B4C-46EA-9506-6A56923D5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909" y="4583087"/>
            <a:ext cx="2694869" cy="134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A3C989-86C9-4C74-AE78-868314478B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602" y="1482498"/>
            <a:ext cx="1631482" cy="163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900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0BC02C63-FF25-43C4-95E1-073AE6986B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2314962"/>
              </p:ext>
            </p:extLst>
          </p:nvPr>
        </p:nvGraphicFramePr>
        <p:xfrm>
          <a:off x="-11495499" y="847190"/>
          <a:ext cx="30616251" cy="2765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5F1028D-97F2-4B19-93FA-7D0330C39985}"/>
              </a:ext>
            </a:extLst>
          </p:cNvPr>
          <p:cNvGrpSpPr/>
          <p:nvPr/>
        </p:nvGrpSpPr>
        <p:grpSpPr>
          <a:xfrm>
            <a:off x="9013416" y="5049723"/>
            <a:ext cx="1413734" cy="736466"/>
            <a:chOff x="1988335" y="1675142"/>
            <a:chExt cx="1832955" cy="532138"/>
          </a:xfrm>
          <a:noFill/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E7D3F0D9-4782-4DF1-A195-9E33B2BA53F6}"/>
                </a:ext>
              </a:extLst>
            </p:cNvPr>
            <p:cNvSpPr/>
            <p:nvPr/>
          </p:nvSpPr>
          <p:spPr>
            <a:xfrm>
              <a:off x="1988335" y="1675142"/>
              <a:ext cx="1832955" cy="532138"/>
            </a:xfrm>
            <a:prstGeom prst="roundRect">
              <a:avLst>
                <a:gd name="adj" fmla="val 10000"/>
              </a:avLst>
            </a:prstGeom>
            <a:grpFill/>
            <a:ln w="28575">
              <a:solidFill>
                <a:srgbClr val="5B9BD5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2" name="Прямоугольник: скругленные углы 4">
              <a:extLst>
                <a:ext uri="{FF2B5EF4-FFF2-40B4-BE49-F238E27FC236}">
                  <a16:creationId xmlns:a16="http://schemas.microsoft.com/office/drawing/2014/main" id="{1B24C2A1-E921-4305-903D-1835689F7A2F}"/>
                </a:ext>
              </a:extLst>
            </p:cNvPr>
            <p:cNvSpPr txBox="1"/>
            <p:nvPr/>
          </p:nvSpPr>
          <p:spPr>
            <a:xfrm>
              <a:off x="2003921" y="1690728"/>
              <a:ext cx="1801783" cy="500966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ru-RU" sz="2400" b="1" kern="1200" dirty="0">
                  <a:solidFill>
                    <a:srgbClr val="373C59"/>
                  </a:solidFill>
                </a:rPr>
                <a:t>835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ru-RU" sz="1600" kern="1200" dirty="0">
                  <a:solidFill>
                    <a:srgbClr val="373C59"/>
                  </a:solidFill>
                </a:rPr>
                <a:t>подписчиков</a:t>
              </a:r>
            </a:p>
          </p:txBody>
        </p:sp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D9CC857-FD28-4C25-AC72-0FEA902D43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0171" y="1631723"/>
            <a:ext cx="2180221" cy="3307922"/>
          </a:xfrm>
          <a:prstGeom prst="rect">
            <a:avLst/>
          </a:prstGeom>
        </p:spPr>
      </p:pic>
      <p:sp>
        <p:nvSpPr>
          <p:cNvPr id="14" name="Shape 55">
            <a:extLst>
              <a:ext uri="{FF2B5EF4-FFF2-40B4-BE49-F238E27FC236}">
                <a16:creationId xmlns:a16="http://schemas.microsoft.com/office/drawing/2014/main" id="{D40B2B0B-4B24-4D78-A3C4-51357CEB9918}"/>
              </a:ext>
            </a:extLst>
          </p:cNvPr>
          <p:cNvSpPr/>
          <p:nvPr/>
        </p:nvSpPr>
        <p:spPr>
          <a:xfrm>
            <a:off x="7924156" y="1226181"/>
            <a:ext cx="3592249" cy="590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600" b="1">
                <a:solidFill>
                  <a:srgbClr val="1D315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dirty="0">
                <a:solidFill>
                  <a:srgbClr val="376092"/>
                </a:solidFill>
                <a:latin typeface="Calibri" panose="020F0502020204030204" pitchFamily="34" charset="0"/>
                <a:ea typeface="Verdana" panose="020B0604030504040204" pitchFamily="34" charset="0"/>
              </a:rPr>
              <a:t>Канал </a:t>
            </a: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dirty="0">
                <a:solidFill>
                  <a:srgbClr val="376092"/>
                </a:solidFill>
                <a:latin typeface="Calibri" panose="020F0502020204030204" pitchFamily="34" charset="0"/>
                <a:ea typeface="Verdana" panose="020B0604030504040204" pitchFamily="34" charset="0"/>
              </a:rPr>
              <a:t>«Эффективная </a:t>
            </a:r>
            <a:r>
              <a:rPr lang="ru-RU" sz="1800" dirty="0" err="1">
                <a:solidFill>
                  <a:srgbClr val="376092"/>
                </a:solidFill>
                <a:latin typeface="Calibri" panose="020F0502020204030204" pitchFamily="34" charset="0"/>
                <a:ea typeface="Verdana" panose="020B0604030504040204" pitchFamily="34" charset="0"/>
              </a:rPr>
              <a:t>нач</a:t>
            </a:r>
            <a:r>
              <a:rPr lang="ru-RU" sz="1800" dirty="0">
                <a:solidFill>
                  <a:srgbClr val="376092"/>
                </a:solidFill>
                <a:latin typeface="Calibri" panose="020F0502020204030204" pitchFamily="34" charset="0"/>
                <a:ea typeface="Verdana" panose="020B0604030504040204" pitchFamily="34" charset="0"/>
              </a:rPr>
              <a:t> школа»</a:t>
            </a:r>
            <a:endParaRPr sz="1800" dirty="0">
              <a:solidFill>
                <a:srgbClr val="376092"/>
              </a:solidFill>
              <a:latin typeface="Calibri" panose="020F050202020403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2C4981C-DB1F-461A-AEE2-4F0B9DC49DE4}"/>
              </a:ext>
            </a:extLst>
          </p:cNvPr>
          <p:cNvSpPr/>
          <p:nvPr/>
        </p:nvSpPr>
        <p:spPr>
          <a:xfrm>
            <a:off x="633076" y="4154815"/>
            <a:ext cx="78483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В 2025–2026 учебном году в реализацию проекта было включено – 278 общеобразовательных организаций Московской области. </a:t>
            </a:r>
          </a:p>
          <a:p>
            <a:endParaRPr lang="ru-RU" sz="1600" dirty="0"/>
          </a:p>
          <a:p>
            <a:r>
              <a:rPr lang="ru-RU" sz="1600" dirty="0"/>
              <a:t>Численность обучающихся сократилась по сравнению с предыдущим учебным годом по причине вступления ОО в региональный проект «Математические классы Подмосковья: Математическая начальная школа».</a:t>
            </a:r>
          </a:p>
        </p:txBody>
      </p:sp>
    </p:spTree>
    <p:extLst>
      <p:ext uri="{BB962C8B-B14F-4D97-AF65-F5344CB8AC3E}">
        <p14:creationId xmlns:p14="http://schemas.microsoft.com/office/powerpoint/2010/main" val="931509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5BBFF62-4D45-43BD-BA5A-5594FD561F4C}"/>
              </a:ext>
            </a:extLst>
          </p:cNvPr>
          <p:cNvSpPr/>
          <p:nvPr/>
        </p:nvSpPr>
        <p:spPr>
          <a:xfrm>
            <a:off x="2866571" y="639004"/>
            <a:ext cx="6458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45818E"/>
              </a:buClr>
              <a:defRPr sz="1800"/>
            </a:pPr>
            <a:r>
              <a:rPr lang="ru-RU" sz="2400" b="1" kern="0" dirty="0">
                <a:solidFill>
                  <a:srgbClr val="1D315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Вебинары для педагогов</a:t>
            </a:r>
          </a:p>
        </p:txBody>
      </p:sp>
      <p:sp>
        <p:nvSpPr>
          <p:cNvPr id="9" name="Shape 57">
            <a:extLst>
              <a:ext uri="{FF2B5EF4-FFF2-40B4-BE49-F238E27FC236}">
                <a16:creationId xmlns:a16="http://schemas.microsoft.com/office/drawing/2014/main" id="{0579B67E-9D85-4E8E-B985-7C750058B266}"/>
              </a:ext>
            </a:extLst>
          </p:cNvPr>
          <p:cNvSpPr/>
          <p:nvPr/>
        </p:nvSpPr>
        <p:spPr>
          <a:xfrm>
            <a:off x="6095999" y="1338145"/>
            <a:ext cx="5329540" cy="1874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spcBef>
                <a:spcPts val="600"/>
              </a:spcBef>
              <a:defRPr/>
            </a:pPr>
            <a:r>
              <a:rPr lang="ru-RU" sz="1400" b="1" kern="0" dirty="0">
                <a:solidFill>
                  <a:srgbClr val="1D315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 неделя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– </a:t>
            </a:r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Преподавание предмета русский язык при реализации ускоренного обучения в начальном общем образовании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  <a:p>
            <a:pPr lvl="0">
              <a:spcBef>
                <a:spcPts val="600"/>
              </a:spcBef>
              <a:defRPr/>
            </a:pPr>
            <a:r>
              <a:rPr lang="ru-RU" sz="1400" b="1" kern="0" dirty="0">
                <a:solidFill>
                  <a:srgbClr val="1D315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 неделя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– </a:t>
            </a:r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Преподавание предмета литературное чтение при реализации ускоренного обучения в начальном общем образовании 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  <a:p>
            <a:pPr lvl="0">
              <a:spcBef>
                <a:spcPts val="600"/>
              </a:spcBef>
              <a:defRPr/>
            </a:pPr>
            <a:r>
              <a:rPr lang="ru-RU" sz="1400" b="1" kern="0" dirty="0">
                <a:solidFill>
                  <a:srgbClr val="1D315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 неделя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– </a:t>
            </a:r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Преподавание предмета математика при реализации ускоренного обучения в начальном общем образовании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  <a:p>
            <a:pPr lvl="0">
              <a:spcBef>
                <a:spcPts val="600"/>
              </a:spcBef>
              <a:defRPr/>
            </a:pPr>
            <a:r>
              <a:rPr lang="ru-RU" sz="1400" b="1" kern="0" dirty="0">
                <a:solidFill>
                  <a:srgbClr val="1D315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 неделя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– </a:t>
            </a:r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Преподавание предмета окружающий мир при реализации ускоренного обучения в начальном общем образовании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0BE17A22-0AB7-41C3-9231-4F917D3C17AD}"/>
              </a:ext>
            </a:extLst>
          </p:cNvPr>
          <p:cNvSpPr/>
          <p:nvPr/>
        </p:nvSpPr>
        <p:spPr>
          <a:xfrm>
            <a:off x="6696149" y="3747025"/>
            <a:ext cx="4129239" cy="715085"/>
          </a:xfrm>
          <a:prstGeom prst="roundRect">
            <a:avLst/>
          </a:prstGeom>
          <a:noFill/>
          <a:ln w="25400" cap="flat">
            <a:solidFill>
              <a:srgbClr val="9EC1DE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 latinLnBrk="1" hangingPunct="0"/>
            <a:r>
              <a:rPr lang="ru-RU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Педагоги выступают в качестве спикеров, представляют лучшие практики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3E5E69B2-A827-4665-8C79-B096CFE43A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8509846"/>
              </p:ext>
            </p:extLst>
          </p:nvPr>
        </p:nvGraphicFramePr>
        <p:xfrm>
          <a:off x="766461" y="1338145"/>
          <a:ext cx="4976614" cy="4181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46F2C4D-DC5F-4372-B21A-9775A2AF9AA7}"/>
              </a:ext>
            </a:extLst>
          </p:cNvPr>
          <p:cNvSpPr/>
          <p:nvPr/>
        </p:nvSpPr>
        <p:spPr>
          <a:xfrm>
            <a:off x="6095999" y="4996635"/>
            <a:ext cx="5329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Всего проведено 8 циклов вебинаров в форме консультаций. Содержание соответствовало тематическому планированию. </a:t>
            </a:r>
          </a:p>
        </p:txBody>
      </p:sp>
    </p:spTree>
    <p:extLst>
      <p:ext uri="{BB962C8B-B14F-4D97-AF65-F5344CB8AC3E}">
        <p14:creationId xmlns:p14="http://schemas.microsoft.com/office/powerpoint/2010/main" val="3345260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5BBFF62-4D45-43BD-BA5A-5594FD561F4C}"/>
              </a:ext>
            </a:extLst>
          </p:cNvPr>
          <p:cNvSpPr/>
          <p:nvPr/>
        </p:nvSpPr>
        <p:spPr>
          <a:xfrm>
            <a:off x="2866570" y="372528"/>
            <a:ext cx="64588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45818E"/>
              </a:buClr>
              <a:defRPr sz="1800"/>
            </a:pPr>
            <a:r>
              <a:rPr lang="ru-RU" sz="2400" b="1" kern="0" dirty="0">
                <a:solidFill>
                  <a:srgbClr val="1D315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Результаты тестирования учителей ЭНШ </a:t>
            </a:r>
          </a:p>
          <a:p>
            <a:pPr algn="ctr">
              <a:buClr>
                <a:srgbClr val="45818E"/>
              </a:buClr>
              <a:defRPr sz="1800"/>
            </a:pPr>
            <a:r>
              <a:rPr lang="ru-RU" sz="2400" b="1" kern="0" dirty="0">
                <a:solidFill>
                  <a:srgbClr val="1D315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 предметам</a:t>
            </a:r>
          </a:p>
        </p:txBody>
      </p:sp>
      <p:sp>
        <p:nvSpPr>
          <p:cNvPr id="9" name="Shape 57">
            <a:extLst>
              <a:ext uri="{FF2B5EF4-FFF2-40B4-BE49-F238E27FC236}">
                <a16:creationId xmlns:a16="http://schemas.microsoft.com/office/drawing/2014/main" id="{0579B67E-9D85-4E8E-B985-7C750058B266}"/>
              </a:ext>
            </a:extLst>
          </p:cNvPr>
          <p:cNvSpPr/>
          <p:nvPr/>
        </p:nvSpPr>
        <p:spPr>
          <a:xfrm>
            <a:off x="545203" y="1284029"/>
            <a:ext cx="11101589" cy="341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 algn="ctr">
              <a:spcBef>
                <a:spcPts val="600"/>
              </a:spcBef>
              <a:defRPr/>
            </a:pPr>
            <a:r>
              <a:rPr lang="ru-RU" sz="1800" dirty="0"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Для проверки усвоения материала участники вебинаров проходили тест, состоящий из 3-5 вопросов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C6CB03F6-ECC8-410A-887F-EE4EB24188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1965911"/>
              </p:ext>
            </p:extLst>
          </p:nvPr>
        </p:nvGraphicFramePr>
        <p:xfrm>
          <a:off x="999992" y="1625657"/>
          <a:ext cx="4358392" cy="2179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C3A50BF8-456B-4E8F-9418-EE0D08141A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9950116"/>
              </p:ext>
            </p:extLst>
          </p:nvPr>
        </p:nvGraphicFramePr>
        <p:xfrm>
          <a:off x="6833616" y="1625656"/>
          <a:ext cx="4358392" cy="2179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257F1309-DB5C-446A-95A5-F29272A2EC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0992734"/>
              </p:ext>
            </p:extLst>
          </p:nvPr>
        </p:nvGraphicFramePr>
        <p:xfrm>
          <a:off x="999992" y="3911536"/>
          <a:ext cx="4358392" cy="2179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141FD40E-45B7-49C7-AEA1-EDEE7789FE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8704799"/>
              </p:ext>
            </p:extLst>
          </p:nvPr>
        </p:nvGraphicFramePr>
        <p:xfrm>
          <a:off x="6833616" y="3911536"/>
          <a:ext cx="4358392" cy="2179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72771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674969" y="1225752"/>
            <a:ext cx="10842057" cy="2308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7C3C"/>
              </a:buClr>
              <a:buSzTx/>
              <a:buFontTx/>
              <a:buNone/>
              <a:tabLst/>
              <a:defRPr sz="1800"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Вебинары: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Arial" panose="020B0604020202020204" pitchFamily="34" charset="0"/>
              <a:buChar char="•"/>
              <a:tabLst/>
              <a:defRPr sz="1800"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Октябрь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«Психолого-педагогическое сопровождение проекта «Эффективная начальная школа»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Arial" panose="020B0604020202020204" pitchFamily="34" charset="0"/>
              <a:buChar char="•"/>
              <a:tabLst/>
              <a:defRPr sz="1800"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Февраль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«Лучшие практики психолого-педагогического сопровождения проекта «Эффективная начальная школа»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Arial" panose="020B0604020202020204" pitchFamily="34" charset="0"/>
              <a:buChar char="•"/>
              <a:tabLst/>
              <a:defRPr sz="1800"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Апрель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«Взаимодействие с семьями по профилактике рисков школьной неуспешности. Рекомендации педагогам ДОО и НОО»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CF574DB-2547-419E-A014-D0131027E225}"/>
              </a:ext>
            </a:extLst>
          </p:cNvPr>
          <p:cNvSpPr/>
          <p:nvPr/>
        </p:nvSpPr>
        <p:spPr>
          <a:xfrm>
            <a:off x="3138295" y="624856"/>
            <a:ext cx="5915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>
                <a:solidFill>
                  <a:srgbClr val="1D315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Психолого-педагогическое сопровождение</a:t>
            </a:r>
          </a:p>
        </p:txBody>
      </p:sp>
      <p:pic>
        <p:nvPicPr>
          <p:cNvPr id="1026" name="Picture 2" descr="Как создавать успешные вебинары. Советы и хитрости | СмартВебинар">
            <a:extLst>
              <a:ext uri="{FF2B5EF4-FFF2-40B4-BE49-F238E27FC236}">
                <a16:creationId xmlns:a16="http://schemas.microsoft.com/office/drawing/2014/main" id="{8DB63F1B-073E-4FFC-A512-1370301829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9" r="15124"/>
          <a:stretch/>
        </p:blipFill>
        <p:spPr bwMode="auto">
          <a:xfrm>
            <a:off x="9415978" y="4289715"/>
            <a:ext cx="2101048" cy="15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2B039AD-D2AE-43ED-8047-B39182903329}"/>
              </a:ext>
            </a:extLst>
          </p:cNvPr>
          <p:cNvSpPr/>
          <p:nvPr/>
        </p:nvSpPr>
        <p:spPr>
          <a:xfrm>
            <a:off x="674969" y="3534072"/>
            <a:ext cx="106025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b="1" kern="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Общегородские родительские собрания </a:t>
            </a:r>
          </a:p>
          <a:p>
            <a:pPr marL="285750" indent="-285750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«Готовность ребенка к школе»</a:t>
            </a:r>
          </a:p>
          <a:p>
            <a:pPr marL="285750" indent="-285750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«Адаптационный период»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A073EC1-08EF-45FD-B29D-B7792EA2E9AC}"/>
              </a:ext>
            </a:extLst>
          </p:cNvPr>
          <p:cNvSpPr/>
          <p:nvPr/>
        </p:nvSpPr>
        <p:spPr>
          <a:xfrm>
            <a:off x="3366513" y="5274705"/>
            <a:ext cx="5458967" cy="715085"/>
          </a:xfrm>
          <a:prstGeom prst="roundRect">
            <a:avLst/>
          </a:prstGeom>
          <a:noFill/>
          <a:ln w="25400" cap="flat">
            <a:solidFill>
              <a:srgbClr val="9EC1DE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 latinLnBrk="1" hangingPunct="0"/>
            <a:r>
              <a:rPr lang="ru-RU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Изучение мотивации обучения обучающихся 5 классов, выпускников ЭНШ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7E7DCFE3-998D-461E-8F6E-93B9C3D8E81F}"/>
              </a:ext>
            </a:extLst>
          </p:cNvPr>
          <p:cNvCxnSpPr>
            <a:cxnSpLocks/>
          </p:cNvCxnSpPr>
          <p:nvPr/>
        </p:nvCxnSpPr>
        <p:spPr>
          <a:xfrm flipH="1">
            <a:off x="674969" y="3534072"/>
            <a:ext cx="39426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7EE9FF2F-DBB5-4418-B6EA-2EC5C0CBAD66}"/>
              </a:ext>
            </a:extLst>
          </p:cNvPr>
          <p:cNvSpPr/>
          <p:nvPr/>
        </p:nvSpPr>
        <p:spPr>
          <a:xfrm rot="5400000">
            <a:off x="5714133" y="4658365"/>
            <a:ext cx="524184" cy="430034"/>
          </a:xfrm>
          <a:prstGeom prst="rightArrow">
            <a:avLst/>
          </a:prstGeom>
          <a:solidFill>
            <a:srgbClr val="A7A7A7">
              <a:lumMod val="60000"/>
              <a:lumOff val="40000"/>
            </a:srgbClr>
          </a:solidFill>
          <a:ln w="25400" cap="flat">
            <a:noFill/>
            <a:prstDash val="solid"/>
            <a:bevel/>
          </a:ln>
          <a:effectLst/>
        </p:spPr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defTabSz="91440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+mj-ea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004277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964470" y="1416850"/>
            <a:ext cx="10023509" cy="3139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Arial" panose="020B0604020202020204" pitchFamily="34" charset="0"/>
              <a:buChar char="•"/>
              <a:tabLst/>
              <a:defRPr sz="1800"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Сентябрь - октябрь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 sz="1800"/>
            </a:pPr>
            <a:r>
              <a:rPr lang="ru-RU" sz="1800" kern="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«Методика и инструменты сопровождения проектной и учебно-исследовательской деятельности обучающихся в условиях реализации ФГОС общего образования», </a:t>
            </a:r>
            <a:r>
              <a:rPr lang="ru-RU" sz="1800" b="1" kern="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771 чел.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Arial" panose="020B0604020202020204" pitchFamily="34" charset="0"/>
              <a:buChar char="•"/>
              <a:tabLst/>
              <a:defRPr sz="1800"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Arial" panose="020B0604020202020204" pitchFamily="34" charset="0"/>
              <a:buChar char="•"/>
              <a:tabLst/>
              <a:defRPr sz="1800"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Февраль - март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 sz="1800"/>
            </a:pPr>
            <a:r>
              <a:rPr lang="ru-RU" sz="1800" kern="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«Система оценки образовательных достижений младших школьников в соответствии с ФГОС НОО», </a:t>
            </a:r>
            <a:r>
              <a:rPr lang="ru-RU" sz="1800" b="1" kern="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275 чел.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Arial" panose="020B0604020202020204" pitchFamily="34" charset="0"/>
              <a:buChar char="•"/>
              <a:tabLst/>
              <a:defRPr sz="1800"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Arial" panose="020B0604020202020204" pitchFamily="34" charset="0"/>
              <a:buChar char="•"/>
              <a:tabLst/>
              <a:defRPr sz="1800"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Апрель - март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 sz="1800"/>
            </a:pPr>
            <a:r>
              <a:rPr lang="ru-RU" sz="1800" kern="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«Проектирование современного урока в начальной школе в соответствии с требованиями обновленного ФГОС НОО», </a:t>
            </a:r>
            <a:r>
              <a:rPr lang="ru-RU" sz="1800" b="1" kern="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269 чел.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CF574DB-2547-419E-A014-D0131027E225}"/>
              </a:ext>
            </a:extLst>
          </p:cNvPr>
          <p:cNvSpPr/>
          <p:nvPr/>
        </p:nvSpPr>
        <p:spPr>
          <a:xfrm>
            <a:off x="3776743" y="566252"/>
            <a:ext cx="43989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>
                <a:solidFill>
                  <a:srgbClr val="1D315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Курсы повышения квалификации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F50079DF-FAC1-4016-A07B-96AEACDA6F64}"/>
              </a:ext>
            </a:extLst>
          </p:cNvPr>
          <p:cNvSpPr/>
          <p:nvPr/>
        </p:nvSpPr>
        <p:spPr>
          <a:xfrm>
            <a:off x="5134976" y="4872369"/>
            <a:ext cx="1682496" cy="715085"/>
          </a:xfrm>
          <a:prstGeom prst="roundRect">
            <a:avLst/>
          </a:prstGeom>
          <a:noFill/>
          <a:ln w="25400" cap="flat">
            <a:solidFill>
              <a:srgbClr val="9EC1DE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 latinLnBrk="1" hangingPunct="0"/>
            <a:r>
              <a:rPr lang="ru-RU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1315 </a:t>
            </a:r>
          </a:p>
          <a:p>
            <a:pPr algn="ctr" latinLnBrk="1" hangingPunct="0"/>
            <a:r>
              <a:rPr lang="ru-RU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слушателей</a:t>
            </a:r>
          </a:p>
        </p:txBody>
      </p:sp>
    </p:spTree>
    <p:extLst>
      <p:ext uri="{BB962C8B-B14F-4D97-AF65-F5344CB8AC3E}">
        <p14:creationId xmlns:p14="http://schemas.microsoft.com/office/powerpoint/2010/main" val="1415329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5BBFF62-4D45-43BD-BA5A-5594FD561F4C}"/>
              </a:ext>
            </a:extLst>
          </p:cNvPr>
          <p:cNvSpPr/>
          <p:nvPr/>
        </p:nvSpPr>
        <p:spPr>
          <a:xfrm>
            <a:off x="2866571" y="639005"/>
            <a:ext cx="6458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45818E"/>
              </a:buClr>
              <a:defRPr sz="1800"/>
            </a:pPr>
            <a:r>
              <a:rPr lang="ru-RU" sz="2400" b="1" kern="0" dirty="0">
                <a:solidFill>
                  <a:srgbClr val="1D315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Эффективность реализации проекта</a:t>
            </a:r>
          </a:p>
        </p:txBody>
      </p:sp>
      <p:sp>
        <p:nvSpPr>
          <p:cNvPr id="3" name="Shape 57">
            <a:extLst>
              <a:ext uri="{FF2B5EF4-FFF2-40B4-BE49-F238E27FC236}">
                <a16:creationId xmlns:a16="http://schemas.microsoft.com/office/drawing/2014/main" id="{F66DF922-89A4-4ADF-AD9F-48B9722995F2}"/>
              </a:ext>
            </a:extLst>
          </p:cNvPr>
          <p:cNvSpPr/>
          <p:nvPr/>
        </p:nvSpPr>
        <p:spPr>
          <a:xfrm>
            <a:off x="553620" y="1414214"/>
            <a:ext cx="4537519" cy="3108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180975" indent="-180975">
              <a:lnSpc>
                <a:spcPct val="100000"/>
              </a:lnSpc>
              <a:spcBef>
                <a:spcPts val="0"/>
              </a:spcBef>
              <a:buClr>
                <a:srgbClr val="45818E"/>
              </a:buClr>
              <a:buFont typeface="Arial" panose="020B0604020202020204" pitchFamily="34" charset="0"/>
              <a:buChar char="•"/>
              <a:defRPr sz="1800"/>
            </a:pPr>
            <a:r>
              <a:rPr lang="ru-RU" sz="1400" b="1" kern="0" dirty="0">
                <a:solidFill>
                  <a:sysClr val="windowText" lastClr="000000"/>
                </a:solidFill>
                <a:latin typeface="+mj-lt"/>
                <a:cs typeface="Calibri Light" panose="020F0302020204030204" pitchFamily="34" charset="0"/>
              </a:rPr>
              <a:t>ЕЖЕНЕДЕЛЬНО</a:t>
            </a:r>
            <a:r>
              <a:rPr lang="ru-RU" sz="1400" kern="0" dirty="0">
                <a:solidFill>
                  <a:sysClr val="windowText" lastClr="000000"/>
                </a:solidFill>
                <a:latin typeface="+mj-lt"/>
                <a:cs typeface="Calibri Light" panose="020F0302020204030204" pitchFamily="34" charset="0"/>
              </a:rPr>
              <a:t> – мониторинг проведения тематических недель/ ключевых событий</a:t>
            </a: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buClr>
                <a:srgbClr val="45818E"/>
              </a:buClr>
              <a:buFont typeface="Arial" panose="020B0604020202020204" pitchFamily="34" charset="0"/>
              <a:buChar char="•"/>
              <a:defRPr sz="1800"/>
            </a:pPr>
            <a:r>
              <a:rPr lang="ru-RU" sz="1400" b="1" kern="0" dirty="0">
                <a:solidFill>
                  <a:sysClr val="windowText" lastClr="000000"/>
                </a:solidFill>
                <a:latin typeface="+mj-lt"/>
                <a:cs typeface="Calibri Light" panose="020F0302020204030204" pitchFamily="34" charset="0"/>
              </a:rPr>
              <a:t>Сентябрь</a:t>
            </a:r>
            <a:r>
              <a:rPr lang="ru-RU" sz="1400" kern="0" dirty="0">
                <a:solidFill>
                  <a:sysClr val="windowText" lastClr="000000"/>
                </a:solidFill>
                <a:latin typeface="+mj-lt"/>
                <a:cs typeface="Calibri Light" panose="020F0302020204030204" pitchFamily="34" charset="0"/>
              </a:rPr>
              <a:t> – мониторинг проведения стартовой диагностики</a:t>
            </a: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buClr>
                <a:srgbClr val="45818E"/>
              </a:buClr>
              <a:buFont typeface="Arial" panose="020B0604020202020204" pitchFamily="34" charset="0"/>
              <a:buChar char="•"/>
              <a:defRPr sz="1800"/>
            </a:pPr>
            <a:r>
              <a:rPr lang="ru-RU" sz="1400" b="1" kern="0" dirty="0">
                <a:solidFill>
                  <a:sysClr val="windowText" lastClr="000000"/>
                </a:solidFill>
                <a:latin typeface="+mj-lt"/>
                <a:cs typeface="Calibri Light" panose="020F0302020204030204" pitchFamily="34" charset="0"/>
              </a:rPr>
              <a:t>Октябрь - ноябрь </a:t>
            </a:r>
            <a:r>
              <a:rPr lang="ru-RU" sz="1400" kern="0" dirty="0">
                <a:solidFill>
                  <a:sysClr val="windowText" lastClr="000000"/>
                </a:solidFill>
                <a:latin typeface="+mj-lt"/>
                <a:cs typeface="Calibri Light" panose="020F0302020204030204" pitchFamily="34" charset="0"/>
              </a:rPr>
              <a:t>– мониторинг программ внеурочной деятельности</a:t>
            </a: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buClr>
                <a:srgbClr val="45818E"/>
              </a:buClr>
              <a:buFont typeface="Arial" panose="020B0604020202020204" pitchFamily="34" charset="0"/>
              <a:buChar char="•"/>
              <a:defRPr sz="1800"/>
            </a:pPr>
            <a:r>
              <a:rPr lang="ru-RU" sz="1400" b="1" kern="0" dirty="0">
                <a:solidFill>
                  <a:sysClr val="windowText" lastClr="000000"/>
                </a:solidFill>
                <a:latin typeface="+mj-lt"/>
                <a:cs typeface="Calibri Light" panose="020F0302020204030204" pitchFamily="34" charset="0"/>
              </a:rPr>
              <a:t>Декабрь - январь </a:t>
            </a:r>
            <a:r>
              <a:rPr lang="ru-RU" sz="1400" kern="0" dirty="0">
                <a:solidFill>
                  <a:sysClr val="windowText" lastClr="000000"/>
                </a:solidFill>
                <a:latin typeface="+mj-lt"/>
                <a:cs typeface="Calibri Light" panose="020F0302020204030204" pitchFamily="34" charset="0"/>
              </a:rPr>
              <a:t>– мониторинг проведения промежуточной аттестации в 1 классе</a:t>
            </a: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buClr>
                <a:srgbClr val="45818E"/>
              </a:buClr>
              <a:buFont typeface="Arial" panose="020B0604020202020204" pitchFamily="34" charset="0"/>
              <a:buChar char="•"/>
              <a:defRPr sz="1800"/>
            </a:pPr>
            <a:r>
              <a:rPr lang="ru-RU" sz="1400" b="1" kern="0" dirty="0">
                <a:solidFill>
                  <a:sysClr val="windowText" lastClr="000000"/>
                </a:solidFill>
                <a:latin typeface="+mj-lt"/>
                <a:cs typeface="Calibri Light" panose="020F0302020204030204" pitchFamily="34" charset="0"/>
              </a:rPr>
              <a:t>Февраль</a:t>
            </a:r>
            <a:r>
              <a:rPr lang="ru-RU" sz="1400" kern="0" dirty="0">
                <a:solidFill>
                  <a:sysClr val="windowText" lastClr="000000"/>
                </a:solidFill>
                <a:latin typeface="+mj-lt"/>
                <a:cs typeface="Calibri Light" panose="020F0302020204030204" pitchFamily="34" charset="0"/>
              </a:rPr>
              <a:t> – мониторинг проведения аудита/ </a:t>
            </a:r>
            <a:r>
              <a:rPr lang="ru-RU" sz="1400" kern="0" dirty="0" err="1">
                <a:solidFill>
                  <a:sysClr val="windowText" lastClr="000000"/>
                </a:solidFill>
                <a:latin typeface="+mj-lt"/>
                <a:cs typeface="Calibri Light" panose="020F0302020204030204" pitchFamily="34" charset="0"/>
              </a:rPr>
              <a:t>самоаудита</a:t>
            </a:r>
            <a:r>
              <a:rPr lang="ru-RU" sz="1400" kern="0" dirty="0">
                <a:solidFill>
                  <a:sysClr val="windowText" lastClr="000000"/>
                </a:solidFill>
                <a:latin typeface="+mj-lt"/>
                <a:cs typeface="Calibri Light" panose="020F0302020204030204" pitchFamily="34" charset="0"/>
              </a:rPr>
              <a:t> урока</a:t>
            </a: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buClr>
                <a:srgbClr val="45818E"/>
              </a:buClr>
              <a:buFont typeface="Arial" panose="020B0604020202020204" pitchFamily="34" charset="0"/>
              <a:buChar char="•"/>
              <a:defRPr sz="1800"/>
            </a:pPr>
            <a:r>
              <a:rPr lang="ru-RU" sz="1400" b="1" kern="0" dirty="0">
                <a:solidFill>
                  <a:sysClr val="windowText" lastClr="000000"/>
                </a:solidFill>
                <a:latin typeface="+mj-lt"/>
                <a:cs typeface="Calibri Light" panose="020F0302020204030204" pitchFamily="34" charset="0"/>
              </a:rPr>
              <a:t>Март - апрель </a:t>
            </a:r>
            <a:r>
              <a:rPr lang="ru-RU" sz="1400" kern="0" dirty="0">
                <a:solidFill>
                  <a:sysClr val="windowText" lastClr="000000"/>
                </a:solidFill>
                <a:latin typeface="+mj-lt"/>
                <a:cs typeface="Calibri Light" panose="020F0302020204030204" pitchFamily="34" charset="0"/>
              </a:rPr>
              <a:t>– мониторинг сайтов, мониторинг показателей эффективности реализации проекта</a:t>
            </a: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buClr>
                <a:srgbClr val="45818E"/>
              </a:buClr>
              <a:buFont typeface="Arial" panose="020B0604020202020204" pitchFamily="34" charset="0"/>
              <a:buChar char="•"/>
              <a:defRPr sz="1800"/>
            </a:pPr>
            <a:r>
              <a:rPr lang="ru-RU" sz="1400" b="1" kern="0" dirty="0">
                <a:solidFill>
                  <a:sysClr val="windowText" lastClr="000000"/>
                </a:solidFill>
                <a:latin typeface="+mj-lt"/>
                <a:cs typeface="Calibri Light" panose="020F0302020204030204" pitchFamily="34" charset="0"/>
              </a:rPr>
              <a:t>Май</a:t>
            </a:r>
            <a:r>
              <a:rPr lang="ru-RU" sz="1400" kern="0" dirty="0">
                <a:solidFill>
                  <a:sysClr val="windowText" lastClr="000000"/>
                </a:solidFill>
                <a:latin typeface="+mj-lt"/>
                <a:cs typeface="Calibri Light" panose="020F0302020204030204" pitchFamily="34" charset="0"/>
              </a:rPr>
              <a:t> – мониторинг проведения промежуточной аттестации во 2-4 классах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8CDA88D3-3C77-44FE-9CD7-D7A2FD1741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6504639"/>
              </p:ext>
            </p:extLst>
          </p:nvPr>
        </p:nvGraphicFramePr>
        <p:xfrm>
          <a:off x="8298713" y="1417237"/>
          <a:ext cx="3339667" cy="2834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EFDDF0-5974-40E8-BFD2-3A705F9230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586"/>
          <a:stretch/>
        </p:blipFill>
        <p:spPr>
          <a:xfrm rot="5400000">
            <a:off x="6078458" y="1942134"/>
            <a:ext cx="2521683" cy="2052697"/>
          </a:xfrm>
          <a:prstGeom prst="rect">
            <a:avLst/>
          </a:prstGeom>
        </p:spPr>
      </p:pic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3FFA5B1F-DDD4-4E0E-A91F-699CC50E037D}"/>
              </a:ext>
            </a:extLst>
          </p:cNvPr>
          <p:cNvSpPr/>
          <p:nvPr/>
        </p:nvSpPr>
        <p:spPr>
          <a:xfrm rot="5400000">
            <a:off x="9706454" y="4474576"/>
            <a:ext cx="524184" cy="430034"/>
          </a:xfrm>
          <a:prstGeom prst="rightArrow">
            <a:avLst/>
          </a:prstGeom>
          <a:solidFill>
            <a:srgbClr val="A7A7A7">
              <a:lumMod val="60000"/>
              <a:lumOff val="40000"/>
            </a:srgbClr>
          </a:solidFill>
          <a:ln w="25400" cap="flat">
            <a:noFill/>
            <a:prstDash val="solid"/>
            <a:bevel/>
          </a:ln>
          <a:effectLst/>
        </p:spPr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defTabSz="91440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+mj-ea"/>
              <a:cs typeface="+mj-cs"/>
              <a:sym typeface="Helvetica Neue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DBF356DA-31EA-4D93-BB7D-4C505D180D72}"/>
              </a:ext>
            </a:extLst>
          </p:cNvPr>
          <p:cNvSpPr/>
          <p:nvPr/>
        </p:nvSpPr>
        <p:spPr>
          <a:xfrm>
            <a:off x="907647" y="4728657"/>
            <a:ext cx="3829463" cy="1055604"/>
          </a:xfrm>
          <a:prstGeom prst="roundRect">
            <a:avLst/>
          </a:prstGeom>
          <a:noFill/>
          <a:ln w="25400" cap="flat">
            <a:solidFill>
              <a:srgbClr val="9EC1DE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 latinLnBrk="1" hangingPunct="0"/>
            <a:r>
              <a:rPr lang="ru-RU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Педагогический аудит </a:t>
            </a:r>
          </a:p>
          <a:p>
            <a:pPr algn="ctr" latinLnBrk="1" hangingPunct="0"/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образовательных организаций, </a:t>
            </a:r>
          </a:p>
          <a:p>
            <a:pPr algn="ctr" latinLnBrk="1" hangingPunct="0"/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показавших недостаточный уровень подготовки участия в проекте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15470CE-F54C-4E18-97AB-4D62D13726D0}"/>
              </a:ext>
            </a:extLst>
          </p:cNvPr>
          <p:cNvSpPr/>
          <p:nvPr/>
        </p:nvSpPr>
        <p:spPr>
          <a:xfrm>
            <a:off x="8053814" y="5071431"/>
            <a:ext cx="38294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15B4D"/>
                </a:solidFill>
              </a:rPr>
              <a:t>Разработать ИОМ для обучающихся</a:t>
            </a:r>
          </a:p>
        </p:txBody>
      </p:sp>
    </p:spTree>
    <p:extLst>
      <p:ext uri="{BB962C8B-B14F-4D97-AF65-F5344CB8AC3E}">
        <p14:creationId xmlns:p14="http://schemas.microsoft.com/office/powerpoint/2010/main" val="21672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5BBFF62-4D45-43BD-BA5A-5594FD561F4C}"/>
              </a:ext>
            </a:extLst>
          </p:cNvPr>
          <p:cNvSpPr/>
          <p:nvPr/>
        </p:nvSpPr>
        <p:spPr>
          <a:xfrm>
            <a:off x="1815508" y="1389874"/>
            <a:ext cx="9174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45818E"/>
              </a:buClr>
              <a:defRPr sz="1800"/>
            </a:pPr>
            <a:r>
              <a:rPr lang="ru-RU" sz="3600" b="1" kern="0" dirty="0">
                <a:solidFill>
                  <a:srgbClr val="1D315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Спасибо за совместную реализацию проекта!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4629D8-3AD0-F27B-AF65-041B4BCB1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365" y="2870368"/>
            <a:ext cx="2951811" cy="247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98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1498E-498E-3C95-CABA-1CFE16AB7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0309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Секреты эффективности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D1A077-8829-9F4B-0AA9-3B0FB7584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3376988"/>
            <a:ext cx="4153980" cy="21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85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8BF8F1-C37F-4FC9-1C58-56A6532BE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923" y="1903255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Секрет 1: Преемственность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0A3272-1E66-06E2-9287-82F30CC11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081" y="3045981"/>
            <a:ext cx="4649847" cy="305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410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963577-B3C1-4320-975C-1D4EFD291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8744" y="2085824"/>
            <a:ext cx="2758509" cy="28641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B4A7050-817F-49EB-BAAC-A13B7F6E7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589" y="2085823"/>
            <a:ext cx="2652821" cy="28642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991B1C1-E102-4993-B214-5095C3951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4747" y="2085823"/>
            <a:ext cx="2568268" cy="28642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366A04F-9DA3-4CE9-9CF3-BB8CB6AEBC71}"/>
              </a:ext>
            </a:extLst>
          </p:cNvPr>
          <p:cNvSpPr/>
          <p:nvPr/>
        </p:nvSpPr>
        <p:spPr>
          <a:xfrm>
            <a:off x="2478881" y="803685"/>
            <a:ext cx="70985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kern="0" dirty="0">
                <a:solidFill>
                  <a:srgbClr val="1D315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Доля комплексов, участвующих в проектах «Эффективная начальная школа» и «Предшкола: стандарт детского сада»</a:t>
            </a:r>
          </a:p>
        </p:txBody>
      </p:sp>
    </p:spTree>
    <p:extLst>
      <p:ext uri="{BB962C8B-B14F-4D97-AF65-F5344CB8AC3E}">
        <p14:creationId xmlns:p14="http://schemas.microsoft.com/office/powerpoint/2010/main" val="3781606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85D1A7C-99B1-A6BC-24E5-720745FB7B67}"/>
              </a:ext>
            </a:extLst>
          </p:cNvPr>
          <p:cNvSpPr txBox="1"/>
          <p:nvPr/>
        </p:nvSpPr>
        <p:spPr>
          <a:xfrm>
            <a:off x="3034323" y="552590"/>
            <a:ext cx="60947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kern="0" dirty="0">
                <a:solidFill>
                  <a:srgbClr val="1D315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Сводная таблица показателей выполнения стартовой диагностической работы 2025/26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4B091799-8F91-426E-98B3-ADC3515846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82253"/>
              </p:ext>
            </p:extLst>
          </p:nvPr>
        </p:nvGraphicFramePr>
        <p:xfrm>
          <a:off x="713697" y="1589561"/>
          <a:ext cx="10735961" cy="30775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7852">
                  <a:extLst>
                    <a:ext uri="{9D8B030D-6E8A-4147-A177-3AD203B41FA5}">
                      <a16:colId xmlns:a16="http://schemas.microsoft.com/office/drawing/2014/main" val="20305835"/>
                    </a:ext>
                  </a:extLst>
                </a:gridCol>
                <a:gridCol w="1565917">
                  <a:extLst>
                    <a:ext uri="{9D8B030D-6E8A-4147-A177-3AD203B41FA5}">
                      <a16:colId xmlns:a16="http://schemas.microsoft.com/office/drawing/2014/main" val="4081914061"/>
                    </a:ext>
                  </a:extLst>
                </a:gridCol>
                <a:gridCol w="1784653">
                  <a:extLst>
                    <a:ext uri="{9D8B030D-6E8A-4147-A177-3AD203B41FA5}">
                      <a16:colId xmlns:a16="http://schemas.microsoft.com/office/drawing/2014/main" val="1435862652"/>
                    </a:ext>
                  </a:extLst>
                </a:gridCol>
                <a:gridCol w="2025823">
                  <a:extLst>
                    <a:ext uri="{9D8B030D-6E8A-4147-A177-3AD203B41FA5}">
                      <a16:colId xmlns:a16="http://schemas.microsoft.com/office/drawing/2014/main" val="2774995892"/>
                    </a:ext>
                  </a:extLst>
                </a:gridCol>
                <a:gridCol w="1913650">
                  <a:extLst>
                    <a:ext uri="{9D8B030D-6E8A-4147-A177-3AD203B41FA5}">
                      <a16:colId xmlns:a16="http://schemas.microsoft.com/office/drawing/2014/main" val="402981405"/>
                    </a:ext>
                  </a:extLst>
                </a:gridCol>
                <a:gridCol w="2028066">
                  <a:extLst>
                    <a:ext uri="{9D8B030D-6E8A-4147-A177-3AD203B41FA5}">
                      <a16:colId xmlns:a16="http://schemas.microsoft.com/office/drawing/2014/main" val="730310553"/>
                    </a:ext>
                  </a:extLst>
                </a:gridCol>
              </a:tblGrid>
              <a:tr h="1032745">
                <a:tc>
                  <a:txBody>
                    <a:bodyPr/>
                    <a:lstStyle/>
                    <a:p>
                      <a:pPr marR="247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Уровень развития (%)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47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Речевое развитие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47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Познавательное развитие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47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Художественно – эстетическое развитие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47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Физическое развитие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47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Социально – коммуникативное развитие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10310581"/>
                  </a:ext>
                </a:extLst>
              </a:tr>
              <a:tr h="681617">
                <a:tc>
                  <a:txBody>
                    <a:bodyPr/>
                    <a:lstStyle/>
                    <a:p>
                      <a:pPr marR="2476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Высокий уровень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47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70,0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47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75,0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47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76,2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47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82,1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47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84,1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44061250"/>
                  </a:ext>
                </a:extLst>
              </a:tr>
              <a:tr h="681617">
                <a:tc>
                  <a:txBody>
                    <a:bodyPr/>
                    <a:lstStyle/>
                    <a:p>
                      <a:pPr marR="2476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Средний уровень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47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29,6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47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24,6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47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23,3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47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17,7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47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15,6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75449175"/>
                  </a:ext>
                </a:extLst>
              </a:tr>
              <a:tr h="681617">
                <a:tc>
                  <a:txBody>
                    <a:bodyPr/>
                    <a:lstStyle/>
                    <a:p>
                      <a:pPr marR="2476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Низкий уровень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47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0,4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47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0,4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47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0,5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47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0,2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47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0,3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76967019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463C66B-0E48-48AA-8691-9D41A508A02D}"/>
              </a:ext>
            </a:extLst>
          </p:cNvPr>
          <p:cNvSpPr/>
          <p:nvPr/>
        </p:nvSpPr>
        <p:spPr>
          <a:xfrm>
            <a:off x="728020" y="5079105"/>
            <a:ext cx="10735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целом учащиеся ЭНШ готовы к дальнейшему обучению в рамках проекта, так как менее 1%  показали низкий уровень развития по всем направлениям</a:t>
            </a:r>
          </a:p>
        </p:txBody>
      </p:sp>
    </p:spTree>
    <p:extLst>
      <p:ext uri="{BB962C8B-B14F-4D97-AF65-F5344CB8AC3E}">
        <p14:creationId xmlns:p14="http://schemas.microsoft.com/office/powerpoint/2010/main" val="1668689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C17F9F42-FA88-4A34-AAA4-FC1EB1803C7E}"/>
              </a:ext>
            </a:extLst>
          </p:cNvPr>
          <p:cNvSpPr/>
          <p:nvPr/>
        </p:nvSpPr>
        <p:spPr>
          <a:xfrm>
            <a:off x="4631992" y="1886607"/>
            <a:ext cx="3044818" cy="817241"/>
          </a:xfrm>
          <a:prstGeom prst="roundRect">
            <a:avLst/>
          </a:prstGeom>
          <a:noFill/>
          <a:ln w="25400" cap="flat">
            <a:solidFill>
              <a:srgbClr val="9EC1DE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 latinLnBrk="1" hangingPunct="0"/>
            <a:r>
              <a:rPr lang="ru-RU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157 школ </a:t>
            </a:r>
          </a:p>
          <a:p>
            <a:pPr algn="ctr" latinLnBrk="1" hangingPunct="0"/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участники постмониторинга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799142D-A81D-4A97-8713-2B781BC5B38B}"/>
              </a:ext>
            </a:extLst>
          </p:cNvPr>
          <p:cNvSpPr/>
          <p:nvPr/>
        </p:nvSpPr>
        <p:spPr>
          <a:xfrm>
            <a:off x="2290813" y="526277"/>
            <a:ext cx="69562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0" dirty="0">
                <a:solidFill>
                  <a:srgbClr val="1D315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Доля выпускников ЭНШ, обучающихся в 5-х классах, </a:t>
            </a:r>
          </a:p>
          <a:p>
            <a:pPr algn="ctr"/>
            <a:r>
              <a:rPr lang="ru-RU" sz="2400" b="1" kern="0" dirty="0">
                <a:solidFill>
                  <a:srgbClr val="1D315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успевающих на «отлично» и «хорошо»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7CE71C0D-FBCE-4C3C-BA3C-B3F0757094F0}"/>
              </a:ext>
            </a:extLst>
          </p:cNvPr>
          <p:cNvSpPr/>
          <p:nvPr/>
        </p:nvSpPr>
        <p:spPr>
          <a:xfrm>
            <a:off x="8467886" y="1625562"/>
            <a:ext cx="2466278" cy="1191811"/>
          </a:xfrm>
          <a:prstGeom prst="roundRect">
            <a:avLst/>
          </a:prstGeom>
          <a:noFill/>
          <a:ln w="25400" cap="flat">
            <a:solidFill>
              <a:srgbClr val="B1B2BD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 latinLnBrk="1" hangingPunct="0"/>
            <a:r>
              <a:rPr lang="ru-RU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89% </a:t>
            </a:r>
          </a:p>
          <a:p>
            <a:pPr algn="ctr" latinLnBrk="1" hangingPunct="0"/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индекс лояльности </a:t>
            </a:r>
          </a:p>
          <a:p>
            <a:pPr algn="ctr" latinLnBrk="1" hangingPunct="0"/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родителей </a:t>
            </a: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EBE56C13-4C12-4A80-B385-6C863929F9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5222645"/>
              </p:ext>
            </p:extLst>
          </p:nvPr>
        </p:nvGraphicFramePr>
        <p:xfrm>
          <a:off x="822309" y="1897270"/>
          <a:ext cx="3367907" cy="2880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63B203E-5006-4356-BEEF-E541E2C856FA}"/>
              </a:ext>
            </a:extLst>
          </p:cNvPr>
          <p:cNvSpPr/>
          <p:nvPr/>
        </p:nvSpPr>
        <p:spPr>
          <a:xfrm>
            <a:off x="4631992" y="3087993"/>
            <a:ext cx="67376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60 школ (треть от общего числа участников проекта) сохранили численность класса на 100%.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 66 школах перешли в 5-й класс с сохранением численности в диапазоне 96-55%.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441AA9D-CDC5-48DC-B480-62F61D422BCE}"/>
              </a:ext>
            </a:extLst>
          </p:cNvPr>
          <p:cNvSpPr/>
          <p:nvPr/>
        </p:nvSpPr>
        <p:spPr>
          <a:xfrm>
            <a:off x="822309" y="5319428"/>
            <a:ext cx="109737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 73 школах обучающиеся стали участниками проекта «Математические классы Подмосковья»</a:t>
            </a:r>
          </a:p>
        </p:txBody>
      </p:sp>
    </p:spTree>
    <p:extLst>
      <p:ext uri="{BB962C8B-B14F-4D97-AF65-F5344CB8AC3E}">
        <p14:creationId xmlns:p14="http://schemas.microsoft.com/office/powerpoint/2010/main" val="114696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8A386-688C-56D1-FCC7-1198D26AD9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2F8589-097D-544C-4749-687499187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923" y="1903255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Секрет 2: Вектор на результат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2145C4-D634-58EF-5882-BC0851B6D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8803" y="3228818"/>
            <a:ext cx="4004514" cy="256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14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F315ED5-BA96-4340-A8C2-F10B041744EF}"/>
              </a:ext>
            </a:extLst>
          </p:cNvPr>
          <p:cNvSpPr/>
          <p:nvPr/>
        </p:nvSpPr>
        <p:spPr>
          <a:xfrm>
            <a:off x="2325258" y="292285"/>
            <a:ext cx="75414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0" dirty="0">
                <a:solidFill>
                  <a:srgbClr val="1D315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Результаты диагностических работ </a:t>
            </a:r>
          </a:p>
          <a:p>
            <a:pPr algn="ctr"/>
            <a:r>
              <a:rPr lang="ru-RU" sz="2400" b="1" kern="0" dirty="0">
                <a:solidFill>
                  <a:srgbClr val="1D315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 1-й класс 2025/26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3F4E505-A456-4CBF-A8FC-C481F02A7BFE}"/>
              </a:ext>
            </a:extLst>
          </p:cNvPr>
          <p:cNvSpPr/>
          <p:nvPr/>
        </p:nvSpPr>
        <p:spPr>
          <a:xfrm>
            <a:off x="1811841" y="5614726"/>
            <a:ext cx="8568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Работы выполняли обучающиеся из 122 образовательных организаций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CBEC99-DC53-4B3C-9DD6-5C282F4CD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614" y="1223436"/>
            <a:ext cx="3212547" cy="187666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E51111-87E9-41F9-925F-AA4248211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842" y="1223436"/>
            <a:ext cx="3212545" cy="187666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57BE881-F13B-4AF4-982A-0AB84927A8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1841" y="3537754"/>
            <a:ext cx="3212546" cy="187666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8AFAE02-C279-49CB-A8B2-BAF9E82EA9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7614" y="3537753"/>
            <a:ext cx="3212545" cy="187666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49893162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2622</TotalTime>
  <Words>997</Words>
  <Application>Microsoft Office PowerPoint</Application>
  <PresentationFormat>Широкоэкранный</PresentationFormat>
  <Paragraphs>201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Helvetica Neue</vt:lpstr>
      <vt:lpstr>1_Тема Office</vt:lpstr>
      <vt:lpstr>Презентация PowerPoint</vt:lpstr>
      <vt:lpstr>Презентация PowerPoint</vt:lpstr>
      <vt:lpstr>Секреты эффективности</vt:lpstr>
      <vt:lpstr>Секрет 1: Преемственность</vt:lpstr>
      <vt:lpstr>Презентация PowerPoint</vt:lpstr>
      <vt:lpstr>Презентация PowerPoint</vt:lpstr>
      <vt:lpstr>Презентация PowerPoint</vt:lpstr>
      <vt:lpstr>Секрет 2: Вектор на результат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Секрет 3: Интеграция урочной и внеурочной деятельности, воспитательной работы</vt:lpstr>
      <vt:lpstr>Презентация PowerPoint</vt:lpstr>
      <vt:lpstr>Презентация PowerPoint</vt:lpstr>
      <vt:lpstr>Секрет 4: Управление качеством условий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«Повышение интереса к учебному процессу путем предоставления оригинального учебного материала»</dc:title>
  <dc:creator>сканирование</dc:creator>
  <cp:lastModifiedBy>Лариса Кудрова</cp:lastModifiedBy>
  <cp:revision>212</cp:revision>
  <dcterms:created xsi:type="dcterms:W3CDTF">2024-05-27T10:13:25Z</dcterms:created>
  <dcterms:modified xsi:type="dcterms:W3CDTF">2026-06-09T18:05:57Z</dcterms:modified>
</cp:coreProperties>
</file>