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3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5143500" cy="9144000"/>
  <p:embeddedFontLst>
    <p:embeddedFont>
      <p:font typeface="Segoe UI Emoji" panose="020B0502040204020203" pitchFamily="34" charset="0"/>
      <p:regular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Source Sans 3" panose="020B0604020202020204" charset="0"/>
      <p:regular r:id="rId19"/>
    </p:embeddedFont>
    <p:embeddedFont>
      <p:font typeface="Lora" panose="020B0604020202020204" charset="-52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54" d="100"/>
          <a:sy n="154" d="100"/>
        </p:scale>
        <p:origin x="3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2291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pPr>
              <a:defRPr/>
            </a:pPr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E96F0B-EFA5-42E9-A775-011AFA926B06}" type="datetimeFigureOut">
              <a:rPr lang="ru-RU"/>
              <a:t>08.06.2026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4AB169C-1499-470F-A434-F98E1C5BD522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91448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 smtClean="0"/>
              <a:t>Образец текста</a:t>
            </a:r>
          </a:p>
          <a:p>
            <a:pPr lvl="1">
              <a:defRPr/>
            </a:pPr>
            <a:r>
              <a:rPr lang="ru-RU" smtClean="0"/>
              <a:t>Второй уровень</a:t>
            </a:r>
          </a:p>
          <a:p>
            <a:pPr lvl="2">
              <a:defRPr/>
            </a:pPr>
            <a:r>
              <a:rPr lang="ru-RU" smtClean="0"/>
              <a:t>Третий уровень</a:t>
            </a:r>
          </a:p>
          <a:p>
            <a:pPr lvl="3">
              <a:defRPr/>
            </a:pPr>
            <a:r>
              <a:rPr lang="ru-RU" smtClean="0"/>
              <a:t>Четвертый уровень</a:t>
            </a:r>
          </a:p>
          <a:p>
            <a:pPr lvl="4">
              <a:defRPr/>
            </a:pPr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E96F0B-EFA5-42E9-A775-011AFA926B06}" type="datetimeFigureOut">
              <a:rPr lang="ru-RU"/>
              <a:t>08.06.2026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4AB169C-1499-470F-A434-F98E1C5BD522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00915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543675" y="273844"/>
            <a:ext cx="1971675" cy="4358879"/>
          </a:xfrm>
        </p:spPr>
        <p:txBody>
          <a:bodyPr vert="eaVert"/>
          <a:lstStyle/>
          <a:p>
            <a:pPr>
              <a:defRPr/>
            </a:pPr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28650" y="273844"/>
            <a:ext cx="5800725" cy="4358879"/>
          </a:xfrm>
        </p:spPr>
        <p:txBody>
          <a:bodyPr vert="eaVert"/>
          <a:lstStyle/>
          <a:p>
            <a:pPr lvl="0">
              <a:defRPr/>
            </a:pPr>
            <a:r>
              <a:rPr lang="ru-RU" smtClean="0"/>
              <a:t>Образец текста</a:t>
            </a:r>
          </a:p>
          <a:p>
            <a:pPr lvl="1">
              <a:defRPr/>
            </a:pPr>
            <a:r>
              <a:rPr lang="ru-RU" smtClean="0"/>
              <a:t>Второй уровень</a:t>
            </a:r>
          </a:p>
          <a:p>
            <a:pPr lvl="2">
              <a:defRPr/>
            </a:pPr>
            <a:r>
              <a:rPr lang="ru-RU" smtClean="0"/>
              <a:t>Третий уровень</a:t>
            </a:r>
          </a:p>
          <a:p>
            <a:pPr lvl="3">
              <a:defRPr/>
            </a:pPr>
            <a:r>
              <a:rPr lang="ru-RU" smtClean="0"/>
              <a:t>Четвертый уровень</a:t>
            </a:r>
          </a:p>
          <a:p>
            <a:pPr lvl="4">
              <a:defRPr/>
            </a:pPr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E96F0B-EFA5-42E9-A775-011AFA926B06}" type="datetimeFigureOut">
              <a:rPr lang="ru-RU"/>
              <a:t>08.06.2026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4AB169C-1499-470F-A434-F98E1C5BD522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71124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0660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7865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3757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8502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6105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20525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6973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8145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 smtClean="0"/>
              <a:t>Образец текста</a:t>
            </a:r>
          </a:p>
          <a:p>
            <a:pPr lvl="1">
              <a:defRPr/>
            </a:pPr>
            <a:r>
              <a:rPr lang="ru-RU" smtClean="0"/>
              <a:t>Второй уровень</a:t>
            </a:r>
          </a:p>
          <a:p>
            <a:pPr lvl="2">
              <a:defRPr/>
            </a:pPr>
            <a:r>
              <a:rPr lang="ru-RU" smtClean="0"/>
              <a:t>Третий уровень</a:t>
            </a:r>
          </a:p>
          <a:p>
            <a:pPr lvl="3">
              <a:defRPr/>
            </a:pPr>
            <a:r>
              <a:rPr lang="ru-RU" smtClean="0"/>
              <a:t>Четвертый уровень</a:t>
            </a:r>
          </a:p>
          <a:p>
            <a:pPr lvl="4">
              <a:defRPr/>
            </a:pPr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E96F0B-EFA5-42E9-A775-011AFA926B06}" type="datetimeFigureOut">
              <a:rPr lang="ru-RU"/>
              <a:t>08.06.2026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4AB169C-1499-470F-A434-F98E1C5BD522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806024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988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5625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2539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68456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2693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E96F0B-EFA5-42E9-A775-011AFA926B06}" type="datetimeFigureOut">
              <a:rPr lang="ru-RU"/>
              <a:t>08.06.2026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4AB169C-1499-470F-A434-F98E1C5BD522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58300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628650" y="1369219"/>
            <a:ext cx="3886200" cy="3263504"/>
          </a:xfrm>
        </p:spPr>
        <p:txBody>
          <a:bodyPr/>
          <a:lstStyle/>
          <a:p>
            <a:pPr lvl="0">
              <a:defRPr/>
            </a:pPr>
            <a:r>
              <a:rPr lang="ru-RU" smtClean="0"/>
              <a:t>Образец текста</a:t>
            </a:r>
          </a:p>
          <a:p>
            <a:pPr lvl="1">
              <a:defRPr/>
            </a:pPr>
            <a:r>
              <a:rPr lang="ru-RU" smtClean="0"/>
              <a:t>Второй уровень</a:t>
            </a:r>
          </a:p>
          <a:p>
            <a:pPr lvl="2">
              <a:defRPr/>
            </a:pPr>
            <a:r>
              <a:rPr lang="ru-RU" smtClean="0"/>
              <a:t>Третий уровень</a:t>
            </a:r>
          </a:p>
          <a:p>
            <a:pPr lvl="3">
              <a:defRPr/>
            </a:pPr>
            <a:r>
              <a:rPr lang="ru-RU" smtClean="0"/>
              <a:t>Четвертый уровень</a:t>
            </a:r>
          </a:p>
          <a:p>
            <a:pPr lvl="4">
              <a:defRPr/>
            </a:pPr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4629150" y="1369219"/>
            <a:ext cx="3886200" cy="3263504"/>
          </a:xfrm>
        </p:spPr>
        <p:txBody>
          <a:bodyPr/>
          <a:lstStyle/>
          <a:p>
            <a:pPr lvl="0">
              <a:defRPr/>
            </a:pPr>
            <a:r>
              <a:rPr lang="ru-RU" smtClean="0"/>
              <a:t>Образец текста</a:t>
            </a:r>
          </a:p>
          <a:p>
            <a:pPr lvl="1">
              <a:defRPr/>
            </a:pPr>
            <a:r>
              <a:rPr lang="ru-RU" smtClean="0"/>
              <a:t>Второй уровень</a:t>
            </a:r>
          </a:p>
          <a:p>
            <a:pPr lvl="2">
              <a:defRPr/>
            </a:pPr>
            <a:r>
              <a:rPr lang="ru-RU" smtClean="0"/>
              <a:t>Третий уровень</a:t>
            </a:r>
          </a:p>
          <a:p>
            <a:pPr lvl="3">
              <a:defRPr/>
            </a:pPr>
            <a:r>
              <a:rPr lang="ru-RU" smtClean="0"/>
              <a:t>Четвертый уровень</a:t>
            </a:r>
          </a:p>
          <a:p>
            <a:pPr lvl="4">
              <a:defRPr/>
            </a:pPr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E96F0B-EFA5-42E9-A775-011AFA926B06}" type="datetimeFigureOut">
              <a:rPr lang="ru-RU"/>
              <a:t>08.06.2026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4AB169C-1499-470F-A434-F98E1C5BD522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39857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9841" y="273844"/>
            <a:ext cx="7886700" cy="994172"/>
          </a:xfrm>
        </p:spPr>
        <p:txBody>
          <a:bodyPr/>
          <a:lstStyle/>
          <a:p>
            <a:pPr>
              <a:defRPr/>
            </a:pPr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29842" y="1878806"/>
            <a:ext cx="3868340" cy="2763441"/>
          </a:xfrm>
        </p:spPr>
        <p:txBody>
          <a:bodyPr/>
          <a:lstStyle/>
          <a:p>
            <a:pPr lvl="0">
              <a:defRPr/>
            </a:pPr>
            <a:r>
              <a:rPr lang="ru-RU" smtClean="0"/>
              <a:t>Образец текста</a:t>
            </a:r>
          </a:p>
          <a:p>
            <a:pPr lvl="1">
              <a:defRPr/>
            </a:pPr>
            <a:r>
              <a:rPr lang="ru-RU" smtClean="0"/>
              <a:t>Второй уровень</a:t>
            </a:r>
          </a:p>
          <a:p>
            <a:pPr lvl="2">
              <a:defRPr/>
            </a:pPr>
            <a:r>
              <a:rPr lang="ru-RU" smtClean="0"/>
              <a:t>Третий уровень</a:t>
            </a:r>
          </a:p>
          <a:p>
            <a:pPr lvl="3">
              <a:defRPr/>
            </a:pPr>
            <a:r>
              <a:rPr lang="ru-RU" smtClean="0"/>
              <a:t>Четвертый уровень</a:t>
            </a:r>
          </a:p>
          <a:p>
            <a:pPr lvl="4">
              <a:defRPr/>
            </a:pPr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4629150" y="1878806"/>
            <a:ext cx="3887391" cy="2763441"/>
          </a:xfrm>
        </p:spPr>
        <p:txBody>
          <a:bodyPr/>
          <a:lstStyle/>
          <a:p>
            <a:pPr lvl="0">
              <a:defRPr/>
            </a:pPr>
            <a:r>
              <a:rPr lang="ru-RU" smtClean="0"/>
              <a:t>Образец текста</a:t>
            </a:r>
          </a:p>
          <a:p>
            <a:pPr lvl="1">
              <a:defRPr/>
            </a:pPr>
            <a:r>
              <a:rPr lang="ru-RU" smtClean="0"/>
              <a:t>Второй уровень</a:t>
            </a:r>
          </a:p>
          <a:p>
            <a:pPr lvl="2">
              <a:defRPr/>
            </a:pPr>
            <a:r>
              <a:rPr lang="ru-RU" smtClean="0"/>
              <a:t>Третий уровень</a:t>
            </a:r>
          </a:p>
          <a:p>
            <a:pPr lvl="3">
              <a:defRPr/>
            </a:pPr>
            <a:r>
              <a:rPr lang="ru-RU" smtClean="0"/>
              <a:t>Четвертый уровень</a:t>
            </a:r>
          </a:p>
          <a:p>
            <a:pPr lvl="4">
              <a:defRPr/>
            </a:pPr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E96F0B-EFA5-42E9-A775-011AFA926B06}" type="datetimeFigureOut">
              <a:rPr lang="ru-RU"/>
              <a:t>08.06.2026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4AB169C-1499-470F-A434-F98E1C5BD522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09237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E96F0B-EFA5-42E9-A775-011AFA926B06}" type="datetimeFigureOut">
              <a:rPr lang="ru-RU"/>
              <a:t>08.06.2026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4AB169C-1499-470F-A434-F98E1C5BD522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51916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E96F0B-EFA5-42E9-A775-011AFA926B06}" type="datetimeFigureOut">
              <a:rPr lang="ru-RU"/>
              <a:t>08.06.2026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4AB169C-1499-470F-A434-F98E1C5BD522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54134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 lang="ru-RU" smtClean="0"/>
              <a:t>Образец текста</a:t>
            </a:r>
          </a:p>
          <a:p>
            <a:pPr lvl="1">
              <a:defRPr/>
            </a:pPr>
            <a:r>
              <a:rPr lang="ru-RU" smtClean="0"/>
              <a:t>Второй уровень</a:t>
            </a:r>
          </a:p>
          <a:p>
            <a:pPr lvl="2">
              <a:defRPr/>
            </a:pPr>
            <a:r>
              <a:rPr lang="ru-RU" smtClean="0"/>
              <a:t>Третий уровень</a:t>
            </a:r>
          </a:p>
          <a:p>
            <a:pPr lvl="3">
              <a:defRPr/>
            </a:pPr>
            <a:r>
              <a:rPr lang="ru-RU" smtClean="0"/>
              <a:t>Четвертый уровень</a:t>
            </a:r>
          </a:p>
          <a:p>
            <a:pPr lvl="4">
              <a:defRPr/>
            </a:pPr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E96F0B-EFA5-42E9-A775-011AFA926B06}" type="datetimeFigureOut">
              <a:rPr lang="ru-RU"/>
              <a:t>08.06.2026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4AB169C-1499-470F-A434-F98E1C5BD522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3107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E96F0B-EFA5-42E9-A775-011AFA926B06}" type="datetimeFigureOut">
              <a:rPr lang="ru-RU"/>
              <a:t>08.06.2026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4AB169C-1499-470F-A434-F98E1C5BD522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81459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26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3E96F0B-EFA5-42E9-A775-011AFA926B06}" type="datetimeFigureOut">
              <a:rPr lang="ru-RU"/>
              <a:t>08.06.2026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4AB169C-1499-470F-A434-F98E1C5BD522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114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</p:sldLayoutIdLst>
  <p:hf sldNum="0" hdr="0" ftr="0" dt="0"/>
  <p:txStyles>
    <p:titleStyle>
      <a:lvl1pPr algn="l" defTabSz="685800" eaLnBrk="1" hangingPunct="1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eaLnBrk="1" hangingPunct="1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eaLnBrk="1" hangingPunct="1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eaLnBrk="1" hangingPunct="1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eaLnBrk="1" hangingPunct="1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eaLnBrk="1" hangingPunct="1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eaLnBrk="1" hangingPunct="1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eaLnBrk="1" hangingPunct="1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eaLnBrk="1" hangingPunct="1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eaLnBrk="1" hangingPunct="1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eaLnBrk="1" hangingPunct="1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eaLnBrk="1" hangingPunct="1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eaLnBrk="1" hangingPunct="1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eaLnBrk="1" hangingPunct="1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eaLnBrk="1" hangingPunct="1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eaLnBrk="1" hangingPunct="1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eaLnBrk="1" hangingPunct="1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eaLnBrk="1" hangingPunct="1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eaLnBrk="1" hangingPunct="1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429000" cy="5143500"/>
          </a:xfrm>
          <a:prstGeom prst="rect">
            <a:avLst/>
          </a:prstGeom>
          <a:solidFill>
            <a:srgbClr val="F3E7D4"/>
          </a:solidFill>
          <a:ln/>
        </p:spPr>
      </p:sp>
      <p:sp>
        <p:nvSpPr>
          <p:cNvPr id="4" name="Text 1"/>
          <p:cNvSpPr/>
          <p:nvPr/>
        </p:nvSpPr>
        <p:spPr>
          <a:xfrm>
            <a:off x="3952577" y="1870323"/>
            <a:ext cx="4959995" cy="3849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4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Конструктор + Диалог = Успех</a:t>
            </a:r>
            <a:endParaRPr lang="en-US" sz="2400" dirty="0"/>
          </a:p>
        </p:txBody>
      </p:sp>
      <p:sp>
        <p:nvSpPr>
          <p:cNvPr id="5" name="Text 2"/>
          <p:cNvSpPr/>
          <p:nvPr/>
        </p:nvSpPr>
        <p:spPr>
          <a:xfrm>
            <a:off x="3952577" y="2451571"/>
            <a:ext cx="4667845" cy="41880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00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Методика самостоятельного определения учениками критериев оценки их работы. Практический тренинг для учителей и методистов.</a:t>
            </a:r>
            <a:endParaRPr lang="en-US" sz="1000" dirty="0"/>
          </a:p>
        </p:txBody>
      </p:sp>
      <p:sp>
        <p:nvSpPr>
          <p:cNvPr id="6" name="Shape 3"/>
          <p:cNvSpPr/>
          <p:nvPr/>
        </p:nvSpPr>
        <p:spPr>
          <a:xfrm>
            <a:off x="3952577" y="3022402"/>
            <a:ext cx="1622673" cy="245938"/>
          </a:xfrm>
          <a:prstGeom prst="roundRect">
            <a:avLst>
              <a:gd name="adj" fmla="val 6388"/>
            </a:avLst>
          </a:prstGeom>
          <a:solidFill>
            <a:srgbClr val="E2ECDF"/>
          </a:solidFill>
          <a:ln/>
        </p:spPr>
      </p:sp>
      <p:sp>
        <p:nvSpPr>
          <p:cNvPr id="7" name="Text 4"/>
          <p:cNvSpPr/>
          <p:nvPr/>
        </p:nvSpPr>
        <p:spPr>
          <a:xfrm>
            <a:off x="4031084" y="3061618"/>
            <a:ext cx="1922859" cy="1675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80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КРИТЕРИАЛЬНОЕ ОЦЕНИВАНИЕ</a:t>
            </a:r>
            <a:endParaRPr lang="en-US" sz="800" dirty="0"/>
          </a:p>
        </p:txBody>
      </p:sp>
      <p:sp>
        <p:nvSpPr>
          <p:cNvPr id="8" name="Shape 5"/>
          <p:cNvSpPr/>
          <p:nvPr/>
        </p:nvSpPr>
        <p:spPr>
          <a:xfrm>
            <a:off x="5640660" y="3017639"/>
            <a:ext cx="1079674" cy="255463"/>
          </a:xfrm>
          <a:prstGeom prst="roundRect">
            <a:avLst>
              <a:gd name="adj" fmla="val 6149"/>
            </a:avLst>
          </a:prstGeom>
          <a:noFill/>
          <a:ln w="4763">
            <a:solidFill>
              <a:srgbClr val="38512F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723930" y="3061618"/>
            <a:ext cx="1370335" cy="1675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800" dirty="0">
                <a:solidFill>
                  <a:srgbClr val="38512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НАЧАЛЬНАЯ ШКОЛА</a:t>
            </a:r>
            <a:endParaRPr lang="en-US" sz="800" dirty="0"/>
          </a:p>
        </p:txBody>
      </p:sp>
      <p:sp>
        <p:nvSpPr>
          <p:cNvPr id="10" name="Shape 7"/>
          <p:cNvSpPr/>
          <p:nvPr/>
        </p:nvSpPr>
        <p:spPr>
          <a:xfrm>
            <a:off x="6785744" y="3017639"/>
            <a:ext cx="1355527" cy="255463"/>
          </a:xfrm>
          <a:prstGeom prst="roundRect">
            <a:avLst>
              <a:gd name="adj" fmla="val 6149"/>
            </a:avLst>
          </a:prstGeom>
          <a:noFill/>
          <a:ln w="4763">
            <a:solidFill>
              <a:srgbClr val="38512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869013" y="3061618"/>
            <a:ext cx="1646188" cy="1675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800" dirty="0">
                <a:solidFill>
                  <a:srgbClr val="38512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ПРАКТИЧЕСКИЙ ТРЕНИНГ</a:t>
            </a:r>
            <a:endParaRPr lang="en-US" sz="800" dirty="0"/>
          </a:p>
        </p:txBody>
      </p:sp>
      <p:pic>
        <p:nvPicPr>
          <p:cNvPr id="14" name="Image 0" descr="preencoded.png">
            <a:extLst>
              <a:ext uri="{FF2B5EF4-FFF2-40B4-BE49-F238E27FC236}">
                <a16:creationId xmlns="" xmlns:a16="http://schemas.microsoft.com/office/drawing/2014/main" id="{153EF8EA-11B2-3B7C-7B4F-9292B01C4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0" y="98078"/>
            <a:ext cx="3298180" cy="4947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23577" y="880353"/>
            <a:ext cx="1086148" cy="245938"/>
          </a:xfrm>
          <a:prstGeom prst="roundRect">
            <a:avLst>
              <a:gd name="adj" fmla="val 6388"/>
            </a:avLst>
          </a:prstGeom>
          <a:solidFill>
            <a:srgbClr val="E2ECDF"/>
          </a:solidFill>
          <a:ln/>
        </p:spPr>
      </p:sp>
      <p:sp>
        <p:nvSpPr>
          <p:cNvPr id="3" name="Text 1"/>
          <p:cNvSpPr/>
          <p:nvPr/>
        </p:nvSpPr>
        <p:spPr>
          <a:xfrm>
            <a:off x="602084" y="919689"/>
            <a:ext cx="1386334" cy="1675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80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ЭТАП 7 · РЕФЛЕКСИЯ</a:t>
            </a:r>
            <a:endParaRPr lang="en-US" sz="800" dirty="0"/>
          </a:p>
        </p:txBody>
      </p:sp>
      <p:sp>
        <p:nvSpPr>
          <p:cNvPr id="4" name="Text 2"/>
          <p:cNvSpPr/>
          <p:nvPr/>
        </p:nvSpPr>
        <p:spPr>
          <a:xfrm>
            <a:off x="523577" y="1218127"/>
            <a:ext cx="8096845" cy="7698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4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Три правила формулы «Конструктор + Диалог = </a:t>
            </a:r>
            <a:r>
              <a:rPr lang="en-US" sz="2400" dirty="0" err="1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Успех</a:t>
            </a:r>
            <a:r>
              <a:rPr lang="en-US" sz="2400" dirty="0" smtClean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»</a:t>
            </a:r>
            <a:r>
              <a:rPr lang="ru-RU" sz="2400" dirty="0" smtClean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523577" y="2010321"/>
            <a:ext cx="8096845" cy="41880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00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Методика работает, если соблюдать три ключевых принципа. Они превращают критериальное оценивание из формальной процедуры в живой инструмент обучения.</a:t>
            </a:r>
            <a:endParaRPr lang="en-US" sz="1000" dirty="0"/>
          </a:p>
        </p:txBody>
      </p:sp>
      <p:sp>
        <p:nvSpPr>
          <p:cNvPr id="6" name="Shape 4"/>
          <p:cNvSpPr/>
          <p:nvPr/>
        </p:nvSpPr>
        <p:spPr>
          <a:xfrm>
            <a:off x="719882" y="2827958"/>
            <a:ext cx="2415257" cy="130894"/>
          </a:xfrm>
          <a:prstGeom prst="roundRect">
            <a:avLst>
              <a:gd name="adj" fmla="val 15002"/>
            </a:avLst>
          </a:prstGeom>
          <a:solidFill>
            <a:srgbClr val="F3E7D4"/>
          </a:solidFill>
          <a:ln/>
        </p:spPr>
      </p:sp>
      <p:sp>
        <p:nvSpPr>
          <p:cNvPr id="7" name="Shape 5"/>
          <p:cNvSpPr/>
          <p:nvPr/>
        </p:nvSpPr>
        <p:spPr>
          <a:xfrm>
            <a:off x="523577" y="2697026"/>
            <a:ext cx="392683" cy="392683"/>
          </a:xfrm>
          <a:prstGeom prst="roundRect">
            <a:avLst>
              <a:gd name="adj" fmla="val 72769"/>
            </a:avLst>
          </a:prstGeom>
          <a:solidFill>
            <a:srgbClr val="F3E7D4"/>
          </a:solidFill>
          <a:ln/>
        </p:spPr>
      </p:sp>
      <p:sp>
        <p:nvSpPr>
          <p:cNvPr id="9" name="Text 6"/>
          <p:cNvSpPr/>
          <p:nvPr/>
        </p:nvSpPr>
        <p:spPr>
          <a:xfrm>
            <a:off x="654472" y="3220641"/>
            <a:ext cx="1540073" cy="192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Не навязывать</a:t>
            </a: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654472" y="3491657"/>
            <a:ext cx="2349847" cy="104700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00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Критерии рождаются в диалоге, а не скачиваются из методички. Учитель задаёт вопросы — дети находят ответы. Только так критерии становятся </a:t>
            </a:r>
            <a:r>
              <a:rPr lang="en-US" sz="1000" b="1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их собственными</a:t>
            </a:r>
            <a:r>
              <a:rPr lang="en-US" sz="100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.</a:t>
            </a:r>
            <a:endParaRPr lang="en-US" sz="1000" dirty="0"/>
          </a:p>
        </p:txBody>
      </p:sp>
      <p:sp>
        <p:nvSpPr>
          <p:cNvPr id="11" name="Shape 8"/>
          <p:cNvSpPr/>
          <p:nvPr/>
        </p:nvSpPr>
        <p:spPr>
          <a:xfrm>
            <a:off x="3462412" y="2631579"/>
            <a:ext cx="2415332" cy="130894"/>
          </a:xfrm>
          <a:prstGeom prst="roundRect">
            <a:avLst>
              <a:gd name="adj" fmla="val 15002"/>
            </a:avLst>
          </a:prstGeom>
          <a:solidFill>
            <a:srgbClr val="F3E7D4"/>
          </a:solidFill>
          <a:ln/>
        </p:spPr>
      </p:sp>
      <p:sp>
        <p:nvSpPr>
          <p:cNvPr id="12" name="Shape 9"/>
          <p:cNvSpPr/>
          <p:nvPr/>
        </p:nvSpPr>
        <p:spPr>
          <a:xfrm>
            <a:off x="3266108" y="2500647"/>
            <a:ext cx="392683" cy="392683"/>
          </a:xfrm>
          <a:prstGeom prst="roundRect">
            <a:avLst>
              <a:gd name="adj" fmla="val 72769"/>
            </a:avLst>
          </a:prstGeom>
          <a:solidFill>
            <a:srgbClr val="F3E7D4"/>
          </a:solidFill>
          <a:ln/>
        </p:spPr>
      </p:sp>
      <p:sp>
        <p:nvSpPr>
          <p:cNvPr id="14" name="Text 10"/>
          <p:cNvSpPr/>
          <p:nvPr/>
        </p:nvSpPr>
        <p:spPr>
          <a:xfrm>
            <a:off x="3397002" y="3024262"/>
            <a:ext cx="1540073" cy="192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Двойная запись</a:t>
            </a:r>
            <a:endParaRPr lang="en-US" sz="1200" dirty="0"/>
          </a:p>
        </p:txBody>
      </p:sp>
      <p:sp>
        <p:nvSpPr>
          <p:cNvPr id="15" name="Text 11"/>
          <p:cNvSpPr/>
          <p:nvPr/>
        </p:nvSpPr>
        <p:spPr>
          <a:xfrm>
            <a:off x="3311611" y="3295278"/>
            <a:ext cx="2435313" cy="104700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00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На доске — и детский язык, и профессиональный. Это </a:t>
            </a:r>
            <a:r>
              <a:rPr lang="en-US" sz="1000" b="1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мост между мирами</a:t>
            </a:r>
            <a:r>
              <a:rPr lang="en-US" sz="100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: </a:t>
            </a:r>
            <a:r>
              <a:rPr lang="en-US" sz="1000" dirty="0" err="1" smtClean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ребёнок</a:t>
            </a:r>
            <a:r>
              <a:rPr lang="en-US" sz="1000" dirty="0" smtClean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</a:t>
            </a:r>
            <a:r>
              <a:rPr lang="en-US" sz="100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видит, что его слова уже являются научными понятиями, и чувствует себя </a:t>
            </a:r>
            <a:r>
              <a:rPr lang="en-US" sz="1000" dirty="0" err="1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компетентным</a:t>
            </a:r>
            <a:r>
              <a:rPr lang="en-US" sz="1000" dirty="0" smtClean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.</a:t>
            </a:r>
            <a:r>
              <a:rPr lang="ru-RU" sz="1000" dirty="0" smtClean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</a:t>
            </a:r>
            <a:endParaRPr lang="en-US" sz="1000" dirty="0"/>
          </a:p>
        </p:txBody>
      </p:sp>
      <p:sp>
        <p:nvSpPr>
          <p:cNvPr id="16" name="Shape 12"/>
          <p:cNvSpPr/>
          <p:nvPr/>
        </p:nvSpPr>
        <p:spPr>
          <a:xfrm>
            <a:off x="6205017" y="2435275"/>
            <a:ext cx="2415332" cy="130894"/>
          </a:xfrm>
          <a:prstGeom prst="roundRect">
            <a:avLst>
              <a:gd name="adj" fmla="val 15002"/>
            </a:avLst>
          </a:prstGeom>
          <a:solidFill>
            <a:srgbClr val="F3E7D4"/>
          </a:solidFill>
          <a:ln/>
        </p:spPr>
      </p:sp>
      <p:sp>
        <p:nvSpPr>
          <p:cNvPr id="17" name="Shape 13"/>
          <p:cNvSpPr/>
          <p:nvPr/>
        </p:nvSpPr>
        <p:spPr>
          <a:xfrm>
            <a:off x="6008712" y="2304343"/>
            <a:ext cx="392683" cy="392683"/>
          </a:xfrm>
          <a:prstGeom prst="roundRect">
            <a:avLst>
              <a:gd name="adj" fmla="val 72769"/>
            </a:avLst>
          </a:prstGeom>
          <a:solidFill>
            <a:srgbClr val="F3E7D4"/>
          </a:solidFill>
          <a:ln/>
        </p:spPr>
      </p:sp>
      <p:sp>
        <p:nvSpPr>
          <p:cNvPr id="19" name="Text 14"/>
          <p:cNvSpPr/>
          <p:nvPr/>
        </p:nvSpPr>
        <p:spPr>
          <a:xfrm>
            <a:off x="6139607" y="2827958"/>
            <a:ext cx="2309143" cy="192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Использовать во время работы</a:t>
            </a:r>
            <a:endParaRPr lang="en-US" sz="1200" dirty="0"/>
          </a:p>
        </p:txBody>
      </p:sp>
      <p:sp>
        <p:nvSpPr>
          <p:cNvPr id="20" name="Text 15"/>
          <p:cNvSpPr/>
          <p:nvPr/>
        </p:nvSpPr>
        <p:spPr>
          <a:xfrm>
            <a:off x="6139607" y="3098974"/>
            <a:ext cx="2349922" cy="104700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00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Критерии — не для итоговой оценки, а как </a:t>
            </a:r>
            <a:r>
              <a:rPr lang="en-US" sz="1000" b="1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навигатор во время выполнения задания</a:t>
            </a:r>
            <a:r>
              <a:rPr lang="en-US" sz="100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. </a:t>
            </a:r>
            <a:r>
              <a:rPr lang="en-US" sz="1000" dirty="0" err="1" smtClean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Ребёнок</a:t>
            </a:r>
            <a:r>
              <a:rPr lang="en-US" sz="1000" dirty="0" smtClean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</a:t>
            </a:r>
            <a:r>
              <a:rPr lang="en-US" sz="100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сверяется с ними в процессе, а не после получения </a:t>
            </a:r>
            <a:r>
              <a:rPr lang="en-US" sz="1000" dirty="0" err="1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отметки</a:t>
            </a:r>
            <a:r>
              <a:rPr lang="en-US" sz="1000" dirty="0" smtClean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.</a:t>
            </a:r>
            <a:r>
              <a:rPr lang="ru-RU" sz="1000" dirty="0" smtClean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</a:t>
            </a:r>
            <a:endParaRPr lang="en-US" sz="10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7625" y="2235622"/>
            <a:ext cx="554784" cy="640135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3216226" y="2520959"/>
            <a:ext cx="502061" cy="3804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4000"/>
              </a:lnSpc>
            </a:pPr>
            <a:r>
              <a:rPr lang="ru-RU" dirty="0">
                <a:solidFill>
                  <a:srgbClr val="38512F"/>
                </a:solidFill>
                <a:latin typeface="Lora" pitchFamily="34" charset="0"/>
                <a:ea typeface="Segoe UI Emoji" panose="020B0502040204020203" pitchFamily="34" charset="0"/>
                <a:cs typeface="Lora" pitchFamily="34" charset="-120"/>
              </a:rPr>
              <a:t>💬</a:t>
            </a:r>
            <a:endParaRPr lang="en-US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25350" y="2686006"/>
            <a:ext cx="196379" cy="476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4000"/>
              </a:lnSpc>
            </a:pPr>
            <a:r>
              <a:rPr lang="ru-RU" sz="2400" dirty="0">
                <a:solidFill>
                  <a:srgbClr val="38512F"/>
                </a:solidFill>
                <a:latin typeface="Lora" pitchFamily="34" charset="0"/>
                <a:ea typeface="Segoe UI Emoji" panose="020B0502040204020203" pitchFamily="34" charset="0"/>
                <a:cs typeface="Lora" pitchFamily="34" charset="-120"/>
              </a:rPr>
              <a:t>🤝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715000" y="0"/>
            <a:ext cx="3429000" cy="5143500"/>
          </a:xfrm>
          <a:prstGeom prst="rect">
            <a:avLst/>
          </a:prstGeom>
          <a:solidFill>
            <a:srgbClr val="F3E7D4"/>
          </a:solidFill>
          <a:ln/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68" y="96515"/>
            <a:ext cx="3300264" cy="495039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837565" y="322995"/>
            <a:ext cx="3489275" cy="3789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35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Итоги тренинга</a:t>
            </a:r>
            <a:endParaRPr lang="en-US" sz="2350" dirty="0"/>
          </a:p>
        </p:txBody>
      </p:sp>
      <p:sp>
        <p:nvSpPr>
          <p:cNvPr id="5" name="Text 2"/>
          <p:cNvSpPr/>
          <p:nvPr/>
        </p:nvSpPr>
        <p:spPr>
          <a:xfrm>
            <a:off x="515392" y="926009"/>
            <a:ext cx="4684216" cy="61369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2000"/>
              </a:lnSpc>
              <a:buNone/>
            </a:pPr>
            <a:r>
              <a:rPr lang="en-US" sz="100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Сегодня вы не просто услышали о критериальном оценивании — вы </a:t>
            </a:r>
            <a:r>
              <a:rPr lang="en-US" sz="1000" b="1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прожили его изнутри</a:t>
            </a:r>
            <a:r>
              <a:rPr lang="en-US" sz="100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, побывав в роли и учителя, и ученика. Попробуйте применить эту методику на следующем уроке.</a:t>
            </a:r>
            <a:endParaRPr lang="en-US" sz="1000" dirty="0"/>
          </a:p>
        </p:txBody>
      </p:sp>
      <p:sp>
        <p:nvSpPr>
          <p:cNvPr id="6" name="Shape 3"/>
          <p:cNvSpPr/>
          <p:nvPr/>
        </p:nvSpPr>
        <p:spPr>
          <a:xfrm>
            <a:off x="515392" y="1682353"/>
            <a:ext cx="2278707" cy="1346150"/>
          </a:xfrm>
          <a:prstGeom prst="roundRect">
            <a:avLst>
              <a:gd name="adj" fmla="val 1436"/>
            </a:avLst>
          </a:prstGeom>
          <a:solidFill>
            <a:srgbClr val="F3E7D4"/>
          </a:solidFill>
          <a:ln/>
        </p:spPr>
      </p:sp>
      <p:sp>
        <p:nvSpPr>
          <p:cNvPr id="7" name="Text 4"/>
          <p:cNvSpPr/>
          <p:nvPr/>
        </p:nvSpPr>
        <p:spPr>
          <a:xfrm>
            <a:off x="644203" y="1811164"/>
            <a:ext cx="1516038" cy="1942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150" dirty="0" smtClean="0">
                <a:solidFill>
                  <a:srgbClr val="3A3630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Lora" pitchFamily="34" charset="-120"/>
              </a:rPr>
              <a:t>🚩</a:t>
            </a:r>
            <a:r>
              <a:rPr lang="en-US" sz="1150" dirty="0" smtClean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</a:t>
            </a:r>
            <a:r>
              <a:rPr lang="en-US" sz="11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Эксперимент</a:t>
            </a:r>
            <a:endParaRPr lang="en-US" sz="1150" dirty="0"/>
          </a:p>
        </p:txBody>
      </p:sp>
      <p:sp>
        <p:nvSpPr>
          <p:cNvPr id="8" name="Text 5"/>
          <p:cNvSpPr/>
          <p:nvPr/>
        </p:nvSpPr>
        <p:spPr>
          <a:xfrm>
            <a:off x="644203" y="2081436"/>
            <a:ext cx="2021086" cy="81825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2000"/>
              </a:lnSpc>
              <a:buNone/>
            </a:pPr>
            <a:r>
              <a:rPr lang="en-US" sz="100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Попробуйте провести диалог «Конструктор» </a:t>
            </a:r>
            <a:r>
              <a:rPr lang="en-US" sz="1000" dirty="0" err="1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на</a:t>
            </a:r>
            <a:r>
              <a:rPr lang="en-US" sz="100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</a:t>
            </a:r>
            <a:r>
              <a:rPr lang="en-US" sz="1000" dirty="0" err="1" smtClean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своём</a:t>
            </a:r>
            <a:r>
              <a:rPr lang="en-US" sz="1000" dirty="0" smtClean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</a:t>
            </a:r>
            <a:r>
              <a:rPr lang="en-US" sz="100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уроке — хотя бы один раз. Начните с простого задания.</a:t>
            </a:r>
            <a:endParaRPr lang="en-US" sz="1000" dirty="0"/>
          </a:p>
        </p:txBody>
      </p:sp>
      <p:sp>
        <p:nvSpPr>
          <p:cNvPr id="9" name="Shape 6"/>
          <p:cNvSpPr/>
          <p:nvPr/>
        </p:nvSpPr>
        <p:spPr>
          <a:xfrm>
            <a:off x="2920901" y="1682353"/>
            <a:ext cx="2278707" cy="1346150"/>
          </a:xfrm>
          <a:prstGeom prst="roundRect">
            <a:avLst>
              <a:gd name="adj" fmla="val 1436"/>
            </a:avLst>
          </a:prstGeom>
          <a:solidFill>
            <a:srgbClr val="F3E7D4"/>
          </a:solidFill>
          <a:ln/>
        </p:spPr>
      </p:sp>
      <p:sp>
        <p:nvSpPr>
          <p:cNvPr id="10" name="Text 7"/>
          <p:cNvSpPr/>
          <p:nvPr/>
        </p:nvSpPr>
        <p:spPr>
          <a:xfrm>
            <a:off x="3049712" y="1811164"/>
            <a:ext cx="1516038" cy="1942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📋</a:t>
            </a:r>
            <a:r>
              <a:rPr lang="en-US" sz="11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Двойная таблица</a:t>
            </a:r>
            <a:endParaRPr lang="en-US" sz="1150" dirty="0"/>
          </a:p>
        </p:txBody>
      </p:sp>
      <p:sp>
        <p:nvSpPr>
          <p:cNvPr id="11" name="Text 8"/>
          <p:cNvSpPr/>
          <p:nvPr/>
        </p:nvSpPr>
        <p:spPr>
          <a:xfrm>
            <a:off x="3049712" y="2081436"/>
            <a:ext cx="2021086" cy="81825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2000"/>
              </a:lnSpc>
              <a:buNone/>
            </a:pPr>
            <a:r>
              <a:rPr lang="en-US" sz="100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Оставьте на доске оба языка критериев. Пусть дети видят связь между своими словами и профессиональными терминами.</a:t>
            </a:r>
            <a:endParaRPr lang="en-US" sz="1000" dirty="0"/>
          </a:p>
        </p:txBody>
      </p:sp>
      <p:sp>
        <p:nvSpPr>
          <p:cNvPr id="12" name="Shape 9"/>
          <p:cNvSpPr/>
          <p:nvPr/>
        </p:nvSpPr>
        <p:spPr>
          <a:xfrm>
            <a:off x="515392" y="3155305"/>
            <a:ext cx="4684216" cy="937022"/>
          </a:xfrm>
          <a:prstGeom prst="roundRect">
            <a:avLst>
              <a:gd name="adj" fmla="val 2063"/>
            </a:avLst>
          </a:prstGeom>
          <a:solidFill>
            <a:srgbClr val="F3E7D4"/>
          </a:solidFill>
          <a:ln/>
        </p:spPr>
      </p:sp>
      <p:sp>
        <p:nvSpPr>
          <p:cNvPr id="13" name="Text 10"/>
          <p:cNvSpPr/>
          <p:nvPr/>
        </p:nvSpPr>
        <p:spPr>
          <a:xfrm>
            <a:off x="644203" y="3284116"/>
            <a:ext cx="1516038" cy="1942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🔄</a:t>
            </a:r>
            <a:r>
              <a:rPr lang="en-US" sz="11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Навигатор</a:t>
            </a:r>
            <a:endParaRPr lang="en-US" sz="1150" dirty="0"/>
          </a:p>
        </p:txBody>
      </p:sp>
      <p:sp>
        <p:nvSpPr>
          <p:cNvPr id="14" name="Text 11"/>
          <p:cNvSpPr/>
          <p:nvPr/>
        </p:nvSpPr>
        <p:spPr>
          <a:xfrm>
            <a:off x="644203" y="3554388"/>
            <a:ext cx="4426595" cy="40912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2000"/>
              </a:lnSpc>
              <a:buNone/>
            </a:pPr>
            <a:r>
              <a:rPr lang="en-US" sz="100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Используйте критерии как инструмент поддержки во время работы, а не только для итоговой оценки.</a:t>
            </a:r>
            <a:endParaRPr lang="en-US" sz="1000" dirty="0"/>
          </a:p>
        </p:txBody>
      </p:sp>
      <p:sp>
        <p:nvSpPr>
          <p:cNvPr id="15" name="Text 12"/>
          <p:cNvSpPr/>
          <p:nvPr/>
        </p:nvSpPr>
        <p:spPr>
          <a:xfrm>
            <a:off x="708645" y="4219129"/>
            <a:ext cx="4490963" cy="40912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2000"/>
              </a:lnSpc>
              <a:buNone/>
            </a:pPr>
            <a:r>
              <a:rPr lang="en-US" sz="100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«</a:t>
            </a:r>
            <a:r>
              <a:rPr lang="en-US" sz="1000" dirty="0" err="1" smtClean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Ребёнок</a:t>
            </a:r>
            <a:r>
              <a:rPr lang="en-US" sz="1000" dirty="0" smtClean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</a:t>
            </a:r>
            <a:r>
              <a:rPr lang="en-US" sz="100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понимает критерии не тогда, когда их ему объясняют, а когда он сам их открывает.»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558503" y="684535"/>
            <a:ext cx="3805228" cy="74592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300" i="1" dirty="0" err="1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Раздаточный</a:t>
            </a:r>
            <a:r>
              <a:rPr lang="en-US" sz="2300" i="1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</a:t>
            </a:r>
            <a:r>
              <a:rPr lang="en-US" sz="2300" i="1" dirty="0" err="1" smtClean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материал</a:t>
            </a:r>
            <a:r>
              <a:rPr lang="en-US" sz="2300" i="1" dirty="0" smtClean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:</a:t>
            </a:r>
            <a:endParaRPr lang="en-US" sz="23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503" y="1107474"/>
            <a:ext cx="3442901" cy="3442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63" y="328968"/>
            <a:ext cx="7912800" cy="4451497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>
                <a:alpha val="0"/>
              </a:schemeClr>
            </a:outerShdw>
            <a:softEdge rad="635000"/>
          </a:effectLst>
        </p:spPr>
      </p:pic>
      <p:sp>
        <p:nvSpPr>
          <p:cNvPr id="4" name="Text 1"/>
          <p:cNvSpPr/>
          <p:nvPr/>
        </p:nvSpPr>
        <p:spPr>
          <a:xfrm>
            <a:off x="2109986" y="326736"/>
            <a:ext cx="4707954" cy="5313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33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Спасибо за работу!</a:t>
            </a:r>
            <a:endParaRPr lang="en-US" sz="3300" dirty="0"/>
          </a:p>
        </p:txBody>
      </p:sp>
      <p:sp>
        <p:nvSpPr>
          <p:cNvPr id="5" name="Text 2"/>
          <p:cNvSpPr/>
          <p:nvPr/>
        </p:nvSpPr>
        <p:spPr>
          <a:xfrm>
            <a:off x="354721" y="993265"/>
            <a:ext cx="8554045" cy="2094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33000"/>
              </a:lnSpc>
              <a:buNone/>
            </a:pPr>
            <a:r>
              <a:rPr lang="en-US" sz="100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Успехов вам и вашим ученикам! </a:t>
            </a:r>
            <a:r>
              <a:rPr lang="en-US" sz="1000" dirty="0" smtClean="0">
                <a:solidFill>
                  <a:srgbClr val="3A3630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ource Sans 3" pitchFamily="34" charset="-120"/>
              </a:rPr>
              <a:t>🤩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429000" cy="5143500"/>
          </a:xfrm>
          <a:prstGeom prst="rect">
            <a:avLst/>
          </a:prstGeom>
          <a:solidFill>
            <a:srgbClr val="F3E7D4"/>
          </a:solidFill>
          <a:ln/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68" y="96515"/>
            <a:ext cx="3300264" cy="495039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598403" y="518454"/>
            <a:ext cx="4684216" cy="75798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35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Что такое критериальное оценивание?</a:t>
            </a:r>
            <a:endParaRPr lang="en-US" sz="2350" dirty="0"/>
          </a:p>
        </p:txBody>
      </p:sp>
      <p:sp>
        <p:nvSpPr>
          <p:cNvPr id="5" name="Text 2"/>
          <p:cNvSpPr/>
          <p:nvPr/>
        </p:nvSpPr>
        <p:spPr>
          <a:xfrm>
            <a:off x="3944392" y="1360438"/>
            <a:ext cx="4684216" cy="81825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2000"/>
              </a:lnSpc>
              <a:buNone/>
            </a:pPr>
            <a:r>
              <a:rPr lang="en-US" sz="100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Критериальное оценивание — это подход, при котором результаты ученика сравниваются не с результатами одноклассников, а с </a:t>
            </a:r>
            <a:r>
              <a:rPr lang="en-US" sz="1000" b="1" dirty="0" err="1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заранее</a:t>
            </a:r>
            <a:r>
              <a:rPr lang="en-US" sz="1000" b="1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</a:t>
            </a:r>
            <a:r>
              <a:rPr lang="en-US" sz="1000" b="1" dirty="0" err="1" smtClean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определёнными</a:t>
            </a:r>
            <a:r>
              <a:rPr lang="en-US" sz="1000" b="1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, </a:t>
            </a:r>
            <a:r>
              <a:rPr lang="en-US" sz="1000" b="1" dirty="0" err="1" smtClean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чёткими</a:t>
            </a:r>
            <a:r>
              <a:rPr lang="en-US" sz="1000" b="1" dirty="0" smtClean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</a:t>
            </a:r>
            <a:r>
              <a:rPr lang="en-US" sz="1000" b="1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и известными критериями</a:t>
            </a:r>
            <a:r>
              <a:rPr lang="en-US" sz="100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. Такой формат делает выставление отметок прозрачным, объективным и понятным для детей, родителей и педагогов.</a:t>
            </a:r>
            <a:endParaRPr lang="en-US" sz="1000" dirty="0"/>
          </a:p>
        </p:txBody>
      </p:sp>
      <p:sp>
        <p:nvSpPr>
          <p:cNvPr id="6" name="Shape 3"/>
          <p:cNvSpPr/>
          <p:nvPr/>
        </p:nvSpPr>
        <p:spPr>
          <a:xfrm>
            <a:off x="3944392" y="2321347"/>
            <a:ext cx="2278707" cy="1346150"/>
          </a:xfrm>
          <a:prstGeom prst="roundRect">
            <a:avLst>
              <a:gd name="adj" fmla="val 1436"/>
            </a:avLst>
          </a:prstGeom>
          <a:solidFill>
            <a:srgbClr val="F3E7D4"/>
          </a:solidFill>
          <a:ln/>
        </p:spPr>
      </p:sp>
      <p:sp>
        <p:nvSpPr>
          <p:cNvPr id="7" name="Text 4"/>
          <p:cNvSpPr/>
          <p:nvPr/>
        </p:nvSpPr>
        <p:spPr>
          <a:xfrm>
            <a:off x="4073203" y="2450157"/>
            <a:ext cx="1516038" cy="1942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🎯</a:t>
            </a:r>
            <a:r>
              <a:rPr lang="en-US" sz="11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Прозрачность</a:t>
            </a:r>
            <a:endParaRPr lang="en-US" sz="1150" dirty="0"/>
          </a:p>
        </p:txBody>
      </p:sp>
      <p:sp>
        <p:nvSpPr>
          <p:cNvPr id="8" name="Text 5"/>
          <p:cNvSpPr/>
          <p:nvPr/>
        </p:nvSpPr>
        <p:spPr>
          <a:xfrm>
            <a:off x="4073203" y="2720429"/>
            <a:ext cx="2021086" cy="81825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2000"/>
              </a:lnSpc>
              <a:buNone/>
            </a:pPr>
            <a:r>
              <a:rPr lang="en-US" sz="1000" dirty="0" err="1" smtClean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Ребёнок</a:t>
            </a:r>
            <a:r>
              <a:rPr lang="en-US" sz="1000" dirty="0" smtClean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</a:t>
            </a:r>
            <a:r>
              <a:rPr lang="en-US" sz="100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заранее знает, по каким правилам его будут оценивать. Никаких сюрпризов и субъективных решений.</a:t>
            </a:r>
            <a:endParaRPr lang="en-US" sz="1000" dirty="0"/>
          </a:p>
        </p:txBody>
      </p:sp>
      <p:sp>
        <p:nvSpPr>
          <p:cNvPr id="9" name="Shape 6"/>
          <p:cNvSpPr/>
          <p:nvPr/>
        </p:nvSpPr>
        <p:spPr>
          <a:xfrm>
            <a:off x="6349901" y="2321347"/>
            <a:ext cx="2278707" cy="1346150"/>
          </a:xfrm>
          <a:prstGeom prst="roundRect">
            <a:avLst>
              <a:gd name="adj" fmla="val 1436"/>
            </a:avLst>
          </a:prstGeom>
          <a:solidFill>
            <a:srgbClr val="F3E7D4"/>
          </a:solidFill>
          <a:ln/>
        </p:spPr>
      </p:sp>
      <p:sp>
        <p:nvSpPr>
          <p:cNvPr id="10" name="Text 7"/>
          <p:cNvSpPr/>
          <p:nvPr/>
        </p:nvSpPr>
        <p:spPr>
          <a:xfrm>
            <a:off x="6478712" y="2450157"/>
            <a:ext cx="1516038" cy="1942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150" dirty="0" smtClean="0">
                <a:solidFill>
                  <a:srgbClr val="00000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⚖</a:t>
            </a:r>
            <a:r>
              <a:rPr lang="ru-RU" sz="1150" dirty="0" smtClean="0">
                <a:solidFill>
                  <a:srgbClr val="00000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</a:t>
            </a:r>
            <a:r>
              <a:rPr lang="en-US" sz="1150" dirty="0" err="1" smtClean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Объективность</a:t>
            </a:r>
            <a:endParaRPr lang="en-US" sz="1150" dirty="0"/>
          </a:p>
        </p:txBody>
      </p:sp>
      <p:sp>
        <p:nvSpPr>
          <p:cNvPr id="11" name="Text 8"/>
          <p:cNvSpPr/>
          <p:nvPr/>
        </p:nvSpPr>
        <p:spPr>
          <a:xfrm>
            <a:off x="6478712" y="2720429"/>
            <a:ext cx="2021086" cy="81825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2000"/>
              </a:lnSpc>
              <a:buNone/>
            </a:pPr>
            <a:r>
              <a:rPr lang="en-US" sz="100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Оценка привязана к конкретным показателям, а не к впечатлениям учителя или сравнению с другими учениками.</a:t>
            </a:r>
            <a:endParaRPr lang="en-US" sz="1000" dirty="0"/>
          </a:p>
        </p:txBody>
      </p:sp>
      <p:sp>
        <p:nvSpPr>
          <p:cNvPr id="12" name="Shape 9"/>
          <p:cNvSpPr/>
          <p:nvPr/>
        </p:nvSpPr>
        <p:spPr>
          <a:xfrm>
            <a:off x="3944392" y="3748856"/>
            <a:ext cx="4684216" cy="793033"/>
          </a:xfrm>
          <a:prstGeom prst="roundRect">
            <a:avLst>
              <a:gd name="adj" fmla="val 2063"/>
            </a:avLst>
          </a:prstGeom>
          <a:solidFill>
            <a:srgbClr val="F3E7D4"/>
          </a:solidFill>
          <a:ln/>
        </p:spPr>
      </p:sp>
      <p:sp>
        <p:nvSpPr>
          <p:cNvPr id="13" name="Text 10"/>
          <p:cNvSpPr/>
          <p:nvPr/>
        </p:nvSpPr>
        <p:spPr>
          <a:xfrm>
            <a:off x="4325726" y="3890326"/>
            <a:ext cx="1516038" cy="1942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150" dirty="0" smtClean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</a:t>
            </a:r>
            <a:r>
              <a:rPr lang="en-US" sz="11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Диалог</a:t>
            </a:r>
            <a:endParaRPr lang="en-US" sz="1150" dirty="0"/>
          </a:p>
        </p:txBody>
      </p:sp>
      <p:sp>
        <p:nvSpPr>
          <p:cNvPr id="14" name="Text 11"/>
          <p:cNvSpPr/>
          <p:nvPr/>
        </p:nvSpPr>
        <p:spPr>
          <a:xfrm>
            <a:off x="4000500" y="4076206"/>
            <a:ext cx="4508566" cy="49425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2000"/>
              </a:lnSpc>
              <a:buNone/>
            </a:pPr>
            <a:r>
              <a:rPr lang="en-US" sz="100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Критерии работают только тогда, </a:t>
            </a:r>
            <a:r>
              <a:rPr lang="en-US" sz="1000" dirty="0" err="1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когда</a:t>
            </a:r>
            <a:r>
              <a:rPr lang="en-US" sz="100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</a:t>
            </a:r>
            <a:r>
              <a:rPr lang="en-US" sz="1000" dirty="0" err="1" smtClean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ребёнок</a:t>
            </a:r>
            <a:r>
              <a:rPr lang="en-US" sz="1000" dirty="0" smtClean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</a:t>
            </a:r>
            <a:r>
              <a:rPr lang="en-US" sz="100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их </a:t>
            </a:r>
            <a:r>
              <a:rPr lang="en-US" sz="1000" b="1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понимает</a:t>
            </a:r>
            <a:r>
              <a:rPr lang="en-US" sz="100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. А чтобы понял — он должен участвовать в их создании.</a:t>
            </a:r>
            <a:endParaRPr lang="en-US" sz="1000" dirty="0"/>
          </a:p>
        </p:txBody>
      </p:sp>
      <p:sp>
        <p:nvSpPr>
          <p:cNvPr id="15" name="Овальная выноска 14"/>
          <p:cNvSpPr/>
          <p:nvPr/>
        </p:nvSpPr>
        <p:spPr>
          <a:xfrm>
            <a:off x="4131576" y="3908667"/>
            <a:ext cx="129746" cy="105194"/>
          </a:xfrm>
          <a:prstGeom prst="wedgeEllipse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23577" y="1141735"/>
            <a:ext cx="484659" cy="245938"/>
          </a:xfrm>
          <a:prstGeom prst="roundRect">
            <a:avLst>
              <a:gd name="adj" fmla="val 6388"/>
            </a:avLst>
          </a:prstGeom>
          <a:solidFill>
            <a:srgbClr val="E2ECDF"/>
          </a:solidFill>
          <a:ln/>
        </p:spPr>
      </p:sp>
      <p:sp>
        <p:nvSpPr>
          <p:cNvPr id="3" name="Text 1"/>
          <p:cNvSpPr/>
          <p:nvPr/>
        </p:nvSpPr>
        <p:spPr>
          <a:xfrm>
            <a:off x="602084" y="1180951"/>
            <a:ext cx="784845" cy="1675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80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ЭТАП 1 </a:t>
            </a:r>
            <a:endParaRPr lang="en-US" sz="800" dirty="0"/>
          </a:p>
        </p:txBody>
      </p:sp>
      <p:sp>
        <p:nvSpPr>
          <p:cNvPr id="4" name="Text 2"/>
          <p:cNvSpPr/>
          <p:nvPr/>
        </p:nvSpPr>
        <p:spPr>
          <a:xfrm>
            <a:off x="523577" y="1439987"/>
            <a:ext cx="5337274" cy="3849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4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Мотивация и деление на группы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523577" y="2021235"/>
            <a:ext cx="8096845" cy="41880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00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Сегодня </a:t>
            </a:r>
            <a:r>
              <a:rPr lang="en-US" sz="1000" dirty="0" err="1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мы</a:t>
            </a:r>
            <a:r>
              <a:rPr lang="en-US" sz="100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</a:t>
            </a:r>
            <a:r>
              <a:rPr lang="en-US" sz="1000" dirty="0" err="1" smtClean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проведём</a:t>
            </a:r>
            <a:r>
              <a:rPr lang="en-US" sz="1000" dirty="0" smtClean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</a:t>
            </a:r>
            <a:r>
              <a:rPr lang="en-US" sz="100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эксперимент. Вы разделитесь на две группы — каждая получит свою роль и </a:t>
            </a:r>
            <a:r>
              <a:rPr lang="en-US" sz="1000" dirty="0" err="1" smtClean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своё</a:t>
            </a:r>
            <a:r>
              <a:rPr lang="en-US" sz="1000" dirty="0" smtClean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</a:t>
            </a:r>
            <a:r>
              <a:rPr lang="en-US" sz="100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задание. Рассаживаемся по цветным стикерам на стульях: </a:t>
            </a:r>
            <a:r>
              <a:rPr lang="ru-RU" sz="1000" b="1" dirty="0" smtClean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зелёные</a:t>
            </a:r>
            <a:r>
              <a:rPr lang="en-US" sz="1000" dirty="0" smtClean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</a:t>
            </a:r>
            <a:r>
              <a:rPr lang="en-US" sz="100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— Группа А, </a:t>
            </a:r>
            <a:r>
              <a:rPr lang="ru-RU" sz="1000" b="1" dirty="0" smtClean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жёлтые</a:t>
            </a:r>
            <a:r>
              <a:rPr lang="en-US" sz="1000" dirty="0" smtClean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</a:t>
            </a:r>
            <a:r>
              <a:rPr lang="en-US" sz="100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— Группа Б.</a:t>
            </a:r>
            <a:endParaRPr lang="en-US" sz="1000" dirty="0"/>
          </a:p>
        </p:txBody>
      </p:sp>
      <p:sp>
        <p:nvSpPr>
          <p:cNvPr id="6" name="Shape 4"/>
          <p:cNvSpPr/>
          <p:nvPr/>
        </p:nvSpPr>
        <p:spPr>
          <a:xfrm>
            <a:off x="429295" y="2587303"/>
            <a:ext cx="4077295" cy="1414463"/>
          </a:xfrm>
          <a:prstGeom prst="roundRect">
            <a:avLst>
              <a:gd name="adj" fmla="val 1388"/>
            </a:avLst>
          </a:prstGeom>
          <a:solidFill>
            <a:srgbClr val="38512F"/>
          </a:solidFill>
          <a:ln/>
        </p:spPr>
      </p:sp>
      <p:sp>
        <p:nvSpPr>
          <p:cNvPr id="7" name="Text 5"/>
          <p:cNvSpPr/>
          <p:nvPr/>
        </p:nvSpPr>
        <p:spPr>
          <a:xfrm>
            <a:off x="560189" y="2718197"/>
            <a:ext cx="2445618" cy="1972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dirty="0" smtClean="0">
                <a:solidFill>
                  <a:srgbClr val="FFFFF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</a:t>
            </a:r>
            <a:r>
              <a:rPr lang="en-US" sz="1200" dirty="0">
                <a:solidFill>
                  <a:srgbClr val="FFFFF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Группа А — «УЧИТЕЛЬ»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560189" y="3046363"/>
            <a:ext cx="3815507" cy="6282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Садится слева. Вы — методисты с 20-летним стажем. Формулируете критерии </a:t>
            </a:r>
            <a:r>
              <a:rPr lang="en-US" sz="1000" b="1" dirty="0">
                <a:solidFill>
                  <a:srgbClr val="FFFFF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профессиональным языком</a:t>
            </a:r>
            <a:r>
              <a:rPr lang="en-US" sz="1000" dirty="0">
                <a:solidFill>
                  <a:srgbClr val="FFFFF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: как в ФГОС, как в памятке для проверки.</a:t>
            </a:r>
            <a:endParaRPr lang="en-US" sz="1000" dirty="0"/>
          </a:p>
        </p:txBody>
      </p:sp>
      <p:sp>
        <p:nvSpPr>
          <p:cNvPr id="9" name="Text 7"/>
          <p:cNvSpPr/>
          <p:nvPr/>
        </p:nvSpPr>
        <p:spPr>
          <a:xfrm>
            <a:off x="4736455" y="2718197"/>
            <a:ext cx="3154561" cy="1972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dirty="0" smtClean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</a:t>
            </a:r>
            <a:r>
              <a:rPr lang="en-US" sz="12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Группа Б — «УЧЕНИК 3 КЛАССА»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4736455" y="3046363"/>
            <a:ext cx="3888730" cy="83760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00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Садится справа. Вы — дети 9–10 лет. Вы не знаете слов «композиция», «орфография», «критерий». Формулируете правила так, как поняли бы их сами: </a:t>
            </a:r>
            <a:r>
              <a:rPr lang="en-US" sz="1000" b="1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«Что мне нужно сделать, чтобы получилась классная работа?»</a:t>
            </a:r>
            <a:endParaRPr lang="en-US" sz="1000" dirty="0"/>
          </a:p>
        </p:txBody>
      </p:sp>
      <p:sp>
        <p:nvSpPr>
          <p:cNvPr id="11" name="Блок-схема: узел 10"/>
          <p:cNvSpPr/>
          <p:nvPr/>
        </p:nvSpPr>
        <p:spPr>
          <a:xfrm>
            <a:off x="440699" y="2745782"/>
            <a:ext cx="135925" cy="142103"/>
          </a:xfrm>
          <a:prstGeom prst="flowChartConnector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600530" y="2734165"/>
            <a:ext cx="135925" cy="142103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9847" y="965833"/>
            <a:ext cx="484659" cy="245938"/>
          </a:xfrm>
          <a:prstGeom prst="roundRect">
            <a:avLst>
              <a:gd name="adj" fmla="val 6388"/>
            </a:avLst>
          </a:prstGeom>
          <a:solidFill>
            <a:srgbClr val="E2ECDF"/>
          </a:solidFill>
          <a:ln/>
        </p:spPr>
      </p:sp>
      <p:sp>
        <p:nvSpPr>
          <p:cNvPr id="3" name="Text 1"/>
          <p:cNvSpPr/>
          <p:nvPr/>
        </p:nvSpPr>
        <p:spPr>
          <a:xfrm>
            <a:off x="602083" y="993042"/>
            <a:ext cx="784845" cy="1675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80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ЭТАП 2 </a:t>
            </a:r>
            <a:endParaRPr lang="en-US" sz="800" dirty="0"/>
          </a:p>
        </p:txBody>
      </p:sp>
      <p:sp>
        <p:nvSpPr>
          <p:cNvPr id="4" name="Text 2"/>
          <p:cNvSpPr/>
          <p:nvPr/>
        </p:nvSpPr>
        <p:spPr>
          <a:xfrm>
            <a:off x="525162" y="1280980"/>
            <a:ext cx="5166940" cy="3849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4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Инструктаж: задание для групп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525162" y="1813355"/>
            <a:ext cx="8096845" cy="41880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00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У каждой группы — </a:t>
            </a:r>
            <a:r>
              <a:rPr lang="en-US" sz="1000" dirty="0" err="1" smtClean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своё</a:t>
            </a:r>
            <a:r>
              <a:rPr lang="en-US" sz="1000" dirty="0" smtClean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</a:t>
            </a:r>
            <a:r>
              <a:rPr lang="en-US" sz="100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задание. Обе группы работают над одним учебным материалом: </a:t>
            </a:r>
            <a:r>
              <a:rPr lang="en-US" sz="1000" b="1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изложением</a:t>
            </a:r>
            <a:r>
              <a:rPr lang="en-US" sz="100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. Но формулируют критерии оценки совершенно по-разному. Время на работу — </a:t>
            </a:r>
            <a:r>
              <a:rPr lang="en-US" sz="1000" b="1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7 минут</a:t>
            </a:r>
            <a:r>
              <a:rPr lang="en-US" sz="100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.</a:t>
            </a:r>
            <a:endParaRPr lang="en-US" sz="1000" dirty="0"/>
          </a:p>
        </p:txBody>
      </p:sp>
      <p:sp>
        <p:nvSpPr>
          <p:cNvPr id="8" name="Text 4"/>
          <p:cNvSpPr/>
          <p:nvPr/>
        </p:nvSpPr>
        <p:spPr>
          <a:xfrm>
            <a:off x="668759" y="2831827"/>
            <a:ext cx="1540073" cy="192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Группа А — Учителя</a:t>
            </a:r>
            <a:endParaRPr lang="en-US" sz="1200" dirty="0"/>
          </a:p>
        </p:txBody>
      </p:sp>
      <p:sp>
        <p:nvSpPr>
          <p:cNvPr id="9" name="Text 5"/>
          <p:cNvSpPr/>
          <p:nvPr/>
        </p:nvSpPr>
        <p:spPr>
          <a:xfrm>
            <a:off x="668759" y="3102843"/>
            <a:ext cx="3692575" cy="104700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00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Составьте профессиональные критерии оценки изложения. Используйте термины: </a:t>
            </a:r>
            <a:r>
              <a:rPr lang="en-US" sz="1000" b="1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орфографическая зоркость, графическое выделение, аккуратность оформления</a:t>
            </a:r>
            <a:r>
              <a:rPr lang="en-US" sz="100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. Определите: сколько баллов за что? Какие орфограммы учитываем?</a:t>
            </a:r>
            <a:endParaRPr lang="en-US" sz="1000" dirty="0"/>
          </a:p>
        </p:txBody>
      </p:sp>
      <p:sp>
        <p:nvSpPr>
          <p:cNvPr id="12" name="Text 6"/>
          <p:cNvSpPr/>
          <p:nvPr/>
        </p:nvSpPr>
        <p:spPr>
          <a:xfrm>
            <a:off x="4782592" y="2831827"/>
            <a:ext cx="1540073" cy="192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Группа Б — Ученики</a:t>
            </a:r>
            <a:endParaRPr lang="en-US" sz="1200" dirty="0"/>
          </a:p>
        </p:txBody>
      </p:sp>
      <p:sp>
        <p:nvSpPr>
          <p:cNvPr id="13" name="Text 7"/>
          <p:cNvSpPr/>
          <p:nvPr/>
        </p:nvSpPr>
        <p:spPr>
          <a:xfrm>
            <a:off x="4782592" y="3102843"/>
            <a:ext cx="3692649" cy="104700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00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Представьте, что завтра вы пишете изложение. Обсудите в группе и запишите своими словами: </a:t>
            </a:r>
            <a:r>
              <a:rPr lang="en-US" sz="1000" b="1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«Как понять, что изложение получилось хорошим? О </a:t>
            </a:r>
            <a:r>
              <a:rPr lang="en-US" sz="1000" b="1" dirty="0" err="1" smtClean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чём</a:t>
            </a:r>
            <a:r>
              <a:rPr lang="en-US" sz="1000" b="1" dirty="0" smtClean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</a:t>
            </a:r>
            <a:r>
              <a:rPr lang="en-US" sz="1000" b="1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мы должны договориться, чтобы не обидеться, когда учитель поставит оценку?»</a:t>
            </a:r>
            <a:endParaRPr lang="en-US" sz="10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23577" y="2718486"/>
            <a:ext cx="3992818" cy="1556952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584" y="2708630"/>
            <a:ext cx="4005419" cy="1566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23577" y="1073051"/>
            <a:ext cx="484659" cy="245938"/>
          </a:xfrm>
          <a:prstGeom prst="roundRect">
            <a:avLst>
              <a:gd name="adj" fmla="val 6388"/>
            </a:avLst>
          </a:prstGeom>
          <a:solidFill>
            <a:srgbClr val="E2ECDF"/>
          </a:solidFill>
          <a:ln/>
        </p:spPr>
      </p:sp>
      <p:sp>
        <p:nvSpPr>
          <p:cNvPr id="3" name="Text 1"/>
          <p:cNvSpPr/>
          <p:nvPr/>
        </p:nvSpPr>
        <p:spPr>
          <a:xfrm>
            <a:off x="602084" y="1112267"/>
            <a:ext cx="784845" cy="1675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80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ЭТАП 3 </a:t>
            </a:r>
            <a:endParaRPr lang="en-US" sz="800" dirty="0"/>
          </a:p>
        </p:txBody>
      </p:sp>
      <p:sp>
        <p:nvSpPr>
          <p:cNvPr id="4" name="Text 2"/>
          <p:cNvSpPr/>
          <p:nvPr/>
        </p:nvSpPr>
        <p:spPr>
          <a:xfrm>
            <a:off x="523577" y="1371302"/>
            <a:ext cx="5163294" cy="3849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4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Параллельная работа в группах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523577" y="1952551"/>
            <a:ext cx="8554045" cy="2094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endParaRPr lang="en-US" sz="1000" dirty="0"/>
          </a:p>
        </p:txBody>
      </p:sp>
      <p:sp>
        <p:nvSpPr>
          <p:cNvPr id="6" name="Shape 4"/>
          <p:cNvSpPr/>
          <p:nvPr/>
        </p:nvSpPr>
        <p:spPr>
          <a:xfrm>
            <a:off x="429295" y="2309217"/>
            <a:ext cx="4077295" cy="1761158"/>
          </a:xfrm>
          <a:prstGeom prst="roundRect">
            <a:avLst>
              <a:gd name="adj" fmla="val 1115"/>
            </a:avLst>
          </a:prstGeom>
          <a:solidFill>
            <a:srgbClr val="38512F"/>
          </a:solidFill>
          <a:ln/>
        </p:spPr>
      </p:sp>
      <p:sp>
        <p:nvSpPr>
          <p:cNvPr id="7" name="Text 5"/>
          <p:cNvSpPr/>
          <p:nvPr/>
        </p:nvSpPr>
        <p:spPr>
          <a:xfrm>
            <a:off x="560189" y="2440112"/>
            <a:ext cx="2521967" cy="1972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ct val="104000"/>
              </a:lnSpc>
            </a:pPr>
            <a:r>
              <a:rPr lang="ru-RU" sz="12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  <a:latin typeface="Arial" charset="0"/>
                <a:ea typeface="Segoe UI Emoji" panose="020B0502040204020203" pitchFamily="34" charset="0"/>
              </a:rPr>
              <a:t>☑</a:t>
            </a:r>
            <a:r>
              <a:rPr lang="en-US" sz="1200" dirty="0" smtClean="0">
                <a:solidFill>
                  <a:srgbClr val="FFFFF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</a:t>
            </a:r>
            <a:r>
              <a:rPr lang="en-US" sz="1200" dirty="0">
                <a:solidFill>
                  <a:srgbClr val="FFFFF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Подсказки для Группы А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560189" y="2768278"/>
            <a:ext cx="4272707" cy="2094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Подумайте о </a:t>
            </a:r>
            <a:r>
              <a:rPr lang="en-US" sz="1000" dirty="0" err="1" smtClean="0">
                <a:solidFill>
                  <a:srgbClr val="FFFFF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трёх</a:t>
            </a:r>
            <a:r>
              <a:rPr lang="en-US" sz="1000" dirty="0" smtClean="0">
                <a:solidFill>
                  <a:srgbClr val="FFFFF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</a:t>
            </a:r>
            <a:r>
              <a:rPr lang="en-US" sz="1000" dirty="0">
                <a:solidFill>
                  <a:srgbClr val="FFFFF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аспектах:</a:t>
            </a:r>
            <a:endParaRPr lang="en-US" sz="1000" dirty="0"/>
          </a:p>
        </p:txBody>
      </p:sp>
      <p:sp>
        <p:nvSpPr>
          <p:cNvPr id="9" name="Text 7"/>
          <p:cNvSpPr/>
          <p:nvPr/>
        </p:nvSpPr>
        <p:spPr>
          <a:xfrm>
            <a:off x="560189" y="3095476"/>
            <a:ext cx="3815507" cy="71973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342900" indent="-342900" algn="l">
              <a:lnSpc>
                <a:spcPct val="133000"/>
              </a:lnSpc>
              <a:buSzPct val="100000"/>
              <a:buChar char="•"/>
            </a:pPr>
            <a:r>
              <a:rPr lang="en-US" sz="1000" dirty="0">
                <a:solidFill>
                  <a:srgbClr val="FFFFF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Содержание — что должно быть в тексте?</a:t>
            </a:r>
            <a:endParaRPr lang="en-US" sz="1000" dirty="0"/>
          </a:p>
          <a:p>
            <a:pPr marL="342900" indent="-342900" algn="l">
              <a:lnSpc>
                <a:spcPct val="133000"/>
              </a:lnSpc>
              <a:buSzPct val="100000"/>
              <a:buChar char="•"/>
            </a:pPr>
            <a:r>
              <a:rPr lang="en-US" sz="1000" dirty="0">
                <a:solidFill>
                  <a:srgbClr val="FFFFF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Грамотность — какие орфограммы учитываем?</a:t>
            </a:r>
            <a:endParaRPr lang="en-US" sz="1000" dirty="0"/>
          </a:p>
          <a:p>
            <a:pPr marL="342900" indent="-342900" algn="l">
              <a:lnSpc>
                <a:spcPct val="133000"/>
              </a:lnSpc>
              <a:buSzPct val="100000"/>
              <a:buChar char="•"/>
            </a:pPr>
            <a:r>
              <a:rPr lang="en-US" sz="1000" dirty="0">
                <a:solidFill>
                  <a:srgbClr val="FFFFF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Оформление — сколько баллов за что?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4736455" y="2440112"/>
            <a:ext cx="2521372" cy="1972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ct val="104000"/>
              </a:lnSpc>
            </a:pPr>
            <a:r>
              <a:rPr lang="en-US" sz="12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</a:t>
            </a:r>
            <a:r>
              <a:rPr lang="en-US" sz="1200" dirty="0" smtClean="0">
                <a:solidFill>
                  <a:srgbClr val="38512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Lora" pitchFamily="34" charset="-120"/>
              </a:rPr>
              <a:t>☑</a:t>
            </a:r>
            <a:r>
              <a:rPr lang="en-US" sz="1200" dirty="0" err="1" smtClean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Подсказки</a:t>
            </a:r>
            <a:r>
              <a:rPr lang="en-US" sz="1200" dirty="0" smtClean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</a:t>
            </a:r>
            <a:r>
              <a:rPr lang="en-US" sz="12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для Группы Б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736455" y="2768278"/>
            <a:ext cx="4345930" cy="2094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00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Задайте себе вопросы:</a:t>
            </a:r>
            <a:endParaRPr lang="en-US" sz="1000" dirty="0"/>
          </a:p>
        </p:txBody>
      </p:sp>
      <p:sp>
        <p:nvSpPr>
          <p:cNvPr id="12" name="Text 10"/>
          <p:cNvSpPr/>
          <p:nvPr/>
        </p:nvSpPr>
        <p:spPr>
          <a:xfrm>
            <a:off x="4736455" y="3095476"/>
            <a:ext cx="3888730" cy="92913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342900" indent="-342900" algn="l">
              <a:lnSpc>
                <a:spcPct val="133000"/>
              </a:lnSpc>
              <a:buSzPct val="100000"/>
              <a:buChar char="•"/>
            </a:pPr>
            <a:r>
              <a:rPr lang="en-US" sz="100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А что если ты забыл слово из текста — это плохо или нормально?</a:t>
            </a:r>
            <a:endParaRPr lang="en-US" sz="1000" dirty="0"/>
          </a:p>
          <a:p>
            <a:pPr marL="342900" indent="-342900" algn="l">
              <a:lnSpc>
                <a:spcPct val="133000"/>
              </a:lnSpc>
              <a:buSzPct val="100000"/>
              <a:buChar char="•"/>
            </a:pPr>
            <a:r>
              <a:rPr lang="en-US" sz="100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А если </a:t>
            </a:r>
            <a:r>
              <a:rPr lang="en-US" sz="1000" dirty="0" err="1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написал</a:t>
            </a:r>
            <a:r>
              <a:rPr lang="en-US" sz="100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</a:t>
            </a:r>
            <a:r>
              <a:rPr lang="en-US" sz="1000" dirty="0" err="1" smtClean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всё</a:t>
            </a:r>
            <a:r>
              <a:rPr lang="en-US" sz="1000" dirty="0" smtClean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</a:t>
            </a:r>
            <a:r>
              <a:rPr lang="en-US" sz="100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правильно, но очень коряво?</a:t>
            </a:r>
            <a:endParaRPr lang="en-US" sz="1000" dirty="0"/>
          </a:p>
          <a:p>
            <a:pPr marL="342900" indent="-342900" algn="l">
              <a:lnSpc>
                <a:spcPct val="133000"/>
              </a:lnSpc>
              <a:buSzPct val="100000"/>
              <a:buChar char="•"/>
            </a:pPr>
            <a:r>
              <a:rPr lang="en-US" sz="100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А если перепутал, кто куда побежал — это ошибка?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19736" y="934306"/>
            <a:ext cx="484659" cy="245938"/>
          </a:xfrm>
          <a:prstGeom prst="roundRect">
            <a:avLst>
              <a:gd name="adj" fmla="val 6388"/>
            </a:avLst>
          </a:prstGeom>
          <a:solidFill>
            <a:srgbClr val="E2ECDF"/>
          </a:solidFill>
          <a:ln/>
        </p:spPr>
      </p:sp>
      <p:sp>
        <p:nvSpPr>
          <p:cNvPr id="3" name="Text 1"/>
          <p:cNvSpPr/>
          <p:nvPr/>
        </p:nvSpPr>
        <p:spPr>
          <a:xfrm>
            <a:off x="602084" y="962210"/>
            <a:ext cx="784845" cy="1675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80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ЭТАП 4 </a:t>
            </a:r>
            <a:endParaRPr lang="en-US" sz="800" dirty="0"/>
          </a:p>
        </p:txBody>
      </p:sp>
      <p:sp>
        <p:nvSpPr>
          <p:cNvPr id="4" name="Text 2"/>
          <p:cNvSpPr/>
          <p:nvPr/>
        </p:nvSpPr>
        <p:spPr>
          <a:xfrm>
            <a:off x="762065" y="1258751"/>
            <a:ext cx="6212979" cy="3849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4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Презентация и сравнение результатов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523577" y="1599158"/>
            <a:ext cx="8554045" cy="2094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endParaRPr lang="en-US" sz="1000" dirty="0"/>
          </a:p>
        </p:txBody>
      </p:sp>
      <p:sp>
        <p:nvSpPr>
          <p:cNvPr id="6" name="Shape 4"/>
          <p:cNvSpPr/>
          <p:nvPr/>
        </p:nvSpPr>
        <p:spPr>
          <a:xfrm>
            <a:off x="523577" y="1955825"/>
            <a:ext cx="8096845" cy="1453679"/>
          </a:xfrm>
          <a:prstGeom prst="roundRect">
            <a:avLst>
              <a:gd name="adj" fmla="val 1351"/>
            </a:avLst>
          </a:prstGeom>
          <a:solidFill>
            <a:srgbClr val="F3E7D4"/>
          </a:solidFill>
          <a:ln/>
        </p:spPr>
      </p:sp>
      <p:sp>
        <p:nvSpPr>
          <p:cNvPr id="7" name="Shape 5"/>
          <p:cNvSpPr/>
          <p:nvPr/>
        </p:nvSpPr>
        <p:spPr>
          <a:xfrm>
            <a:off x="523577" y="1955825"/>
            <a:ext cx="4048423" cy="1453679"/>
          </a:xfrm>
          <a:prstGeom prst="roundRect">
            <a:avLst>
              <a:gd name="adj" fmla="val 1351"/>
            </a:avLst>
          </a:prstGeom>
          <a:solidFill>
            <a:srgbClr val="F3E7D4"/>
          </a:solidFill>
          <a:ln/>
        </p:spPr>
      </p:sp>
      <p:sp>
        <p:nvSpPr>
          <p:cNvPr id="8" name="Text 6"/>
          <p:cNvSpPr/>
          <p:nvPr/>
        </p:nvSpPr>
        <p:spPr>
          <a:xfrm>
            <a:off x="654472" y="2086719"/>
            <a:ext cx="1540073" cy="1972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dirty="0" smtClean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</a:t>
            </a:r>
            <a:r>
              <a:rPr lang="ru-RU" sz="1200" dirty="0" smtClean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</a:t>
            </a:r>
            <a:r>
              <a:rPr lang="en-US" sz="1200" dirty="0" err="1" smtClean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Язык</a:t>
            </a:r>
            <a:r>
              <a:rPr lang="en-US" sz="1200" dirty="0" smtClean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</a:t>
            </a:r>
            <a:r>
              <a:rPr lang="en-US" sz="1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учителя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654472" y="2362498"/>
            <a:ext cx="3786634" cy="91611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spcAft>
                <a:spcPts val="600"/>
              </a:spcAft>
              <a:buNone/>
            </a:pPr>
            <a:r>
              <a:rPr lang="en-US" sz="100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Точно, научно, правильно. Методически грамотно. </a:t>
            </a:r>
            <a:r>
              <a:rPr lang="en-US" sz="1000" dirty="0" err="1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Но</a:t>
            </a:r>
            <a:r>
              <a:rPr lang="en-US" sz="100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</a:t>
            </a:r>
            <a:r>
              <a:rPr lang="en-US" sz="1000" dirty="0" err="1" smtClean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поймёт</a:t>
            </a:r>
            <a:r>
              <a:rPr lang="en-US" sz="1000" dirty="0" smtClean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</a:t>
            </a:r>
            <a:r>
              <a:rPr lang="en-US" sz="1000" dirty="0" err="1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ли</a:t>
            </a:r>
            <a:r>
              <a:rPr lang="en-US" sz="100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</a:t>
            </a:r>
            <a:r>
              <a:rPr lang="en-US" sz="1000" dirty="0" err="1" smtClean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ребёнок</a:t>
            </a:r>
            <a:r>
              <a:rPr lang="en-US" sz="100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?</a:t>
            </a:r>
            <a:endParaRPr lang="en-US" sz="1000" dirty="0"/>
          </a:p>
          <a:p>
            <a:pPr marL="0" indent="0" algn="l">
              <a:lnSpc>
                <a:spcPct val="133000"/>
              </a:lnSpc>
              <a:buNone/>
            </a:pPr>
            <a:r>
              <a:rPr lang="en-US" sz="1000" i="1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«Орфографическая зоркость», «графическое выделение», «речевая связность»</a:t>
            </a:r>
            <a:endParaRPr lang="en-US" sz="1000" dirty="0"/>
          </a:p>
        </p:txBody>
      </p:sp>
      <p:sp>
        <p:nvSpPr>
          <p:cNvPr id="10" name="Shape 8"/>
          <p:cNvSpPr/>
          <p:nvPr/>
        </p:nvSpPr>
        <p:spPr>
          <a:xfrm>
            <a:off x="4572000" y="1955825"/>
            <a:ext cx="4048423" cy="1453679"/>
          </a:xfrm>
          <a:prstGeom prst="rect">
            <a:avLst/>
          </a:prstGeom>
          <a:solidFill>
            <a:srgbClr val="F3E7D4"/>
          </a:solidFill>
          <a:ln/>
        </p:spPr>
      </p:sp>
      <p:sp>
        <p:nvSpPr>
          <p:cNvPr id="11" name="Shape 9"/>
          <p:cNvSpPr/>
          <p:nvPr/>
        </p:nvSpPr>
        <p:spPr>
          <a:xfrm>
            <a:off x="4572000" y="1955825"/>
            <a:ext cx="14288" cy="1453679"/>
          </a:xfrm>
          <a:prstGeom prst="roundRect">
            <a:avLst>
              <a:gd name="adj" fmla="val 137435"/>
            </a:avLst>
          </a:prstGeom>
          <a:solidFill>
            <a:srgbClr val="D9CDBA"/>
          </a:solidFill>
          <a:ln/>
        </p:spPr>
      </p:sp>
      <p:sp>
        <p:nvSpPr>
          <p:cNvPr id="12" name="Text 10"/>
          <p:cNvSpPr/>
          <p:nvPr/>
        </p:nvSpPr>
        <p:spPr>
          <a:xfrm>
            <a:off x="4702894" y="2086719"/>
            <a:ext cx="1540073" cy="1972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ru-RU" sz="1200" dirty="0" smtClean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 </a:t>
            </a:r>
            <a:r>
              <a:rPr lang="en-US" sz="1200" dirty="0" err="1" smtClean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Язык</a:t>
            </a:r>
            <a:r>
              <a:rPr lang="en-US" sz="1200" dirty="0" smtClean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</a:t>
            </a:r>
            <a:r>
              <a:rPr lang="en-US" sz="1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ребёнка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4702894" y="2362498"/>
            <a:ext cx="3786634" cy="91611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spcAft>
                <a:spcPts val="600"/>
              </a:spcAft>
              <a:buNone/>
            </a:pPr>
            <a:r>
              <a:rPr lang="en-US" sz="100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Понятно, живо, по делу. Но сможет ли учитель объективно проверить?</a:t>
            </a:r>
            <a:endParaRPr lang="en-US" sz="1000" dirty="0"/>
          </a:p>
          <a:p>
            <a:pPr marL="0" indent="0" algn="l">
              <a:lnSpc>
                <a:spcPct val="133000"/>
              </a:lnSpc>
              <a:buNone/>
            </a:pPr>
            <a:r>
              <a:rPr lang="en-US" sz="1000" i="1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«Чтобы предложения дружили», «без ошибок», «аккуратно и в столбик»</a:t>
            </a:r>
            <a:endParaRPr lang="en-US" sz="1000" dirty="0"/>
          </a:p>
        </p:txBody>
      </p:sp>
      <p:sp>
        <p:nvSpPr>
          <p:cNvPr id="14" name="Shape 12"/>
          <p:cNvSpPr/>
          <p:nvPr/>
        </p:nvSpPr>
        <p:spPr>
          <a:xfrm>
            <a:off x="523577" y="3556769"/>
            <a:ext cx="8096845" cy="719733"/>
          </a:xfrm>
          <a:prstGeom prst="roundRect">
            <a:avLst>
              <a:gd name="adj" fmla="val 2728"/>
            </a:avLst>
          </a:prstGeom>
          <a:solidFill>
            <a:srgbClr val="B6D6FC"/>
          </a:solidFill>
          <a:ln/>
        </p:spPr>
      </p:sp>
      <p:pic>
        <p:nvPicPr>
          <p:cNvPr id="1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472" y="3743846"/>
            <a:ext cx="163637" cy="130894"/>
          </a:xfrm>
          <a:prstGeom prst="rect">
            <a:avLst/>
          </a:prstGeom>
        </p:spPr>
      </p:pic>
      <p:sp>
        <p:nvSpPr>
          <p:cNvPr id="16" name="Text 13"/>
          <p:cNvSpPr/>
          <p:nvPr/>
        </p:nvSpPr>
        <p:spPr>
          <a:xfrm>
            <a:off x="949003" y="3707234"/>
            <a:ext cx="7540526" cy="41880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Вывод:</a:t>
            </a:r>
            <a:r>
              <a:rPr lang="en-US" sz="1000" dirty="0">
                <a:solidFill>
                  <a:srgbClr val="00000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Нам нужен </a:t>
            </a:r>
            <a:r>
              <a:rPr lang="en-US" sz="1000" b="1" dirty="0">
                <a:solidFill>
                  <a:srgbClr val="00000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диалог</a:t>
            </a:r>
            <a:r>
              <a:rPr lang="en-US" sz="1000" dirty="0">
                <a:solidFill>
                  <a:srgbClr val="00000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, который соединит оба языка! Ни один из подходов по отдельности не работает — нужна двойная запись.</a:t>
            </a:r>
            <a:endParaRPr lang="en-US" sz="1000" dirty="0"/>
          </a:p>
        </p:txBody>
      </p:sp>
      <p:sp>
        <p:nvSpPr>
          <p:cNvPr id="17" name="Блок-схема: узел 16"/>
          <p:cNvSpPr/>
          <p:nvPr/>
        </p:nvSpPr>
        <p:spPr>
          <a:xfrm>
            <a:off x="546826" y="2110090"/>
            <a:ext cx="135925" cy="142103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4611683" y="2110090"/>
            <a:ext cx="135925" cy="142103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"/>
          <p:cNvSpPr/>
          <p:nvPr/>
        </p:nvSpPr>
        <p:spPr>
          <a:xfrm>
            <a:off x="524322" y="900151"/>
            <a:ext cx="484659" cy="245938"/>
          </a:xfrm>
          <a:prstGeom prst="roundRect">
            <a:avLst>
              <a:gd name="adj" fmla="val 6388"/>
            </a:avLst>
          </a:prstGeom>
          <a:solidFill>
            <a:srgbClr val="E2ECDF"/>
          </a:solidFill>
          <a:ln/>
        </p:spPr>
      </p:sp>
      <p:sp>
        <p:nvSpPr>
          <p:cNvPr id="5" name="Text 2"/>
          <p:cNvSpPr/>
          <p:nvPr/>
        </p:nvSpPr>
        <p:spPr>
          <a:xfrm>
            <a:off x="602084" y="934084"/>
            <a:ext cx="784845" cy="1675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80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ЭТАП 5 </a:t>
            </a:r>
            <a:endParaRPr lang="en-US" sz="800" dirty="0"/>
          </a:p>
        </p:txBody>
      </p:sp>
      <p:sp>
        <p:nvSpPr>
          <p:cNvPr id="6" name="Text 3"/>
          <p:cNvSpPr/>
          <p:nvPr/>
        </p:nvSpPr>
        <p:spPr>
          <a:xfrm>
            <a:off x="524322" y="1167799"/>
            <a:ext cx="7111826" cy="3849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4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Как работает «Конструктор»: реальный урок</a:t>
            </a:r>
            <a:endParaRPr lang="en-US" sz="2400" dirty="0"/>
          </a:p>
        </p:txBody>
      </p:sp>
      <p:sp>
        <p:nvSpPr>
          <p:cNvPr id="7" name="Text 4"/>
          <p:cNvSpPr/>
          <p:nvPr/>
        </p:nvSpPr>
        <p:spPr>
          <a:xfrm>
            <a:off x="524322" y="1652118"/>
            <a:ext cx="8096845" cy="41880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00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Представьте, что мы на обычном уроке. Учитель задаёт вопросы, ученики отвечают. Из этого диалога рождаются критерии, понятные каждому.</a:t>
            </a:r>
            <a:endParaRPr lang="en-US" sz="1000" dirty="0"/>
          </a:p>
        </p:txBody>
      </p:sp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5E3B7CD5-9D63-248B-7247-101B2FA90751}"/>
              </a:ext>
            </a:extLst>
          </p:cNvPr>
          <p:cNvGrpSpPr/>
          <p:nvPr/>
        </p:nvGrpSpPr>
        <p:grpSpPr>
          <a:xfrm>
            <a:off x="523577" y="2124075"/>
            <a:ext cx="2611636" cy="1305967"/>
            <a:chOff x="523577" y="2124075"/>
            <a:chExt cx="2611636" cy="1305967"/>
          </a:xfrm>
        </p:grpSpPr>
        <p:pic>
          <p:nvPicPr>
            <p:cNvPr id="8" name="Image 1" descr="preencoded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3577" y="2124075"/>
              <a:ext cx="2611636" cy="1305967"/>
            </a:xfrm>
            <a:prstGeom prst="rect">
              <a:avLst/>
            </a:prstGeom>
          </p:spPr>
        </p:pic>
        <p:sp>
          <p:nvSpPr>
            <p:cNvPr id="9" name="Text 5"/>
            <p:cNvSpPr/>
            <p:nvPr/>
          </p:nvSpPr>
          <p:spPr>
            <a:xfrm>
              <a:off x="524322" y="2413434"/>
              <a:ext cx="2610891" cy="389781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>
              <a:normAutofit/>
            </a:bodyPr>
            <a:lstStyle/>
            <a:p>
              <a:pPr>
                <a:lnSpc>
                  <a:spcPct val="104000"/>
                </a:lnSpc>
              </a:pPr>
              <a:r>
                <a:rPr lang="en-US" sz="1200" dirty="0" smtClean="0">
                  <a:solidFill>
                    <a:srgbClr val="3A3630"/>
                  </a:solidFill>
                  <a:latin typeface="Segoe UI Emoji" panose="020B0502040204020203" pitchFamily="34" charset="0"/>
                  <a:ea typeface="Segoe UI Emoji" panose="020B0502040204020203" pitchFamily="34" charset="0"/>
                  <a:cs typeface="Lora" pitchFamily="34" charset="-120"/>
                </a:rPr>
                <a:t>🙄</a:t>
              </a:r>
              <a:r>
                <a:rPr lang="en-US" sz="1200" dirty="0" err="1" smtClean="0">
                  <a:solidFill>
                    <a:srgbClr val="3A3630"/>
                  </a:solidFill>
                  <a:latin typeface="Lora" pitchFamily="34" charset="0"/>
                  <a:ea typeface="Lora" pitchFamily="34" charset="-122"/>
                  <a:cs typeface="Lora" pitchFamily="34" charset="-120"/>
                </a:rPr>
                <a:t>Зачем</a:t>
              </a:r>
              <a:r>
                <a:rPr lang="en-US" sz="1200" dirty="0" smtClean="0">
                  <a:solidFill>
                    <a:srgbClr val="3A3630"/>
                  </a:solidFill>
                  <a:latin typeface="Lora" pitchFamily="34" charset="0"/>
                  <a:ea typeface="Lora" pitchFamily="34" charset="-122"/>
                  <a:cs typeface="Lora" pitchFamily="34" charset="-120"/>
                </a:rPr>
                <a:t> </a:t>
              </a:r>
              <a:r>
                <a:rPr lang="en-US" sz="1200" dirty="0" err="1" smtClean="0">
                  <a:solidFill>
                    <a:srgbClr val="3A3630"/>
                  </a:solidFill>
                  <a:latin typeface="Lora" pitchFamily="34" charset="0"/>
                  <a:ea typeface="Lora" pitchFamily="34" charset="-122"/>
                  <a:cs typeface="Lora" pitchFamily="34" charset="-120"/>
                </a:rPr>
                <a:t>мы</a:t>
              </a:r>
              <a:r>
                <a:rPr lang="en-US" sz="1200" dirty="0" smtClean="0">
                  <a:solidFill>
                    <a:srgbClr val="3A3630"/>
                  </a:solidFill>
                  <a:latin typeface="Lora" pitchFamily="34" charset="0"/>
                  <a:ea typeface="Lora" pitchFamily="34" charset="-122"/>
                  <a:cs typeface="Lora" pitchFamily="34" charset="-120"/>
                </a:rPr>
                <a:t> </a:t>
              </a:r>
              <a:r>
                <a:rPr lang="en-US" sz="1200" dirty="0" err="1" smtClean="0">
                  <a:solidFill>
                    <a:srgbClr val="3A3630"/>
                  </a:solidFill>
                  <a:latin typeface="Lora" pitchFamily="34" charset="0"/>
                  <a:ea typeface="Lora" pitchFamily="34" charset="-122"/>
                  <a:cs typeface="Lora" pitchFamily="34" charset="-120"/>
                </a:rPr>
                <a:t>пишем</a:t>
              </a:r>
              <a:r>
                <a:rPr lang="en-US" sz="1200" dirty="0" smtClean="0">
                  <a:solidFill>
                    <a:srgbClr val="3A3630"/>
                  </a:solidFill>
                  <a:latin typeface="Lora" pitchFamily="34" charset="0"/>
                  <a:ea typeface="Lora" pitchFamily="34" charset="-122"/>
                  <a:cs typeface="Lora" pitchFamily="34" charset="-120"/>
                </a:rPr>
                <a:t> </a:t>
              </a:r>
              <a:r>
                <a:rPr lang="en-US" sz="1200" dirty="0" err="1" smtClean="0">
                  <a:solidFill>
                    <a:srgbClr val="3A3630"/>
                  </a:solidFill>
                  <a:latin typeface="Lora" pitchFamily="34" charset="0"/>
                  <a:ea typeface="Lora" pitchFamily="34" charset="-122"/>
                  <a:cs typeface="Lora" pitchFamily="34" charset="-120"/>
                </a:rPr>
                <a:t>изложение</a:t>
              </a:r>
              <a:r>
                <a:rPr lang="en-US" sz="1200" dirty="0" smtClean="0">
                  <a:solidFill>
                    <a:srgbClr val="3A3630"/>
                  </a:solidFill>
                  <a:latin typeface="Lora" pitchFamily="34" charset="0"/>
                  <a:ea typeface="Lora" pitchFamily="34" charset="-122"/>
                  <a:cs typeface="Lora" pitchFamily="34" charset="-120"/>
                </a:rPr>
                <a:t>?</a:t>
              </a:r>
              <a:endParaRPr lang="en-US" sz="1200" dirty="0"/>
            </a:p>
          </p:txBody>
        </p:sp>
        <p:sp>
          <p:nvSpPr>
            <p:cNvPr id="10" name="Text 6"/>
            <p:cNvSpPr/>
            <p:nvPr/>
          </p:nvSpPr>
          <p:spPr>
            <a:xfrm>
              <a:off x="654472" y="2723257"/>
              <a:ext cx="2349847" cy="209401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ct val="133000"/>
                </a:lnSpc>
                <a:buNone/>
              </a:pPr>
              <a:r>
                <a:rPr lang="en-US" sz="1000" dirty="0">
                  <a:solidFill>
                    <a:srgbClr val="3A3630"/>
                  </a:solidFill>
                  <a:latin typeface="Source Sans 3" pitchFamily="34" charset="0"/>
                  <a:ea typeface="Source Sans 3" pitchFamily="34" charset="-122"/>
                  <a:cs typeface="Source Sans 3" pitchFamily="34" charset="-120"/>
                </a:rPr>
                <a:t>«Чтобы пересказать текст»</a:t>
              </a:r>
              <a:endParaRPr lang="en-US" sz="1000" dirty="0"/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="" xmlns:a16="http://schemas.microsoft.com/office/drawing/2014/main" id="{0D523311-4405-6E43-58E8-1631D0D2B850}"/>
              </a:ext>
            </a:extLst>
          </p:cNvPr>
          <p:cNvGrpSpPr/>
          <p:nvPr/>
        </p:nvGrpSpPr>
        <p:grpSpPr>
          <a:xfrm>
            <a:off x="3266108" y="2124075"/>
            <a:ext cx="2611710" cy="1305967"/>
            <a:chOff x="3266108" y="2124075"/>
            <a:chExt cx="2611710" cy="1305967"/>
          </a:xfrm>
        </p:grpSpPr>
        <p:pic>
          <p:nvPicPr>
            <p:cNvPr id="11" name="Image 2" descr="preencoded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66108" y="2124075"/>
              <a:ext cx="2611710" cy="1305967"/>
            </a:xfrm>
            <a:prstGeom prst="rect">
              <a:avLst/>
            </a:prstGeom>
          </p:spPr>
        </p:pic>
        <p:sp>
          <p:nvSpPr>
            <p:cNvPr id="12" name="Text 7"/>
            <p:cNvSpPr/>
            <p:nvPr/>
          </p:nvSpPr>
          <p:spPr>
            <a:xfrm>
              <a:off x="3397002" y="2254969"/>
              <a:ext cx="2349922" cy="389781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>
              <a:normAutofit/>
            </a:bodyPr>
            <a:lstStyle/>
            <a:p>
              <a:pPr marL="0" indent="0" algn="l">
                <a:lnSpc>
                  <a:spcPct val="104000"/>
                </a:lnSpc>
                <a:buNone/>
              </a:pPr>
              <a:r>
                <a:rPr lang="en-US" sz="1200" dirty="0" smtClean="0">
                  <a:solidFill>
                    <a:srgbClr val="3A3630"/>
                  </a:solidFill>
                  <a:latin typeface="Lora" pitchFamily="34" charset="0"/>
                  <a:ea typeface="Lora" pitchFamily="34" charset="-122"/>
                  <a:cs typeface="Lora" pitchFamily="34" charset="-120"/>
                </a:rPr>
                <a:t> </a:t>
              </a:r>
              <a:r>
                <a:rPr lang="en-US" sz="1200" dirty="0" smtClean="0">
                  <a:solidFill>
                    <a:srgbClr val="3A3630"/>
                  </a:solidFill>
                  <a:latin typeface="Segoe UI Emoji" panose="020B0502040204020203" pitchFamily="34" charset="0"/>
                  <a:ea typeface="Segoe UI Emoji" panose="020B0502040204020203" pitchFamily="34" charset="0"/>
                  <a:cs typeface="Lora" pitchFamily="34" charset="-120"/>
                </a:rPr>
                <a:t>⚠⚡</a:t>
              </a:r>
              <a:r>
                <a:rPr lang="en-US" sz="1200" dirty="0" smtClean="0">
                  <a:solidFill>
                    <a:srgbClr val="3A3630"/>
                  </a:solidFill>
                  <a:latin typeface="Lora" pitchFamily="34" charset="0"/>
                  <a:ea typeface="Lora" pitchFamily="34" charset="-122"/>
                  <a:cs typeface="Lora" pitchFamily="34" charset="-120"/>
                </a:rPr>
                <a:t>А </a:t>
              </a:r>
              <a:r>
                <a:rPr lang="en-US" sz="1200" dirty="0">
                  <a:solidFill>
                    <a:srgbClr val="3A3630"/>
                  </a:solidFill>
                  <a:latin typeface="Lora" pitchFamily="34" charset="0"/>
                  <a:ea typeface="Lora" pitchFamily="34" charset="-122"/>
                  <a:cs typeface="Lora" pitchFamily="34" charset="-120"/>
                </a:rPr>
                <a:t>что самое </a:t>
              </a:r>
              <a:r>
                <a:rPr lang="en-US" sz="1200" dirty="0" err="1">
                  <a:solidFill>
                    <a:srgbClr val="3A3630"/>
                  </a:solidFill>
                  <a:latin typeface="Lora" pitchFamily="34" charset="0"/>
                  <a:ea typeface="Lora" pitchFamily="34" charset="-122"/>
                  <a:cs typeface="Lora" pitchFamily="34" charset="-120"/>
                </a:rPr>
                <a:t>трудное</a:t>
              </a:r>
              <a:r>
                <a:rPr lang="en-US" sz="1200" dirty="0" smtClean="0">
                  <a:solidFill>
                    <a:srgbClr val="3A3630"/>
                  </a:solidFill>
                  <a:latin typeface="Lora" pitchFamily="34" charset="0"/>
                  <a:ea typeface="Lora" pitchFamily="34" charset="-122"/>
                  <a:cs typeface="Lora" pitchFamily="34" charset="-120"/>
                </a:rPr>
                <a:t>?</a:t>
              </a:r>
              <a:r>
                <a:rPr lang="ru-RU" sz="1200" dirty="0" smtClean="0">
                  <a:solidFill>
                    <a:srgbClr val="3A3630"/>
                  </a:solidFill>
                  <a:latin typeface="Lora" pitchFamily="34" charset="0"/>
                  <a:ea typeface="Lora" pitchFamily="34" charset="-122"/>
                  <a:cs typeface="Lora" pitchFamily="34" charset="-120"/>
                </a:rPr>
                <a:t> </a:t>
              </a:r>
              <a:r>
                <a:rPr lang="en-US" sz="1200" dirty="0" err="1" smtClean="0">
                  <a:solidFill>
                    <a:srgbClr val="3A3630"/>
                  </a:solidFill>
                  <a:latin typeface="Lora" pitchFamily="34" charset="0"/>
                  <a:ea typeface="Lora" pitchFamily="34" charset="-122"/>
                  <a:cs typeface="Lora" pitchFamily="34" charset="-120"/>
                </a:rPr>
                <a:t>Где</a:t>
              </a:r>
              <a:r>
                <a:rPr lang="en-US" sz="1200" dirty="0" smtClean="0">
                  <a:solidFill>
                    <a:srgbClr val="3A3630"/>
                  </a:solidFill>
                  <a:latin typeface="Lora" pitchFamily="34" charset="0"/>
                  <a:ea typeface="Lora" pitchFamily="34" charset="-122"/>
                  <a:cs typeface="Lora" pitchFamily="34" charset="-120"/>
                </a:rPr>
                <a:t> </a:t>
              </a:r>
              <a:r>
                <a:rPr lang="en-US" sz="1200" dirty="0">
                  <a:solidFill>
                    <a:srgbClr val="3A3630"/>
                  </a:solidFill>
                  <a:latin typeface="Lora" pitchFamily="34" charset="0"/>
                  <a:ea typeface="Lora" pitchFamily="34" charset="-122"/>
                  <a:cs typeface="Lora" pitchFamily="34" charset="-120"/>
                </a:rPr>
                <a:t>можно ошибиться?</a:t>
              </a:r>
              <a:endParaRPr lang="en-US" sz="1200" dirty="0"/>
            </a:p>
          </p:txBody>
        </p:sp>
        <p:sp>
          <p:nvSpPr>
            <p:cNvPr id="13" name="Text 8"/>
            <p:cNvSpPr/>
            <p:nvPr/>
          </p:nvSpPr>
          <p:spPr>
            <a:xfrm>
              <a:off x="3397002" y="2723257"/>
              <a:ext cx="2349922" cy="41880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>
              <a:normAutofit/>
            </a:bodyPr>
            <a:lstStyle/>
            <a:p>
              <a:pPr marL="0" indent="0" algn="l">
                <a:lnSpc>
                  <a:spcPct val="133000"/>
                </a:lnSpc>
                <a:buNone/>
              </a:pPr>
              <a:r>
                <a:rPr lang="en-US" sz="1000" dirty="0">
                  <a:solidFill>
                    <a:srgbClr val="3A3630"/>
                  </a:solidFill>
                  <a:latin typeface="Source Sans 3" pitchFamily="34" charset="0"/>
                  <a:ea typeface="Source Sans 3" pitchFamily="34" charset="-122"/>
                  <a:cs typeface="Source Sans 3" pitchFamily="34" charset="-120"/>
                </a:rPr>
                <a:t>«Забыть, кто </a:t>
              </a:r>
              <a:r>
                <a:rPr lang="en-US" sz="1000" dirty="0" err="1">
                  <a:solidFill>
                    <a:srgbClr val="3A3630"/>
                  </a:solidFill>
                  <a:latin typeface="Source Sans 3" pitchFamily="34" charset="0"/>
                  <a:ea typeface="Source Sans 3" pitchFamily="34" charset="-122"/>
                  <a:cs typeface="Source Sans 3" pitchFamily="34" charset="-120"/>
                </a:rPr>
                <a:t>куда</a:t>
              </a:r>
              <a:r>
                <a:rPr lang="en-US" sz="1000" dirty="0">
                  <a:solidFill>
                    <a:srgbClr val="3A3630"/>
                  </a:solidFill>
                  <a:latin typeface="Source Sans 3" pitchFamily="34" charset="0"/>
                  <a:ea typeface="Source Sans 3" pitchFamily="34" charset="-122"/>
                  <a:cs typeface="Source Sans 3" pitchFamily="34" charset="-120"/>
                </a:rPr>
                <a:t> </a:t>
              </a:r>
              <a:r>
                <a:rPr lang="en-US" sz="1000" dirty="0" err="1" smtClean="0">
                  <a:solidFill>
                    <a:srgbClr val="3A3630"/>
                  </a:solidFill>
                  <a:latin typeface="Source Sans 3" pitchFamily="34" charset="0"/>
                  <a:ea typeface="Source Sans 3" pitchFamily="34" charset="-122"/>
                  <a:cs typeface="Source Sans 3" pitchFamily="34" charset="-120"/>
                </a:rPr>
                <a:t>пошёл</a:t>
              </a:r>
              <a:r>
                <a:rPr lang="en-US" sz="1000" dirty="0">
                  <a:solidFill>
                    <a:srgbClr val="3A3630"/>
                  </a:solidFill>
                  <a:latin typeface="Source Sans 3" pitchFamily="34" charset="0"/>
                  <a:ea typeface="Source Sans 3" pitchFamily="34" charset="-122"/>
                  <a:cs typeface="Source Sans 3" pitchFamily="34" charset="-120"/>
                </a:rPr>
                <a:t>! Перепутать героев!»</a:t>
              </a:r>
              <a:endParaRPr lang="en-US" sz="1000" dirty="0"/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="" xmlns:a16="http://schemas.microsoft.com/office/drawing/2014/main" id="{7E258F85-2AD1-F0FB-008B-2F52B4B3649C}"/>
              </a:ext>
            </a:extLst>
          </p:cNvPr>
          <p:cNvGrpSpPr/>
          <p:nvPr/>
        </p:nvGrpSpPr>
        <p:grpSpPr>
          <a:xfrm>
            <a:off x="6008712" y="2124075"/>
            <a:ext cx="2611710" cy="1305967"/>
            <a:chOff x="6008712" y="2124075"/>
            <a:chExt cx="2611710" cy="1305967"/>
          </a:xfrm>
        </p:grpSpPr>
        <p:pic>
          <p:nvPicPr>
            <p:cNvPr id="14" name="Image 3" descr="preencoded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08712" y="2124075"/>
              <a:ext cx="2611710" cy="1305967"/>
            </a:xfrm>
            <a:prstGeom prst="rect">
              <a:avLst/>
            </a:prstGeom>
          </p:spPr>
        </p:pic>
        <p:sp>
          <p:nvSpPr>
            <p:cNvPr id="15" name="Text 9"/>
            <p:cNvSpPr/>
            <p:nvPr/>
          </p:nvSpPr>
          <p:spPr>
            <a:xfrm>
              <a:off x="6139607" y="2254969"/>
              <a:ext cx="2349922" cy="389781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>
              <a:normAutofit/>
            </a:bodyPr>
            <a:lstStyle/>
            <a:p>
              <a:pPr marL="0" indent="0" algn="l">
                <a:lnSpc>
                  <a:spcPct val="104000"/>
                </a:lnSpc>
                <a:buNone/>
              </a:pPr>
              <a:r>
                <a:rPr lang="en-US" sz="1200" dirty="0">
                  <a:solidFill>
                    <a:srgbClr val="000000"/>
                  </a:solidFill>
                  <a:latin typeface="Lora" pitchFamily="34" charset="0"/>
                  <a:ea typeface="Lora" pitchFamily="34" charset="-122"/>
                  <a:cs typeface="Lora" pitchFamily="34" charset="-120"/>
                </a:rPr>
                <a:t>✨</a:t>
              </a:r>
              <a:r>
                <a:rPr lang="en-US" sz="1200" dirty="0" smtClean="0">
                  <a:solidFill>
                    <a:srgbClr val="3A3630"/>
                  </a:solidFill>
                  <a:latin typeface="Lora" pitchFamily="34" charset="0"/>
                  <a:ea typeface="Lora" pitchFamily="34" charset="-122"/>
                  <a:cs typeface="Lora" pitchFamily="34" charset="-120"/>
                </a:rPr>
                <a:t>А </a:t>
              </a:r>
              <a:r>
                <a:rPr lang="en-US" sz="1200" dirty="0">
                  <a:solidFill>
                    <a:srgbClr val="3A3630"/>
                  </a:solidFill>
                  <a:latin typeface="Lora" pitchFamily="34" charset="0"/>
                  <a:ea typeface="Lora" pitchFamily="34" charset="-122"/>
                  <a:cs typeface="Lora" pitchFamily="34" charset="-120"/>
                </a:rPr>
                <a:t>как понять, что изложение получилось?</a:t>
              </a:r>
              <a:endParaRPr lang="en-US" sz="1200" dirty="0"/>
            </a:p>
          </p:txBody>
        </p:sp>
        <p:sp>
          <p:nvSpPr>
            <p:cNvPr id="16" name="Text 10"/>
            <p:cNvSpPr/>
            <p:nvPr/>
          </p:nvSpPr>
          <p:spPr>
            <a:xfrm>
              <a:off x="6139607" y="2723257"/>
              <a:ext cx="2349922" cy="41880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>
              <a:normAutofit/>
            </a:bodyPr>
            <a:lstStyle/>
            <a:p>
              <a:pPr marL="0" indent="0" algn="l">
                <a:lnSpc>
                  <a:spcPct val="133000"/>
                </a:lnSpc>
                <a:buNone/>
              </a:pPr>
              <a:r>
                <a:rPr lang="en-US" sz="1000" dirty="0">
                  <a:solidFill>
                    <a:srgbClr val="3A3630"/>
                  </a:solidFill>
                  <a:latin typeface="Source Sans 3" pitchFamily="34" charset="0"/>
                  <a:ea typeface="Source Sans 3" pitchFamily="34" charset="-122"/>
                  <a:cs typeface="Source Sans 3" pitchFamily="34" charset="-120"/>
                </a:rPr>
                <a:t>«Когда интересно читать! Когда предложения дружат!»</a:t>
              </a:r>
              <a:endParaRPr lang="en-US" sz="1000" dirty="0"/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="" xmlns:a16="http://schemas.microsoft.com/office/drawing/2014/main" id="{3D982DA1-8E3F-F1D9-11F8-FE70C94E67B2}"/>
              </a:ext>
            </a:extLst>
          </p:cNvPr>
          <p:cNvGrpSpPr/>
          <p:nvPr/>
        </p:nvGrpSpPr>
        <p:grpSpPr>
          <a:xfrm>
            <a:off x="523577" y="3560936"/>
            <a:ext cx="8096845" cy="904056"/>
            <a:chOff x="523577" y="3560936"/>
            <a:chExt cx="8096845" cy="904056"/>
          </a:xfrm>
        </p:grpSpPr>
        <p:pic>
          <p:nvPicPr>
            <p:cNvPr id="17" name="Image 4" descr="preencoded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3577" y="3560936"/>
              <a:ext cx="8096845" cy="904056"/>
            </a:xfrm>
            <a:prstGeom prst="rect">
              <a:avLst/>
            </a:prstGeom>
          </p:spPr>
        </p:pic>
        <p:sp>
          <p:nvSpPr>
            <p:cNvPr id="18" name="Text 11"/>
            <p:cNvSpPr/>
            <p:nvPr/>
          </p:nvSpPr>
          <p:spPr>
            <a:xfrm>
              <a:off x="654472" y="3691830"/>
              <a:ext cx="2479997" cy="197272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ct val="104000"/>
                </a:lnSpc>
                <a:buNone/>
              </a:pPr>
              <a:r>
                <a:rPr lang="en-US" sz="1200" dirty="0">
                  <a:solidFill>
                    <a:srgbClr val="000000"/>
                  </a:solidFill>
                  <a:latin typeface="Lora" pitchFamily="34" charset="0"/>
                  <a:ea typeface="Lora" pitchFamily="34" charset="-122"/>
                  <a:cs typeface="Lora" pitchFamily="34" charset="-120"/>
                </a:rPr>
                <a:t>📝</a:t>
              </a:r>
              <a:r>
                <a:rPr lang="en-US" sz="1200" dirty="0">
                  <a:solidFill>
                    <a:srgbClr val="3A3630"/>
                  </a:solidFill>
                  <a:latin typeface="Lora" pitchFamily="34" charset="0"/>
                  <a:ea typeface="Lora" pitchFamily="34" charset="-122"/>
                  <a:cs typeface="Lora" pitchFamily="34" charset="-120"/>
                </a:rPr>
                <a:t> А что ещё проверяет учитель?</a:t>
              </a:r>
              <a:endParaRPr lang="en-US" sz="1200" dirty="0"/>
            </a:p>
          </p:txBody>
        </p:sp>
        <p:sp>
          <p:nvSpPr>
            <p:cNvPr id="19" name="Text 12"/>
            <p:cNvSpPr/>
            <p:nvPr/>
          </p:nvSpPr>
          <p:spPr>
            <a:xfrm>
              <a:off x="654472" y="3967609"/>
              <a:ext cx="7835057" cy="209401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ct val="133000"/>
                </a:lnSpc>
                <a:buNone/>
              </a:pPr>
              <a:r>
                <a:rPr lang="en-US" sz="1000" dirty="0">
                  <a:solidFill>
                    <a:srgbClr val="3A3630"/>
                  </a:solidFill>
                  <a:latin typeface="Source Sans 3" pitchFamily="34" charset="0"/>
                  <a:ea typeface="Source Sans 3" pitchFamily="34" charset="-122"/>
                  <a:cs typeface="Source Sans 3" pitchFamily="34" charset="-120"/>
                </a:rPr>
                <a:t>«Ошибки! Исправления! Секреты слов!»</a:t>
              </a:r>
              <a:endParaRPr lang="en-US" sz="1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765662" y="411361"/>
            <a:ext cx="461739" cy="230758"/>
          </a:xfrm>
          <a:prstGeom prst="roundRect">
            <a:avLst>
              <a:gd name="adj" fmla="val 6489"/>
            </a:avLst>
          </a:prstGeom>
          <a:solidFill>
            <a:srgbClr val="E2ECDF"/>
          </a:solidFill>
          <a:ln/>
        </p:spPr>
      </p:sp>
      <p:sp>
        <p:nvSpPr>
          <p:cNvPr id="3" name="Text 1"/>
          <p:cNvSpPr/>
          <p:nvPr/>
        </p:nvSpPr>
        <p:spPr>
          <a:xfrm>
            <a:off x="1842792" y="443709"/>
            <a:ext cx="769218" cy="155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75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ЭТАП 5 </a:t>
            </a:r>
            <a:endParaRPr lang="en-US" sz="750" dirty="0"/>
          </a:p>
        </p:txBody>
      </p:sp>
      <p:sp>
        <p:nvSpPr>
          <p:cNvPr id="4" name="Text 2"/>
          <p:cNvSpPr/>
          <p:nvPr/>
        </p:nvSpPr>
        <p:spPr>
          <a:xfrm>
            <a:off x="554700" y="799493"/>
            <a:ext cx="6799808" cy="3669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3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Как работает «Конструктор»: реальный урок</a:t>
            </a:r>
            <a:endParaRPr lang="en-US" sz="2300" dirty="0"/>
          </a:p>
        </p:txBody>
      </p:sp>
      <p:sp>
        <p:nvSpPr>
          <p:cNvPr id="5" name="Text 3"/>
          <p:cNvSpPr/>
          <p:nvPr/>
        </p:nvSpPr>
        <p:spPr>
          <a:xfrm>
            <a:off x="499095" y="1197546"/>
            <a:ext cx="8145810" cy="3899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95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Представьте: 3 класс, пишется изложение. Учитель </a:t>
            </a:r>
            <a:r>
              <a:rPr lang="en-US" sz="950" b="1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не вывешивает готовые критерии</a:t>
            </a:r>
            <a:r>
              <a:rPr lang="en-US" sz="95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— он начинает диалог по шагам «Конструктора». Дети говорят своими словами, учитель переводит их реплики на профессиональный язык.</a:t>
            </a:r>
            <a:endParaRPr lang="en-US" sz="950" dirty="0"/>
          </a:p>
        </p:txBody>
      </p:sp>
      <p:sp>
        <p:nvSpPr>
          <p:cNvPr id="6" name="Shape 4"/>
          <p:cNvSpPr/>
          <p:nvPr/>
        </p:nvSpPr>
        <p:spPr>
          <a:xfrm>
            <a:off x="376881" y="1640384"/>
            <a:ext cx="8268024" cy="2524720"/>
          </a:xfrm>
          <a:prstGeom prst="roundRect">
            <a:avLst>
              <a:gd name="adj" fmla="val 741"/>
            </a:avLst>
          </a:prstGeom>
          <a:noFill/>
          <a:ln w="4763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03858" y="1725960"/>
            <a:ext cx="8136285" cy="34706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8" name="Text 6"/>
          <p:cNvSpPr/>
          <p:nvPr/>
        </p:nvSpPr>
        <p:spPr>
          <a:xfrm>
            <a:off x="628724" y="1802011"/>
            <a:ext cx="1181695" cy="1949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950" b="1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Шаг</a:t>
            </a:r>
            <a:endParaRPr lang="en-US" sz="950" dirty="0"/>
          </a:p>
        </p:txBody>
      </p:sp>
      <p:sp>
        <p:nvSpPr>
          <p:cNvPr id="9" name="Text 7"/>
          <p:cNvSpPr/>
          <p:nvPr/>
        </p:nvSpPr>
        <p:spPr>
          <a:xfrm>
            <a:off x="1607418" y="1802011"/>
            <a:ext cx="2481114" cy="1949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950" b="1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Вопрос учителя</a:t>
            </a:r>
            <a:endParaRPr lang="en-US" sz="950" dirty="0"/>
          </a:p>
        </p:txBody>
      </p:sp>
      <p:sp>
        <p:nvSpPr>
          <p:cNvPr id="10" name="Text 8"/>
          <p:cNvSpPr/>
          <p:nvPr/>
        </p:nvSpPr>
        <p:spPr>
          <a:xfrm>
            <a:off x="3885530" y="1802011"/>
            <a:ext cx="2806601" cy="1949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950" b="1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Что говорят дети</a:t>
            </a:r>
            <a:endParaRPr lang="en-US" sz="950" dirty="0"/>
          </a:p>
        </p:txBody>
      </p:sp>
      <p:sp>
        <p:nvSpPr>
          <p:cNvPr id="11" name="Text 9"/>
          <p:cNvSpPr/>
          <p:nvPr/>
        </p:nvSpPr>
        <p:spPr>
          <a:xfrm>
            <a:off x="6489129" y="1802011"/>
            <a:ext cx="2483495" cy="1949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950" b="1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Профессиональный перевод</a:t>
            </a:r>
            <a:endParaRPr lang="en-US" sz="950" dirty="0"/>
          </a:p>
        </p:txBody>
      </p:sp>
      <p:sp>
        <p:nvSpPr>
          <p:cNvPr id="12" name="Shape 10"/>
          <p:cNvSpPr/>
          <p:nvPr/>
        </p:nvSpPr>
        <p:spPr>
          <a:xfrm>
            <a:off x="503858" y="2073027"/>
            <a:ext cx="8136285" cy="54203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628724" y="2149078"/>
            <a:ext cx="1181695" cy="1949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95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1. Цель</a:t>
            </a:r>
            <a:endParaRPr lang="en-US" sz="950" dirty="0"/>
          </a:p>
        </p:txBody>
      </p:sp>
      <p:sp>
        <p:nvSpPr>
          <p:cNvPr id="14" name="Text 12"/>
          <p:cNvSpPr/>
          <p:nvPr/>
        </p:nvSpPr>
        <p:spPr>
          <a:xfrm>
            <a:off x="1607418" y="2149078"/>
            <a:ext cx="2481114" cy="1949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95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«Зачем мы пишем изложение?»</a:t>
            </a:r>
            <a:endParaRPr lang="en-US" sz="950" dirty="0"/>
          </a:p>
        </p:txBody>
      </p:sp>
      <p:sp>
        <p:nvSpPr>
          <p:cNvPr id="15" name="Text 13"/>
          <p:cNvSpPr/>
          <p:nvPr/>
        </p:nvSpPr>
        <p:spPr>
          <a:xfrm>
            <a:off x="3885530" y="2149078"/>
            <a:ext cx="2806601" cy="1949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95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«Чтобы пересказать текст»</a:t>
            </a:r>
            <a:endParaRPr lang="en-US" sz="950" dirty="0"/>
          </a:p>
        </p:txBody>
      </p:sp>
      <p:sp>
        <p:nvSpPr>
          <p:cNvPr id="16" name="Text 14"/>
          <p:cNvSpPr/>
          <p:nvPr/>
        </p:nvSpPr>
        <p:spPr>
          <a:xfrm>
            <a:off x="6489129" y="2149078"/>
            <a:ext cx="2026295" cy="3899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95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Содержание, сохранение главной темы</a:t>
            </a:r>
            <a:endParaRPr lang="en-US" sz="950" dirty="0"/>
          </a:p>
        </p:txBody>
      </p:sp>
      <p:sp>
        <p:nvSpPr>
          <p:cNvPr id="17" name="Shape 15"/>
          <p:cNvSpPr/>
          <p:nvPr/>
        </p:nvSpPr>
        <p:spPr>
          <a:xfrm>
            <a:off x="503858" y="2615059"/>
            <a:ext cx="8136285" cy="54203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8" name="Text 16"/>
          <p:cNvSpPr/>
          <p:nvPr/>
        </p:nvSpPr>
        <p:spPr>
          <a:xfrm>
            <a:off x="628724" y="2691110"/>
            <a:ext cx="1181695" cy="1949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95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2. Ловушки</a:t>
            </a:r>
            <a:endParaRPr lang="en-US" sz="950" dirty="0"/>
          </a:p>
        </p:txBody>
      </p:sp>
      <p:sp>
        <p:nvSpPr>
          <p:cNvPr id="19" name="Text 17"/>
          <p:cNvSpPr/>
          <p:nvPr/>
        </p:nvSpPr>
        <p:spPr>
          <a:xfrm>
            <a:off x="1607418" y="2691110"/>
            <a:ext cx="2023914" cy="3899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95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«А что самое трудное? Где можно ошибиться?»</a:t>
            </a:r>
            <a:endParaRPr lang="en-US" sz="950" dirty="0"/>
          </a:p>
        </p:txBody>
      </p:sp>
      <p:sp>
        <p:nvSpPr>
          <p:cNvPr id="20" name="Text 18"/>
          <p:cNvSpPr/>
          <p:nvPr/>
        </p:nvSpPr>
        <p:spPr>
          <a:xfrm>
            <a:off x="3885530" y="2691110"/>
            <a:ext cx="2349401" cy="3899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95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«Забыть, кто </a:t>
            </a:r>
            <a:r>
              <a:rPr lang="en-US" sz="950" dirty="0" err="1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куда</a:t>
            </a:r>
            <a:r>
              <a:rPr lang="en-US" sz="95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</a:t>
            </a:r>
            <a:r>
              <a:rPr lang="en-US" sz="950" dirty="0" err="1" smtClean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пошёл</a:t>
            </a:r>
            <a:r>
              <a:rPr lang="en-US" sz="95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! Перепутать героев!»</a:t>
            </a:r>
            <a:endParaRPr lang="en-US" sz="950" dirty="0"/>
          </a:p>
        </p:txBody>
      </p:sp>
      <p:sp>
        <p:nvSpPr>
          <p:cNvPr id="21" name="Text 19"/>
          <p:cNvSpPr/>
          <p:nvPr/>
        </p:nvSpPr>
        <p:spPr>
          <a:xfrm>
            <a:off x="6489129" y="2691110"/>
            <a:ext cx="2483495" cy="1949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95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Точность пересказа</a:t>
            </a:r>
            <a:endParaRPr lang="en-US" sz="950" dirty="0"/>
          </a:p>
        </p:txBody>
      </p:sp>
      <p:sp>
        <p:nvSpPr>
          <p:cNvPr id="22" name="Shape 20"/>
          <p:cNvSpPr/>
          <p:nvPr/>
        </p:nvSpPr>
        <p:spPr>
          <a:xfrm>
            <a:off x="503858" y="3157091"/>
            <a:ext cx="8136285" cy="54203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23" name="Text 21"/>
          <p:cNvSpPr/>
          <p:nvPr/>
        </p:nvSpPr>
        <p:spPr>
          <a:xfrm>
            <a:off x="628724" y="3233142"/>
            <a:ext cx="1181695" cy="1949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95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3. Эталон</a:t>
            </a:r>
            <a:endParaRPr lang="en-US" sz="950" dirty="0"/>
          </a:p>
        </p:txBody>
      </p:sp>
      <p:sp>
        <p:nvSpPr>
          <p:cNvPr id="24" name="Text 22"/>
          <p:cNvSpPr/>
          <p:nvPr/>
        </p:nvSpPr>
        <p:spPr>
          <a:xfrm>
            <a:off x="1607418" y="3233142"/>
            <a:ext cx="2023914" cy="3899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95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«Как понять, что изложение получилось?»</a:t>
            </a:r>
            <a:endParaRPr lang="en-US" sz="950" dirty="0"/>
          </a:p>
        </p:txBody>
      </p:sp>
      <p:sp>
        <p:nvSpPr>
          <p:cNvPr id="25" name="Text 23"/>
          <p:cNvSpPr/>
          <p:nvPr/>
        </p:nvSpPr>
        <p:spPr>
          <a:xfrm>
            <a:off x="3885530" y="3233142"/>
            <a:ext cx="2349401" cy="3899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95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«Когда интересно читать! Когда предложения дружат!»</a:t>
            </a:r>
            <a:endParaRPr lang="en-US" sz="950" dirty="0"/>
          </a:p>
        </p:txBody>
      </p:sp>
      <p:sp>
        <p:nvSpPr>
          <p:cNvPr id="26" name="Text 24"/>
          <p:cNvSpPr/>
          <p:nvPr/>
        </p:nvSpPr>
        <p:spPr>
          <a:xfrm>
            <a:off x="6489129" y="3233142"/>
            <a:ext cx="2026295" cy="3899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95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Грамматически верные предложения, абзацы</a:t>
            </a:r>
            <a:endParaRPr lang="en-US" sz="950" dirty="0"/>
          </a:p>
        </p:txBody>
      </p:sp>
      <p:sp>
        <p:nvSpPr>
          <p:cNvPr id="27" name="Shape 25"/>
          <p:cNvSpPr/>
          <p:nvPr/>
        </p:nvSpPr>
        <p:spPr>
          <a:xfrm>
            <a:off x="503858" y="3699123"/>
            <a:ext cx="8136285" cy="54203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28" name="Text 26"/>
          <p:cNvSpPr/>
          <p:nvPr/>
        </p:nvSpPr>
        <p:spPr>
          <a:xfrm>
            <a:off x="503858" y="3775174"/>
            <a:ext cx="849361" cy="3899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95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4. Грамотность</a:t>
            </a:r>
            <a:endParaRPr lang="en-US" sz="950" dirty="0"/>
          </a:p>
        </p:txBody>
      </p:sp>
      <p:sp>
        <p:nvSpPr>
          <p:cNvPr id="29" name="Text 27"/>
          <p:cNvSpPr/>
          <p:nvPr/>
        </p:nvSpPr>
        <p:spPr>
          <a:xfrm>
            <a:off x="1607418" y="3775174"/>
            <a:ext cx="2481114" cy="1949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95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«А </a:t>
            </a:r>
            <a:r>
              <a:rPr lang="en-US" sz="950" dirty="0" err="1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что</a:t>
            </a:r>
            <a:r>
              <a:rPr lang="en-US" sz="95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</a:t>
            </a:r>
            <a:r>
              <a:rPr lang="en-US" sz="950" dirty="0" err="1" smtClean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ещё</a:t>
            </a:r>
            <a:r>
              <a:rPr lang="en-US" sz="950" dirty="0" smtClean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</a:t>
            </a:r>
            <a:r>
              <a:rPr lang="en-US" sz="95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проверяет учитель?»</a:t>
            </a:r>
            <a:endParaRPr lang="en-US" sz="950" dirty="0"/>
          </a:p>
        </p:txBody>
      </p:sp>
      <p:sp>
        <p:nvSpPr>
          <p:cNvPr id="30" name="Text 28"/>
          <p:cNvSpPr/>
          <p:nvPr/>
        </p:nvSpPr>
        <p:spPr>
          <a:xfrm>
            <a:off x="3885530" y="3775174"/>
            <a:ext cx="2806601" cy="1949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95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«Ошибки! Исправления! Секреты слов!»</a:t>
            </a:r>
            <a:endParaRPr lang="en-US" sz="950" dirty="0"/>
          </a:p>
        </p:txBody>
      </p:sp>
      <p:sp>
        <p:nvSpPr>
          <p:cNvPr id="31" name="Text 29"/>
          <p:cNvSpPr/>
          <p:nvPr/>
        </p:nvSpPr>
        <p:spPr>
          <a:xfrm>
            <a:off x="6489129" y="3775174"/>
            <a:ext cx="2026295" cy="3899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95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Орфография, пунктуация, каллиграфия</a:t>
            </a:r>
            <a:endParaRPr lang="en-US" sz="950" dirty="0"/>
          </a:p>
        </p:txBody>
      </p:sp>
      <p:sp>
        <p:nvSpPr>
          <p:cNvPr id="32" name="Text 30"/>
          <p:cNvSpPr/>
          <p:nvPr/>
        </p:nvSpPr>
        <p:spPr>
          <a:xfrm>
            <a:off x="499095" y="4219723"/>
            <a:ext cx="8145810" cy="3899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95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Именно такая </a:t>
            </a:r>
            <a:r>
              <a:rPr lang="en-US" sz="950" b="1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двойная </a:t>
            </a:r>
            <a:r>
              <a:rPr lang="en-US" sz="950" b="1" dirty="0" err="1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таблица</a:t>
            </a:r>
            <a:r>
              <a:rPr lang="en-US" sz="95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</a:t>
            </a:r>
            <a:r>
              <a:rPr lang="en-US" sz="950" dirty="0" err="1" smtClean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остаётся</a:t>
            </a:r>
            <a:r>
              <a:rPr lang="en-US" sz="950" dirty="0" smtClean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</a:t>
            </a:r>
            <a:r>
              <a:rPr lang="en-US" sz="95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на доске во время работы! </a:t>
            </a:r>
            <a:r>
              <a:rPr lang="en-US" sz="950" dirty="0" err="1" smtClean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Ребёнок</a:t>
            </a:r>
            <a:r>
              <a:rPr lang="en-US" sz="950" dirty="0" smtClean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</a:t>
            </a:r>
            <a:r>
              <a:rPr lang="en-US" sz="95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видит: «Ага, "чтобы предложения дружили" — это по-научному "речевая связность". Я это уже умею!»</a:t>
            </a:r>
            <a:endParaRPr lang="en-US" sz="9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21276" y="926557"/>
            <a:ext cx="652727" cy="204461"/>
          </a:xfrm>
          <a:prstGeom prst="roundRect">
            <a:avLst>
              <a:gd name="adj" fmla="val 7061"/>
            </a:avLst>
          </a:prstGeom>
          <a:solidFill>
            <a:srgbClr val="E2ECDF"/>
          </a:solidFill>
          <a:ln/>
        </p:spPr>
      </p:sp>
      <p:sp>
        <p:nvSpPr>
          <p:cNvPr id="3" name="Text 1"/>
          <p:cNvSpPr/>
          <p:nvPr/>
        </p:nvSpPr>
        <p:spPr>
          <a:xfrm>
            <a:off x="345042" y="964576"/>
            <a:ext cx="930101" cy="1035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75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ЭТАП 6 · БЛИЦ </a:t>
            </a:r>
            <a:endParaRPr lang="en-US" sz="750" dirty="0"/>
          </a:p>
        </p:txBody>
      </p:sp>
      <p:sp>
        <p:nvSpPr>
          <p:cNvPr id="4" name="Text 2"/>
          <p:cNvSpPr/>
          <p:nvPr/>
        </p:nvSpPr>
        <p:spPr>
          <a:xfrm>
            <a:off x="728030" y="1207071"/>
            <a:ext cx="3843933" cy="2766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7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Перенос на словарный диктант</a:t>
            </a:r>
            <a:endParaRPr lang="en-US" sz="1700" dirty="0"/>
          </a:p>
        </p:txBody>
      </p:sp>
      <p:sp>
        <p:nvSpPr>
          <p:cNvPr id="5" name="Text 3"/>
          <p:cNvSpPr/>
          <p:nvPr/>
        </p:nvSpPr>
        <p:spPr>
          <a:xfrm>
            <a:off x="1080269" y="872356"/>
            <a:ext cx="6983388" cy="2586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15000"/>
              </a:lnSpc>
              <a:buNone/>
            </a:pPr>
            <a:endParaRPr lang="en-US" sz="7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085" y="1068086"/>
            <a:ext cx="6739756" cy="3294385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758612" y="2346341"/>
            <a:ext cx="1478697" cy="1847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11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Зачем пишем?</a:t>
            </a:r>
            <a:endParaRPr lang="en-US" sz="1150" dirty="0"/>
          </a:p>
        </p:txBody>
      </p:sp>
      <p:sp>
        <p:nvSpPr>
          <p:cNvPr id="8" name="Text 5"/>
          <p:cNvSpPr/>
          <p:nvPr/>
        </p:nvSpPr>
        <p:spPr>
          <a:xfrm>
            <a:off x="5131508" y="1592153"/>
            <a:ext cx="1478696" cy="1847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11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Где хитрость?</a:t>
            </a:r>
            <a:endParaRPr lang="en-US" sz="1150" dirty="0"/>
          </a:p>
        </p:txBody>
      </p:sp>
      <p:sp>
        <p:nvSpPr>
          <p:cNvPr id="9" name="Text 6"/>
          <p:cNvSpPr/>
          <p:nvPr/>
        </p:nvSpPr>
        <p:spPr>
          <a:xfrm>
            <a:off x="5906536" y="3142428"/>
            <a:ext cx="1478697" cy="1847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11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Как помочь?</a:t>
            </a:r>
            <a:endParaRPr lang="en-US" sz="1150" dirty="0"/>
          </a:p>
        </p:txBody>
      </p:sp>
      <p:sp>
        <p:nvSpPr>
          <p:cNvPr id="10" name="Text 7"/>
          <p:cNvSpPr/>
          <p:nvPr/>
        </p:nvSpPr>
        <p:spPr>
          <a:xfrm>
            <a:off x="2526766" y="3910582"/>
            <a:ext cx="1478697" cy="1847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11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Как оформить?</a:t>
            </a:r>
            <a:endParaRPr lang="en-US" sz="1150" dirty="0"/>
          </a:p>
        </p:txBody>
      </p:sp>
      <p:sp>
        <p:nvSpPr>
          <p:cNvPr id="11" name="Text 8"/>
          <p:cNvSpPr/>
          <p:nvPr/>
        </p:nvSpPr>
        <p:spPr>
          <a:xfrm>
            <a:off x="974003" y="4248358"/>
            <a:ext cx="7575711" cy="2586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90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Итог диалога: за две минуты дети самостоятельно сформулировали три критерия — </a:t>
            </a:r>
            <a:r>
              <a:rPr lang="en-US" sz="900" b="1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правильность</a:t>
            </a:r>
            <a:r>
              <a:rPr lang="en-US" sz="90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(знание слов), </a:t>
            </a:r>
            <a:r>
              <a:rPr lang="en-US" sz="900" b="1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доказательность</a:t>
            </a:r>
            <a:r>
              <a:rPr lang="en-US" sz="90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(выделение орфограммы) и </a:t>
            </a:r>
            <a:r>
              <a:rPr lang="en-US" sz="900" b="1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оформление</a:t>
            </a:r>
            <a:r>
              <a:rPr lang="en-US" sz="90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(аккуратность, запись в столбик).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F243B025-402F-4A54-9126-EB6CFFD71496}" vid="{A09F74C0-39C3-4578-A750-0087E63BC24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281</TotalTime>
  <Words>1149</Words>
  <Application>Microsoft Office PowerPoint</Application>
  <PresentationFormat>Экран (16:9)</PresentationFormat>
  <Paragraphs>126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Segoe UI Emoji</vt:lpstr>
      <vt:lpstr>Calibri Light</vt:lpstr>
      <vt:lpstr>Arial</vt:lpstr>
      <vt:lpstr>Source Sans 3</vt:lpstr>
      <vt:lpstr>Lora</vt:lpstr>
      <vt:lpstr>Aptos</vt:lpstr>
      <vt:lpstr>Calibri</vt:lpstr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k210</dc:creator>
  <cp:lastModifiedBy>Пользователь Windows</cp:lastModifiedBy>
  <cp:revision>12</cp:revision>
  <dcterms:created xsi:type="dcterms:W3CDTF">2026-06-07T15:34:20Z</dcterms:created>
  <dcterms:modified xsi:type="dcterms:W3CDTF">2026-06-08T14:05:23Z</dcterms:modified>
</cp:coreProperties>
</file>