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103" autoAdjust="0"/>
  </p:normalViewPr>
  <p:slideViewPr>
    <p:cSldViewPr snapToGrid="0">
      <p:cViewPr varScale="1">
        <p:scale>
          <a:sx n="74" d="100"/>
          <a:sy n="74" d="100"/>
        </p:scale>
        <p:origin x="90" y="7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3E96F0B-EFA5-42E9-A775-011AFA926B06}" type="datetimeFigureOut">
              <a:rPr lang="ru-RU"/>
              <a:t>08.06.2026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4AB169C-1499-470F-A434-F98E1C5BD52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3E96F0B-EFA5-42E9-A775-011AFA926B06}" type="datetimeFigureOut">
              <a:rPr lang="ru-RU"/>
              <a:t>08.06.2026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4AB169C-1499-470F-A434-F98E1C5BD52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3E96F0B-EFA5-42E9-A775-011AFA926B06}" type="datetimeFigureOut">
              <a:rPr lang="ru-RU"/>
              <a:t>08.06.2026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4AB169C-1499-470F-A434-F98E1C5BD52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3E96F0B-EFA5-42E9-A775-011AFA926B06}" type="datetimeFigureOut">
              <a:rPr lang="ru-RU"/>
              <a:t>08.06.2026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4AB169C-1499-470F-A434-F98E1C5BD52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3E96F0B-EFA5-42E9-A775-011AFA926B06}" type="datetimeFigureOut">
              <a:rPr lang="ru-RU"/>
              <a:t>08.06.2026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4AB169C-1499-470F-A434-F98E1C5BD52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3E96F0B-EFA5-42E9-A775-011AFA926B06}" type="datetimeFigureOut">
              <a:rPr lang="ru-RU"/>
              <a:t>08.06.2026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4AB169C-1499-470F-A434-F98E1C5BD52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3E96F0B-EFA5-42E9-A775-011AFA926B06}" type="datetimeFigureOut">
              <a:rPr lang="ru-RU"/>
              <a:t>08.06.2026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4AB169C-1499-470F-A434-F98E1C5BD52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3E96F0B-EFA5-42E9-A775-011AFA926B06}" type="datetimeFigureOut">
              <a:rPr lang="ru-RU"/>
              <a:t>08.06.2026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4AB169C-1499-470F-A434-F98E1C5BD52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3E96F0B-EFA5-42E9-A775-011AFA926B06}" type="datetimeFigureOut">
              <a:rPr lang="ru-RU"/>
              <a:t>08.06.2026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4AB169C-1499-470F-A434-F98E1C5BD52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3E96F0B-EFA5-42E9-A775-011AFA926B06}" type="datetimeFigureOut">
              <a:rPr lang="ru-RU"/>
              <a:t>08.06.2026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4AB169C-1499-470F-A434-F98E1C5BD52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3E96F0B-EFA5-42E9-A775-011AFA926B06}" type="datetimeFigureOut">
              <a:rPr lang="ru-RU"/>
              <a:t>08.06.2026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4AB169C-1499-470F-A434-F98E1C5BD52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>
          <a:blip r:embed="rId13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3E96F0B-EFA5-42E9-A775-011AFA926B06}" type="datetimeFigureOut">
              <a:rPr lang="ru-RU"/>
              <a:t>08.06.2026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4AB169C-1499-470F-A434-F98E1C5BD522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870857" y="1117820"/>
            <a:ext cx="10616697" cy="4165380"/>
          </a:xfrm>
        </p:spPr>
        <p:txBody>
          <a:bodyPr>
            <a:noAutofit/>
          </a:bodyPr>
          <a:lstStyle/>
          <a:p>
            <a:r>
              <a:rPr lang="ru-RU" altLang="ru-RU" sz="3600" b="1" dirty="0"/>
              <a:t>«Проект как форма организации учебного процесса с целью повышения эффективности обучения»</a:t>
            </a:r>
            <a:br>
              <a:rPr lang="ru-RU" altLang="ru-RU" sz="3600" dirty="0"/>
            </a:br>
            <a:br>
              <a:rPr lang="ru-RU" sz="3600" b="1" dirty="0"/>
            </a:br>
            <a:r>
              <a:rPr lang="ru-RU" sz="2800" b="1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altLang="ru-RU" sz="2800" b="1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читель начальных классов МАОУ «Гимназия №11»</a:t>
            </a:r>
            <a:br>
              <a:rPr lang="ru-RU" altLang="ru-RU" sz="2800" b="1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 Балашиха</a:t>
            </a:r>
            <a:br>
              <a:rPr lang="ru-RU" altLang="ru-RU" sz="2800" b="1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2800" b="1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2800" b="1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Лопарёва</a:t>
            </a:r>
            <a:r>
              <a:rPr lang="ru-RU" altLang="ru-RU" sz="2800" b="1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Наталия Николаевна</a:t>
            </a:r>
            <a:br>
              <a:rPr lang="ru-RU" altLang="ru-RU" sz="2800" b="1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8100" y="670860"/>
            <a:ext cx="32131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«Плюсы»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702579" y="670860"/>
            <a:ext cx="26564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«Минусы»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6426" y="1140023"/>
            <a:ext cx="410367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Интересно </a:t>
            </a:r>
          </a:p>
          <a:p>
            <a:r>
              <a:rPr lang="ru-RU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Положительные эмоции</a:t>
            </a:r>
          </a:p>
          <a:p>
            <a:r>
              <a:rPr lang="ru-RU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 оценок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979219" y="1683787"/>
            <a:ext cx="39517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Большая проверка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94" y="3448347"/>
            <a:ext cx="2000505" cy="26642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462" y="3179015"/>
            <a:ext cx="2202738" cy="2933599"/>
          </a:xfrm>
          <a:prstGeom prst="rect">
            <a:avLst/>
          </a:prstGeom>
        </p:spPr>
      </p:pic>
      <p:pic>
        <p:nvPicPr>
          <p:cNvPr id="8" name="Picture 2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209" y="3281491"/>
            <a:ext cx="3143733" cy="235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629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44700" y="579735"/>
            <a:ext cx="8204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br>
              <a:rPr lang="ru-RU" sz="7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7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</a:t>
            </a:r>
            <a:endParaRPr lang="ru-RU" sz="7200" b="1" i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6334">
            <a:off x="9624279" y="3729354"/>
            <a:ext cx="1973996" cy="197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371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73541" y="1136293"/>
            <a:ext cx="9198352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</a:t>
            </a:r>
          </a:p>
          <a:p>
            <a: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обучения</a:t>
            </a:r>
            <a:endParaRPr lang="ru-RU" sz="5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28778" y="3253848"/>
            <a:ext cx="35654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Мотивация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638877" y="4341336"/>
            <a:ext cx="37000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День-проект</a:t>
            </a:r>
          </a:p>
        </p:txBody>
      </p:sp>
      <p:sp>
        <p:nvSpPr>
          <p:cNvPr id="5" name="Стрелка вниз 4"/>
          <p:cNvSpPr/>
          <p:nvPr/>
        </p:nvSpPr>
        <p:spPr>
          <a:xfrm rot="18679757">
            <a:off x="5613399" y="3831799"/>
            <a:ext cx="431800" cy="9189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633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5400" y="207963"/>
            <a:ext cx="9144000" cy="2387600"/>
          </a:xfrm>
        </p:spPr>
        <p:txBody>
          <a:bodyPr/>
          <a:lstStyle/>
          <a:p>
            <a:r>
              <a:rPr lang="ru-RU" alt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ПРОЕКТНЫЙ ДЕНЬ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60500" y="2776538"/>
            <a:ext cx="9144000" cy="1655762"/>
          </a:xfrm>
        </p:spPr>
        <p:txBody>
          <a:bodyPr/>
          <a:lstStyle/>
          <a:p>
            <a:r>
              <a:rPr lang="ru-RU" altLang="ru-RU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Создание педагогических условий для комплексного применения предметных знаний,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метапредметных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умений и личностных качеств обучающимися в процессе коллективного решения практико-ориентированной задачи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2170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87600" y="303735"/>
            <a:ext cx="7493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buClr>
                <a:srgbClr val="B44141"/>
              </a:buClr>
              <a:buSzPts val="2800"/>
            </a:pPr>
            <a:r>
              <a:rPr lang="ru-RU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ncert One"/>
              </a:rPr>
              <a:t>Педагогические </a:t>
            </a:r>
            <a:br>
              <a:rPr lang="ru-RU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ncert One"/>
              </a:rPr>
            </a:br>
            <a:r>
              <a:rPr lang="ru-RU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ncert One"/>
              </a:rPr>
              <a:t>        условия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95300" y="258633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317500" rtl="0">
              <a:buClr>
                <a:schemeClr val="dk1"/>
              </a:buClr>
              <a:buSzPts val="1400"/>
              <a:buFont typeface="Roboto Mono Medium"/>
              <a:buChar char="●"/>
            </a:pPr>
            <a:r>
              <a:rPr lang="ru-RU" sz="2400" b="1" dirty="0">
                <a:latin typeface="Times New Roman" panose="02020603050405020304" pitchFamily="18" charset="0"/>
                <a:ea typeface="Roboto Mono Medium"/>
                <a:cs typeface="Times New Roman" panose="02020603050405020304" pitchFamily="18" charset="0"/>
                <a:sym typeface="Roboto Mono Medium"/>
              </a:rPr>
              <a:t>Работа в группе</a:t>
            </a:r>
          </a:p>
          <a:p>
            <a:pPr marL="457200" lvl="0" indent="-317500" rtl="0">
              <a:buClr>
                <a:schemeClr val="dk1"/>
              </a:buClr>
              <a:buSzPts val="1400"/>
              <a:buFont typeface="Roboto Mono Medium"/>
              <a:buChar char="●"/>
            </a:pPr>
            <a:r>
              <a:rPr lang="ru-RU" sz="2400" b="1" dirty="0">
                <a:latin typeface="Times New Roman" panose="02020603050405020304" pitchFamily="18" charset="0"/>
                <a:ea typeface="Roboto Mono Medium"/>
                <a:cs typeface="Times New Roman" panose="02020603050405020304" pitchFamily="18" charset="0"/>
                <a:sym typeface="Roboto Mono Medium"/>
              </a:rPr>
              <a:t>Работа в команде</a:t>
            </a:r>
          </a:p>
          <a:p>
            <a:pPr marL="457200" lvl="0" indent="-317500" rtl="0">
              <a:buClr>
                <a:schemeClr val="dk1"/>
              </a:buClr>
              <a:buSzPts val="1400"/>
              <a:buFont typeface="Roboto Mono Medium"/>
              <a:buChar char="●"/>
            </a:pPr>
            <a:r>
              <a:rPr lang="ru-RU" sz="2400" b="1" dirty="0">
                <a:latin typeface="Times New Roman" panose="02020603050405020304" pitchFamily="18" charset="0"/>
                <a:ea typeface="Roboto Mono Medium"/>
                <a:cs typeface="Times New Roman" panose="02020603050405020304" pitchFamily="18" charset="0"/>
                <a:sym typeface="Roboto Mono Medium"/>
              </a:rPr>
              <a:t>Индивидуальная работа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264400" y="2586335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317500" rtl="0">
              <a:buClr>
                <a:schemeClr val="dk1"/>
              </a:buClr>
              <a:buSzPts val="1400"/>
              <a:buFont typeface="Roboto Mono Medium"/>
              <a:buChar char="●"/>
            </a:pPr>
            <a:r>
              <a:rPr lang="ru-RU" sz="2400" b="1" dirty="0">
                <a:latin typeface="Times New Roman" panose="02020603050405020304" pitchFamily="18" charset="0"/>
                <a:ea typeface="Roboto Mono Medium"/>
                <a:cs typeface="Times New Roman" panose="02020603050405020304" pitchFamily="18" charset="0"/>
                <a:sym typeface="Roboto Mono Medium"/>
              </a:rPr>
              <a:t>Ватман или А-3</a:t>
            </a:r>
          </a:p>
          <a:p>
            <a:pPr marL="457200" lvl="0" indent="-317500" rtl="0">
              <a:buClr>
                <a:schemeClr val="dk1"/>
              </a:buClr>
              <a:buSzPts val="1400"/>
              <a:buFont typeface="Roboto Mono Medium"/>
              <a:buChar char="●"/>
            </a:pPr>
            <a:r>
              <a:rPr lang="ru-RU" sz="2400" b="1" dirty="0">
                <a:latin typeface="Times New Roman" panose="02020603050405020304" pitchFamily="18" charset="0"/>
                <a:ea typeface="Roboto Mono Medium"/>
                <a:cs typeface="Times New Roman" panose="02020603050405020304" pitchFamily="18" charset="0"/>
                <a:sym typeface="Roboto Mono Medium"/>
              </a:rPr>
              <a:t>Цветные карандаши </a:t>
            </a:r>
          </a:p>
          <a:p>
            <a:pPr marL="457200" lvl="0" indent="-317500" rtl="0">
              <a:buClr>
                <a:schemeClr val="dk1"/>
              </a:buClr>
              <a:buSzPts val="1400"/>
              <a:buFont typeface="Roboto Mono Medium"/>
              <a:buChar char="●"/>
            </a:pPr>
            <a:r>
              <a:rPr lang="ru-RU" sz="2400" b="1" dirty="0">
                <a:latin typeface="Times New Roman" panose="02020603050405020304" pitchFamily="18" charset="0"/>
                <a:ea typeface="Roboto Mono Medium"/>
                <a:cs typeface="Times New Roman" panose="02020603050405020304" pitchFamily="18" charset="0"/>
                <a:sym typeface="Roboto Mono Medium"/>
              </a:rPr>
              <a:t>Фломастеры</a:t>
            </a:r>
          </a:p>
          <a:p>
            <a:pPr marL="457200" lvl="0" indent="-317500" rtl="0">
              <a:buClr>
                <a:schemeClr val="dk1"/>
              </a:buClr>
              <a:buSzPts val="1400"/>
              <a:buFont typeface="Roboto Mono Medium"/>
              <a:buChar char="●"/>
            </a:pPr>
            <a:r>
              <a:rPr lang="ru-RU" sz="2400" b="1" dirty="0">
                <a:latin typeface="Times New Roman" panose="02020603050405020304" pitchFamily="18" charset="0"/>
                <a:ea typeface="Roboto Mono Medium"/>
                <a:cs typeface="Times New Roman" panose="02020603050405020304" pitchFamily="18" charset="0"/>
                <a:sym typeface="Roboto Mono Medium"/>
              </a:rPr>
              <a:t>Ножницы</a:t>
            </a:r>
          </a:p>
          <a:p>
            <a:pPr marL="457200" lvl="0" indent="-317500" rtl="0">
              <a:buClr>
                <a:schemeClr val="dk1"/>
              </a:buClr>
              <a:buSzPts val="1400"/>
              <a:buFont typeface="Roboto Mono Medium"/>
              <a:buChar char="●"/>
            </a:pPr>
            <a:r>
              <a:rPr lang="ru-RU" sz="2400" b="1" dirty="0">
                <a:latin typeface="Times New Roman" panose="02020603050405020304" pitchFamily="18" charset="0"/>
                <a:ea typeface="Roboto Mono Medium"/>
                <a:cs typeface="Times New Roman" panose="02020603050405020304" pitchFamily="18" charset="0"/>
                <a:sym typeface="Roboto Mono Medium"/>
              </a:rPr>
              <a:t>Клей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42416" y="1780899"/>
            <a:ext cx="45095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rtl="0"/>
            <a:r>
              <a:rPr lang="ru-RU" sz="2800" b="1" dirty="0">
                <a:latin typeface="Times New Roman" panose="02020603050405020304" pitchFamily="18" charset="0"/>
                <a:ea typeface="Concert One"/>
                <a:cs typeface="Times New Roman" panose="02020603050405020304" pitchFamily="18" charset="0"/>
                <a:sym typeface="Concert One"/>
              </a:rPr>
              <a:t>ФОРМА ОРГАНИЗАЦИИ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483099" y="1919399"/>
            <a:ext cx="32832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" t="35347" r="14967" b="14838"/>
          <a:stretch/>
        </p:blipFill>
        <p:spPr>
          <a:xfrm>
            <a:off x="1269575" y="3945768"/>
            <a:ext cx="2756325" cy="215538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15" b="19259"/>
          <a:stretch/>
        </p:blipFill>
        <p:spPr>
          <a:xfrm>
            <a:off x="8864601" y="4094719"/>
            <a:ext cx="3037896" cy="185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250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51413" y="132834"/>
            <a:ext cx="57631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Предметная область </a:t>
            </a:r>
          </a:p>
        </p:txBody>
      </p:sp>
      <p:sp>
        <p:nvSpPr>
          <p:cNvPr id="3" name="Google Shape;444;p60"/>
          <p:cNvSpPr txBox="1">
            <a:spLocks/>
          </p:cNvSpPr>
          <p:nvPr/>
        </p:nvSpPr>
        <p:spPr>
          <a:xfrm>
            <a:off x="369432" y="1330580"/>
            <a:ext cx="4710567" cy="651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ru-RU" dirty="0"/>
            </a:b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Окружающий мир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95532" y="2040753"/>
            <a:ext cx="347242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71702" y="2869167"/>
            <a:ext cx="13163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400801" y="1327292"/>
            <a:ext cx="44855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84900" y="2027683"/>
            <a:ext cx="639182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Литературное чтение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400801" y="2869167"/>
            <a:ext cx="17548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ИЗО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234466" y="3950541"/>
            <a:ext cx="92801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 проекта:  командный, практико-ориентированный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357759" y="4648726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 (выбор): макет , рекламные материалы, памятка, </a:t>
            </a:r>
          </a:p>
          <a:p>
            <a:pPr font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презентация</a:t>
            </a:r>
          </a:p>
        </p:txBody>
      </p:sp>
    </p:spTree>
    <p:extLst>
      <p:ext uri="{BB962C8B-B14F-4D97-AF65-F5344CB8AC3E}">
        <p14:creationId xmlns:p14="http://schemas.microsoft.com/office/powerpoint/2010/main" val="346766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19300" y="657136"/>
            <a:ext cx="78359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Практико-ориентированная задача выбирается исходя из актуальности темы для детей , её многогранности, т.к. мы рассматриваем тему в рамках всех учебных предметов для формирования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метопредметных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связей.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11200" y="3410635"/>
            <a:ext cx="3784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Пример: «Создание ТЦ с кинотеатром в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мкр.Железнодорожный</a:t>
            </a:r>
            <a:endParaRPr lang="ru-RU" sz="2000" dirty="0"/>
          </a:p>
        </p:txBody>
      </p:sp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0" y="3162648"/>
            <a:ext cx="3895945" cy="252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129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4381579"/>
              </p:ext>
            </p:extLst>
          </p:nvPr>
        </p:nvGraphicFramePr>
        <p:xfrm>
          <a:off x="533400" y="1189566"/>
          <a:ext cx="10337800" cy="469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8900">
                  <a:extLst>
                    <a:ext uri="{9D8B030D-6E8A-4147-A177-3AD203B41FA5}">
                      <a16:colId xmlns:a16="http://schemas.microsoft.com/office/drawing/2014/main" val="2126358464"/>
                    </a:ext>
                  </a:extLst>
                </a:gridCol>
                <a:gridCol w="5168900">
                  <a:extLst>
                    <a:ext uri="{9D8B030D-6E8A-4147-A177-3AD203B41FA5}">
                      <a16:colId xmlns:a16="http://schemas.microsoft.com/office/drawing/2014/main" val="14328377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Группа результатов</a:t>
                      </a:r>
                      <a:endParaRPr lang="ru-RU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Планируемый результат</a:t>
                      </a:r>
                      <a:endParaRPr lang="ru-RU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91324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Предметные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Обучающиеся демонстрируют умение выполнять вычисления в пределах 1000, составлять связные тексты-описания, работать с бумагой и картоном, называют не менее 3 фактов из истории </a:t>
                      </a:r>
                      <a:r>
                        <a:rPr lang="ru-RU" sz="1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мкр</a:t>
                      </a:r>
                      <a:r>
                        <a:rPr lang="ru-RU" sz="1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. Железнодорожный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564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Метапредметные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Обучающиеся демонстрируют способность планировать работу в группе, распределять роли, контролировать время, презентовать продукт и оценивать свою деятельность.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8714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Личностные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Обучающиеся проявляют познавательный интерес к родному городу, ответственность за общее дело, уважение к труду одноклассников.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3580633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950746" y="310634"/>
            <a:ext cx="62905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результаты</a:t>
            </a:r>
          </a:p>
        </p:txBody>
      </p:sp>
    </p:spTree>
    <p:extLst>
      <p:ext uri="{BB962C8B-B14F-4D97-AF65-F5344CB8AC3E}">
        <p14:creationId xmlns:p14="http://schemas.microsoft.com/office/powerpoint/2010/main" val="2665805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494" y="163127"/>
            <a:ext cx="5549406" cy="24044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5032821">
            <a:off x="1013365" y="2209285"/>
            <a:ext cx="4560722" cy="356424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266503">
            <a:off x="4827199" y="2380875"/>
            <a:ext cx="4745022" cy="306318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488694" y="580515"/>
            <a:ext cx="288051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</a:p>
          <a:p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НАХОЖДЕНИЕ ПЛОЩАДИ, </a:t>
            </a:r>
          </a:p>
          <a:p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ПЕРИМЕТРА, ЦЕНА,</a:t>
            </a:r>
          </a:p>
          <a:p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КОЛИЧЕВО, СТОИМОСТЬ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46800" y="580515"/>
            <a:ext cx="23241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</a:t>
            </a:r>
          </a:p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ТЕКСТОМ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518221" y="2523287"/>
            <a:ext cx="26289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ЛИТЕРАТУРНОЕ ЧТЕНИЕ</a:t>
            </a:r>
          </a:p>
          <a:p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ТЕКСТОМ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922148" y="2523287"/>
            <a:ext cx="288051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Окружающий мир</a:t>
            </a:r>
          </a:p>
          <a:p>
            <a:r>
              <a:rPr lang="ru-RU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ИСТОРИЧЕСКАЯ СПРАВКА, СОСТАВЛЕНИЕ ПАМЯТКИ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757967" y="4509932"/>
            <a:ext cx="20447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</a:t>
            </a:r>
          </a:p>
          <a:p>
            <a:r>
              <a:rPr lang="ru-RU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проекта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437064" y="4189666"/>
            <a:ext cx="25393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</a:t>
            </a:r>
          </a:p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проекта,</a:t>
            </a:r>
          </a:p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макета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7" t="-1" r="16791" b="29727"/>
          <a:stretch/>
        </p:blipFill>
        <p:spPr>
          <a:xfrm>
            <a:off x="9266192" y="1433726"/>
            <a:ext cx="2627141" cy="18282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1" t="7060" r="9822"/>
          <a:stretch/>
        </p:blipFill>
        <p:spPr>
          <a:xfrm>
            <a:off x="9241454" y="3885703"/>
            <a:ext cx="2514600" cy="200536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92" r="6086" b="23889"/>
          <a:stretch/>
        </p:blipFill>
        <p:spPr>
          <a:xfrm>
            <a:off x="20618" y="4292423"/>
            <a:ext cx="2429917" cy="218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113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0120" y="717034"/>
            <a:ext cx="800571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 и защита проектов</a:t>
            </a:r>
            <a:endParaRPr lang="ru-RU" sz="4800" dirty="0">
              <a:solidFill>
                <a:srgbClr val="C00000"/>
              </a:solidFill>
            </a:endParaRPr>
          </a:p>
        </p:txBody>
      </p:sp>
      <p:pic>
        <p:nvPicPr>
          <p:cNvPr id="3" name="Google Shape;853;p81"/>
          <p:cNvPicPr preferRelativeResize="0"/>
          <p:nvPr/>
        </p:nvPicPr>
        <p:blipFill>
          <a:blip r:embed="rId2">
            <a:alphaModFix amt="86000"/>
          </a:blip>
          <a:stretch>
            <a:fillRect/>
          </a:stretch>
        </p:blipFill>
        <p:spPr>
          <a:xfrm rot="811330">
            <a:off x="2646550" y="1359296"/>
            <a:ext cx="2091563" cy="1281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853;p81"/>
          <p:cNvPicPr preferRelativeResize="0"/>
          <p:nvPr/>
        </p:nvPicPr>
        <p:blipFill>
          <a:blip r:embed="rId2">
            <a:alphaModFix amt="86000"/>
          </a:blip>
          <a:stretch>
            <a:fillRect/>
          </a:stretch>
        </p:blipFill>
        <p:spPr>
          <a:xfrm rot="811330">
            <a:off x="7943457" y="1359297"/>
            <a:ext cx="2091563" cy="128138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Стрелка вниз 4"/>
          <p:cNvSpPr/>
          <p:nvPr/>
        </p:nvSpPr>
        <p:spPr>
          <a:xfrm rot="2724443">
            <a:off x="2386106" y="2281435"/>
            <a:ext cx="484632" cy="707218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18570416">
            <a:off x="4294940" y="2311112"/>
            <a:ext cx="484632" cy="707218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8901684" y="2513839"/>
            <a:ext cx="484632" cy="562797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73930" y="2952563"/>
            <a:ext cx="2605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ИНДИВИДУАЛЬНАЯ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110275" y="2952563"/>
            <a:ext cx="28691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КОМАНДНАЯ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822638" y="307663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ВЫСТУПЛЕНИЕ КАЖДОГО </a:t>
            </a:r>
          </a:p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В КОМАНДЕ</a:t>
            </a:r>
          </a:p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РЕГЛАМЕНТИРОВАНО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" t="23518" r="1627" b="24259"/>
          <a:stretch/>
        </p:blipFill>
        <p:spPr>
          <a:xfrm>
            <a:off x="373930" y="3497932"/>
            <a:ext cx="4620665" cy="1861468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853782" y="1772156"/>
            <a:ext cx="1683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394700" y="1659759"/>
            <a:ext cx="21929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1708128609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</TotalTime>
  <Words>311</Words>
  <Application>Microsoft Office PowerPoint</Application>
  <DocSecurity>0</DocSecurity>
  <PresentationFormat>Широкоэкранный</PresentationFormat>
  <Paragraphs>69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Concert One</vt:lpstr>
      <vt:lpstr>Roboto Mono Medium</vt:lpstr>
      <vt:lpstr>Times New Roman</vt:lpstr>
      <vt:lpstr>1_Тема Office</vt:lpstr>
      <vt:lpstr>«Проект как форма организации учебного процесса с целью повышения эффективности обучения»  учитель начальных классов МАОУ «Гимназия №11» Городского округа Балашиха   Лопарёва Наталия Николаевна </vt:lpstr>
      <vt:lpstr>Презентация PowerPoint</vt:lpstr>
      <vt:lpstr>ПРОЕКТНЫЙ ДЕНЬ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>HP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«Повышение интереса к учебному процессу путем предоставления оригинального учебного материала»</dc:title>
  <dc:subject/>
  <dc:creator>сканирование</dc:creator>
  <cp:keywords/>
  <dc:description/>
  <cp:lastModifiedBy>CNPPM-1</cp:lastModifiedBy>
  <cp:revision>46</cp:revision>
  <dcterms:created xsi:type="dcterms:W3CDTF">2024-05-27T10:13:25Z</dcterms:created>
  <dcterms:modified xsi:type="dcterms:W3CDTF">2026-06-08T08:04:15Z</dcterms:modified>
  <cp:category/>
  <dc:identifier/>
  <cp:contentStatus/>
  <dc:language/>
  <cp:version/>
</cp:coreProperties>
</file>