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4" r:id="rId9"/>
    <p:sldId id="332" r:id="rId10"/>
    <p:sldId id="335" r:id="rId11"/>
    <p:sldId id="333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50" r:id="rId26"/>
    <p:sldId id="349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278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6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57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1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1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9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3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93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4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51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24.04.2026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4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489" y="1837112"/>
            <a:ext cx="11026066" cy="3012071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2060"/>
                </a:solidFill>
              </a:rPr>
              <a:t>Постоянно действующий вебинар по проекту </a:t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>«Эффективная начальная школа» </a:t>
            </a:r>
            <a:br>
              <a:rPr lang="ru-RU" sz="3100" b="1" i="1" dirty="0">
                <a:solidFill>
                  <a:srgbClr val="002060"/>
                </a:solidFill>
              </a:rPr>
            </a:br>
            <a:br>
              <a:rPr lang="ru-RU" sz="3100" b="1" i="1" dirty="0">
                <a:solidFill>
                  <a:srgbClr val="002060"/>
                </a:solidFill>
              </a:rPr>
            </a:b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Преподавание предмета окружающий мир при реализации ускоренного обучения в начальном общем образовании</a:t>
            </a:r>
            <a:br>
              <a:rPr lang="ru-RU" sz="4000" b="1" dirty="0">
                <a:solidFill>
                  <a:srgbClr val="002060"/>
                </a:solidFill>
              </a:rPr>
            </a:b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24 апреля 2026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7177" y="4599802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Модератор: Мошнина Рауза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Шамилевна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заведующий кафедры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естественно-математических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дисциплин, канд. пед. наук,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профессор.</a:t>
            </a:r>
          </a:p>
        </p:txBody>
      </p:sp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660031-B92B-4AAA-9921-D6AF33EA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1612554"/>
            <a:ext cx="8283084" cy="33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E7609-79EA-4935-B6E8-A8B693D75133}"/>
              </a:ext>
            </a:extLst>
          </p:cNvPr>
          <p:cNvSpPr txBox="1"/>
          <p:nvPr/>
        </p:nvSpPr>
        <p:spPr>
          <a:xfrm>
            <a:off x="169332" y="1277529"/>
            <a:ext cx="854240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Напиши, к какому празднику ребята твоего края нарисовали этот рисунок.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F5F610-4301-4013-97B9-95A0930C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2" y="1742334"/>
            <a:ext cx="8243148" cy="42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0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660A8-26BE-4613-809D-06ABD31F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89" y="1909776"/>
            <a:ext cx="10016822" cy="27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452FD-2229-4F3C-A82D-86A6CC38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32" y="1762299"/>
            <a:ext cx="9530594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FCC951-0C57-4261-93F3-C994568DF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00" y="1097280"/>
            <a:ext cx="10875458" cy="37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01C350-5821-49EE-BEBD-5593F7776D96}"/>
              </a:ext>
            </a:extLst>
          </p:cNvPr>
          <p:cNvSpPr txBox="1"/>
          <p:nvPr/>
        </p:nvSpPr>
        <p:spPr>
          <a:xfrm>
            <a:off x="390699" y="1808017"/>
            <a:ext cx="35910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5.</a:t>
            </a:r>
            <a:r>
              <a:rPr lang="ru-RU" dirty="0"/>
              <a:t> Рассмотри рисунки (сосна, подорожник, синица, окунь).</a:t>
            </a:r>
          </a:p>
          <a:p>
            <a:r>
              <a:rPr lang="ru-RU" dirty="0"/>
              <a:t>Подпиши названия растений и животных. Соедини линиями рисунки и их описания: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B9EC86-61AA-4416-AE86-BFF88A5D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094" y="228315"/>
            <a:ext cx="5943600" cy="64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8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F31E5AC-1160-4F3E-AA1D-7CF2DDC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6987"/>
              </p:ext>
            </p:extLst>
          </p:nvPr>
        </p:nvGraphicFramePr>
        <p:xfrm>
          <a:off x="838200" y="1263535"/>
          <a:ext cx="9087196" cy="46604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35684">
                  <a:extLst>
                    <a:ext uri="{9D8B030D-6E8A-4147-A177-3AD203B41FA5}">
                      <a16:colId xmlns:a16="http://schemas.microsoft.com/office/drawing/2014/main" val="4226419972"/>
                    </a:ext>
                  </a:extLst>
                </a:gridCol>
                <a:gridCol w="2751512">
                  <a:extLst>
                    <a:ext uri="{9D8B030D-6E8A-4147-A177-3AD203B41FA5}">
                      <a16:colId xmlns:a16="http://schemas.microsoft.com/office/drawing/2014/main" val="1432608840"/>
                    </a:ext>
                  </a:extLst>
                </a:gridCol>
              </a:tblGrid>
              <a:tr h="389002">
                <a:tc gridSpan="2">
                  <a:txBody>
                    <a:bodyPr/>
                    <a:lstStyle/>
                    <a:p>
                      <a:pPr marL="1356995" marR="260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Содержание верного ответа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80873"/>
                  </a:ext>
                </a:extLst>
              </a:tr>
              <a:tr h="2503857">
                <a:tc gridSpan="2"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Синица – это птица. Она маленькая, грудка жёлтая, на голове чёрная шапочка, часто прилетает к кормушке.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Сосна – это дерево. Вместо листьев – хвоинки, шишки.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Окунь – это рыба.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Имеет полосатую окраску, питается мелкими рыбками.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990">
                        <a:lnSpc>
                          <a:spcPct val="115000"/>
                        </a:lnSpc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Подорожник – это травянистое растение. Его листья широкие, растёт часто у дорог, используется как лекарственное.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16711"/>
                  </a:ext>
                </a:extLst>
              </a:tr>
              <a:tr h="389002">
                <a:tc>
                  <a:txBody>
                    <a:bodyPr/>
                    <a:lstStyle/>
                    <a:p>
                      <a:pPr marL="1247775">
                        <a:lnSpc>
                          <a:spcPct val="115000"/>
                        </a:lnSpc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01045"/>
                  </a:ext>
                </a:extLst>
              </a:tr>
              <a:tr h="501896">
                <a:tc>
                  <a:txBody>
                    <a:bodyPr/>
                    <a:lstStyle/>
                    <a:p>
                      <a:pPr marL="46990">
                        <a:lnSpc>
                          <a:spcPts val="945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Правильное соединение всех четырёх объектов с описаниями.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018311"/>
                  </a:ext>
                </a:extLst>
              </a:tr>
              <a:tr h="4740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Неправильное соединение ВСЕХ четырёх объектов с описаниями или ответ отсутствует.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09935"/>
                  </a:ext>
                </a:extLst>
              </a:tr>
              <a:tr h="389002">
                <a:tc>
                  <a:txBody>
                    <a:bodyPr/>
                    <a:lstStyle/>
                    <a:p>
                      <a:pPr marR="41275" algn="r">
                        <a:lnSpc>
                          <a:spcPct val="115000"/>
                        </a:lnSpc>
                      </a:pPr>
                      <a:r>
                        <a:rPr lang="en-US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2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09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41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FCF4E-B493-42AD-BA12-110024A9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6" y="1148328"/>
            <a:ext cx="8204237" cy="25017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F165A9-F3FF-473B-B4A8-E9B573B60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14" y="3744883"/>
            <a:ext cx="8800058" cy="22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32AEFD-6332-4E92-A31F-DEF6EC77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4" y="1251647"/>
            <a:ext cx="6504617" cy="2755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7F734A-B69B-43D9-9258-87BA0DBC8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03" y="2294314"/>
            <a:ext cx="7441597" cy="38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0D27C-6FF4-470C-B359-7D6F8ECFF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1" y="1317153"/>
            <a:ext cx="8309995" cy="21908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D3D9A-AD35-4652-89F7-71418292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225" y="3660642"/>
            <a:ext cx="8246961" cy="23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48B3EBA-778D-45B6-9A27-DCB57E19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5" y="905481"/>
            <a:ext cx="69660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Проверочная работа по окружающему миру </a:t>
            </a:r>
            <a:br>
              <a:rPr lang="ru-RU" sz="2800" b="1" dirty="0"/>
            </a:br>
            <a:r>
              <a:rPr lang="ru-RU" sz="2800" b="1" dirty="0"/>
              <a:t>для обучающихся 2-х классов общеобразовательных организаций </a:t>
            </a:r>
            <a:br>
              <a:rPr lang="ru-RU" sz="2800" b="1" dirty="0"/>
            </a:br>
            <a:r>
              <a:rPr lang="ru-RU" sz="2800" b="1" dirty="0"/>
              <a:t>Московской области,</a:t>
            </a:r>
            <a:br>
              <a:rPr lang="ru-RU" sz="2800" b="1" dirty="0"/>
            </a:br>
            <a:r>
              <a:rPr lang="ru-RU" sz="2800" b="1" dirty="0"/>
              <a:t>участвующих в проекте </a:t>
            </a:r>
            <a:br>
              <a:rPr lang="ru-RU" sz="2800" b="1" dirty="0"/>
            </a:br>
            <a:r>
              <a:rPr lang="ru-RU" sz="2800" b="1" dirty="0"/>
              <a:t>«Эффективная начальная школа»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F47DE-8349-4FF7-878E-9E20F2A93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319"/>
            <a:ext cx="10515600" cy="361664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2500" b="1" dirty="0">
                <a:ea typeface="+mj-ea"/>
                <a:cs typeface="+mj-cs"/>
              </a:rPr>
              <a:t>Назначение проверочной работы</a:t>
            </a:r>
          </a:p>
          <a:p>
            <a:pPr marL="0" indent="0" algn="just">
              <a:buNone/>
            </a:pPr>
            <a:r>
              <a:rPr lang="ru-RU" sz="2500" b="1" dirty="0">
                <a:latin typeface="+mj-lt"/>
                <a:ea typeface="+mj-ea"/>
                <a:cs typeface="+mj-cs"/>
              </a:rPr>
              <a:t>Проверочная работа проводится с целью </a:t>
            </a:r>
            <a:r>
              <a:rPr lang="ru-RU" sz="2500" b="1" u="sng" dirty="0">
                <a:latin typeface="+mj-lt"/>
                <a:ea typeface="+mj-ea"/>
                <a:cs typeface="+mj-cs"/>
              </a:rPr>
              <a:t>определения уровня усвоения обучающимися</a:t>
            </a:r>
            <a:r>
              <a:rPr lang="ru-RU" sz="2500" b="1" dirty="0">
                <a:latin typeface="+mj-lt"/>
                <a:ea typeface="+mj-ea"/>
                <a:cs typeface="+mj-cs"/>
              </a:rPr>
              <a:t> программы по окружающему миру за второй класс общеобразовательной школы в рамках проекта «Эффективная начальная школа» и </a:t>
            </a:r>
            <a:r>
              <a:rPr lang="ru-RU" sz="2500" b="1" u="sng" dirty="0">
                <a:latin typeface="+mj-lt"/>
                <a:ea typeface="+mj-ea"/>
                <a:cs typeface="+mj-cs"/>
              </a:rPr>
              <a:t>выявления элементов содержания, вызывающих наибольшие затруднения.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49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0FAE81-1AFE-4B1A-99AF-2D705400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92" y="1483440"/>
            <a:ext cx="10484797" cy="14093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9F1005-17A3-48F7-8C55-9BE828AB3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570" y="3549535"/>
            <a:ext cx="10540525" cy="23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7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927244-206D-42DC-9362-3843FE1F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6" y="1403422"/>
            <a:ext cx="7255043" cy="14810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92776E-CD4D-45BA-92C8-FE9F1007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751" y="1160061"/>
            <a:ext cx="1648443" cy="48744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234365-BEE2-FE57-E99D-21AC108B9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9" y="3429000"/>
            <a:ext cx="9637412" cy="22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1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BCFA38-8403-4A3E-8B08-E0FB884F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1" y="1345941"/>
            <a:ext cx="9495522" cy="99824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D329A5-DE96-4369-AC7B-7355C7A29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76938"/>
              </p:ext>
            </p:extLst>
          </p:nvPr>
        </p:nvGraphicFramePr>
        <p:xfrm>
          <a:off x="2917767" y="2635135"/>
          <a:ext cx="7980219" cy="34691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72084">
                  <a:extLst>
                    <a:ext uri="{9D8B030D-6E8A-4147-A177-3AD203B41FA5}">
                      <a16:colId xmlns:a16="http://schemas.microsoft.com/office/drawing/2014/main" val="2714564783"/>
                    </a:ext>
                  </a:extLst>
                </a:gridCol>
                <a:gridCol w="1708135">
                  <a:extLst>
                    <a:ext uri="{9D8B030D-6E8A-4147-A177-3AD203B41FA5}">
                      <a16:colId xmlns:a16="http://schemas.microsoft.com/office/drawing/2014/main" val="3269259495"/>
                    </a:ext>
                  </a:extLst>
                </a:gridCol>
              </a:tblGrid>
              <a:tr h="331550">
                <a:tc gridSpan="2">
                  <a:txBody>
                    <a:bodyPr/>
                    <a:lstStyle/>
                    <a:p>
                      <a:pPr marL="1356995" marR="260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Содержание верного ответа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51476"/>
                  </a:ext>
                </a:extLst>
              </a:tr>
              <a:tr h="692054">
                <a:tc gridSpan="2">
                  <a:txBody>
                    <a:bodyPr/>
                    <a:lstStyle/>
                    <a:p>
                      <a:pPr marL="46990"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Приведена правильно любая цепь питания, состоящая не менее, чем из двух звеньев. Например, комар → лягушка → цапля.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16939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marL="1247775">
                        <a:lnSpc>
                          <a:spcPct val="100000"/>
                        </a:lnSpc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875115"/>
                  </a:ext>
                </a:extLst>
              </a:tr>
              <a:tr h="51384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приведена цепь питания, состоящая из двух и более звеньев.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097100"/>
                  </a:ext>
                </a:extLst>
              </a:tr>
              <a:tr h="1192164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 приведена цепь питания, состоящая не менее, чем из двух звеньев.</a:t>
                      </a: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приведен пример лишь одного звена любой цепи питания.</a:t>
                      </a: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ответ отсутствует.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201196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</a:t>
                      </a:r>
                      <a:r>
                        <a:rPr lang="en-US" sz="1600" i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05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32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917353-1B5F-4B9C-A75E-9056A358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1" y="1208350"/>
            <a:ext cx="7520875" cy="32555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EC07A-51FE-45E0-8DEA-A2545AD3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52" y="3341716"/>
            <a:ext cx="7512839" cy="28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9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967991-54E5-4614-9A03-E918FE3B1088}"/>
              </a:ext>
            </a:extLst>
          </p:cNvPr>
          <p:cNvSpPr txBox="1"/>
          <p:nvPr/>
        </p:nvSpPr>
        <p:spPr>
          <a:xfrm>
            <a:off x="2840874" y="370948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13.</a:t>
            </a:r>
            <a:r>
              <a:rPr lang="ru-RU" dirty="0"/>
              <a:t> Рассмотри рисунки. Оцени поведение детей. Отметь знаком + примеры правильного поведения.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67D90-C695-48E9-9C86-E8C7C2A3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4" y="1258956"/>
            <a:ext cx="8399581" cy="23893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3B10C3-E382-4040-BF30-6C0BDE47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4" y="3826236"/>
            <a:ext cx="10476454" cy="15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1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48B3EBA-778D-45B6-9A27-DCB57E19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5" y="905481"/>
            <a:ext cx="69660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Проверочная работа по окружающему миру </a:t>
            </a:r>
            <a:br>
              <a:rPr lang="ru-RU" sz="2800" b="1" dirty="0"/>
            </a:br>
            <a:r>
              <a:rPr lang="ru-RU" sz="2800" b="1" dirty="0"/>
              <a:t>для обучающихся 3-х классов общеобразовательных организаций </a:t>
            </a:r>
            <a:br>
              <a:rPr lang="ru-RU" sz="2800" b="1" dirty="0"/>
            </a:br>
            <a:r>
              <a:rPr lang="ru-RU" sz="2800" b="1" dirty="0"/>
              <a:t>Московской области,</a:t>
            </a:r>
            <a:br>
              <a:rPr lang="ru-RU" sz="2800" b="1" dirty="0"/>
            </a:br>
            <a:r>
              <a:rPr lang="ru-RU" sz="2800" b="1" dirty="0"/>
              <a:t>участвующих в проекте </a:t>
            </a:r>
            <a:br>
              <a:rPr lang="ru-RU" sz="2800" b="1" dirty="0"/>
            </a:br>
            <a:r>
              <a:rPr lang="ru-RU" sz="2800" b="1" dirty="0"/>
              <a:t>«Эффективная начальная школа»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F47DE-8349-4FF7-878E-9E20F2A93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319"/>
            <a:ext cx="10515600" cy="361664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2500" b="1" dirty="0">
                <a:ea typeface="+mj-ea"/>
                <a:cs typeface="+mj-cs"/>
              </a:rPr>
              <a:t>Назначение проверочной работы</a:t>
            </a:r>
          </a:p>
          <a:p>
            <a:pPr marL="0" indent="0" algn="just">
              <a:buNone/>
            </a:pPr>
            <a:r>
              <a:rPr lang="ru-RU" sz="2500" b="1" dirty="0">
                <a:latin typeface="+mj-lt"/>
                <a:ea typeface="+mj-ea"/>
                <a:cs typeface="+mj-cs"/>
              </a:rPr>
              <a:t>Проверочная работа проводится с целью </a:t>
            </a:r>
            <a:r>
              <a:rPr lang="ru-RU" sz="2500" b="1" u="sng" dirty="0">
                <a:latin typeface="+mj-lt"/>
                <a:ea typeface="+mj-ea"/>
                <a:cs typeface="+mj-cs"/>
              </a:rPr>
              <a:t>определения уровня усвоения обучающимися</a:t>
            </a:r>
            <a:r>
              <a:rPr lang="ru-RU" sz="2500" b="1" dirty="0">
                <a:latin typeface="+mj-lt"/>
                <a:ea typeface="+mj-ea"/>
                <a:cs typeface="+mj-cs"/>
              </a:rPr>
              <a:t> программы по окружающему миру за третий класс общеобразовательной школы в рамках проекта «Эффективная начальная школа» и </a:t>
            </a:r>
            <a:r>
              <a:rPr lang="ru-RU" sz="2500" b="1" u="sng" dirty="0">
                <a:latin typeface="+mj-lt"/>
                <a:ea typeface="+mj-ea"/>
                <a:cs typeface="+mj-cs"/>
              </a:rPr>
              <a:t>выявления элементов содержания, вызывающих наибольшие затруднения.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7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DD6BF520-35CB-4399-8CCB-32D765D6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84" y="1030778"/>
            <a:ext cx="10615352" cy="5112327"/>
          </a:xfrm>
        </p:spPr>
        <p:txBody>
          <a:bodyPr numCol="2">
            <a:normAutofit fontScale="62500" lnSpcReduction="20000"/>
          </a:bodyPr>
          <a:lstStyle/>
          <a:p>
            <a:pPr marL="0" indent="0" algn="r">
              <a:lnSpc>
                <a:spcPts val="24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ФРП 3 класс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различать государственную символику Российской Федерации (гимн, герб, флаг); проявлять уважение к государственным символам России и своего региона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приводить примеры памятников природы, культурных объектов и достопримечательностей родного края; столицы России, городов Российской Федерации с богатой историей и культурой;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различать расходы и доходы семейного бюджета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создавать по заданному плану собственные развернутые высказывания о человеке и обществе,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распознавать изученные объекты природы по их описанию, рисункам и фотографиям, различать их в окружающем мире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1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группировать изученные объекты живой и неживой природы, проводить простейшую классификацию</a:t>
            </a:r>
          </a:p>
          <a:p>
            <a:pPr marL="457200" lvl="1" indent="0" algn="just">
              <a:lnSpc>
                <a:spcPct val="107000"/>
              </a:lnSpc>
              <a:spcBef>
                <a:spcPts val="600"/>
              </a:spcBef>
              <a:buNone/>
            </a:pPr>
            <a:endParaRPr lang="ru-RU" sz="27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7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сравнивать по заданному количеству признаков объекты живой и неживой природы</a:t>
            </a:r>
          </a:p>
          <a:p>
            <a:pPr marL="457200" lvl="1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7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описывать на основе предложенного плана изученные объекты и явления природы, выделяя их существенные признаки и характерные свойства</a:t>
            </a:r>
          </a:p>
          <a:p>
            <a:pPr marL="457200" lvl="1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7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показывать на карте мира материки, изученные страны мира</a:t>
            </a:r>
          </a:p>
          <a:p>
            <a:pPr marL="457200" lvl="1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7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фиксировать результаты наблюдений, опытной работы, в процессе коллективной деятельности обобщать полученные результаты и делать выводы</a:t>
            </a:r>
          </a:p>
          <a:p>
            <a:pPr marL="457200" lvl="1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7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использовать знания о взаимосвязях в природе, связи человека и природы для объяснения простейших явлений и процессов в природе, организме человека</a:t>
            </a:r>
          </a:p>
          <a:p>
            <a:pPr marL="457200" lvl="1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27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группировать изученные объекты живой и неживой природы, проводить простейшую классификацию.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59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A2412A-4AD4-400B-9436-46540C01F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7" y="1349236"/>
            <a:ext cx="6421709" cy="4802182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A4018D7-442D-4391-AAB5-69A74E9C4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94858"/>
              </p:ext>
            </p:extLst>
          </p:nvPr>
        </p:nvGraphicFramePr>
        <p:xfrm>
          <a:off x="7032567" y="2290155"/>
          <a:ext cx="5012575" cy="943495"/>
        </p:xfrm>
        <a:graphic>
          <a:graphicData uri="http://schemas.openxmlformats.org/drawingml/2006/table">
            <a:tbl>
              <a:tblPr/>
              <a:tblGrid>
                <a:gridCol w="969903">
                  <a:extLst>
                    <a:ext uri="{9D8B030D-6E8A-4147-A177-3AD203B41FA5}">
                      <a16:colId xmlns:a16="http://schemas.microsoft.com/office/drawing/2014/main" val="510362574"/>
                    </a:ext>
                  </a:extLst>
                </a:gridCol>
                <a:gridCol w="1291632">
                  <a:extLst>
                    <a:ext uri="{9D8B030D-6E8A-4147-A177-3AD203B41FA5}">
                      <a16:colId xmlns:a16="http://schemas.microsoft.com/office/drawing/2014/main" val="1393341760"/>
                    </a:ext>
                  </a:extLst>
                </a:gridCol>
                <a:gridCol w="2751040">
                  <a:extLst>
                    <a:ext uri="{9D8B030D-6E8A-4147-A177-3AD203B41FA5}">
                      <a16:colId xmlns:a16="http://schemas.microsoft.com/office/drawing/2014/main" val="2128939739"/>
                    </a:ext>
                  </a:extLst>
                </a:gridCol>
              </a:tblGrid>
              <a:tr h="635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>
                          <a:effectLst/>
                          <a:latin typeface="Times New Roman" panose="02020603050405020304" pitchFamily="18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6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48348"/>
                  </a:ext>
                </a:extLst>
              </a:tr>
              <a:tr h="307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35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233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74233-CC7C-49F7-B0C3-A033970E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3" y="1551832"/>
            <a:ext cx="10049483" cy="37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1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471716-F1D6-46A8-93A4-34681401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16" y="1745672"/>
            <a:ext cx="10781762" cy="35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0F47DE-8349-4FF7-878E-9E20F2A93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69" y="1546167"/>
            <a:ext cx="10515600" cy="3616643"/>
          </a:xfrm>
        </p:spPr>
        <p:txBody>
          <a:bodyPr>
            <a:normAutofit fontScale="85000" lnSpcReduction="20000"/>
          </a:bodyPr>
          <a:lstStyle/>
          <a:p>
            <a:pPr marL="0" lvl="0" indent="893763" algn="just">
              <a:lnSpc>
                <a:spcPct val="115000"/>
              </a:lnSpc>
              <a:buSzPts val="1000"/>
              <a:buNone/>
              <a:tabLst>
                <a:tab pos="648335" algn="l"/>
              </a:tabLst>
            </a:pPr>
            <a:r>
              <a:rPr lang="ru-RU" sz="2800" b="1" spc="-10" dirty="0">
                <a:effectLst/>
                <a:ea typeface="Times New Roman" panose="02020603050405020304" pitchFamily="18" charset="0"/>
              </a:rPr>
              <a:t>Условия проведения проверочной работы</a:t>
            </a:r>
            <a:endParaRPr lang="ru-RU" sz="2400" spc="0" dirty="0">
              <a:effectLst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Работа проводится в рамках ВСОКО. Для выполнения заданий нужна ручка, простой карандаш, цветные карандаши. Дополнительное оборудование и материалы не </a:t>
            </a:r>
            <a:r>
              <a:rPr lang="ru-RU" sz="2800" spc="-1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требуются. </a:t>
            </a:r>
            <a:r>
              <a:rPr lang="ru-RU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Ответы обучающиеся записывают в контрольных измерительных </a:t>
            </a:r>
            <a:r>
              <a:rPr lang="ru-RU" sz="2800" spc="-1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материалах. </a:t>
            </a:r>
            <a:r>
              <a:rPr lang="ru-RU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Выполнение заданий проверочной работы не требует специальной подготовки обучающихся. </a:t>
            </a:r>
            <a:endParaRPr lang="ru-RU" sz="2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893763">
              <a:lnSpc>
                <a:spcPct val="115000"/>
              </a:lnSpc>
              <a:buSzPts val="1000"/>
              <a:buNone/>
              <a:tabLst>
                <a:tab pos="648335" algn="l"/>
              </a:tabLst>
            </a:pPr>
            <a:r>
              <a:rPr lang="ru-RU" sz="2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Время выполнения проверочной работы</a:t>
            </a:r>
            <a:endParaRPr lang="ru-RU" sz="24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15000"/>
              </a:lnSpc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Время выполнения ра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боты – </a:t>
            </a:r>
            <a:r>
              <a:rPr lang="ru-RU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минут.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378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53DB33-9CAC-4686-B9E0-E3A77CAEE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2" y="1463040"/>
            <a:ext cx="8523186" cy="2568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30DCC2-48D5-4EEE-9F9E-7C513081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82" y="3919069"/>
            <a:ext cx="8337980" cy="11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6DE62A-A4FD-4562-9A0C-F00AF3AF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65" y="698270"/>
            <a:ext cx="7545723" cy="54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12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17C8F6-DEE7-465C-B6EE-1A12169D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2" y="1285597"/>
            <a:ext cx="9022613" cy="35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0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5BCF34-5E26-464E-A2A9-CC08E5DC6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99305"/>
              </p:ext>
            </p:extLst>
          </p:nvPr>
        </p:nvGraphicFramePr>
        <p:xfrm>
          <a:off x="1187335" y="1098395"/>
          <a:ext cx="9817329" cy="5759605"/>
        </p:xfrm>
        <a:graphic>
          <a:graphicData uri="http://schemas.openxmlformats.org/drawingml/2006/table">
            <a:tbl>
              <a:tblPr/>
              <a:tblGrid>
                <a:gridCol w="8214360">
                  <a:extLst>
                    <a:ext uri="{9D8B030D-6E8A-4147-A177-3AD203B41FA5}">
                      <a16:colId xmlns:a16="http://schemas.microsoft.com/office/drawing/2014/main" val="4162801687"/>
                    </a:ext>
                  </a:extLst>
                </a:gridCol>
                <a:gridCol w="1602969">
                  <a:extLst>
                    <a:ext uri="{9D8B030D-6E8A-4147-A177-3AD203B41FA5}">
                      <a16:colId xmlns:a16="http://schemas.microsoft.com/office/drawing/2014/main" val="3026000914"/>
                    </a:ext>
                  </a:extLst>
                </a:gridCol>
              </a:tblGrid>
              <a:tr h="195887">
                <a:tc gridSpan="2">
                  <a:txBody>
                    <a:bodyPr/>
                    <a:lstStyle/>
                    <a:p>
                      <a:pPr marR="2603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Содержание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верного</a:t>
                      </a:r>
                      <a:r>
                        <a:rPr lang="ru-RU" sz="16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993156"/>
                  </a:ext>
                </a:extLst>
              </a:tr>
              <a:tr h="31554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4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Допустимые варианты: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4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rgbClr val="0F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Поступки, укрепляющие дружбу: 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помощь, честность, умение разделить радость и трудности, уважение к мнению другого, совместные занятия и поддержка в сложной ситуации.</a:t>
                      </a:r>
                      <a:endParaRPr lang="ru-RU" sz="1600" dirty="0">
                        <a:solidFill>
                          <a:srgbClr val="0F111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4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rgbClr val="0F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кто-то обижает другого: 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нужно заступиться за пострадавшего, не оставаться равнодушным, спокойно сказать обидчику, что так поступать нельзя, и при необходимости обратиться к взрослому.</a:t>
                      </a:r>
                      <a:endParaRPr lang="ru-RU" sz="1600" dirty="0">
                        <a:solidFill>
                          <a:srgbClr val="0F111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4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rgbClr val="0F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Важно уметь договариваться, </a:t>
                      </a:r>
                      <a:r>
                        <a:rPr lang="ru-RU" sz="1600" dirty="0">
                          <a:solidFill>
                            <a:srgbClr val="0F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потому что это помогает избегать конфликтов, находить общие решения, учитывать интересы всех членов коллектива и сохранять добрые отношения.</a:t>
                      </a:r>
                      <a:endParaRPr lang="ru-RU" sz="1600" dirty="0">
                        <a:solidFill>
                          <a:srgbClr val="0F111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6990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Оценивается п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равильность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(соответствие контексту задания – примеры соблюдения правил дружбы в коллективе детей) и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логичность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формулировок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Примечание: орфографические ошибки в словах не учитываются.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39070"/>
                  </a:ext>
                </a:extLst>
              </a:tr>
              <a:tr h="195887">
                <a:tc>
                  <a:txBody>
                    <a:bodyPr/>
                    <a:lstStyle/>
                    <a:p>
                      <a:pPr marL="12477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600" b="1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63793"/>
                  </a:ext>
                </a:extLst>
              </a:tr>
              <a:tr h="404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Записаны три примера поведения в коллективе в соответствии с заданными критериями.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512417"/>
                  </a:ext>
                </a:extLst>
              </a:tr>
              <a:tr h="404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Записаны два правила поведения в коллективе в соответствии с заданными критериями.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74695"/>
                  </a:ext>
                </a:extLst>
              </a:tr>
              <a:tr h="82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приведен только один пример или все приведенные примеры не имеют отношения к поведению в коллективе или сформулированы в виде лозунга или ответ отсутствует.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16039"/>
                  </a:ext>
                </a:extLst>
              </a:tr>
              <a:tr h="195887">
                <a:tc>
                  <a:txBody>
                    <a:bodyPr/>
                    <a:lstStyle/>
                    <a:p>
                      <a:pPr marR="4127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600" i="1" spc="2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13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270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5A930-856E-48FA-A53B-ADB656D0E3BA}"/>
              </a:ext>
            </a:extLst>
          </p:cNvPr>
          <p:cNvSpPr txBox="1"/>
          <p:nvPr/>
        </p:nvSpPr>
        <p:spPr>
          <a:xfrm>
            <a:off x="0" y="2364991"/>
            <a:ext cx="3064856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Рассмотри рисунки. Подпиши. Соедини с описанием: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75B33-67EC-4F26-948B-9B92319F8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26" y="0"/>
            <a:ext cx="6728321" cy="61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72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9D40F36-F555-41A9-99F2-79D603FD7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96007"/>
              </p:ext>
            </p:extLst>
          </p:nvPr>
        </p:nvGraphicFramePr>
        <p:xfrm>
          <a:off x="2053245" y="259069"/>
          <a:ext cx="7165570" cy="6458456"/>
        </p:xfrm>
        <a:graphic>
          <a:graphicData uri="http://schemas.openxmlformats.org/drawingml/2006/table">
            <a:tbl>
              <a:tblPr firstRow="1" firstCol="1" bandRow="1"/>
              <a:tblGrid>
                <a:gridCol w="3640973">
                  <a:extLst>
                    <a:ext uri="{9D8B030D-6E8A-4147-A177-3AD203B41FA5}">
                      <a16:colId xmlns:a16="http://schemas.microsoft.com/office/drawing/2014/main" val="3301992747"/>
                    </a:ext>
                  </a:extLst>
                </a:gridCol>
                <a:gridCol w="3524597">
                  <a:extLst>
                    <a:ext uri="{9D8B030D-6E8A-4147-A177-3AD203B41FA5}">
                      <a16:colId xmlns:a16="http://schemas.microsoft.com/office/drawing/2014/main" val="2840891782"/>
                    </a:ext>
                  </a:extLst>
                </a:gridCol>
              </a:tblGrid>
              <a:tr h="114155">
                <a:tc gridSpan="2">
                  <a:txBody>
                    <a:bodyPr/>
                    <a:lstStyle/>
                    <a:p>
                      <a:pPr marR="2603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Содержание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верного</a:t>
                      </a:r>
                      <a:r>
                        <a:rPr lang="ru-RU" sz="16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82622"/>
                  </a:ext>
                </a:extLst>
              </a:tr>
              <a:tr h="1085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057218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66771" marT="41732" marB="41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71" marR="66771" marT="41732" marB="41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65917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Лиственница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Хвойное дерево, которое на зиму сбрасывает хвою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71" marR="0" marT="41732" marB="41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11240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Тритон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Земноводное, похожее на ящерицу, но с влажной кожей. Живёт в воде и на суше.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71" marR="0" marT="41732" marB="41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92244"/>
                  </a:ext>
                </a:extLst>
              </a:tr>
              <a:tr h="224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Божья коровка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Насекомое с красными надкрыльями в чёрную точку. Поедает тлю.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71" marR="0" marT="41732" marB="41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56930"/>
                  </a:ext>
                </a:extLst>
              </a:tr>
              <a:tr h="239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Бледная поганка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Гриб с зеленоватой шляпкой и белыми пластинками. Смертельно ядовит.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   </a:t>
                      </a:r>
                    </a:p>
                  </a:txBody>
                  <a:tcPr marL="66771" marR="0" marT="41732" marB="41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868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477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96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829367"/>
                  </a:ext>
                </a:extLst>
              </a:tr>
              <a:tr h="47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установлено полное соответствие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61676"/>
                  </a:ext>
                </a:extLst>
              </a:tr>
              <a:tr h="601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Установлено неполное соответствие, допущены 1-2 ошибки.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750317"/>
                  </a:ext>
                </a:extLst>
              </a:tr>
              <a:tr h="723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Установлено неполное соответствие, допущено более 2 ошибок или ответ отсутствует.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90039"/>
                  </a:ext>
                </a:extLst>
              </a:tr>
              <a:tr h="236000">
                <a:tc>
                  <a:txBody>
                    <a:bodyPr/>
                    <a:lstStyle/>
                    <a:p>
                      <a:pPr marR="4127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600" i="1" spc="2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14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560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9ACC89-E727-4E38-AE28-E63970CB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63" y="1185836"/>
            <a:ext cx="7742706" cy="33030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995045-65D9-4936-8E2A-80302EA01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67" y="4004209"/>
            <a:ext cx="7000370" cy="26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4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3BF8E-DAE4-47AF-BB7A-539F0F091594}"/>
              </a:ext>
            </a:extLst>
          </p:cNvPr>
          <p:cNvSpPr txBox="1"/>
          <p:nvPr/>
        </p:nvSpPr>
        <p:spPr>
          <a:xfrm>
            <a:off x="347057" y="1319761"/>
            <a:ext cx="316091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Сравни </a:t>
            </a:r>
            <a:r>
              <a:rPr lang="ru-RU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дельфина</a:t>
            </a:r>
            <a:r>
              <a:rPr lang="ru-RU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акулу</a:t>
            </a:r>
            <a:r>
              <a:rPr lang="ru-RU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E70529-7EBB-4B12-9BC1-47FA22D3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88" y="1931213"/>
            <a:ext cx="8165668" cy="33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0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31D896-9C7B-43E9-B3CB-56DD6BE5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55" y="440574"/>
            <a:ext cx="7311826" cy="57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1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A06DD-5DDE-4D97-AC73-6F7AFD8BC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66"/>
          <a:stretch/>
        </p:blipFill>
        <p:spPr>
          <a:xfrm>
            <a:off x="2244100" y="1258076"/>
            <a:ext cx="7290598" cy="54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7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A53EFE-FB54-4CAA-A764-6BFDDCE4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1" y="1253331"/>
            <a:ext cx="10515600" cy="4839898"/>
          </a:xfrm>
        </p:spPr>
        <p:txBody>
          <a:bodyPr>
            <a:normAutofit fontScale="77500" lnSpcReduction="20000"/>
          </a:bodyPr>
          <a:lstStyle/>
          <a:p>
            <a:pPr marL="0" indent="542925">
              <a:buNone/>
              <a:tabLst>
                <a:tab pos="542925" algn="l"/>
              </a:tabLst>
            </a:pPr>
            <a:r>
              <a:rPr lang="ru-RU" b="1" dirty="0"/>
              <a:t>Содержание и структура проверочной работы</a:t>
            </a:r>
          </a:p>
          <a:p>
            <a:pPr marL="0" indent="542925">
              <a:buNone/>
              <a:tabLst>
                <a:tab pos="542925" algn="l"/>
              </a:tabLst>
            </a:pPr>
            <a:endParaRPr lang="ru-RU" sz="1300" dirty="0"/>
          </a:p>
          <a:p>
            <a:pPr marL="0" indent="542925" algn="just">
              <a:lnSpc>
                <a:spcPct val="120000"/>
              </a:lnSpc>
              <a:buNone/>
              <a:tabLst>
                <a:tab pos="542925" algn="l"/>
              </a:tabLst>
            </a:pPr>
            <a:r>
              <a:rPr lang="ru-RU" dirty="0"/>
              <a:t>Задания проверочной работы составлены с учётом требований к результатам освоения программы   по окружающему миру. Содержание работы соответствует возрастным особенностям обучающихся второго класса. Проверочная работа включает 13 заданий различного уровня сложности: </a:t>
            </a:r>
          </a:p>
          <a:p>
            <a:pPr marL="0" indent="542925" algn="just">
              <a:lnSpc>
                <a:spcPct val="120000"/>
              </a:lnSpc>
              <a:buNone/>
              <a:tabLst>
                <a:tab pos="542925" algn="l"/>
              </a:tabLst>
            </a:pPr>
            <a:r>
              <a:rPr lang="ru-RU" dirty="0"/>
              <a:t>• с выбором ответа (ВО) – 1 задание (№ 13);</a:t>
            </a:r>
          </a:p>
          <a:p>
            <a:pPr marL="0" indent="542925" algn="just">
              <a:lnSpc>
                <a:spcPct val="120000"/>
              </a:lnSpc>
              <a:buNone/>
              <a:tabLst>
                <a:tab pos="542925" algn="l"/>
              </a:tabLst>
            </a:pPr>
            <a:r>
              <a:rPr lang="ru-RU" dirty="0"/>
              <a:t>• с кратким ответом (КО) – 8 заданий (№ 1, 2, 5, 6, 8, 9, 10, 11);</a:t>
            </a:r>
          </a:p>
          <a:p>
            <a:pPr marL="0" indent="542925" algn="just">
              <a:lnSpc>
                <a:spcPct val="120000"/>
              </a:lnSpc>
              <a:buNone/>
              <a:tabLst>
                <a:tab pos="542925" algn="l"/>
              </a:tabLst>
            </a:pPr>
            <a:r>
              <a:rPr lang="ru-RU" dirty="0"/>
              <a:t>• с развёрнутым ответом (РО) – 4 задания (№ 3, 4, 7, 12)</a:t>
            </a:r>
          </a:p>
          <a:p>
            <a:pPr marL="0" indent="542925" algn="just">
              <a:lnSpc>
                <a:spcPct val="120000"/>
              </a:lnSpc>
              <a:buNone/>
              <a:tabLst>
                <a:tab pos="542925" algn="l"/>
              </a:tabLst>
            </a:pPr>
            <a:endParaRPr lang="ru-RU" dirty="0"/>
          </a:p>
          <a:p>
            <a:pPr marL="0" indent="542925" algn="just">
              <a:lnSpc>
                <a:spcPct val="120000"/>
              </a:lnSpc>
              <a:buNone/>
              <a:tabLst>
                <a:tab pos="542925" algn="l"/>
              </a:tabLst>
            </a:pPr>
            <a:r>
              <a:rPr lang="ru-RU" dirty="0"/>
              <a:t>Условные обозначения типов заданий: ВО – выбор ответа, КО – краткий ответ, РО – развёрнутый 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404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AC7169-675F-4378-BD78-2907290E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49" y="933966"/>
            <a:ext cx="7802528" cy="53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7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78AE62-9A9E-4651-A5E8-02D6E43A0A88}"/>
              </a:ext>
            </a:extLst>
          </p:cNvPr>
          <p:cNvSpPr txBox="1"/>
          <p:nvPr/>
        </p:nvSpPr>
        <p:spPr>
          <a:xfrm>
            <a:off x="173697" y="1140380"/>
            <a:ext cx="7057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9. На контурной карте мира подпиши названия всех шести материков.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28BD3C-6453-4FB6-BED3-BA87918DE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572"/>
            <a:ext cx="7405236" cy="46453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2CF3A-320D-4A9F-9E13-15998DC71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39491"/>
            <a:ext cx="6035563" cy="19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5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C43DE5-BE72-4B89-AB8B-5DC4AAA8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27" y="1155469"/>
            <a:ext cx="8689345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4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7161A-1A29-41C5-B0D3-A06BC715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48" y="0"/>
            <a:ext cx="7499125" cy="61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3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E63A2-DA83-40A3-8551-2008D9EE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6" y="1268661"/>
            <a:ext cx="7208750" cy="1898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5BF88-E8F4-4653-9E38-37F32840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061" y="2867892"/>
            <a:ext cx="8346406" cy="32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21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268EF-533B-4E47-BA99-28E43A83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3" y="1191097"/>
            <a:ext cx="8354900" cy="36362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0B4ED-E45B-48AA-B521-4B1AB5EE6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161" y="3009207"/>
            <a:ext cx="7673654" cy="31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1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2A1938-9F3A-BCEB-3C3B-0A5057A7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1" t="74951" r="12330" b="13916"/>
          <a:stretch/>
        </p:blipFill>
        <p:spPr>
          <a:xfrm>
            <a:off x="5738068" y="1926454"/>
            <a:ext cx="5838414" cy="404921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A7B8F6-3E49-AFD3-7704-85D88A168560}"/>
              </a:ext>
            </a:extLst>
          </p:cNvPr>
          <p:cNvSpPr/>
          <p:nvPr/>
        </p:nvSpPr>
        <p:spPr>
          <a:xfrm>
            <a:off x="5702342" y="1888724"/>
            <a:ext cx="4311670" cy="262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BD4FF6-5C34-D3E1-72A4-F73E249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34529">
            <a:off x="547268" y="2112089"/>
            <a:ext cx="9144000" cy="203897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354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BD261F-F925-4AA4-B62D-04950412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" y="847898"/>
            <a:ext cx="11837324" cy="5544588"/>
          </a:xfrm>
        </p:spPr>
        <p:txBody>
          <a:bodyPr numCol="2">
            <a:noAutofit/>
          </a:bodyPr>
          <a:lstStyle/>
          <a:p>
            <a:pPr marL="0" indent="0" algn="r">
              <a:buNone/>
            </a:pPr>
            <a:r>
              <a:rPr lang="ru-RU" sz="1800" b="1" dirty="0"/>
              <a:t>Требования ФРП 2 класс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находить Россию на карте мира, на карте России – Москву, свой регион и его главный город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узнавать государственную символику Российской Федерации (гимн, герб, флаг) и своего региона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приводить примеры изученных традиций, обычаев и праздников народов родного края; важных событий прошлого и настоящего родного края; трудовой деятельности и профессий жителей родного края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соблюдать правила нравственного поведения в социуме, оценивать примеры проявления внимания, помощи людям, нуждающимся в ней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распознавать изученные объекты окружающего мира по их описанию, рисункам и фотографиям, различать их в окружающем мире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группировать изученные объекты живой и неживой природы по предложенным признакам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сравнивать объекты живой и неживой природы на основе внешних признаков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описывать на основе предложенного плана или опорных слов изученные природные объекты и явления, в том числе звёзды, созвездия, планеты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ориентироваться на местности по местным природным признакам, Солнцу, компасу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проводить, соблюдая правила безопасного труда, несложные наблюдения и опыты с природными объектами, измерения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приводить примеры изученных взаимосвязей в природе, примеры, иллюстрирующие значение природы в жизни человека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использовать для ответов на вопросы небольшие тексты о природе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соблюдать правила нравственного поведения в природе, оценивать примеры положительного и негативного отношения к объектам природы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656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9E75A-FA19-4E38-89D2-127E5B98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19" y="589568"/>
            <a:ext cx="7273637" cy="574213"/>
          </a:xfrm>
        </p:spPr>
        <p:txBody>
          <a:bodyPr>
            <a:normAutofit fontScale="90000"/>
          </a:bodyPr>
          <a:lstStyle/>
          <a:p>
            <a:pPr marL="342900" lvl="0" indent="-342900" algn="ctr">
              <a:tabLst>
                <a:tab pos="540385" algn="l"/>
              </a:tabLst>
            </a:pPr>
            <a:r>
              <a:rPr lang="ru-RU" sz="2400" b="1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Система оценки выполнения проверочной работы</a:t>
            </a:r>
            <a:br>
              <a:rPr lang="ru-RU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CC6FA-D2A4-460B-8F46-B21459FA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110" y="1022465"/>
            <a:ext cx="7813964" cy="5154498"/>
          </a:xfrm>
        </p:spPr>
        <p:txBody>
          <a:bodyPr>
            <a:normAutofit fontScale="40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</a:tabLst>
            </a:pPr>
            <a:r>
              <a:rPr lang="ru-RU" sz="3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	Задание с кратким ответом №1 – 2 балла (по 1 за каждое верно подписанное название), 1 балл – одно название подписано верно, 0 баллов – неверно или нет ответа.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  <a:tab pos="6390640" algn="l"/>
              </a:tabLst>
            </a:pPr>
            <a:r>
              <a:rPr lang="ru-RU" sz="3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	Задание с кратким ответом №2 – 2 балла (по 1 за каждый верно подписанный символ), 1 балл – один символ подписан верно, 0 – неверно или нет ответа.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</a:tabLst>
            </a:pPr>
            <a:r>
              <a:rPr lang="ru-RU" sz="3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	Задания с кратким ответом (№ 3, 5, 6, 8, 9, 10, 11) – 1 балл за полный верный ответ, 0 – неверный или отсутствует.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</a:tabLst>
            </a:pPr>
            <a:r>
              <a:rPr lang="ru-RU" sz="3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	Задание с развёрнутым ответом №4 – 1 балл за полный верный ответ, 0 – неверный или отсутствует.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  <a:tab pos="6390640" algn="l"/>
              </a:tabLst>
            </a:pPr>
            <a:r>
              <a:rPr lang="ru-RU" sz="3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	Задания с развёрнутым ответом (№ 7, 12) – 2 балла за полный верный ответ, 1 балл – неполный верный ответ (например, дан правильный, но неполный перечень, или нарушена логика), 0 – неверно или нет ответа.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  <a:tab pos="6390640" algn="l"/>
              </a:tabLst>
            </a:pPr>
            <a:r>
              <a:rPr lang="ru-RU" sz="3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	Задание №13 (выбор ответа) – 2 балла (по 1 за каждый верно отмеченный рисунок), 1 балл – один рисунок отмечен верно, 0 – неверно или нет ответа.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  <a:tab pos="6390640" algn="l"/>
              </a:tabLst>
            </a:pPr>
            <a:r>
              <a:rPr lang="ru-RU" sz="3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	Максимальный балл за всю работу – 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18</a:t>
            </a:r>
            <a:r>
              <a:rPr lang="ru-RU" sz="3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Если учащийся получает за выполнение всей работы 6 и более баллов, то он достиг базового уровня обязательной подготовки по окружающему миру.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  <a:tab pos="6390640" algn="l"/>
              </a:tabLst>
            </a:pPr>
            <a:r>
              <a:rPr lang="ru-RU" sz="34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r>
              <a:rPr lang="ru-RU" sz="3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Уровни: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</a:tabLst>
            </a:pPr>
            <a:r>
              <a:rPr lang="ru-RU" sz="3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«Отлично» – 15–18 баллов;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240" indent="0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</a:tabLst>
            </a:pPr>
            <a:r>
              <a:rPr lang="ru-RU" sz="3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«Хорошо» – 11–14 баллов;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240" indent="0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</a:tabLst>
            </a:pPr>
            <a:r>
              <a:rPr lang="ru-RU" sz="3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«Удовлетворительно» – 6–10 баллов;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240" indent="0">
              <a:lnSpc>
                <a:spcPct val="120000"/>
              </a:lnSpc>
              <a:spcBef>
                <a:spcPts val="200"/>
              </a:spcBef>
              <a:buNone/>
              <a:tabLst>
                <a:tab pos="540385" algn="l"/>
              </a:tabLst>
            </a:pPr>
            <a:r>
              <a:rPr lang="ru-RU" sz="3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«Неудовлетворительно» – 0–5 баллов.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27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0D4675-367B-44D3-ADC1-1D4A611E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043" y="347397"/>
            <a:ext cx="7259358" cy="6290828"/>
          </a:xfrm>
        </p:spPr>
      </p:pic>
    </p:spTree>
    <p:extLst>
      <p:ext uri="{BB962C8B-B14F-4D97-AF65-F5344CB8AC3E}">
        <p14:creationId xmlns:p14="http://schemas.microsoft.com/office/powerpoint/2010/main" val="127226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716561-788F-41DF-8DDA-CDBCDE62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63" y="2152997"/>
            <a:ext cx="10635169" cy="261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B01E09-6709-448A-B851-B6233F61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37" y="1373131"/>
            <a:ext cx="8316230" cy="38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6928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1630</Words>
  <Application>Microsoft Office PowerPoint</Application>
  <PresentationFormat>Широкоэкранный</PresentationFormat>
  <Paragraphs>149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Bahnschrift SemiLight</vt:lpstr>
      <vt:lpstr>Calibri</vt:lpstr>
      <vt:lpstr>Calibri Light</vt:lpstr>
      <vt:lpstr>Times New Roman</vt:lpstr>
      <vt:lpstr>1_Тема Office</vt:lpstr>
      <vt:lpstr>Постоянно действующий вебинар по проекту  «Эффективная начальная школа»    Преподавание предмета окружающий мир при реализации ускоренного обучения в начальном общем образовании  24 апреля 2026 года</vt:lpstr>
      <vt:lpstr>Проверочная работа по окружающему миру  для обучающихся 2-х классов общеобразовательных организаций  Московской области, участвующих в проекте  «Эффективная начальная школа» </vt:lpstr>
      <vt:lpstr>Презентация PowerPoint</vt:lpstr>
      <vt:lpstr>Презентация PowerPoint</vt:lpstr>
      <vt:lpstr>Презентация PowerPoint</vt:lpstr>
      <vt:lpstr>Система оценки выполнения проверочной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Проверочная работа по окружающему миру  для обучающихся 3-х классов общеобразовательных организаций  Московской области, участвующих в проекте  «Эффективная начальная школа»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Постоянно действующий вебинар по проекту  «Эффективная начальная школа»   Преподавание предмета русский язык при реализации ускоренного обучения в начальном общем образовании  06 февраля 2026 года</dc:title>
  <dc:creator>User</dc:creator>
  <cp:lastModifiedBy>Наталья Яковлева</cp:lastModifiedBy>
  <cp:revision>35</cp:revision>
  <dcterms:created xsi:type="dcterms:W3CDTF">2026-02-04T14:09:55Z</dcterms:created>
  <dcterms:modified xsi:type="dcterms:W3CDTF">2026-04-24T06:40:02Z</dcterms:modified>
</cp:coreProperties>
</file>