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73" r:id="rId6"/>
    <p:sldId id="289" r:id="rId7"/>
    <p:sldId id="275" r:id="rId8"/>
    <p:sldId id="276" r:id="rId9"/>
    <p:sldId id="288" r:id="rId10"/>
    <p:sldId id="282" r:id="rId11"/>
    <p:sldId id="260" r:id="rId12"/>
    <p:sldId id="281" r:id="rId13"/>
    <p:sldId id="283" r:id="rId14"/>
    <p:sldId id="277" r:id="rId15"/>
    <p:sldId id="287" r:id="rId16"/>
    <p:sldId id="291" r:id="rId17"/>
    <p:sldId id="280" r:id="rId18"/>
    <p:sldId id="278" r:id="rId19"/>
    <p:sldId id="284" r:id="rId20"/>
    <p:sldId id="290" r:id="rId21"/>
    <p:sldId id="285" r:id="rId22"/>
    <p:sldId id="279" r:id="rId23"/>
    <p:sldId id="286" r:id="rId24"/>
    <p:sldId id="272" r:id="rId25"/>
    <p:sldId id="292" r:id="rId26"/>
    <p:sldId id="293" r:id="rId27"/>
    <p:sldId id="258" r:id="rId28"/>
    <p:sldId id="294" r:id="rId29"/>
    <p:sldId id="295" r:id="rId30"/>
    <p:sldId id="261" r:id="rId31"/>
    <p:sldId id="262" r:id="rId32"/>
    <p:sldId id="263" r:id="rId33"/>
    <p:sldId id="264" r:id="rId34"/>
    <p:sldId id="265" r:id="rId35"/>
    <p:sldId id="296" r:id="rId36"/>
    <p:sldId id="297" r:id="rId37"/>
    <p:sldId id="298" r:id="rId38"/>
    <p:sldId id="267" r:id="rId39"/>
    <p:sldId id="269" r:id="rId40"/>
    <p:sldId id="271" r:id="rId41"/>
    <p:sldId id="270" r:id="rId42"/>
    <p:sldId id="299" r:id="rId43"/>
    <p:sldId id="300" r:id="rId44"/>
    <p:sldId id="301" r:id="rId45"/>
    <p:sldId id="302" r:id="rId46"/>
    <p:sldId id="268" r:id="rId47"/>
    <p:sldId id="303" r:id="rId48"/>
    <p:sldId id="30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EBC"/>
    <a:srgbClr val="373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0C35F-8A2B-4C3B-866C-10105F5450AE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318978B-7EF0-42A9-9B9F-D3223AB6FC0F}">
      <dgm:prSet phldrT="[Текст]"/>
      <dgm:spPr/>
      <dgm:t>
        <a:bodyPr/>
        <a:lstStyle/>
        <a:p>
          <a:r>
            <a:rPr lang="ru-RU" dirty="0"/>
            <a:t>Диагностический этап (выявление рисков) </a:t>
          </a:r>
        </a:p>
      </dgm:t>
    </dgm:pt>
    <dgm:pt modelId="{F2E9F9A1-8A46-4316-A576-59D1ACE98162}" type="parTrans" cxnId="{0226E649-D3DB-4ED3-948B-80DCAD1E4CE3}">
      <dgm:prSet/>
      <dgm:spPr/>
      <dgm:t>
        <a:bodyPr/>
        <a:lstStyle/>
        <a:p>
          <a:endParaRPr lang="ru-RU"/>
        </a:p>
      </dgm:t>
    </dgm:pt>
    <dgm:pt modelId="{6FC0B56A-973D-4156-8F32-F5E8D61F88E8}" type="sibTrans" cxnId="{0226E649-D3DB-4ED3-948B-80DCAD1E4CE3}">
      <dgm:prSet/>
      <dgm:spPr/>
      <dgm:t>
        <a:bodyPr/>
        <a:lstStyle/>
        <a:p>
          <a:endParaRPr lang="ru-RU"/>
        </a:p>
      </dgm:t>
    </dgm:pt>
    <dgm:pt modelId="{41A3AA05-4DE2-4B49-9A24-399468C7C738}">
      <dgm:prSet phldrT="[Текст]"/>
      <dgm:spPr/>
      <dgm:t>
        <a:bodyPr/>
        <a:lstStyle/>
        <a:p>
          <a:r>
            <a:rPr lang="ru-RU" dirty="0"/>
            <a:t>Просветительский этап</a:t>
          </a:r>
        </a:p>
      </dgm:t>
    </dgm:pt>
    <dgm:pt modelId="{8277F664-A6BC-42CF-94A9-066F60391A3E}" type="parTrans" cxnId="{5D18B3A4-4E29-4111-BBFE-2CA7412BF2AD}">
      <dgm:prSet/>
      <dgm:spPr/>
      <dgm:t>
        <a:bodyPr/>
        <a:lstStyle/>
        <a:p>
          <a:endParaRPr lang="ru-RU"/>
        </a:p>
      </dgm:t>
    </dgm:pt>
    <dgm:pt modelId="{F565E5CE-BD1D-4280-954A-E78C55AC33CF}" type="sibTrans" cxnId="{5D18B3A4-4E29-4111-BBFE-2CA7412BF2AD}">
      <dgm:prSet/>
      <dgm:spPr/>
      <dgm:t>
        <a:bodyPr/>
        <a:lstStyle/>
        <a:p>
          <a:endParaRPr lang="ru-RU"/>
        </a:p>
      </dgm:t>
    </dgm:pt>
    <dgm:pt modelId="{489D0265-7682-4B34-879D-45143D7C21CF}">
      <dgm:prSet phldrT="[Текст]"/>
      <dgm:spPr/>
      <dgm:t>
        <a:bodyPr/>
        <a:lstStyle/>
        <a:p>
          <a:r>
            <a:rPr lang="ru-RU" dirty="0"/>
            <a:t>Практический этап (совместная деятельность)</a:t>
          </a:r>
        </a:p>
      </dgm:t>
    </dgm:pt>
    <dgm:pt modelId="{B2C1718B-60D9-44C3-92CE-8CE30E0E47FE}" type="parTrans" cxnId="{AC68D2F8-2B99-4B66-8C45-3725A6CF955A}">
      <dgm:prSet/>
      <dgm:spPr/>
      <dgm:t>
        <a:bodyPr/>
        <a:lstStyle/>
        <a:p>
          <a:endParaRPr lang="ru-RU"/>
        </a:p>
      </dgm:t>
    </dgm:pt>
    <dgm:pt modelId="{0CC5F610-A9F5-496B-A221-9508525CC044}" type="sibTrans" cxnId="{AC68D2F8-2B99-4B66-8C45-3725A6CF955A}">
      <dgm:prSet/>
      <dgm:spPr/>
      <dgm:t>
        <a:bodyPr/>
        <a:lstStyle/>
        <a:p>
          <a:endParaRPr lang="ru-RU"/>
        </a:p>
      </dgm:t>
    </dgm:pt>
    <dgm:pt modelId="{C7E3BAEF-EB6B-4A64-87D1-560FC1638477}">
      <dgm:prSet phldrT="[Текст]"/>
      <dgm:spPr/>
      <dgm:t>
        <a:bodyPr/>
        <a:lstStyle/>
        <a:p>
          <a:r>
            <a:rPr lang="ru-RU" dirty="0"/>
            <a:t> Поддерживающий этап</a:t>
          </a:r>
        </a:p>
      </dgm:t>
    </dgm:pt>
    <dgm:pt modelId="{C09F5D2A-C815-458D-87D6-B2C6C4011E2C}" type="parTrans" cxnId="{3A2433CC-E781-4283-BA2F-C02460A7D8FE}">
      <dgm:prSet/>
      <dgm:spPr/>
      <dgm:t>
        <a:bodyPr/>
        <a:lstStyle/>
        <a:p>
          <a:endParaRPr lang="ru-RU"/>
        </a:p>
      </dgm:t>
    </dgm:pt>
    <dgm:pt modelId="{362EDC37-77FF-455D-8250-3261E263D86D}" type="sibTrans" cxnId="{3A2433CC-E781-4283-BA2F-C02460A7D8FE}">
      <dgm:prSet/>
      <dgm:spPr/>
      <dgm:t>
        <a:bodyPr/>
        <a:lstStyle/>
        <a:p>
          <a:endParaRPr lang="ru-RU"/>
        </a:p>
      </dgm:t>
    </dgm:pt>
    <dgm:pt modelId="{B3F64E92-B279-496B-BF24-D779F972C6F3}" type="pres">
      <dgm:prSet presAssocID="{F140C35F-8A2B-4C3B-866C-10105F5450AE}" presName="Name0" presStyleCnt="0">
        <dgm:presLayoutVars>
          <dgm:dir/>
          <dgm:animLvl val="lvl"/>
          <dgm:resizeHandles val="exact"/>
        </dgm:presLayoutVars>
      </dgm:prSet>
      <dgm:spPr/>
    </dgm:pt>
    <dgm:pt modelId="{DAD627FD-1C8E-4A94-810B-E683DDB71D47}" type="pres">
      <dgm:prSet presAssocID="{C7E3BAEF-EB6B-4A64-87D1-560FC1638477}" presName="boxAndChildren" presStyleCnt="0"/>
      <dgm:spPr/>
    </dgm:pt>
    <dgm:pt modelId="{8B4BBBC5-7F71-470B-BA9C-7FCA24FE7344}" type="pres">
      <dgm:prSet presAssocID="{C7E3BAEF-EB6B-4A64-87D1-560FC1638477}" presName="parentTextBox" presStyleLbl="node1" presStyleIdx="0" presStyleCnt="4" custLinFactNeighborX="-276" custLinFactNeighborY="190"/>
      <dgm:spPr/>
    </dgm:pt>
    <dgm:pt modelId="{19C6C33B-3950-4B39-A6A8-BBC08F8DFF48}" type="pres">
      <dgm:prSet presAssocID="{0CC5F610-A9F5-496B-A221-9508525CC044}" presName="sp" presStyleCnt="0"/>
      <dgm:spPr/>
    </dgm:pt>
    <dgm:pt modelId="{601CB46E-1FF3-4788-826D-C271B4929C15}" type="pres">
      <dgm:prSet presAssocID="{489D0265-7682-4B34-879D-45143D7C21CF}" presName="arrowAndChildren" presStyleCnt="0"/>
      <dgm:spPr/>
    </dgm:pt>
    <dgm:pt modelId="{6CFFE9EB-DFD2-461D-B032-9091602749CE}" type="pres">
      <dgm:prSet presAssocID="{489D0265-7682-4B34-879D-45143D7C21CF}" presName="parentTextArrow" presStyleLbl="node1" presStyleIdx="1" presStyleCnt="4"/>
      <dgm:spPr/>
    </dgm:pt>
    <dgm:pt modelId="{F23802E0-41E4-4F17-9FC7-C93BBA0F1EE4}" type="pres">
      <dgm:prSet presAssocID="{F565E5CE-BD1D-4280-954A-E78C55AC33CF}" presName="sp" presStyleCnt="0"/>
      <dgm:spPr/>
    </dgm:pt>
    <dgm:pt modelId="{B87C9B08-B6A1-43C3-9FA3-81F6239997EF}" type="pres">
      <dgm:prSet presAssocID="{41A3AA05-4DE2-4B49-9A24-399468C7C738}" presName="arrowAndChildren" presStyleCnt="0"/>
      <dgm:spPr/>
    </dgm:pt>
    <dgm:pt modelId="{C18A44F4-D939-4298-B8CC-6F5DCC0D97F5}" type="pres">
      <dgm:prSet presAssocID="{41A3AA05-4DE2-4B49-9A24-399468C7C738}" presName="parentTextArrow" presStyleLbl="node1" presStyleIdx="2" presStyleCnt="4"/>
      <dgm:spPr/>
    </dgm:pt>
    <dgm:pt modelId="{DD16D374-5FE3-4FE9-8D03-6A2E3073C780}" type="pres">
      <dgm:prSet presAssocID="{6FC0B56A-973D-4156-8F32-F5E8D61F88E8}" presName="sp" presStyleCnt="0"/>
      <dgm:spPr/>
    </dgm:pt>
    <dgm:pt modelId="{970D220E-00A2-4C5E-9DA8-B80ECF778C4F}" type="pres">
      <dgm:prSet presAssocID="{D318978B-7EF0-42A9-9B9F-D3223AB6FC0F}" presName="arrowAndChildren" presStyleCnt="0"/>
      <dgm:spPr/>
    </dgm:pt>
    <dgm:pt modelId="{31E03DF7-27AB-4858-B213-FF1B1074A213}" type="pres">
      <dgm:prSet presAssocID="{D318978B-7EF0-42A9-9B9F-D3223AB6FC0F}" presName="parentTextArrow" presStyleLbl="node1" presStyleIdx="3" presStyleCnt="4"/>
      <dgm:spPr/>
    </dgm:pt>
  </dgm:ptLst>
  <dgm:cxnLst>
    <dgm:cxn modelId="{0226E649-D3DB-4ED3-948B-80DCAD1E4CE3}" srcId="{F140C35F-8A2B-4C3B-866C-10105F5450AE}" destId="{D318978B-7EF0-42A9-9B9F-D3223AB6FC0F}" srcOrd="0" destOrd="0" parTransId="{F2E9F9A1-8A46-4316-A576-59D1ACE98162}" sibTransId="{6FC0B56A-973D-4156-8F32-F5E8D61F88E8}"/>
    <dgm:cxn modelId="{1CB64A7F-BB65-4833-9352-DE64E68300F5}" type="presOf" srcId="{41A3AA05-4DE2-4B49-9A24-399468C7C738}" destId="{C18A44F4-D939-4298-B8CC-6F5DCC0D97F5}" srcOrd="0" destOrd="0" presId="urn:microsoft.com/office/officeart/2005/8/layout/process4"/>
    <dgm:cxn modelId="{E97A2186-F406-40FE-8999-3F7A4121A5E6}" type="presOf" srcId="{D318978B-7EF0-42A9-9B9F-D3223AB6FC0F}" destId="{31E03DF7-27AB-4858-B213-FF1B1074A213}" srcOrd="0" destOrd="0" presId="urn:microsoft.com/office/officeart/2005/8/layout/process4"/>
    <dgm:cxn modelId="{58699687-15D3-4886-9BB3-48B9980E37DD}" type="presOf" srcId="{F140C35F-8A2B-4C3B-866C-10105F5450AE}" destId="{B3F64E92-B279-496B-BF24-D779F972C6F3}" srcOrd="0" destOrd="0" presId="urn:microsoft.com/office/officeart/2005/8/layout/process4"/>
    <dgm:cxn modelId="{4EEE408C-1291-49ED-A130-18722C57B625}" type="presOf" srcId="{489D0265-7682-4B34-879D-45143D7C21CF}" destId="{6CFFE9EB-DFD2-461D-B032-9091602749CE}" srcOrd="0" destOrd="0" presId="urn:microsoft.com/office/officeart/2005/8/layout/process4"/>
    <dgm:cxn modelId="{763E5D8D-C1FF-426C-B76F-B89C6CC3A29A}" type="presOf" srcId="{C7E3BAEF-EB6B-4A64-87D1-560FC1638477}" destId="{8B4BBBC5-7F71-470B-BA9C-7FCA24FE7344}" srcOrd="0" destOrd="0" presId="urn:microsoft.com/office/officeart/2005/8/layout/process4"/>
    <dgm:cxn modelId="{5D18B3A4-4E29-4111-BBFE-2CA7412BF2AD}" srcId="{F140C35F-8A2B-4C3B-866C-10105F5450AE}" destId="{41A3AA05-4DE2-4B49-9A24-399468C7C738}" srcOrd="1" destOrd="0" parTransId="{8277F664-A6BC-42CF-94A9-066F60391A3E}" sibTransId="{F565E5CE-BD1D-4280-954A-E78C55AC33CF}"/>
    <dgm:cxn modelId="{3A2433CC-E781-4283-BA2F-C02460A7D8FE}" srcId="{F140C35F-8A2B-4C3B-866C-10105F5450AE}" destId="{C7E3BAEF-EB6B-4A64-87D1-560FC1638477}" srcOrd="3" destOrd="0" parTransId="{C09F5D2A-C815-458D-87D6-B2C6C4011E2C}" sibTransId="{362EDC37-77FF-455D-8250-3261E263D86D}"/>
    <dgm:cxn modelId="{AC68D2F8-2B99-4B66-8C45-3725A6CF955A}" srcId="{F140C35F-8A2B-4C3B-866C-10105F5450AE}" destId="{489D0265-7682-4B34-879D-45143D7C21CF}" srcOrd="2" destOrd="0" parTransId="{B2C1718B-60D9-44C3-92CE-8CE30E0E47FE}" sibTransId="{0CC5F610-A9F5-496B-A221-9508525CC044}"/>
    <dgm:cxn modelId="{4D8C19A6-8A06-4CCB-BB7F-B7245977924B}" type="presParOf" srcId="{B3F64E92-B279-496B-BF24-D779F972C6F3}" destId="{DAD627FD-1C8E-4A94-810B-E683DDB71D47}" srcOrd="0" destOrd="0" presId="urn:microsoft.com/office/officeart/2005/8/layout/process4"/>
    <dgm:cxn modelId="{FF50F355-3861-4F8C-85B5-B48C6BD40BB7}" type="presParOf" srcId="{DAD627FD-1C8E-4A94-810B-E683DDB71D47}" destId="{8B4BBBC5-7F71-470B-BA9C-7FCA24FE7344}" srcOrd="0" destOrd="0" presId="urn:microsoft.com/office/officeart/2005/8/layout/process4"/>
    <dgm:cxn modelId="{C2FD13D6-9CA1-4CA5-8B78-D71C6A0D34A4}" type="presParOf" srcId="{B3F64E92-B279-496B-BF24-D779F972C6F3}" destId="{19C6C33B-3950-4B39-A6A8-BBC08F8DFF48}" srcOrd="1" destOrd="0" presId="urn:microsoft.com/office/officeart/2005/8/layout/process4"/>
    <dgm:cxn modelId="{478C7D34-8A54-42F7-84E4-F3C739113B0E}" type="presParOf" srcId="{B3F64E92-B279-496B-BF24-D779F972C6F3}" destId="{601CB46E-1FF3-4788-826D-C271B4929C15}" srcOrd="2" destOrd="0" presId="urn:microsoft.com/office/officeart/2005/8/layout/process4"/>
    <dgm:cxn modelId="{2602A2FA-8974-45E9-8BE4-6FACC4C66CE5}" type="presParOf" srcId="{601CB46E-1FF3-4788-826D-C271B4929C15}" destId="{6CFFE9EB-DFD2-461D-B032-9091602749CE}" srcOrd="0" destOrd="0" presId="urn:microsoft.com/office/officeart/2005/8/layout/process4"/>
    <dgm:cxn modelId="{C8DF7B38-92DB-4C3F-BA7A-0A8597BE327A}" type="presParOf" srcId="{B3F64E92-B279-496B-BF24-D779F972C6F3}" destId="{F23802E0-41E4-4F17-9FC7-C93BBA0F1EE4}" srcOrd="3" destOrd="0" presId="urn:microsoft.com/office/officeart/2005/8/layout/process4"/>
    <dgm:cxn modelId="{53C21D39-FD0B-4FA5-B54B-AA61D64C41E3}" type="presParOf" srcId="{B3F64E92-B279-496B-BF24-D779F972C6F3}" destId="{B87C9B08-B6A1-43C3-9FA3-81F6239997EF}" srcOrd="4" destOrd="0" presId="urn:microsoft.com/office/officeart/2005/8/layout/process4"/>
    <dgm:cxn modelId="{1C0DD509-2232-42C8-B783-0A45339C2E9A}" type="presParOf" srcId="{B87C9B08-B6A1-43C3-9FA3-81F6239997EF}" destId="{C18A44F4-D939-4298-B8CC-6F5DCC0D97F5}" srcOrd="0" destOrd="0" presId="urn:microsoft.com/office/officeart/2005/8/layout/process4"/>
    <dgm:cxn modelId="{89B551AC-F971-45CB-8F3D-EB57705FBD37}" type="presParOf" srcId="{B3F64E92-B279-496B-BF24-D779F972C6F3}" destId="{DD16D374-5FE3-4FE9-8D03-6A2E3073C780}" srcOrd="5" destOrd="0" presId="urn:microsoft.com/office/officeart/2005/8/layout/process4"/>
    <dgm:cxn modelId="{98DFE7D1-0AED-4887-8405-AA3B60826171}" type="presParOf" srcId="{B3F64E92-B279-496B-BF24-D779F972C6F3}" destId="{970D220E-00A2-4C5E-9DA8-B80ECF778C4F}" srcOrd="6" destOrd="0" presId="urn:microsoft.com/office/officeart/2005/8/layout/process4"/>
    <dgm:cxn modelId="{B953307C-E94A-4ACD-93A5-5C1E45B073CE}" type="presParOf" srcId="{970D220E-00A2-4C5E-9DA8-B80ECF778C4F}" destId="{31E03DF7-27AB-4858-B213-FF1B1074A21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BBBC5-7F71-470B-BA9C-7FCA24FE7344}">
      <dsp:nvSpPr>
        <dsp:cNvPr id="0" name=""/>
        <dsp:cNvSpPr/>
      </dsp:nvSpPr>
      <dsp:spPr>
        <a:xfrm>
          <a:off x="0" y="4111737"/>
          <a:ext cx="8053832" cy="8991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 Поддерживающий этап</a:t>
          </a:r>
        </a:p>
      </dsp:txBody>
      <dsp:txXfrm>
        <a:off x="0" y="4111737"/>
        <a:ext cx="8053832" cy="899174"/>
      </dsp:txXfrm>
    </dsp:sp>
    <dsp:sp modelId="{6CFFE9EB-DFD2-461D-B032-9091602749CE}">
      <dsp:nvSpPr>
        <dsp:cNvPr id="0" name=""/>
        <dsp:cNvSpPr/>
      </dsp:nvSpPr>
      <dsp:spPr>
        <a:xfrm rot="10800000">
          <a:off x="0" y="2740590"/>
          <a:ext cx="8053832" cy="1382930"/>
        </a:xfrm>
        <a:prstGeom prst="upArrowCallou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Практический этап (совместная деятельность)</a:t>
          </a:r>
        </a:p>
      </dsp:txBody>
      <dsp:txXfrm rot="10800000">
        <a:off x="0" y="2740590"/>
        <a:ext cx="8053832" cy="898586"/>
      </dsp:txXfrm>
    </dsp:sp>
    <dsp:sp modelId="{C18A44F4-D939-4298-B8CC-6F5DCC0D97F5}">
      <dsp:nvSpPr>
        <dsp:cNvPr id="0" name=""/>
        <dsp:cNvSpPr/>
      </dsp:nvSpPr>
      <dsp:spPr>
        <a:xfrm rot="10800000">
          <a:off x="0" y="1371146"/>
          <a:ext cx="8053832" cy="1382930"/>
        </a:xfrm>
        <a:prstGeom prst="upArrowCallou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Просветительский этап</a:t>
          </a:r>
        </a:p>
      </dsp:txBody>
      <dsp:txXfrm rot="10800000">
        <a:off x="0" y="1371146"/>
        <a:ext cx="8053832" cy="898586"/>
      </dsp:txXfrm>
    </dsp:sp>
    <dsp:sp modelId="{31E03DF7-27AB-4858-B213-FF1B1074A213}">
      <dsp:nvSpPr>
        <dsp:cNvPr id="0" name=""/>
        <dsp:cNvSpPr/>
      </dsp:nvSpPr>
      <dsp:spPr>
        <a:xfrm rot="10800000">
          <a:off x="0" y="1703"/>
          <a:ext cx="8053832" cy="1382930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Диагностический этап (выявление рисков) </a:t>
          </a:r>
        </a:p>
      </dsp:txBody>
      <dsp:txXfrm rot="10800000">
        <a:off x="0" y="1703"/>
        <a:ext cx="8053832" cy="898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AD0ED-6E93-43D6-867D-92AC0148B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4B5E61-B464-49CD-9471-0DD76842C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996BB-F072-465D-9885-61BD0248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20D385-3FD1-41D5-95A4-21B92D4B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91FCEE-8936-4B02-A646-2304CBEC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18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3DFA5-4F60-49D0-A2B2-07056734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0F4495-A94C-4501-98EB-15F2A0BD5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7CA28A-877C-428E-A1F9-C05CE6CF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438F9E-8DC8-4086-A4C4-661669D6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694B9E-E658-4D91-82C1-A2BF5603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0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79DA93-B2E6-43E1-B8C0-5D033617D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74DF87-CBB6-4949-89CA-A9F87B804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97153F-8EF9-4029-957B-564C7853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26F451-89B7-4B01-B677-4142F017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B3974A-C1FC-4AF4-B2A3-C65A8EFB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7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45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5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45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9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33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55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5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3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58CAE-887B-4286-8837-D0E46C78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3A4A71-58A8-4F37-8FC9-97F64341C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7E98A-EF0F-460E-BE9E-3D507FE2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AB89E-41C0-4476-968A-7AFC82BF3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59051-5A2F-4137-B40B-496C39CD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56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530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6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20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4956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37F59-13D4-41F2-8986-716A629F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7B0B0C-C86C-4F56-8C05-9619335AC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918BE2-72B4-42FC-8AAC-8638AD2B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753CF3-6B71-4143-8115-6A1BA9FD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C4EB9E-3794-471A-B6FE-11A9C9FD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9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48FD-7BCA-4A80-B0C0-2566A6244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C37FA-DCCA-47F2-B32A-2D954321D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67D899-5362-438E-9CFD-64BDCFC82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1388AC-5025-4731-99C5-ADAA2404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44466F-E306-4D4A-91DD-CB290535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2803-54E5-4C60-B139-05986322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2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A2439-E6FC-4877-8958-E6DF2D7B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B572AD-3E7F-461D-A1D8-7AEEFB8BE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2D5D55-7860-4FCE-8488-6EF6C91AC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A1F8EB-B529-4088-8B7D-81FEA4FA0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ACA9A2-D4E9-477F-A144-F3C31C30C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A8E55B-4B4A-4485-BEB3-D2FB1A6F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A4EE9F-2C9E-4D6E-A987-E70237FF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7E0C4B-DE3E-4D9F-9298-60D9B986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9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138BD-CA98-4ADF-895E-76FA25E6E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04D619-3626-41A0-A518-919DD096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5237BA-4E22-4689-A8FD-8BB390F6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F58088-4DAC-4A94-8D4F-A16754520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5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3B0EFB-8D11-4AB0-B621-00257056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81C0F1-7CAF-46F0-8CB7-C1DC3AD5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89E793-0B6B-41E1-9129-8ED6DAB9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12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A88EF-960E-42B3-B1BA-1465B99C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9DB0E9-DACD-451C-9C55-A8DD9D08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81BA05-9352-4585-97A9-246AD9537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E053BF-1639-41B8-A165-22431243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2779BA-0AE8-4B1A-9EA9-37A15974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D99F-2DF7-4E48-9990-018A6B36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8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27236-1156-4A2D-AF59-544C7634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BEAB97-714F-4958-9C52-FA3C09B5A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4D7194-A515-42A5-9B4A-101ED3CA7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4EAD5C-DE7F-4EE5-85A8-28269D71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414592-DD5A-437E-99EB-9C64C1C7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7223F3-3971-44CA-A752-4DCB16F0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0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CBDF8-692A-4172-9013-DE52E7FC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69C4E2-8B8C-4518-B348-DFBD4AB35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D4A08-AAC2-441E-AB13-2DCACD12E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AD5A0-0FFA-4856-AF8E-83A64A6727D2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47983-EAAF-49F2-A474-53AE4C54E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536963-BD18-47F8-8E20-C0EE011D0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61C0-3671-4B11-A85D-1EEB0699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8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3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117820"/>
            <a:ext cx="10616697" cy="24109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939EBC"/>
                </a:solidFill>
              </a:rPr>
              <a:t>Вебинар для педагогов-психологов</a:t>
            </a: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«Взаимодействие с семьями по профилактике рисков школьной неуспешности. Рекомендации педагогам ДОО и НОО»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2B859-41F8-B66A-2DA9-330698418F46}"/>
              </a:ext>
            </a:extLst>
          </p:cNvPr>
          <p:cNvSpPr txBox="1">
            <a:spLocks/>
          </p:cNvSpPr>
          <p:nvPr/>
        </p:nvSpPr>
        <p:spPr>
          <a:xfrm>
            <a:off x="3617976" y="5563673"/>
            <a:ext cx="4956048" cy="62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39EB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20.04.2026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108F9B-0618-4DCB-8E18-6098D92B8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45732"/>
          <a:stretch/>
        </p:blipFill>
        <p:spPr>
          <a:xfrm>
            <a:off x="4336160" y="3920401"/>
            <a:ext cx="3519680" cy="10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FC1E-1245-2ADB-AF8F-4B8AD661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592659"/>
            <a:ext cx="10515600" cy="1325563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Диагностика и анализ ситуации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C696A-78C1-9F2A-8C5E-7CFF2E80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000000"/>
                </a:solidFill>
                <a:effectLst/>
                <a:latin typeface="-apple-system"/>
              </a:rPr>
              <a:t>Травматическое расстройство развития (</a:t>
            </a:r>
            <a:r>
              <a:rPr lang="en" b="1" dirty="0">
                <a:solidFill>
                  <a:srgbClr val="000000"/>
                </a:solidFill>
                <a:effectLst/>
                <a:latin typeface="-apple-system"/>
              </a:rPr>
              <a:t>Developmental Trauma Disorder, DTD)</a:t>
            </a:r>
            <a:r>
              <a:rPr lang="en" b="0" dirty="0">
                <a:solidFill>
                  <a:srgbClr val="000000"/>
                </a:solidFill>
                <a:effectLst/>
                <a:latin typeface="-apple-system"/>
              </a:rPr>
              <a:t> — </a:t>
            </a:r>
            <a:r>
              <a:rPr lang="ru-RU" b="0" dirty="0">
                <a:solidFill>
                  <a:srgbClr val="000000"/>
                </a:solidFill>
                <a:effectLst/>
                <a:latin typeface="-apple-system"/>
              </a:rPr>
              <a:t>это состояние, которое возникает в результате длительной и кумулятивной межличностной травмы в раннем возрасте. Оно нарушает формирование надёжной привязанности к опекунам и кардинально меняет базовые представления человека о себе, других людях и мире. </a:t>
            </a:r>
            <a:r>
              <a:rPr lang="en" b="0" dirty="0">
                <a:solidFill>
                  <a:srgbClr val="000000"/>
                </a:solidFill>
                <a:effectLst/>
                <a:latin typeface="-apple-system"/>
              </a:rPr>
              <a:t>DTD </a:t>
            </a:r>
            <a:r>
              <a:rPr lang="ru-RU" b="0" dirty="0">
                <a:solidFill>
                  <a:srgbClr val="000000"/>
                </a:solidFill>
                <a:effectLst/>
                <a:latin typeface="-apple-system"/>
              </a:rPr>
              <a:t>не включено в официальные диагностические системы (например, </a:t>
            </a:r>
            <a:r>
              <a:rPr lang="en" b="0" dirty="0">
                <a:solidFill>
                  <a:srgbClr val="000000"/>
                </a:solidFill>
                <a:effectLst/>
                <a:latin typeface="-apple-system"/>
              </a:rPr>
              <a:t>DSM </a:t>
            </a:r>
            <a:r>
              <a:rPr lang="ru-RU" b="0" dirty="0">
                <a:solidFill>
                  <a:srgbClr val="000000"/>
                </a:solidFill>
                <a:effectLst/>
                <a:latin typeface="-apple-system"/>
              </a:rPr>
              <a:t>или МКБ), но активно изучается и обсуждается в контексте детской травмы.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80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96A3-3DA6-4126-8655-0D8961BA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50006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Травматическое расстройство </a:t>
            </a:r>
            <a:br>
              <a:rPr lang="ru-RU" dirty="0"/>
            </a:br>
            <a:r>
              <a:rPr lang="ru-RU" dirty="0"/>
              <a:t>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8B3FB6-E146-0615-2AEC-DF44A237A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effectLst/>
                <a:latin typeface="-apple-system"/>
              </a:rPr>
              <a:t>Причины и механизмы развития</a:t>
            </a:r>
          </a:p>
          <a:p>
            <a:pPr marL="0" indent="0" algn="l">
              <a:buNone/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ТРР</a:t>
            </a:r>
            <a:r>
              <a:rPr lang="en" b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ru-RU" b="0" dirty="0">
                <a:solidFill>
                  <a:srgbClr val="000000"/>
                </a:solidFill>
                <a:effectLst/>
                <a:latin typeface="-apple-system"/>
              </a:rPr>
              <a:t>возникает из-за повторяющихся или продолжительных травмирующих событий в детстве, таких как: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жестокое обращение (физическое, эмоциональное, сексуальное);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пренебрежение;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эмоциональное отвержение;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хроническое насилие в семье;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отсутствие эмоциональной поддержки со стороны значимых взрослых. </a:t>
            </a:r>
          </a:p>
          <a:p>
            <a:pPr marL="0" indent="0" algn="ctr">
              <a:buNone/>
            </a:pPr>
            <a:r>
              <a:rPr lang="ru-RU" b="0" u="sng" dirty="0">
                <a:solidFill>
                  <a:srgbClr val="000000"/>
                </a:solidFill>
                <a:effectLst/>
                <a:latin typeface="-apple-system"/>
              </a:rPr>
              <a:t>Эти переживания происходят в критические периоды развития, когда формируются основы привязанности, самовосприятия и навыки регуляции эмоций. В результате мозг «переключается» в режим выживания, что приводит к искажённому развитию личности и когнитивных функций</a:t>
            </a:r>
            <a:r>
              <a:rPr lang="ru-RU" b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1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481E6-CA45-CB10-9534-B7ECA2A5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" y="50006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Травматическое расстройство </a:t>
            </a:r>
            <a:br>
              <a:rPr lang="ru-RU" dirty="0"/>
            </a:br>
            <a:r>
              <a:rPr lang="ru-RU" dirty="0"/>
              <a:t>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1469C7-8C01-062C-EF59-D546070E1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u="sng" dirty="0">
                <a:solidFill>
                  <a:srgbClr val="000000"/>
                </a:solidFill>
                <a:effectLst/>
                <a:latin typeface="-apple-system"/>
              </a:rPr>
              <a:t>Эти переживания происходят в критические периоды развития, когда формируются основы привязанности, самовосприятия и навыки регуляции эмоций. В результате мозг «переключается» в режим выживания, что приводит к искажённому развитию личности и когнитивных функций</a:t>
            </a:r>
            <a:r>
              <a:rPr lang="ru-RU" b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dirty="0"/>
              <a:t>БЕЙ, БЕГИ, ЗАМРИ.</a:t>
            </a:r>
          </a:p>
          <a:p>
            <a:r>
              <a:rPr lang="ru-RU" dirty="0"/>
              <a:t>Не стоит недооценивать роль нейробиологии в ее влиянии на поведение личности. </a:t>
            </a:r>
          </a:p>
        </p:txBody>
      </p:sp>
    </p:spTree>
    <p:extLst>
      <p:ext uri="{BB962C8B-B14F-4D97-AF65-F5344CB8AC3E}">
        <p14:creationId xmlns:p14="http://schemas.microsoft.com/office/powerpoint/2010/main" val="162977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66F9B-67CF-1960-DA00-2DA276EB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с эмоциями дома…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B52C0-BB5A-D46C-C307-23C3B81E0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Две крайности –опека или попустительство…</a:t>
            </a:r>
            <a:br>
              <a:rPr lang="ru-RU" dirty="0"/>
            </a:br>
            <a:endParaRPr lang="ru-RU" dirty="0"/>
          </a:p>
          <a:p>
            <a:r>
              <a:rPr lang="ru-RU" dirty="0"/>
              <a:t>При любом варианте будут проблемы. </a:t>
            </a:r>
          </a:p>
          <a:p>
            <a:r>
              <a:rPr lang="ru-RU" dirty="0"/>
              <a:t>Нужен баланс. Тон воспитания всегда задает родитель. Главное что нужно помнить – никакая стратегия не заменит </a:t>
            </a:r>
            <a:r>
              <a:rPr lang="ru-RU" b="1" dirty="0">
                <a:solidFill>
                  <a:srgbClr val="FF0000"/>
                </a:solidFill>
              </a:rPr>
              <a:t>безусловную любовь и принятие. </a:t>
            </a:r>
          </a:p>
        </p:txBody>
      </p:sp>
    </p:spTree>
    <p:extLst>
      <p:ext uri="{BB962C8B-B14F-4D97-AF65-F5344CB8AC3E}">
        <p14:creationId xmlns:p14="http://schemas.microsoft.com/office/powerpoint/2010/main" val="198877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310CB-38B4-C356-8C89-4615FE81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Ловушки воспитания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07C3F2-8EFF-63A1-DF44-3CE7118CE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1.Не будьте слишком предсказуемы. Мыслите стратегически, поступать своевременно, а не импульсивно. Именно наши импульсивные реакции являются самыми предсказуемыми, как бы это странно не звучало.</a:t>
            </a:r>
          </a:p>
          <a:p>
            <a:pPr marL="0" indent="0">
              <a:buNone/>
            </a:pPr>
            <a:r>
              <a:rPr lang="ru-RU" dirty="0"/>
              <a:t>2.Не задавайте вопросы на которые вы уже знаете ответы</a:t>
            </a:r>
          </a:p>
          <a:p>
            <a:r>
              <a:rPr lang="ru-RU" dirty="0"/>
              <a:t>Не надо «допытываться» до ребенка, если вы уже ТОЧНО в курсе что он сделал что-то не то. Это только усилит желание лгать или неправильно вести себя дальше. </a:t>
            </a:r>
            <a:br>
              <a:rPr lang="ru-RU" dirty="0"/>
            </a:br>
            <a:r>
              <a:rPr lang="ru-RU" dirty="0"/>
              <a:t>3.Партнерство с ребенком, командный подход. </a:t>
            </a:r>
          </a:p>
          <a:p>
            <a:r>
              <a:rPr lang="ru-RU" dirty="0"/>
              <a:t>Добро и принятие при общении</a:t>
            </a:r>
          </a:p>
          <a:p>
            <a:r>
              <a:rPr lang="ru-RU" dirty="0"/>
              <a:t>Уважение к ребенку и его интересам</a:t>
            </a:r>
          </a:p>
          <a:p>
            <a:r>
              <a:rPr lang="ru-RU" dirty="0"/>
              <a:t>Личный пример в том , что хотим исправить у ребенка.</a:t>
            </a:r>
          </a:p>
          <a:p>
            <a:pPr marL="0" indent="0">
              <a:buNone/>
            </a:pPr>
            <a:r>
              <a:rPr lang="ru-RU" dirty="0"/>
              <a:t>4.</a:t>
            </a:r>
            <a:r>
              <a:rPr lang="ru-RU" b="1" dirty="0">
                <a:solidFill>
                  <a:srgbClr val="FF0000"/>
                </a:solidFill>
              </a:rPr>
              <a:t>ШКОЛА ДОЛЖНА ОСТАВАТЬСЯ В ШКОЛЕ. А ДОМ БЫТЬ БЕЗОПАСНЫМ МЕСТОМ!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182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300B6-0372-DD52-62D9-9E648ED2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971F16-51B3-71E8-2B86-6C664531A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1663" y="857251"/>
            <a:ext cx="6858002" cy="51435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C6AED1-E71C-27D3-4D15-08E37920B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83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65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66F9B-67CF-1960-DA00-2DA276EB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с эмоциями дома…</a:t>
            </a:r>
            <a:br>
              <a:rPr lang="ru-RU" dirty="0"/>
            </a:br>
            <a:r>
              <a:rPr lang="ru-RU" dirty="0"/>
              <a:t>Рефлексия для родителя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B52C0-BB5A-D46C-C307-23C3B81E0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8774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Подумайте какая стратегия воспитания, по вашему мнению, вам больше всего нужна для вашего ребенка и вас?</a:t>
            </a:r>
          </a:p>
          <a:p>
            <a:pPr marL="0" indent="0">
              <a:buNone/>
            </a:pPr>
            <a:r>
              <a:rPr lang="ru-RU" dirty="0"/>
              <a:t>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2</a:t>
            </a:r>
            <a:r>
              <a:rPr lang="ru-RU" dirty="0"/>
              <a:t>. Проанализируйте сложности и проблемы которые могут возникнуть при ее внедрении у вас?</a:t>
            </a:r>
          </a:p>
          <a:p>
            <a:pPr marL="0" indent="0">
              <a:buNone/>
            </a:pPr>
            <a:r>
              <a:rPr lang="ru-RU" dirty="0"/>
              <a:t>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ru-RU" dirty="0"/>
              <a:t>. Поможет ли эта стратегия улучшить ваши отношения с ребенком?</a:t>
            </a:r>
          </a:p>
          <a:p>
            <a:pPr marL="0" indent="0">
              <a:buNone/>
            </a:pPr>
            <a:r>
              <a:rPr lang="ru-RU" dirty="0"/>
              <a:t>______________________________________________________________________________________________________________________________________________________________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542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D5AF4-CB4E-C824-BD39-DE9052902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с эмоциями в школе…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F9FA4-58CB-0312-4CE3-2489E087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Если школа место стресса…</a:t>
            </a:r>
          </a:p>
          <a:p>
            <a:endParaRPr lang="ru-RU" dirty="0"/>
          </a:p>
          <a:p>
            <a:r>
              <a:rPr lang="ru-RU" dirty="0"/>
              <a:t>1.Регулируется ли поведение ребенка</a:t>
            </a:r>
          </a:p>
          <a:p>
            <a:r>
              <a:rPr lang="ru-RU" dirty="0"/>
              <a:t>2.Случалось ли что бы ребенок попадал в зону невозврата?</a:t>
            </a:r>
            <a:br>
              <a:rPr lang="ru-RU" dirty="0"/>
            </a:br>
            <a:r>
              <a:rPr lang="ru-RU" dirty="0"/>
              <a:t>3.Помогают ли мои стратегии взаимодействия что бы это не происходило и поведение ребенка улучшалось?</a:t>
            </a:r>
          </a:p>
        </p:txBody>
      </p:sp>
    </p:spTree>
    <p:extLst>
      <p:ext uri="{BB962C8B-B14F-4D97-AF65-F5344CB8AC3E}">
        <p14:creationId xmlns:p14="http://schemas.microsoft.com/office/powerpoint/2010/main" val="4051952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D5AF4-CB4E-C824-BD39-DE9052902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с эмоциями в школе…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F9FA4-58CB-0312-4CE3-2489E087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1.Измените ожидания от ребенка. Если это необходимо возьмите паузу. Это будет ваша точка с которой вы создаете новый ключевой момент в выборе другой линии поведения.</a:t>
            </a:r>
          </a:p>
          <a:p>
            <a:r>
              <a:rPr lang="ru-RU" dirty="0"/>
              <a:t>2.Помощь в перезагрузке мозга. Пока у нас наблюдается перегрузка и ребенок еще в плену эмоций, обсуждать ничего нет смысла. Изучение сенсорных особенностей ребенка, выявление ведущих модальностей,  поможет нам прийти к превентивному пониманию того как предотвратить воздействие сложных триггеров и как унять бурю. </a:t>
            </a:r>
            <a:r>
              <a:rPr lang="ru-RU" b="1" dirty="0">
                <a:solidFill>
                  <a:srgbClr val="FF0000"/>
                </a:solidFill>
              </a:rPr>
              <a:t>ДАЕМ ПЕРЕДЫШКУ ВСЕМ В КЛАССЕ. </a:t>
            </a:r>
          </a:p>
        </p:txBody>
      </p:sp>
    </p:spTree>
    <p:extLst>
      <p:ext uri="{BB962C8B-B14F-4D97-AF65-F5344CB8AC3E}">
        <p14:creationId xmlns:p14="http://schemas.microsoft.com/office/powerpoint/2010/main" val="1276738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E2ED6-7899-7C58-56A3-6C862782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58FFEA-E698-FD98-9753-97C0FD8F4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66" y="0"/>
            <a:ext cx="8150868" cy="6113151"/>
          </a:xfrm>
        </p:spPr>
      </p:pic>
    </p:spTree>
    <p:extLst>
      <p:ext uri="{BB962C8B-B14F-4D97-AF65-F5344CB8AC3E}">
        <p14:creationId xmlns:p14="http://schemas.microsoft.com/office/powerpoint/2010/main" val="400107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117820"/>
            <a:ext cx="10616697" cy="2840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«</a:t>
            </a:r>
            <a:r>
              <a:rPr lang="ru-RU" sz="3600" b="1" dirty="0"/>
              <a:t>Опыт работы педагога-психолога по организации разработки совместной̆ стратегии поддержки ребёнка родителями и педагогами</a:t>
            </a:r>
            <a:r>
              <a:rPr lang="ru-RU" sz="3600" b="1" dirty="0">
                <a:solidFill>
                  <a:srgbClr val="373C59"/>
                </a:solidFill>
              </a:rPr>
              <a:t>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6075D-8F4D-877C-C0AF-4EB194CE7456}"/>
              </a:ext>
            </a:extLst>
          </p:cNvPr>
          <p:cNvSpPr txBox="1"/>
          <p:nvPr/>
        </p:nvSpPr>
        <p:spPr>
          <a:xfrm>
            <a:off x="4613564" y="4466849"/>
            <a:ext cx="73778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/>
              <a:t>Сухорукова Анастасия Владимировна</a:t>
            </a:r>
          </a:p>
          <a:p>
            <a:pPr algn="r"/>
            <a:r>
              <a:rPr lang="ru-RU" dirty="0"/>
              <a:t>Клинический психолог, </a:t>
            </a:r>
          </a:p>
          <a:p>
            <a:pPr algn="r"/>
            <a:r>
              <a:rPr lang="ru-RU" dirty="0"/>
              <a:t>педагог-психолог МБУ ЦПМСП «Радуга» </a:t>
            </a:r>
          </a:p>
          <a:p>
            <a:pPr algn="r"/>
            <a:r>
              <a:rPr lang="ru-RU" dirty="0" err="1"/>
              <a:t>Г.о</a:t>
            </a:r>
            <a:r>
              <a:rPr lang="ru-RU" dirty="0"/>
              <a:t>. Балашиха</a:t>
            </a:r>
          </a:p>
        </p:txBody>
      </p:sp>
    </p:spTree>
    <p:extLst>
      <p:ext uri="{BB962C8B-B14F-4D97-AF65-F5344CB8AC3E}">
        <p14:creationId xmlns:p14="http://schemas.microsoft.com/office/powerpoint/2010/main" val="88989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D5AF4-CB4E-C824-BD39-DE9052902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с эмоциями в школе…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F9FA4-58CB-0312-4CE3-2489E087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Роль психолога:</a:t>
            </a:r>
          </a:p>
          <a:p>
            <a:r>
              <a:rPr lang="ru-RU" dirty="0"/>
              <a:t>1. Стратегии работают только в спокойном состоянии. Стараемся взаимодействовать с ребенком до перехода, а не после.</a:t>
            </a:r>
          </a:p>
          <a:p>
            <a:r>
              <a:rPr lang="ru-RU" dirty="0"/>
              <a:t>2.Задействуем как можно больше органов чувств.</a:t>
            </a:r>
          </a:p>
          <a:p>
            <a:r>
              <a:rPr lang="ru-RU" dirty="0"/>
              <a:t>3.Не задавать вопросов, не пытаться договориться или решать проблемы когда ребенок в зоне невозврата.</a:t>
            </a:r>
          </a:p>
          <a:p>
            <a:r>
              <a:rPr lang="ru-RU" dirty="0"/>
              <a:t>4.Необходимо переключение в режим отдыха.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338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D5AF4-CB4E-C824-BD39-DE9052902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Работа с эмоциями в школе…</a:t>
            </a:r>
            <a:br>
              <a:rPr lang="ru-RU" dirty="0"/>
            </a:br>
            <a:r>
              <a:rPr lang="ru-RU" dirty="0"/>
              <a:t>Рефлексия для учителя/педагога-психолога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F9FA4-58CB-0312-4CE3-2489E087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Напишите ситуацию из-за которой вы попали в зону невозврата, при взаимодействии с ребенком.</a:t>
            </a:r>
          </a:p>
          <a:p>
            <a:pPr marL="0" indent="0">
              <a:buNone/>
            </a:pPr>
            <a:r>
              <a:rPr lang="ru-RU" dirty="0"/>
              <a:t>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2</a:t>
            </a:r>
            <a:r>
              <a:rPr lang="ru-RU" dirty="0"/>
              <a:t>. Проанализируйте сложности и проблемы которые она вызвала. Подумайте что бы хотели сделать по другому именно в вашем поведении?</a:t>
            </a:r>
          </a:p>
          <a:p>
            <a:pPr marL="0" indent="0">
              <a:buNone/>
            </a:pPr>
            <a:r>
              <a:rPr lang="ru-RU" dirty="0"/>
              <a:t>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ru-RU" dirty="0"/>
              <a:t>. Подумайте где была та самая точка, в которой вы могли бы остановиться и изменить свою стратегию поведения. ______________________________________________________________________________________________________________________________________________________________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497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E6716D-7A30-5DC4-9DDA-3C058329A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«Я вижу и слышу тебя. Я принимаю тебя» </a:t>
            </a:r>
          </a:p>
          <a:p>
            <a:pPr marL="0" indent="0" algn="ctr">
              <a:buNone/>
            </a:pPr>
            <a:r>
              <a:rPr lang="ru-RU" dirty="0"/>
              <a:t>– вот что нужно при общении с ребенком как дома, так и в школе.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Мы не можем решить многих проблем ребенка.</a:t>
            </a:r>
          </a:p>
          <a:p>
            <a:pPr marL="0" indent="0" algn="ctr">
              <a:buNone/>
            </a:pPr>
            <a:r>
              <a:rPr lang="ru-RU" dirty="0"/>
              <a:t>Но!</a:t>
            </a:r>
          </a:p>
          <a:p>
            <a:pPr marL="0" indent="0" algn="ctr">
              <a:buNone/>
            </a:pPr>
            <a:r>
              <a:rPr lang="ru-RU" dirty="0"/>
              <a:t>Мы помогаем ребенку, обучив его справиться с трудными эмоциями, принимать и понимать себя лучше.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962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8A8112-E4A6-2B72-E0B1-D3470E446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t="41519" r="25126" b="24727"/>
          <a:stretch/>
        </p:blipFill>
        <p:spPr>
          <a:xfrm>
            <a:off x="1042989" y="3286126"/>
            <a:ext cx="2361237" cy="2314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A5CD9-D464-9C20-8A58-F92A95FEB2E2}"/>
              </a:ext>
            </a:extLst>
          </p:cNvPr>
          <p:cNvSpPr txBox="1"/>
          <p:nvPr/>
        </p:nvSpPr>
        <p:spPr>
          <a:xfrm>
            <a:off x="4653016" y="3775031"/>
            <a:ext cx="5192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+7 926 033 84 53</a:t>
            </a:r>
          </a:p>
          <a:p>
            <a:endParaRPr lang="ru-RU" sz="2800" dirty="0"/>
          </a:p>
          <a:p>
            <a:r>
              <a:rPr lang="en-US" sz="2800" dirty="0" err="1"/>
              <a:t>Oneandperfect@yandex.ru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6E1F7-06AA-116D-55B5-D93582E4BFE1}"/>
              </a:ext>
            </a:extLst>
          </p:cNvPr>
          <p:cNvSpPr txBox="1"/>
          <p:nvPr/>
        </p:nvSpPr>
        <p:spPr>
          <a:xfrm>
            <a:off x="1029665" y="959311"/>
            <a:ext cx="8815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Профессиональное сообщество </a:t>
            </a:r>
          </a:p>
          <a:p>
            <a:pPr algn="ctr"/>
            <a:r>
              <a:rPr lang="ru-RU" sz="4400" b="1" dirty="0"/>
              <a:t> «Специалисты помогающих профессий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420282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0"/>
          <p:cNvSpPr txBox="1"/>
          <p:nvPr/>
        </p:nvSpPr>
        <p:spPr>
          <a:xfrm>
            <a:off x="1113748" y="2114533"/>
            <a:ext cx="9964504" cy="106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467"/>
              <a:t>«Как заинтересовать родителей школьной жизнью»</a:t>
            </a:r>
          </a:p>
        </p:txBody>
      </p:sp>
      <p:sp>
        <p:nvSpPr>
          <p:cNvPr id="21" name="Text 1"/>
          <p:cNvSpPr txBox="1"/>
          <p:nvPr/>
        </p:nvSpPr>
        <p:spPr>
          <a:xfrm>
            <a:off x="643602" y="5636880"/>
            <a:ext cx="10904796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67" dirty="0" err="1"/>
              <a:t>Профилактика</a:t>
            </a:r>
            <a:r>
              <a:rPr sz="1867" dirty="0"/>
              <a:t> </a:t>
            </a:r>
            <a:r>
              <a:rPr sz="1867" dirty="0" err="1"/>
              <a:t>неуспешности</a:t>
            </a:r>
            <a:r>
              <a:rPr sz="1867" dirty="0"/>
              <a:t> </a:t>
            </a:r>
            <a:r>
              <a:rPr sz="1867" dirty="0" err="1"/>
              <a:t>через</a:t>
            </a:r>
            <a:r>
              <a:rPr sz="1867" dirty="0"/>
              <a:t> </a:t>
            </a:r>
            <a:r>
              <a:rPr sz="1867" dirty="0" err="1"/>
              <a:t>активное</a:t>
            </a:r>
            <a:r>
              <a:rPr sz="1867" dirty="0"/>
              <a:t> </a:t>
            </a:r>
            <a:r>
              <a:rPr sz="1867" dirty="0" err="1"/>
              <a:t>вовлечение</a:t>
            </a:r>
            <a:r>
              <a:rPr sz="1867" dirty="0"/>
              <a:t> </a:t>
            </a:r>
            <a:r>
              <a:rPr sz="1867" dirty="0" err="1"/>
              <a:t>родителей</a:t>
            </a:r>
            <a:r>
              <a:rPr sz="1867" dirty="0"/>
              <a:t> в </a:t>
            </a:r>
            <a:r>
              <a:rPr sz="1867" dirty="0" err="1"/>
              <a:t>образовательный</a:t>
            </a:r>
            <a:r>
              <a:rPr sz="1867" dirty="0"/>
              <a:t> </a:t>
            </a:r>
            <a:r>
              <a:rPr sz="1867" dirty="0" err="1"/>
              <a:t>процесс</a:t>
            </a:r>
            <a:endParaRPr sz="1867" dirty="0"/>
          </a:p>
        </p:txBody>
      </p:sp>
      <p:sp>
        <p:nvSpPr>
          <p:cNvPr id="22" name="Подготовила:…"/>
          <p:cNvSpPr txBox="1"/>
          <p:nvPr/>
        </p:nvSpPr>
        <p:spPr>
          <a:xfrm>
            <a:off x="9284560" y="3517345"/>
            <a:ext cx="4711273" cy="1456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33"/>
              <a:t>Подготовила:</a:t>
            </a:r>
          </a:p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33"/>
              <a:t>учитель начальных классов</a:t>
            </a:r>
          </a:p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33"/>
              <a:t>МБОУ СОШ №9</a:t>
            </a:r>
          </a:p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33"/>
              <a:t>г.о. Ступино</a:t>
            </a:r>
          </a:p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33"/>
              <a:t>Пудикова А.А.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7929" y="1317239"/>
            <a:ext cx="3994363" cy="447508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 0"/>
          <p:cNvSpPr txBox="1"/>
          <p:nvPr/>
        </p:nvSpPr>
        <p:spPr>
          <a:xfrm>
            <a:off x="538563" y="3233485"/>
            <a:ext cx="5645607" cy="1857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15000"/>
              </a:lnSpc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33"/>
              <a:t>   Неуспешность — одна из актуальных проблем современного образования. Она проявляется не только в низких оценках, но и в потере интереса к учёбе, снижении самооценки, трудностях в социализации.</a:t>
            </a:r>
          </a:p>
        </p:txBody>
      </p:sp>
      <p:sp>
        <p:nvSpPr>
          <p:cNvPr id="26" name="Text 1"/>
          <p:cNvSpPr txBox="1"/>
          <p:nvPr/>
        </p:nvSpPr>
        <p:spPr>
          <a:xfrm>
            <a:off x="657504" y="1335700"/>
            <a:ext cx="5821601" cy="88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/>
              <a:t>Актуальность проблемы школьной неуспешности</a:t>
            </a:r>
          </a:p>
        </p:txBody>
      </p:sp>
      <p:sp>
        <p:nvSpPr>
          <p:cNvPr id="27" name="Text 2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2</a:t>
            </a:r>
          </a:p>
        </p:txBody>
      </p:sp>
      <p:pic>
        <p:nvPicPr>
          <p:cNvPr id="28" name="IMG_7284.jpg" descr="IMG_7284.jpg"/>
          <p:cNvPicPr>
            <a:picLocks noChangeAspect="1"/>
          </p:cNvPicPr>
          <p:nvPr/>
        </p:nvPicPr>
        <p:blipFill>
          <a:blip r:embed="rId3">
            <a:extLst/>
          </a:blip>
          <a:srcRect l="23554" r="5625"/>
          <a:stretch>
            <a:fillRect/>
          </a:stretch>
        </p:blipFill>
        <p:spPr>
          <a:xfrm>
            <a:off x="6982144" y="1151613"/>
            <a:ext cx="5105715" cy="4805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 0"/>
          <p:cNvSpPr txBox="1"/>
          <p:nvPr/>
        </p:nvSpPr>
        <p:spPr>
          <a:xfrm>
            <a:off x="8244934" y="2498899"/>
            <a:ext cx="3356004" cy="1674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Научные исследования подтверждают корреляцию вовлечённости родителей и повышенного уровня успеваемости и самостоятельности учащихся.</a:t>
            </a:r>
          </a:p>
        </p:txBody>
      </p:sp>
      <p:sp>
        <p:nvSpPr>
          <p:cNvPr id="33" name="Text 1"/>
          <p:cNvSpPr txBox="1"/>
          <p:nvPr/>
        </p:nvSpPr>
        <p:spPr>
          <a:xfrm>
            <a:off x="645932" y="2634714"/>
            <a:ext cx="3174403" cy="139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Семья формирует базовое отношение к учёбе, дисциплине и труду, задавая основу учебной мотивации ребёнка и его самооценки.</a:t>
            </a:r>
          </a:p>
        </p:txBody>
      </p:sp>
      <p:sp>
        <p:nvSpPr>
          <p:cNvPr id="34" name="Text 2"/>
          <p:cNvSpPr txBox="1"/>
          <p:nvPr/>
        </p:nvSpPr>
        <p:spPr>
          <a:xfrm>
            <a:off x="4445432" y="2634714"/>
            <a:ext cx="3174403" cy="139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Активное участие родителей повышает уверенность ребёнка, стимулирует интерес к знаниям и способствует успешной адаптации в коллективе.</a:t>
            </a:r>
          </a:p>
        </p:txBody>
      </p:sp>
      <p:sp>
        <p:nvSpPr>
          <p:cNvPr id="35" name="Text 3"/>
          <p:cNvSpPr txBox="1"/>
          <p:nvPr/>
        </p:nvSpPr>
        <p:spPr>
          <a:xfrm>
            <a:off x="1040883" y="1542638"/>
            <a:ext cx="10949203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/>
              <a:t>Влияние семьи на учебную мотивацию ребёнка</a:t>
            </a:r>
          </a:p>
        </p:txBody>
      </p:sp>
      <p:sp>
        <p:nvSpPr>
          <p:cNvPr id="36" name="Text 4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3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4304" y="2028710"/>
            <a:ext cx="5532928" cy="320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 0"/>
          <p:cNvSpPr txBox="1"/>
          <p:nvPr/>
        </p:nvSpPr>
        <p:spPr>
          <a:xfrm>
            <a:off x="6232834" y="5431468"/>
            <a:ext cx="5636801" cy="215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15000"/>
              </a:lnSpc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Российские социологические опросы, 2019–2021 гг.</a:t>
            </a:r>
          </a:p>
        </p:txBody>
      </p:sp>
      <p:sp>
        <p:nvSpPr>
          <p:cNvPr id="41" name="Text 1"/>
          <p:cNvSpPr txBox="1"/>
          <p:nvPr/>
        </p:nvSpPr>
        <p:spPr>
          <a:xfrm>
            <a:off x="554565" y="2054047"/>
            <a:ext cx="4721207" cy="3150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50000"/>
              </a:lnSpc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733"/>
              <a:t>С возрастом детей уменьшается удовлетворённость родителей качеством обучения и уровень их активности в школьной жизни.</a:t>
            </a:r>
          </a:p>
          <a:p>
            <a:pPr>
              <a:lnSpc>
                <a:spcPct val="150000"/>
              </a:lnSpc>
              <a:defRPr sz="1300">
                <a:latin typeface="Arial"/>
                <a:ea typeface="Arial"/>
                <a:cs typeface="Arial"/>
                <a:sym typeface="Arial"/>
              </a:defRPr>
            </a:pPr>
            <a:endParaRPr sz="1733"/>
          </a:p>
          <a:p>
            <a:pPr>
              <a:lnSpc>
                <a:spcPct val="150000"/>
              </a:lnSpc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733"/>
              <a:t>Снижение участия родителей в старших классах свидетельствует о необходимости поиска новых форм взаимодействия.</a:t>
            </a:r>
          </a:p>
        </p:txBody>
      </p:sp>
      <p:sp>
        <p:nvSpPr>
          <p:cNvPr id="42" name="Text 2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4</a:t>
            </a:r>
          </a:p>
        </p:txBody>
      </p:sp>
      <p:sp>
        <p:nvSpPr>
          <p:cNvPr id="43" name="Text 3"/>
          <p:cNvSpPr txBox="1"/>
          <p:nvPr/>
        </p:nvSpPr>
        <p:spPr>
          <a:xfrm>
            <a:off x="619600" y="1062807"/>
            <a:ext cx="10952801" cy="88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/>
              <a:t>Динамика вовлечённости родителей по возрасту детей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727" y="184907"/>
            <a:ext cx="11534547" cy="6488187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ext 0"/>
          <p:cNvSpPr txBox="1"/>
          <p:nvPr/>
        </p:nvSpPr>
        <p:spPr>
          <a:xfrm>
            <a:off x="912834" y="2230256"/>
            <a:ext cx="4733601" cy="825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15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Ограниченное время из-за профессиональных и домашних обязанностей снижает возможности родителей поддерживать контакт со школой.</a:t>
            </a:r>
          </a:p>
        </p:txBody>
      </p:sp>
      <p:sp>
        <p:nvSpPr>
          <p:cNvPr id="47" name="Text 1"/>
          <p:cNvSpPr txBox="1"/>
          <p:nvPr/>
        </p:nvSpPr>
        <p:spPr>
          <a:xfrm>
            <a:off x="6536567" y="2088779"/>
            <a:ext cx="4733604" cy="110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15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Психологические барьеры и негативный школьный опыт часто вызывают страх и отчуждение при взаимодействии с образовательным учреждением.</a:t>
            </a:r>
          </a:p>
        </p:txBody>
      </p:sp>
      <p:sp>
        <p:nvSpPr>
          <p:cNvPr id="48" name="Text 2"/>
          <p:cNvSpPr txBox="1"/>
          <p:nvPr/>
        </p:nvSpPr>
        <p:spPr>
          <a:xfrm>
            <a:off x="912834" y="4728090"/>
            <a:ext cx="4733601" cy="825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15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Неуверенность в собственных компетенциях и непонимание роли затрудняют участие в учебном процессе ребенка.</a:t>
            </a:r>
          </a:p>
        </p:txBody>
      </p:sp>
      <p:sp>
        <p:nvSpPr>
          <p:cNvPr id="49" name="Text 3"/>
          <p:cNvSpPr txBox="1"/>
          <p:nvPr/>
        </p:nvSpPr>
        <p:spPr>
          <a:xfrm>
            <a:off x="6536567" y="4728090"/>
            <a:ext cx="4733604" cy="825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15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Культурные различия и языковой барьер усложняют коммуникацию с семьями мигрантов, уменьшая их вовлечённость.</a:t>
            </a:r>
          </a:p>
        </p:txBody>
      </p:sp>
      <p:sp>
        <p:nvSpPr>
          <p:cNvPr id="50" name="Text 4"/>
          <p:cNvSpPr txBox="1"/>
          <p:nvPr/>
        </p:nvSpPr>
        <p:spPr>
          <a:xfrm>
            <a:off x="1334042" y="1054253"/>
            <a:ext cx="11093201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/>
              <a:t>Причины недостаточного участия родителей</a:t>
            </a:r>
          </a:p>
        </p:txBody>
      </p:sp>
      <p:sp>
        <p:nvSpPr>
          <p:cNvPr id="51" name="Text 5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5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233" y="4092361"/>
            <a:ext cx="2868771" cy="189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35" y="156076"/>
            <a:ext cx="11914531" cy="6701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735" y="156076"/>
            <a:ext cx="11914531" cy="6701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4871" y="4087875"/>
            <a:ext cx="2942259" cy="194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 4" descr="Imag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 5" descr="Imag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 8" descr="Image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ext 0"/>
          <p:cNvSpPr txBox="1"/>
          <p:nvPr/>
        </p:nvSpPr>
        <p:spPr>
          <a:xfrm>
            <a:off x="8095841" y="2475892"/>
            <a:ext cx="5042940" cy="116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defRPr sz="21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/>
              <a:t>Современные методы взаимодействия с родителями</a:t>
            </a:r>
          </a:p>
        </p:txBody>
      </p:sp>
      <p:sp>
        <p:nvSpPr>
          <p:cNvPr id="61" name="Text 1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6</a:t>
            </a:r>
          </a:p>
        </p:txBody>
      </p:sp>
      <p:sp>
        <p:nvSpPr>
          <p:cNvPr id="62" name="Text 2"/>
          <p:cNvSpPr txBox="1"/>
          <p:nvPr/>
        </p:nvSpPr>
        <p:spPr>
          <a:xfrm>
            <a:off x="1195667" y="1574071"/>
            <a:ext cx="2719599" cy="198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5000"/>
              </a:lnSpc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rPr sz="1333"/>
              <a:t>Видеоотчёты как средство вовлечения</a:t>
            </a:r>
          </a:p>
          <a:p>
            <a:pPr>
              <a:lnSpc>
                <a:spcPct val="115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endParaRPr sz="1467"/>
          </a:p>
          <a:p>
            <a:pPr>
              <a:lnSpc>
                <a:spcPct val="115000"/>
              </a:lnSpc>
              <a:defRPr sz="9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Создание регулярных видеоотчётов помогает родителям видеть школьную жизнь детей изнутри, даже при дефиците времени. Это стимулирует интерес и ощущение причастности.</a:t>
            </a:r>
          </a:p>
        </p:txBody>
      </p:sp>
      <p:sp>
        <p:nvSpPr>
          <p:cNvPr id="63" name="Text 3"/>
          <p:cNvSpPr txBox="1"/>
          <p:nvPr/>
        </p:nvSpPr>
        <p:spPr>
          <a:xfrm>
            <a:off x="4903567" y="1574071"/>
            <a:ext cx="2719600" cy="198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5000"/>
              </a:lnSpc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rPr sz="1333"/>
              <a:t>Позитивные звонки и обратная связь</a:t>
            </a:r>
          </a:p>
          <a:p>
            <a:pPr>
              <a:lnSpc>
                <a:spcPct val="115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endParaRPr sz="1467"/>
          </a:p>
          <a:p>
            <a:pPr>
              <a:lnSpc>
                <a:spcPct val="115000"/>
              </a:lnSpc>
              <a:defRPr sz="9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Систематические звонки с положительными новостями укрепляют доверие родителей, поднимают их мотивацию поддерживать ребёнка и улучшают коммуникацию с педагогами.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E37C5-B939-E681-2356-3049941B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842" y="916750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Кризис современного родительства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6AD52C-82BA-5C5A-939D-0A6CA27A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6485"/>
            <a:ext cx="10515600" cy="4351338"/>
          </a:xfrm>
        </p:spPr>
        <p:txBody>
          <a:bodyPr/>
          <a:lstStyle/>
          <a:p>
            <a:r>
              <a:rPr lang="ru-RU" dirty="0"/>
              <a:t>Выраженные отличия динамики созревания между поколениями. Тенденция к возрастанию количества семей с эмоционально незрелыми родителями.</a:t>
            </a:r>
          </a:p>
          <a:p>
            <a:r>
              <a:rPr lang="ru-RU" dirty="0"/>
              <a:t>Высокий уровень влияния цифровой среды. </a:t>
            </a:r>
          </a:p>
          <a:p>
            <a:r>
              <a:rPr lang="ru-RU" dirty="0"/>
              <a:t>Изобилие и в тоже время отсутствие систематизированных критериев и алгоритмов, рекомендаций, которые касаются концепций воспитания ребенка.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856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487" y="1691941"/>
            <a:ext cx="2933355" cy="245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 3" descr="Imag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9366" y="1665034"/>
            <a:ext cx="3133268" cy="2625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 4" descr="Imag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6981" y="1693707"/>
            <a:ext cx="3064823" cy="256798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ext 0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7</a:t>
            </a:r>
          </a:p>
        </p:txBody>
      </p:sp>
      <p:sp>
        <p:nvSpPr>
          <p:cNvPr id="69" name="Text 1"/>
          <p:cNvSpPr txBox="1"/>
          <p:nvPr/>
        </p:nvSpPr>
        <p:spPr>
          <a:xfrm>
            <a:off x="558031" y="4942099"/>
            <a:ext cx="360000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/>
              <a:t>Регулярные опросы и голосования вовлекают родителей в планирование школьных мероприятий, создавая чувство значимости и коллективной ответственности.</a:t>
            </a:r>
          </a:p>
        </p:txBody>
      </p:sp>
      <p:sp>
        <p:nvSpPr>
          <p:cNvPr id="70" name="Text 2"/>
          <p:cNvSpPr txBox="1"/>
          <p:nvPr/>
        </p:nvSpPr>
        <p:spPr>
          <a:xfrm>
            <a:off x="558031" y="4370012"/>
            <a:ext cx="360000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Голосования и совместные обсуждения</a:t>
            </a:r>
          </a:p>
        </p:txBody>
      </p:sp>
      <p:sp>
        <p:nvSpPr>
          <p:cNvPr id="71" name="Text 3"/>
          <p:cNvSpPr txBox="1"/>
          <p:nvPr/>
        </p:nvSpPr>
        <p:spPr>
          <a:xfrm>
            <a:off x="4260496" y="4942099"/>
            <a:ext cx="360000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/>
              <a:t>Недели национальной культуры и школьные спектакли с участием родителей способствуют социальной интеграции и развитию межкультурного понимания.</a:t>
            </a:r>
          </a:p>
        </p:txBody>
      </p:sp>
      <p:sp>
        <p:nvSpPr>
          <p:cNvPr id="72" name="Text 4"/>
          <p:cNvSpPr txBox="1"/>
          <p:nvPr/>
        </p:nvSpPr>
        <p:spPr>
          <a:xfrm>
            <a:off x="4260496" y="4493123"/>
            <a:ext cx="360000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Культурные и творческие события</a:t>
            </a:r>
          </a:p>
        </p:txBody>
      </p:sp>
      <p:sp>
        <p:nvSpPr>
          <p:cNvPr id="73" name="Text 5"/>
          <p:cNvSpPr txBox="1"/>
          <p:nvPr/>
        </p:nvSpPr>
        <p:spPr>
          <a:xfrm>
            <a:off x="7973867" y="4942099"/>
            <a:ext cx="360000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/>
              <a:t>Спортивные состязания и оформление школьных стен укрепляют связи между семьями и создают благоприятную атмосферу участия.</a:t>
            </a:r>
          </a:p>
        </p:txBody>
      </p:sp>
      <p:sp>
        <p:nvSpPr>
          <p:cNvPr id="74" name="Text 6"/>
          <p:cNvSpPr txBox="1"/>
          <p:nvPr/>
        </p:nvSpPr>
        <p:spPr>
          <a:xfrm>
            <a:off x="7973867" y="4370011"/>
            <a:ext cx="360000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Совместные спортивные мероприятия и оформление классов</a:t>
            </a:r>
          </a:p>
        </p:txBody>
      </p:sp>
      <p:sp>
        <p:nvSpPr>
          <p:cNvPr id="75" name="Text 7"/>
          <p:cNvSpPr txBox="1"/>
          <p:nvPr/>
        </p:nvSpPr>
        <p:spPr>
          <a:xfrm>
            <a:off x="1696181" y="1120891"/>
            <a:ext cx="11016003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/>
              <a:t>Формы совместных проектов и событий</a:t>
            </a:r>
          </a:p>
        </p:txBody>
      </p:sp>
      <p:pic>
        <p:nvPicPr>
          <p:cNvPr id="76" name="1LKqwW3FQhWYDnnz8LZggzyedVumvsAk5K5hBN5OOpbU1zrhfkH5DT8lpf1ZHlPaJlSXT-U2BTa_F1UJ02cpny7f.jpg" descr="1LKqwW3FQhWYDnnz8LZggzyedVumvsAk5K5hBN5OOpbU1zrhfkH5DT8lpf1ZHlPaJlSXT-U2BTa_F1UJ02cpny7f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3965" y="1705355"/>
            <a:ext cx="4093144" cy="2544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AVvk50tIg7_fDClUb9iofKxTnSUJ4YWKaoxuX8QZD7T3i_heIfZ8HVdH2W4fgyKML9DRUZLYQ7BJkw2AqNtV9wyV.jpg" descr="AVvk50tIg7_fDClUb9iofKxTnSUJ4YWKaoxuX8QZD7T3i_heIfZ8HVdH2W4fgyKML9DRUZLYQ7BJkw2AqNtV9wyV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64328" y="1665034"/>
            <a:ext cx="3944168" cy="2625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G_2299.jpg" descr="IMG_229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82" y="1638321"/>
            <a:ext cx="3849965" cy="2566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0"/>
          <p:cNvSpPr txBox="1"/>
          <p:nvPr/>
        </p:nvSpPr>
        <p:spPr>
          <a:xfrm>
            <a:off x="594855" y="2117156"/>
            <a:ext cx="4739607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 defTabSz="474121">
              <a:defRPr sz="12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Метод «100 вопросов взрослому» — это эффективная форма взаимодействия с родителями в начальной школе, направленная на укрепление сотрудничества между семьёй и школой, а также на развитие интереса детей к миру взрослых и их профессиям.</a:t>
            </a:r>
          </a:p>
        </p:txBody>
      </p:sp>
      <p:sp>
        <p:nvSpPr>
          <p:cNvPr id="81" name="Text 2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8</a:t>
            </a:r>
          </a:p>
        </p:txBody>
      </p:sp>
      <p:sp>
        <p:nvSpPr>
          <p:cNvPr id="82" name="Text 3"/>
          <p:cNvSpPr txBox="1"/>
          <p:nvPr/>
        </p:nvSpPr>
        <p:spPr>
          <a:xfrm>
            <a:off x="433796" y="1456854"/>
            <a:ext cx="11324408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/>
              <a:t>«100 вопросов взрослому»</a:t>
            </a:r>
          </a:p>
        </p:txBody>
      </p:sp>
      <p:sp>
        <p:nvSpPr>
          <p:cNvPr id="83" name="Основные этапы и приёмы метода…"/>
          <p:cNvSpPr txBox="1"/>
          <p:nvPr/>
        </p:nvSpPr>
        <p:spPr>
          <a:xfrm>
            <a:off x="5713538" y="3457689"/>
            <a:ext cx="6246277" cy="2339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defTabSz="474121">
              <a:defRPr sz="12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Основные этапы и приёмы метода</a:t>
            </a:r>
          </a:p>
          <a:p>
            <a:pPr algn="just" defTabSz="474121"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/>
          </a:p>
          <a:p>
            <a:pPr algn="just" defTabSz="474121"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- Подготовка: дети заранее готовят вопросы взрослым, вопросы могут быть как о профессиях, так и о личных качествах, увлечениях, жизненных принципах.</a:t>
            </a:r>
          </a:p>
          <a:p>
            <a:pPr algn="just" defTabSz="474121"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- Проведение мероприятия.</a:t>
            </a:r>
          </a:p>
          <a:p>
            <a:pPr algn="just" defTabSz="474121"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- Рефлексия: после беседы дети делятся впечатлениями, продолжают фразы вроде «Оказывается…», «Я горжусь своей мамой, потому что…», благодарят взрослых за участие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ext 0"/>
          <p:cNvSpPr txBox="1"/>
          <p:nvPr/>
        </p:nvSpPr>
        <p:spPr>
          <a:xfrm>
            <a:off x="884155" y="1996867"/>
            <a:ext cx="7156004" cy="260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just" defTabSz="474121">
              <a:defRPr sz="17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67"/>
              <a:t>Примеры вопросов взрослым</a:t>
            </a:r>
          </a:p>
          <a:p>
            <a:pPr algn="just" defTabSz="474121"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/>
          </a:p>
          <a:p>
            <a:pPr algn="just" defTabSz="474121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67"/>
              <a:t>- Кто по профессии твои родители?</a:t>
            </a:r>
          </a:p>
          <a:p>
            <a:pPr algn="just" defTabSz="474121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67"/>
              <a:t>- Почему вы выбрали эту профессию?</a:t>
            </a:r>
          </a:p>
          <a:p>
            <a:pPr algn="just" defTabSz="474121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67"/>
              <a:t>- Чем интересна ваша работа?</a:t>
            </a:r>
          </a:p>
          <a:p>
            <a:pPr algn="just" defTabSz="474121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67"/>
              <a:t>- Какие трудности были на работе?</a:t>
            </a:r>
          </a:p>
          <a:p>
            <a:pPr algn="just" defTabSz="474121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67"/>
              <a:t>- Кем вы хотели быть в детстве?</a:t>
            </a:r>
          </a:p>
          <a:p>
            <a:pPr algn="just" defTabSz="474121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67"/>
              <a:t>- Легко ли быть мамой/папой?</a:t>
            </a:r>
          </a:p>
          <a:p>
            <a:pPr algn="just" defTabSz="474121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67"/>
              <a:t>- Какие смешные моменты были на работе?</a:t>
            </a:r>
          </a:p>
        </p:txBody>
      </p:sp>
      <p:sp>
        <p:nvSpPr>
          <p:cNvPr id="87" name="Text 3"/>
          <p:cNvSpPr txBox="1"/>
          <p:nvPr/>
        </p:nvSpPr>
        <p:spPr>
          <a:xfrm>
            <a:off x="503399" y="1208962"/>
            <a:ext cx="11185203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/>
              <a:t>«100 вопросов взрослому»</a:t>
            </a:r>
          </a:p>
        </p:txBody>
      </p:sp>
      <p:sp>
        <p:nvSpPr>
          <p:cNvPr id="88" name="Text 4"/>
          <p:cNvSpPr txBox="1"/>
          <p:nvPr/>
        </p:nvSpPr>
        <p:spPr>
          <a:xfrm>
            <a:off x="11507201" y="6388534"/>
            <a:ext cx="786404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333"/>
              <a:t>9</a:t>
            </a:r>
          </a:p>
        </p:txBody>
      </p:sp>
      <p:pic>
        <p:nvPicPr>
          <p:cNvPr id="89" name="eLZ1aq2bcN5AaHZFjB5t2nbX-GWFNo8HXYNHyj8zAtjfxTyTKmCSapmZNijekIXVaNB1PskngmrEbAnVgxZ7IEj8.jpg" descr="eLZ1aq2bcN5AaHZFjB5t2nbX-GWFNo8HXYNHyj8zAtjfxTyTKmCSapmZNijekIXVaNB1PskngmrEbAnVgxZ7IEj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8828" y="2047911"/>
            <a:ext cx="5081049" cy="3953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0"/>
          <p:cNvSpPr txBox="1"/>
          <p:nvPr/>
        </p:nvSpPr>
        <p:spPr>
          <a:xfrm>
            <a:off x="1138513" y="2127482"/>
            <a:ext cx="10125895" cy="210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Синергия семьи и школы — фундамент успешного обучения</a:t>
            </a:r>
          </a:p>
          <a:p>
            <a:pPr>
              <a:lnSpc>
                <a:spcPct val="90000"/>
              </a:lnSpc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  <a:p>
            <a:pPr>
              <a:lnSpc>
                <a:spcPct val="9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867"/>
              <a:t>Эффективное сотрудничество родителей и школы способствует мотивации, ответственности и гармоничному развитию ребёнка, обеспечивая устойчивые образовательные результаты.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117820"/>
            <a:ext cx="10616697" cy="2840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«Взаимодействие с семьями по профилактике рисков школьной неуспешности: </a:t>
            </a:r>
            <a:br>
              <a:rPr lang="ru-RU" sz="3600" b="1" dirty="0">
                <a:solidFill>
                  <a:srgbClr val="373C59"/>
                </a:solidFill>
              </a:rPr>
            </a:br>
            <a:r>
              <a:rPr lang="ru-RU" sz="3600" b="1" dirty="0">
                <a:solidFill>
                  <a:srgbClr val="373C59"/>
                </a:solidFill>
              </a:rPr>
              <a:t>из опыта работы МБОУ СОШ № 16 </a:t>
            </a:r>
            <a:r>
              <a:rPr lang="ru-RU" sz="3600" b="1" dirty="0" err="1">
                <a:solidFill>
                  <a:srgbClr val="373C59"/>
                </a:solidFill>
              </a:rPr>
              <a:t>Г.о</a:t>
            </a:r>
            <a:r>
              <a:rPr lang="ru-RU" sz="3600" b="1" dirty="0">
                <a:solidFill>
                  <a:srgbClr val="373C59"/>
                </a:solidFill>
              </a:rPr>
              <a:t>. Коломна»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2B859-41F8-B66A-2DA9-330698418F46}"/>
              </a:ext>
            </a:extLst>
          </p:cNvPr>
          <p:cNvSpPr txBox="1">
            <a:spLocks/>
          </p:cNvSpPr>
          <p:nvPr/>
        </p:nvSpPr>
        <p:spPr>
          <a:xfrm>
            <a:off x="6867144" y="4544568"/>
            <a:ext cx="4956048" cy="165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/>
              <a:t>Педагог-психолог </a:t>
            </a:r>
          </a:p>
          <a:p>
            <a:pPr algn="r"/>
            <a:r>
              <a:rPr lang="ru-RU" dirty="0"/>
              <a:t>МБОУ СОШ № 16 </a:t>
            </a:r>
            <a:r>
              <a:rPr lang="ru-RU" dirty="0" err="1"/>
              <a:t>Г.о</a:t>
            </a:r>
            <a:r>
              <a:rPr lang="ru-RU" dirty="0"/>
              <a:t>. Коломна</a:t>
            </a:r>
          </a:p>
          <a:p>
            <a:pPr algn="r"/>
            <a:r>
              <a:rPr lang="ru-RU" dirty="0"/>
              <a:t>Рощина Александра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201010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FEFBD-40E9-89A4-E3AF-401BEC2D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150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Федеральный закон от 29.12.2012 N 273-ФЗ "Об образовании в Российской Федерации"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330B1-58B9-72FA-F2D7-8E3066CC1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64" y="2205545"/>
            <a:ext cx="10515600" cy="37654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Статья 44. Права, обязанности и ответственность в сфере образования родителей (законных представителей) несовершеннолетних обучающихся</a:t>
            </a:r>
          </a:p>
          <a:p>
            <a:pPr marL="0" indent="0">
              <a:lnSpc>
                <a:spcPct val="134000"/>
              </a:lnSpc>
              <a:buNone/>
            </a:pPr>
            <a:r>
              <a:rPr lang="ru-RU" dirty="0"/>
              <a:t>1. Родители (законные представители) несовершеннолетних обучающихся имеют преимущественное право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ребенка.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ru-RU" dirty="0"/>
              <a:t>2. Органы государственной власти и органы местного самоуправления, образовательные организации, российское движение детей и молодежи оказывают помощь родителям (законным представителям) несовершеннолетних обучающихся в воспитании детей, охране и 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ru-RU" dirty="0"/>
              <a:t>укреплении их физического и психического здоровья, развитии 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ru-RU" dirty="0"/>
              <a:t>индивидуальных способностей и необходимой коррекции 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ru-RU" dirty="0"/>
              <a:t>нарушений их развития.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81AB5E-F94B-3942-BF1E-38EE1F4CF1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962" y="4380929"/>
            <a:ext cx="4423833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7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F94A4-D432-0EBE-C6E0-F56BC6D03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496" y="2472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Этапы взаимодействия </a:t>
            </a:r>
            <a:br>
              <a:rPr lang="ru-RU" b="1" dirty="0"/>
            </a:br>
            <a:r>
              <a:rPr lang="ru-RU" b="1" dirty="0"/>
              <a:t>с семьей: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5F7D1-E274-7C28-2D8D-DEF44E7E0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304"/>
            <a:ext cx="10463784" cy="488765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613028D-0B68-F590-E84D-60F0AAA8A103}"/>
              </a:ext>
            </a:extLst>
          </p:cNvPr>
          <p:cNvGraphicFramePr/>
          <p:nvPr>
            <p:extLst/>
          </p:nvPr>
        </p:nvGraphicFramePr>
        <p:xfrm>
          <a:off x="2315464" y="1472184"/>
          <a:ext cx="8053832" cy="501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4608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4957B7-B336-F81C-E2F5-94A63EF638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82" y="199895"/>
            <a:ext cx="5734602" cy="32291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4E8E97-76F2-EF05-0F77-1359A11FC6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456" y="3556235"/>
            <a:ext cx="3399147" cy="32115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13ABBF-B039-3D2D-8E0A-540569EE68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744" y="3556235"/>
            <a:ext cx="4730496" cy="32115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BB296C0-7177-AB09-79DC-76BBE5CBBF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016" y="199895"/>
            <a:ext cx="6037114" cy="3225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200" y="3544363"/>
            <a:ext cx="3605784" cy="32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38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D25F2-79B4-E613-CDFF-8B7A46DE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C436FF-1F83-9FA8-99A1-3A7EA310F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68" y="3429000"/>
            <a:ext cx="5805564" cy="3265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FD8507-B857-9227-2680-162DE805E1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8" y="270166"/>
            <a:ext cx="3983131" cy="29873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CE691A-F36C-B4FB-734F-6C0EFED4E4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8182" y="270166"/>
            <a:ext cx="3863381" cy="29873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114E79-8958-B1F8-C67D-27D65C6E2A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5805563" cy="32656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C7D69C-7D62-A99C-E9E4-7BD354A743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73569" y="270165"/>
            <a:ext cx="3644863" cy="298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0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676F-126F-7B81-76F2-0B8D0EC0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970FAA6-21A0-11A9-6960-0A6036554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824" y="175969"/>
            <a:ext cx="4337375" cy="32530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856FB5-12B7-6659-8788-9333BD1EEB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3" y="3574123"/>
            <a:ext cx="4269455" cy="32120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DB6BAF-D3A1-2191-AEF3-749C8764B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824" y="3533189"/>
            <a:ext cx="4337375" cy="32530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6343BC-F36A-E613-E9BA-238B31B6AE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558" y="190652"/>
            <a:ext cx="7148948" cy="3253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416" y="3533189"/>
            <a:ext cx="2422685" cy="32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505A4-13C3-00E7-9ACD-5F6AF0DD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Стратегии поддержки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2B78A-61A4-D406-CAAF-D5801393C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Цель такой работы — создать условия для гармоничного развития личности ребёнка через объединение усилий семьи, педагогов и специалистов, посредством достижения правильного понимания того, что стоит за поведением ребенка.</a:t>
            </a:r>
          </a:p>
          <a:p>
            <a:pPr algn="l"/>
            <a:endParaRPr lang="ru-RU" dirty="0">
              <a:solidFill>
                <a:srgbClr val="333333"/>
              </a:solidFill>
              <a:latin typeface="YS Text"/>
            </a:endParaRP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Любое поведение ребенка это сигнал о том, что ему нужно.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latin typeface="YS Text"/>
              </a:rPr>
              <a:t>Тем более плохое поведение. </a:t>
            </a:r>
            <a:endParaRPr lang="ru-RU" b="1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3310704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0133F-CE0F-305E-4178-49065A8F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2B4A5A0-D415-4C6E-9CE8-7FDC2EBA2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39" y="365123"/>
            <a:ext cx="4131480" cy="30986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22AD6D-BF0B-255A-C7DD-E9B64E4DC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693" y="392554"/>
            <a:ext cx="3942756" cy="30638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32108B-B0E8-DD01-CA13-9BA5A55C21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7023" y="374267"/>
            <a:ext cx="3607338" cy="30638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D48063-EECD-1AAF-93E9-C696F2F977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39" y="3575304"/>
            <a:ext cx="4131480" cy="30986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6D4D5A-E67B-215E-0024-BB0A3EAE34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6693" y="3575304"/>
            <a:ext cx="3942756" cy="30986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B96936-0C49-2C99-9DFA-03750BB1DD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7023" y="3557017"/>
            <a:ext cx="3607338" cy="30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4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47" y="3397743"/>
            <a:ext cx="4388379" cy="3291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541" y="3397743"/>
            <a:ext cx="4388380" cy="32912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196" y="139489"/>
            <a:ext cx="7095724" cy="3115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7" y="126691"/>
            <a:ext cx="4170658" cy="31279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03" y="3397743"/>
            <a:ext cx="2476360" cy="32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12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05DC5-82A1-238C-15AC-E994DBD3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24EBB1-9379-0B87-0DBD-3BE21524D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256" y="712343"/>
            <a:ext cx="4389120" cy="29283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AF5689-E04E-087B-D740-8D47A0A0EB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2" y="712343"/>
            <a:ext cx="3913632" cy="2935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32BC07-DACC-4508-B00F-3A15754E57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0600" y="712343"/>
            <a:ext cx="3154680" cy="29123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371773-6D3D-30BA-89D3-978D69B3AB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880" y="3726450"/>
            <a:ext cx="5857016" cy="29283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A66494-B4B9-4651-69B4-D200C79B9D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6519" y="3742451"/>
            <a:ext cx="5707905" cy="291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89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21F4207-440A-4BAE-02CD-E10CF246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D51E4A-0ADC-9DAB-8F4F-264E6C75DF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579" y="208026"/>
            <a:ext cx="4294632" cy="3220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6062F3-2F15-1374-878A-4BCD300373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12" y="203936"/>
            <a:ext cx="4300085" cy="32250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5AD54-91BF-E5F3-D73E-1CCE9A6067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680" y="3546004"/>
            <a:ext cx="6351275" cy="31647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106323A-D825-C16C-E6E2-466FB80D8E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5131" y="229833"/>
            <a:ext cx="2530674" cy="31991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036" y="3547872"/>
            <a:ext cx="5168175" cy="31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32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CFCBC-D62F-C80C-A47B-E6429319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232" y="365125"/>
            <a:ext cx="6071616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Принципы эффективного взаимодействия с семьёй: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3453D5-3EA5-DBCC-10DC-FA0EEC288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Партнёрство. </a:t>
            </a:r>
          </a:p>
          <a:p>
            <a:r>
              <a:rPr lang="ru-RU" dirty="0"/>
              <a:t>Доверительность. </a:t>
            </a:r>
          </a:p>
          <a:p>
            <a:r>
              <a:rPr lang="ru-RU" dirty="0"/>
              <a:t>Индивидуализация. </a:t>
            </a:r>
          </a:p>
          <a:p>
            <a:r>
              <a:rPr lang="ru-RU" dirty="0"/>
              <a:t>Системность. </a:t>
            </a:r>
          </a:p>
          <a:p>
            <a:r>
              <a:rPr lang="ru-RU" dirty="0"/>
              <a:t>Позитивный акцент. </a:t>
            </a:r>
          </a:p>
          <a:p>
            <a:r>
              <a:rPr lang="ru-RU" dirty="0"/>
              <a:t>Конкретность. </a:t>
            </a:r>
          </a:p>
          <a:p>
            <a:r>
              <a:rPr lang="ru-RU" dirty="0"/>
              <a:t>Обратная связь. </a:t>
            </a:r>
          </a:p>
          <a:p>
            <a:r>
              <a:rPr lang="ru-RU" dirty="0"/>
              <a:t>Конфиденциальность.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8B0582-2291-34E7-23DB-326EB217A0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5352" y="1460500"/>
            <a:ext cx="5705856" cy="45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1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053E7-B065-7511-A099-49255DBB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" y="792670"/>
            <a:ext cx="1086612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Ошибки, которых следует избегать педагогам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CE318C-1428-2062-298D-BDF3EFA11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5393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Обвинение родителей в неуспехах ребёнка.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Формальный подход к взаимодействию (проведение мероприятий «для галочки»).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Игнорирование мнения и опыта родителей.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Использование сложной профессиональной терминологии без объяснений.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Односторонняя коммуникация (только информирование без обратной связи).</a:t>
            </a:r>
          </a:p>
        </p:txBody>
      </p:sp>
    </p:spTree>
    <p:extLst>
      <p:ext uri="{BB962C8B-B14F-4D97-AF65-F5344CB8AC3E}">
        <p14:creationId xmlns:p14="http://schemas.microsoft.com/office/powerpoint/2010/main" val="2421510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F2AA-B868-BABB-47A5-D36C966D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41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Практические рекомендации</a:t>
            </a:r>
            <a:br>
              <a:rPr lang="ru-RU" b="1" dirty="0"/>
            </a:br>
            <a:r>
              <a:rPr lang="ru-RU" b="1" dirty="0"/>
              <a:t>для педагогов ДОО: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FE3C7-CFAB-E2A3-F2BF-9043F642C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ru-RU" dirty="0"/>
              <a:t>1.	Начинайте работу с семьёй с первых дней посещения ребёнком детского сада.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ru-RU" dirty="0"/>
              <a:t>2.	Создавайте атмосферу доверия и открытости.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ru-RU" dirty="0"/>
              <a:t>3.	Регулярно информируйте родителей о достижениях ребёнка, акцентируя внимание на его сильных сторонах.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ru-RU" dirty="0"/>
              <a:t>4.	Обучайте родителей игровым методам развития: используйте игры на развитие внимания, памяти, мышления, мелкой моторики.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ru-RU" dirty="0"/>
              <a:t>5.	Проводите совместные праздники и мероприятия, где родители могут увидеть успехи своего ребёнка в непринуждённой обстановке.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ru-RU" dirty="0"/>
              <a:t>6.	Организуйте «Школу для родителей будущих первоклассников» с циклами занятий по подготовке к школе.</a:t>
            </a:r>
          </a:p>
          <a:p>
            <a:pPr>
              <a:lnSpc>
                <a:spcPct val="124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996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D6F15-7F3A-7DC9-ED57-3E75C631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4" y="38842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Практические рекомендации </a:t>
            </a:r>
            <a:br>
              <a:rPr lang="ru-RU" b="1" dirty="0"/>
            </a:br>
            <a:r>
              <a:rPr lang="ru-RU" b="1" dirty="0"/>
              <a:t>для педагогов начальной школы: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2DD3C-F8BD-0ED2-A020-1E230FECB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463040"/>
            <a:ext cx="11731752" cy="471392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34000"/>
              </a:lnSpc>
              <a:buNone/>
            </a:pPr>
            <a:r>
              <a:rPr lang="ru-RU" dirty="0"/>
              <a:t>1.	В начале учебного года проведите анкетирование и индивидуальные беседы, чтобы узнать особенности семейного воспитания и ожидания родителей.</a:t>
            </a:r>
          </a:p>
          <a:p>
            <a:pPr marL="0" indent="0">
              <a:lnSpc>
                <a:spcPct val="134000"/>
              </a:lnSpc>
              <a:buNone/>
            </a:pPr>
            <a:r>
              <a:rPr lang="ru-RU" dirty="0"/>
              <a:t>2.	Разработайте систему регулярной обратной связи: короткие сообщения об успехах, рекомендации по домашним заданиям.</a:t>
            </a:r>
          </a:p>
          <a:p>
            <a:pPr marL="0" indent="0">
              <a:lnSpc>
                <a:spcPct val="134000"/>
              </a:lnSpc>
              <a:buNone/>
            </a:pPr>
            <a:r>
              <a:rPr lang="ru-RU" dirty="0"/>
              <a:t>3.	Обучите родителей принципам конструктивной помощи с уроками: не делайте задания за ребёнка, а учите его искать решения.</a:t>
            </a:r>
          </a:p>
          <a:p>
            <a:pPr marL="0" indent="0">
              <a:lnSpc>
                <a:spcPct val="134000"/>
              </a:lnSpc>
              <a:buNone/>
            </a:pPr>
            <a:r>
              <a:rPr lang="ru-RU" dirty="0"/>
              <a:t>4.	Создавайте ситуации успеха для ребёнка и обязательно сообщайте об этом родителям.</a:t>
            </a:r>
          </a:p>
          <a:p>
            <a:pPr marL="0" indent="0">
              <a:lnSpc>
                <a:spcPct val="134000"/>
              </a:lnSpc>
              <a:buNone/>
            </a:pPr>
            <a:r>
              <a:rPr lang="ru-RU" dirty="0"/>
              <a:t>5.	При возникновении трудностей сразу подключайте родителей к поиску решений, избегайте обвинительного тона.</a:t>
            </a:r>
          </a:p>
          <a:p>
            <a:pPr marL="0" indent="0">
              <a:lnSpc>
                <a:spcPct val="134000"/>
              </a:lnSpc>
              <a:buNone/>
            </a:pPr>
            <a:r>
              <a:rPr lang="ru-RU" dirty="0"/>
              <a:t>6.	Организуйте родительский клуб по обмену опытом преодоления учебных трудностей.</a:t>
            </a:r>
          </a:p>
          <a:p>
            <a:pPr marL="0" indent="0">
              <a:lnSpc>
                <a:spcPct val="134000"/>
              </a:lnSpc>
              <a:buNone/>
            </a:pPr>
            <a:r>
              <a:rPr lang="ru-RU" dirty="0"/>
              <a:t>7.	Привлекайте родителей к участию в школьных мероприятиях и проектной деятельности.</a:t>
            </a:r>
          </a:p>
          <a:p>
            <a:pPr marL="0" indent="0">
              <a:lnSpc>
                <a:spcPct val="134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69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0BB3E-2477-2E35-AD82-A8421657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65C906-CC5D-DC40-B51F-A27A1C894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86" y="0"/>
            <a:ext cx="8158692" cy="6119019"/>
          </a:xfrm>
        </p:spPr>
      </p:pic>
    </p:spTree>
    <p:extLst>
      <p:ext uri="{BB962C8B-B14F-4D97-AF65-F5344CB8AC3E}">
        <p14:creationId xmlns:p14="http://schemas.microsoft.com/office/powerpoint/2010/main" val="235902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7FAD3-DC0E-3BC2-23E9-E1094796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dirty="0"/>
            </a:br>
            <a:r>
              <a:rPr lang="ru-RU" dirty="0"/>
              <a:t>Этапы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CA58D5-3209-CFE6-7021-BBF7D531A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Установление контакта и формирование доверия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 </a:t>
            </a:r>
          </a:p>
          <a:p>
            <a:pPr marL="514350" indent="-514350"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Диагностика и анализ ситуации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  Выявление проблемы и её обсуждение. </a:t>
            </a:r>
          </a:p>
          <a:p>
            <a:pPr algn="l">
              <a:buFont typeface="+mj-lt"/>
              <a:buAutoNum type="arabicPeriod"/>
            </a:pPr>
            <a:r>
              <a:rPr lang="ru-RU" i="0" dirty="0">
                <a:solidFill>
                  <a:srgbClr val="333333"/>
                </a:solidFill>
                <a:effectLst/>
                <a:latin typeface="YS Text"/>
              </a:rPr>
              <a:t>Совместная разработка мер помощи или коррекционной программы. 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i="0" dirty="0">
                <a:solidFill>
                  <a:srgbClr val="333333"/>
                </a:solidFill>
                <a:effectLst/>
                <a:latin typeface="YS Text"/>
              </a:rPr>
              <a:t>Планирование последующих встреч (при необходимости).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93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0CA65-4FFD-72DD-E7E4-BB4AB963F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3766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Установление контакта и доверия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213D97-C6E5-F03A-0B1F-DBD7AFC46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1435260"/>
            <a:ext cx="10821365" cy="480349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Сотрудничество.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Совместное определение целей, распределение сил и средств с учётом возможностей каждого участника образовательных отношений.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Равенство позиций.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Уважение точки зрения друг друга, отсутствие оценок в общении.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Открытость и доброжелательность.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Создание атмосферы доверия, искренности и естественности в общении.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37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D8EF38-395F-45F7-4D83-D46FFB227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0796" y="855589"/>
            <a:ext cx="6844708" cy="51335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6FD4E-297E-6C0B-3E44-C41BD08A870F}"/>
              </a:ext>
            </a:extLst>
          </p:cNvPr>
          <p:cNvSpPr txBox="1"/>
          <p:nvPr/>
        </p:nvSpPr>
        <p:spPr>
          <a:xfrm>
            <a:off x="995424" y="1213008"/>
            <a:ext cx="50118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Личностно-ориентированный подход.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Подбор мероприятий с учётом индивидуальности ребёнка, его потребностей и потенциальных возможностей.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Партнёрские отношения.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Педагог-психолог выступает в роли компетентного и доброжелательного консультанта, а не наставника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97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FC1E-1245-2ADB-AF8F-4B8AD661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592659"/>
            <a:ext cx="10515600" cy="1325563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Диагностика и анализ ситуации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C696A-78C1-9F2A-8C5E-7CFF2E80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ДОМ            ШКОЛА	ДРУЗЬЯ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-анализ среды в классе.</a:t>
            </a:r>
          </a:p>
          <a:p>
            <a:pPr marL="0" indent="0">
              <a:buNone/>
            </a:pPr>
            <a:r>
              <a:rPr lang="ru-RU" dirty="0"/>
              <a:t>-анализ среды дома.</a:t>
            </a:r>
          </a:p>
          <a:p>
            <a:pPr marL="0" indent="0">
              <a:buNone/>
            </a:pPr>
            <a:r>
              <a:rPr lang="ru-RU" dirty="0"/>
              <a:t>-наличие трудностей при установлении социальных контактов со сверстниками.</a:t>
            </a:r>
          </a:p>
          <a:p>
            <a:pPr marL="0" indent="0">
              <a:buNone/>
            </a:pPr>
            <a:r>
              <a:rPr lang="ru-RU" dirty="0"/>
              <a:t>-изучение и наблюдение за </a:t>
            </a:r>
            <a:r>
              <a:rPr lang="ru-RU" dirty="0" err="1"/>
              <a:t>сенсо</a:t>
            </a:r>
            <a:r>
              <a:rPr lang="ru-RU" dirty="0"/>
              <a:t>-моторными особенностями ребенка. Выявление триггеров запускающих процесс вхождения в </a:t>
            </a:r>
            <a:r>
              <a:rPr lang="ru-RU" b="1" i="1" dirty="0">
                <a:solidFill>
                  <a:srgbClr val="FF0000"/>
                </a:solidFill>
              </a:rPr>
              <a:t>зону невозврата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-анализ наличия </a:t>
            </a:r>
            <a:r>
              <a:rPr lang="ru-RU" b="1" dirty="0">
                <a:solidFill>
                  <a:srgbClr val="FF0000"/>
                </a:solidFill>
              </a:rPr>
              <a:t>НДО</a:t>
            </a:r>
            <a:r>
              <a:rPr lang="ru-RU" dirty="0"/>
              <a:t> – неблагоприятного детского опыта.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555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2196</Words>
  <Application>Microsoft Office PowerPoint</Application>
  <PresentationFormat>Широкоэкранный</PresentationFormat>
  <Paragraphs>212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-apple-system</vt:lpstr>
      <vt:lpstr>Arial</vt:lpstr>
      <vt:lpstr>Calibri</vt:lpstr>
      <vt:lpstr>Calibri Light</vt:lpstr>
      <vt:lpstr>Times New Roman</vt:lpstr>
      <vt:lpstr>Wingdings</vt:lpstr>
      <vt:lpstr>YS Text</vt:lpstr>
      <vt:lpstr>Тема Office</vt:lpstr>
      <vt:lpstr>1_Тема Office</vt:lpstr>
      <vt:lpstr>Вебинар для педагогов-психологов «Взаимодействие с семьями по профилактике рисков школьной неуспешности. Рекомендации педагогам ДОО и НОО»</vt:lpstr>
      <vt:lpstr> «Опыт работы педагога-психолога по организации разработки совместной̆ стратегии поддержки ребёнка родителями и педагогами»</vt:lpstr>
      <vt:lpstr>Кризис современного родительства</vt:lpstr>
      <vt:lpstr>Стратегии поддержки</vt:lpstr>
      <vt:lpstr>Презентация PowerPoint</vt:lpstr>
      <vt:lpstr> Этапы работы</vt:lpstr>
      <vt:lpstr>Установление контакта и доверия</vt:lpstr>
      <vt:lpstr>Презентация PowerPoint</vt:lpstr>
      <vt:lpstr>Диагностика и анализ ситуации</vt:lpstr>
      <vt:lpstr>Диагностика и анализ ситуации</vt:lpstr>
      <vt:lpstr>Травматическое расстройство  развития</vt:lpstr>
      <vt:lpstr>Травматическое расстройство  развития</vt:lpstr>
      <vt:lpstr>Работа с эмоциями дома…</vt:lpstr>
      <vt:lpstr>Ловушки воспитания</vt:lpstr>
      <vt:lpstr>Презентация PowerPoint</vt:lpstr>
      <vt:lpstr>Работа с эмоциями дома… Рефлексия для родителя</vt:lpstr>
      <vt:lpstr>Работа с эмоциями в школе…</vt:lpstr>
      <vt:lpstr>Работа с эмоциями в школе…</vt:lpstr>
      <vt:lpstr>Презентация PowerPoint</vt:lpstr>
      <vt:lpstr>Работа с эмоциями в школе…</vt:lpstr>
      <vt:lpstr>Работа с эмоциями в школе… Рефлексия для учителя/педагога-психолога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«Взаимодействие с семьями по профилактике рисков школьной неуспешности:  из опыта работы МБОУ СОШ № 16 Г.о. Коломна»</vt:lpstr>
      <vt:lpstr>Федеральный закон от 29.12.2012 N 273-ФЗ "Об образовании в Российской Федерации" </vt:lpstr>
      <vt:lpstr>Этапы взаимодействия  с семьей: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эффективного взаимодействия с семьёй: </vt:lpstr>
      <vt:lpstr>Ошибки, которых следует избегать педагогам</vt:lpstr>
      <vt:lpstr>Практические рекомендации для педагогов ДОО: </vt:lpstr>
      <vt:lpstr>Практические рекомендации  для педагогов начальной школы: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Вебинар для педагогов-психологов «Взаимодействие с семьями по профилактике рисков школьной неуспешности. Рекомендации педагогам ДОО и НОО»</dc:title>
  <dc:creator>CNPPM-1</dc:creator>
  <cp:lastModifiedBy>CNPPM-1</cp:lastModifiedBy>
  <cp:revision>7</cp:revision>
  <dcterms:created xsi:type="dcterms:W3CDTF">2026-04-20T10:22:26Z</dcterms:created>
  <dcterms:modified xsi:type="dcterms:W3CDTF">2026-04-20T10:36:21Z</dcterms:modified>
</cp:coreProperties>
</file>