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4" r:id="rId2"/>
    <p:sldId id="394" r:id="rId3"/>
    <p:sldId id="378" r:id="rId4"/>
    <p:sldId id="256" r:id="rId5"/>
    <p:sldId id="352" r:id="rId6"/>
    <p:sldId id="257" r:id="rId7"/>
    <p:sldId id="258" r:id="rId8"/>
    <p:sldId id="393" r:id="rId9"/>
    <p:sldId id="392" r:id="rId10"/>
    <p:sldId id="38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23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21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46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83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4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7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7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7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8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35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4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ppm.kuro-mo.ru/index.php/component/sppagebuilder/?view=page&amp;id=1478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obraztsi_i_opisaniya_vpr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disk.yandex.ru/d/yweEvi4kO1CWV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orms.yandex.ru/cloud/69da4efd6d2d7365c406bf99" TargetMode="External"/><Relationship Id="rId5" Type="http://schemas.openxmlformats.org/officeDocument/2006/relationships/hyperlink" Target="https://forms.yandex.ru/cloud/69da4de0068ff067cc0011ff" TargetMode="External"/><Relationship Id="rId4" Type="http://schemas.openxmlformats.org/officeDocument/2006/relationships/hyperlink" Target="https://forms.yandex.ru/cloud/69da498d4936395fa4b6894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x.ru/join/Qi7jERXphtx0p0wjpHnBGvHB_RsJ4ZVwqgZGnHv-Vm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9">
            <a:extLst>
              <a:ext uri="{FF2B5EF4-FFF2-40B4-BE49-F238E27FC236}">
                <a16:creationId xmlns:a16="http://schemas.microsoft.com/office/drawing/2014/main" id="{D16BA606-578A-4603-9EF0-DE6F9ACB0719}"/>
              </a:ext>
            </a:extLst>
          </p:cNvPr>
          <p:cNvSpPr txBox="1">
            <a:spLocks/>
          </p:cNvSpPr>
          <p:nvPr/>
        </p:nvSpPr>
        <p:spPr>
          <a:xfrm>
            <a:off x="1324422" y="2417401"/>
            <a:ext cx="9543154" cy="1013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 fontScale="92500"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defRPr sz="1800"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Calibri"/>
                <a:sym typeface="Calibri"/>
              </a:rPr>
              <a:t>«</a:t>
            </a:r>
            <a: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 Light"/>
                <a:ea typeface="+mj-ea"/>
              </a:rPr>
              <a:t>Управленческие решения и этапы открытия 1-го класса. Организация промежуточной аттестации во 2–4-х классах»</a:t>
            </a:r>
          </a:p>
        </p:txBody>
      </p:sp>
      <p:sp>
        <p:nvSpPr>
          <p:cNvPr id="7" name="Shape 50">
            <a:extLst>
              <a:ext uri="{FF2B5EF4-FFF2-40B4-BE49-F238E27FC236}">
                <a16:creationId xmlns:a16="http://schemas.microsoft.com/office/drawing/2014/main" id="{7080CD41-C0CE-4C75-907B-63BEF5A9F0E6}"/>
              </a:ext>
            </a:extLst>
          </p:cNvPr>
          <p:cNvSpPr/>
          <p:nvPr/>
        </p:nvSpPr>
        <p:spPr>
          <a:xfrm>
            <a:off x="3950248" y="5656050"/>
            <a:ext cx="4291503" cy="24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ru-RU" sz="1800" kern="0" dirty="0">
                <a:solidFill>
                  <a:sysClr val="windowText" lastClr="000000"/>
                </a:solidFill>
              </a:rPr>
              <a:t>15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.04.2026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23D482-9E5B-4BD0-BF85-1A6717379A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 b="45732"/>
          <a:stretch/>
        </p:blipFill>
        <p:spPr>
          <a:xfrm>
            <a:off x="4336160" y="4036726"/>
            <a:ext cx="3519680" cy="1013914"/>
          </a:xfrm>
          <a:prstGeom prst="rect">
            <a:avLst/>
          </a:prstGeom>
        </p:spPr>
      </p:pic>
      <p:sp>
        <p:nvSpPr>
          <p:cNvPr id="8" name="Shape 49">
            <a:extLst>
              <a:ext uri="{FF2B5EF4-FFF2-40B4-BE49-F238E27FC236}">
                <a16:creationId xmlns:a16="http://schemas.microsoft.com/office/drawing/2014/main" id="{40AD20AD-4A57-4B03-A939-916A1E133F8F}"/>
              </a:ext>
            </a:extLst>
          </p:cNvPr>
          <p:cNvSpPr txBox="1">
            <a:spLocks/>
          </p:cNvSpPr>
          <p:nvPr/>
        </p:nvSpPr>
        <p:spPr>
          <a:xfrm>
            <a:off x="1584399" y="1600930"/>
            <a:ext cx="9543154" cy="605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"/>
                <a:sym typeface="Calibri"/>
              </a:rPr>
              <a:t>Совещание руководителей ЭНШ</a:t>
            </a:r>
          </a:p>
        </p:txBody>
      </p:sp>
    </p:spTree>
    <p:extLst>
      <p:ext uri="{BB962C8B-B14F-4D97-AF65-F5344CB8AC3E}">
        <p14:creationId xmlns:p14="http://schemas.microsoft.com/office/powerpoint/2010/main" val="81099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35910EC-E297-416E-A4EB-5D8BB020730D}"/>
              </a:ext>
            </a:extLst>
          </p:cNvPr>
          <p:cNvSpPr txBox="1">
            <a:spLocks/>
          </p:cNvSpPr>
          <p:nvPr/>
        </p:nvSpPr>
        <p:spPr>
          <a:xfrm>
            <a:off x="3199638" y="362123"/>
            <a:ext cx="5792723" cy="946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 Light"/>
                <a:ea typeface="+mj-ea"/>
                <a:cs typeface="Calibri"/>
                <a:sym typeface="Calibri"/>
              </a:rPr>
              <a:t>Прием заявок на продолжение участия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 Light"/>
                <a:ea typeface="+mj-ea"/>
                <a:cs typeface="Calibri"/>
                <a:sym typeface="Calibri"/>
              </a:rPr>
              <a:t>в 2026 – 2027 учебном году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C290A04-9850-4CEA-8A6B-491C77423E9E}"/>
              </a:ext>
            </a:extLst>
          </p:cNvPr>
          <p:cNvSpPr/>
          <p:nvPr/>
        </p:nvSpPr>
        <p:spPr>
          <a:xfrm>
            <a:off x="762002" y="1599498"/>
            <a:ext cx="10515598" cy="919396"/>
          </a:xfrm>
          <a:prstGeom prst="roundRect">
            <a:avLst/>
          </a:prstGeom>
          <a:noFill/>
          <a:ln w="25400" cap="flat">
            <a:solidFill>
              <a:srgbClr val="4472C4"/>
            </a:solidFill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Helvetica Neue"/>
              </a:rPr>
              <a:t>С 20 апреля по 20 мая 2026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Helvetica Neue"/>
              </a:rPr>
              <a:t>через форму, размещенную на сайте ЦНППМ в разделе «Эффективная начальная школа»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F0D1BE-EED6-4D2B-BB99-245FE9056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015" y="2809976"/>
            <a:ext cx="2518585" cy="2518585"/>
          </a:xfrm>
          <a:prstGeom prst="rect">
            <a:avLst/>
          </a:prstGeom>
        </p:spPr>
      </p:pic>
      <p:sp>
        <p:nvSpPr>
          <p:cNvPr id="12" name="Shape 57">
            <a:extLst>
              <a:ext uri="{FF2B5EF4-FFF2-40B4-BE49-F238E27FC236}">
                <a16:creationId xmlns:a16="http://schemas.microsoft.com/office/drawing/2014/main" id="{F8435DEC-B989-435F-8155-AB194A4BA154}"/>
              </a:ext>
            </a:extLst>
          </p:cNvPr>
          <p:cNvSpPr/>
          <p:nvPr/>
        </p:nvSpPr>
        <p:spPr>
          <a:xfrm>
            <a:off x="762002" y="2754059"/>
            <a:ext cx="7871793" cy="3170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0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В заявке указывается: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Tx/>
              <a:buFont typeface="Wingdings" panose="05000000000000000000" pitchFamily="2" charset="2"/>
              <a:buChar char="ü"/>
              <a:tabLst/>
              <a:defRPr sz="1800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планируемое количество 1-х классов всего, из них по проекту ЭНШ, планируемое количество обучающихся по запросу родителей (рекомендовано не более 25)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ü"/>
              <a:defRPr sz="1800"/>
            </a:pPr>
            <a:r>
              <a:rPr lang="ru-RU" sz="2000" kern="0" dirty="0">
                <a:solidFill>
                  <a:sysClr val="windowText" lastClr="000000"/>
                </a:solidFill>
              </a:rPr>
              <a:t>количество 2-х, 3-х и 4-х классов ЭНШ в 2026/27, количество обучающихся в них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ü"/>
              <a:defRPr sz="1800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проведение подготовительной работы: диагностика дошкольников на определение уровня готовности к школе; </a:t>
            </a:r>
            <a:r>
              <a:rPr kumimoji="0" lang="ru-RU" sz="20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проект ОП НОО по ускоренному обучению в соответствии с ФГОС и ФОП </a:t>
            </a:r>
            <a:r>
              <a:rPr lang="ru-RU" sz="2000" u="sng" kern="0" dirty="0">
                <a:solidFill>
                  <a:sysClr val="windowText" lastClr="000000"/>
                </a:solidFill>
              </a:rPr>
              <a:t>НОО, с учетом изменений, внесенных на основании приказов №704, 729, 808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6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370DAB-CC66-A2E0-0857-EC78CB0BD609}"/>
              </a:ext>
            </a:extLst>
          </p:cNvPr>
          <p:cNvSpPr txBox="1"/>
          <p:nvPr/>
        </p:nvSpPr>
        <p:spPr>
          <a:xfrm>
            <a:off x="2500976" y="460228"/>
            <a:ext cx="6630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0" dirty="0">
                <a:solidFill>
                  <a:srgbClr val="1D3152"/>
                </a:solidFill>
                <a:latin typeface="Calibri Light"/>
                <a:ea typeface="+mj-ea"/>
                <a:cs typeface="Calibri"/>
              </a:rPr>
              <a:t>Алгоритм проведения промежуточной аттестации во 2-4 классах проекта «Эффективная начальная школа»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5D8E1-FA74-4546-39C1-82B60B065A43}"/>
              </a:ext>
            </a:extLst>
          </p:cNvPr>
          <p:cNvSpPr txBox="1"/>
          <p:nvPr/>
        </p:nvSpPr>
        <p:spPr>
          <a:xfrm>
            <a:off x="642906" y="2053541"/>
            <a:ext cx="109061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1. Издание приказа о проведении промежуточной аттестации: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сроки проведения работ;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ответственные в аудитории;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ответственные за проверку работ и сроки проверки;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сроки проведения анализа.</a:t>
            </a:r>
          </a:p>
          <a:p>
            <a:r>
              <a:rPr lang="ru-RU" sz="2000" dirty="0"/>
              <a:t>2. Проведение инструктажа.</a:t>
            </a:r>
          </a:p>
          <a:p>
            <a:r>
              <a:rPr lang="ru-RU" sz="2000" dirty="0"/>
              <a:t>3. Проведение работ (без присутствия педагога в классе).</a:t>
            </a:r>
          </a:p>
          <a:p>
            <a:r>
              <a:rPr lang="ru-RU" sz="2000" dirty="0"/>
              <a:t>4. Проверка педагогом, который не преподаёт в данном классе.</a:t>
            </a:r>
          </a:p>
          <a:p>
            <a:r>
              <a:rPr lang="ru-RU" sz="2000" dirty="0"/>
              <a:t>5. Проведение анализа результатов работ.</a:t>
            </a:r>
          </a:p>
          <a:p>
            <a:r>
              <a:rPr lang="ru-RU" sz="2000" dirty="0"/>
              <a:t>6. Составление тепловой карты ликвидации дефицитов.</a:t>
            </a:r>
          </a:p>
          <a:p>
            <a:r>
              <a:rPr lang="ru-RU" sz="2000" dirty="0"/>
              <a:t>7. Проведение собеседования с педагогами по организации коррекционной работы.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2497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7651" y="2008685"/>
            <a:ext cx="10616697" cy="12883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373C59"/>
                </a:solidFill>
              </a:rPr>
              <a:t>Демонстрационные версии </a:t>
            </a:r>
            <a:br>
              <a:rPr lang="ru-RU" sz="3600" b="1" dirty="0">
                <a:solidFill>
                  <a:srgbClr val="373C59"/>
                </a:solidFill>
              </a:rPr>
            </a:br>
            <a:r>
              <a:rPr lang="ru-RU" sz="3600" b="1" dirty="0">
                <a:solidFill>
                  <a:srgbClr val="373C59"/>
                </a:solidFill>
              </a:rPr>
              <a:t>контрольно-измерительных материалов</a:t>
            </a:r>
            <a:endParaRPr lang="ru-RU" sz="2400" b="1" dirty="0">
              <a:solidFill>
                <a:srgbClr val="373C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3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D5B4C1-516D-4496-B10A-B96FDC72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52" y="1191314"/>
            <a:ext cx="7532974" cy="45835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0F9567-9DDA-4DED-A0E7-0AB679C65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6" y="2176836"/>
            <a:ext cx="2594939" cy="259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5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7E74D4-2905-466D-AC38-F6C9A2B75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504" y="1189676"/>
            <a:ext cx="7216991" cy="44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1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EB6569-D43C-44E8-9C46-D5A7674B7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013" y="1210629"/>
            <a:ext cx="7905973" cy="474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91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08F9FC-62BA-49EB-B41E-34A77F7DD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892"/>
          <a:stretch/>
        </p:blipFill>
        <p:spPr>
          <a:xfrm>
            <a:off x="2116352" y="1052848"/>
            <a:ext cx="7470005" cy="176974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FCC42A-EEB4-4346-AB4B-0B36C8C839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760" b="4844"/>
          <a:stretch/>
        </p:blipFill>
        <p:spPr>
          <a:xfrm>
            <a:off x="2116353" y="2822591"/>
            <a:ext cx="7470005" cy="32447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96EF6C-F9CB-4ADE-9CDF-882866402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04" y="3546626"/>
            <a:ext cx="2441620" cy="244162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E6EE303-CA50-48A8-881B-56005382CB26}"/>
              </a:ext>
            </a:extLst>
          </p:cNvPr>
          <p:cNvSpPr/>
          <p:nvPr/>
        </p:nvSpPr>
        <p:spPr>
          <a:xfrm>
            <a:off x="9324303" y="2895255"/>
            <a:ext cx="2441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5"/>
              </a:rPr>
              <a:t>https://cppm.kuro-mo.ru/index.php/component/sppagebuilder/?view=page&amp;id=1478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077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C4D0EE-9F9E-7373-FA58-62DB7ADE4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664" y="1547330"/>
            <a:ext cx="892865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КИМы для проведения итоговых работ, шаблоны протоколов и аналитических справок на 2-й, 3-й и 4-й классы ЭНШ </a:t>
            </a:r>
            <a:r>
              <a:rPr lang="en-US" sz="2000" dirty="0">
                <a:hlinkClick r:id="rId2"/>
              </a:rPr>
              <a:t>https://disk.yandex.ru/d/yweEvi4kO1CWVg</a:t>
            </a: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
Образцы и описания проверочных работ для проведения ВПР в 2026 году 4-й класс </a:t>
            </a:r>
            <a:r>
              <a:rPr lang="en-US" sz="2000" dirty="0">
                <a:hlinkClick r:id="rId3"/>
              </a:rPr>
              <a:t>https://fioco.ru/obraztsi_i_opisaniya_vpr</a:t>
            </a: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
</a:t>
            </a:r>
            <a:r>
              <a:rPr lang="en-US" sz="2000" b="1" i="1" dirty="0"/>
              <a:t>Сроки проведения определяет образовательная организация</a:t>
            </a:r>
            <a:endParaRPr lang="ru-RU" sz="20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После проведения проверочных работ ответственный за проект в ОО заполняет форму «Результаты проверочных работ» </a:t>
            </a:r>
            <a:r>
              <a:rPr lang="en-US" sz="2000" b="1" dirty="0" err="1">
                <a:solidFill>
                  <a:srgbClr val="F15B4D"/>
                </a:solidFill>
              </a:rPr>
              <a:t>до</a:t>
            </a:r>
            <a:r>
              <a:rPr lang="en-US" sz="2000" b="1" dirty="0">
                <a:solidFill>
                  <a:srgbClr val="F15B4D"/>
                </a:solidFill>
              </a:rPr>
              <a:t> </a:t>
            </a:r>
            <a:r>
              <a:rPr lang="ru-RU" sz="2000" b="1" dirty="0">
                <a:solidFill>
                  <a:srgbClr val="F15B4D"/>
                </a:solidFill>
              </a:rPr>
              <a:t>0</a:t>
            </a:r>
            <a:r>
              <a:rPr lang="en-US" sz="2000" b="1" dirty="0">
                <a:solidFill>
                  <a:srgbClr val="F15B4D"/>
                </a:solidFill>
              </a:rPr>
              <a:t>6.0</a:t>
            </a:r>
            <a:r>
              <a:rPr lang="ru-RU" sz="2000" b="1" dirty="0">
                <a:solidFill>
                  <a:srgbClr val="F15B4D"/>
                </a:solidFill>
              </a:rPr>
              <a:t>6</a:t>
            </a:r>
            <a:r>
              <a:rPr lang="en-US" sz="2000" b="1" dirty="0">
                <a:solidFill>
                  <a:srgbClr val="F15B4D"/>
                </a:solidFill>
              </a:rPr>
              <a:t>.2026 </a:t>
            </a:r>
            <a:r>
              <a:rPr lang="en-US" sz="2000" dirty="0"/>
              <a:t>на каждый класс:</a:t>
            </a: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/>
              <a:t>2-е классы </a:t>
            </a:r>
            <a:r>
              <a:rPr lang="en-US" sz="2000" dirty="0">
                <a:hlinkClick r:id="rId4"/>
              </a:rPr>
              <a:t>https://forms.yandex.ru/cloud/69da498d4936395fa4b68942</a:t>
            </a:r>
            <a:r>
              <a:rPr lang="en-US" sz="2000" dirty="0"/>
              <a:t> </a:t>
            </a: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/>
              <a:t>3-е классы </a:t>
            </a:r>
            <a:r>
              <a:rPr lang="en-US" sz="2000" dirty="0">
                <a:hlinkClick r:id="rId5"/>
              </a:rPr>
              <a:t>https://forms.yandex.ru/cloud/69da4de0068ff067cc0011ff</a:t>
            </a:r>
            <a:r>
              <a:rPr lang="en-US" sz="2000" dirty="0"/>
              <a:t> </a:t>
            </a: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/>
              <a:t>4-е классы </a:t>
            </a:r>
            <a:r>
              <a:rPr lang="en-US" sz="2000" dirty="0">
                <a:hlinkClick r:id="rId6"/>
              </a:rPr>
              <a:t>https://forms.yandex.ru/cloud/69da4efd6d2d7365c406bf99</a:t>
            </a:r>
            <a:r>
              <a:rPr lang="en-US" sz="2000" dirty="0"/>
              <a:t> </a:t>
            </a:r>
            <a:endParaRPr lang="ru-RU" sz="20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D0706AA-889D-CD75-1DA4-F6429FFF3BB2}"/>
              </a:ext>
            </a:extLst>
          </p:cNvPr>
          <p:cNvSpPr txBox="1">
            <a:spLocks/>
          </p:cNvSpPr>
          <p:nvPr/>
        </p:nvSpPr>
        <p:spPr>
          <a:xfrm>
            <a:off x="3199638" y="362123"/>
            <a:ext cx="5792723" cy="946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1D3152"/>
                </a:solidFill>
                <a:latin typeface="Calibri Light"/>
                <a:cs typeface="Calibri"/>
                <a:sym typeface="Calibri"/>
              </a:rPr>
              <a:t>Отчет о проведении итоговых работ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1D3152"/>
                </a:solidFill>
                <a:latin typeface="Calibri Light"/>
                <a:cs typeface="Calibri"/>
                <a:sym typeface="Calibri"/>
              </a:rPr>
              <a:t>в 2025 – 2026 учебном году</a:t>
            </a:r>
            <a:endParaRPr lang="ru-RU" sz="2400" b="1" kern="0" dirty="0">
              <a:solidFill>
                <a:srgbClr val="1D3152"/>
              </a:solidFill>
              <a:latin typeface="Calibri Light"/>
              <a:cs typeface="Calibri"/>
              <a:sym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AA95C7-A9C8-4F14-8DE6-D3BA87EB6E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14" y="2284344"/>
            <a:ext cx="2289311" cy="228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42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1079C-225B-CB2E-7EBE-E1BF45020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192642-A47A-4B72-A8A5-1F93A27D75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41"/>
          <a:stretch/>
        </p:blipFill>
        <p:spPr>
          <a:xfrm>
            <a:off x="1321935" y="2217084"/>
            <a:ext cx="3761580" cy="3758713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231534D0-14C5-4827-9F78-2035E423B9CD}"/>
              </a:ext>
            </a:extLst>
          </p:cNvPr>
          <p:cNvSpPr txBox="1">
            <a:spLocks/>
          </p:cNvSpPr>
          <p:nvPr/>
        </p:nvSpPr>
        <p:spPr>
          <a:xfrm>
            <a:off x="5296577" y="2471226"/>
            <a:ext cx="5573488" cy="1361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Канал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MAX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Эффективная начальная школа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  <a:hlinkClick r:id="rId3"/>
              </a:rPr>
              <a:t>https://max.ru/join/Qi7jERXphtx0p0wjpHnBGvHB_RsJ4ZVwqgZGnHv-Vm4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43EE36-874D-48D8-A28C-B687C2AFD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935" y="1134896"/>
            <a:ext cx="3761580" cy="108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49601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414</Words>
  <Application>Microsoft Office PowerPoint</Application>
  <PresentationFormat>Широкоэкранный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Wingdings</vt:lpstr>
      <vt:lpstr>2_Тема Office</vt:lpstr>
      <vt:lpstr>Презентация PowerPoint</vt:lpstr>
      <vt:lpstr>Презентация PowerPoint</vt:lpstr>
      <vt:lpstr>Демонстрационные версии  контрольно-измерительных материалов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CNPPM-1</dc:creator>
  <cp:lastModifiedBy>CNPPM-1</cp:lastModifiedBy>
  <cp:revision>21</cp:revision>
  <dcterms:created xsi:type="dcterms:W3CDTF">2025-11-05T07:31:39Z</dcterms:created>
  <dcterms:modified xsi:type="dcterms:W3CDTF">2026-04-15T12:46:49Z</dcterms:modified>
</cp:coreProperties>
</file>