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  <p:sldMasterId id="2147483708" r:id="rId4"/>
  </p:sldMasterIdLst>
  <p:notesMasterIdLst>
    <p:notesMasterId r:id="rId28"/>
  </p:notesMasterIdLst>
  <p:sldIdLst>
    <p:sldId id="256" r:id="rId5"/>
    <p:sldId id="3017" r:id="rId6"/>
    <p:sldId id="2968" r:id="rId7"/>
    <p:sldId id="2969" r:id="rId8"/>
    <p:sldId id="3018" r:id="rId9"/>
    <p:sldId id="3026" r:id="rId10"/>
    <p:sldId id="3027" r:id="rId11"/>
    <p:sldId id="2926" r:id="rId12"/>
    <p:sldId id="3021" r:id="rId13"/>
    <p:sldId id="3022" r:id="rId14"/>
    <p:sldId id="3023" r:id="rId15"/>
    <p:sldId id="3024" r:id="rId16"/>
    <p:sldId id="3025" r:id="rId17"/>
    <p:sldId id="2965" r:id="rId18"/>
    <p:sldId id="3031" r:id="rId19"/>
    <p:sldId id="3032" r:id="rId20"/>
    <p:sldId id="3033" r:id="rId21"/>
    <p:sldId id="3034" r:id="rId22"/>
    <p:sldId id="2974" r:id="rId23"/>
    <p:sldId id="3035" r:id="rId24"/>
    <p:sldId id="2970" r:id="rId25"/>
    <p:sldId id="3028" r:id="rId26"/>
    <p:sldId id="2826" r:id="rId2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21B5"/>
    <a:srgbClr val="6D6E71"/>
    <a:srgbClr val="373C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69" autoAdjust="0"/>
    <p:restoredTop sz="98754" autoAdjust="0"/>
  </p:normalViewPr>
  <p:slideViewPr>
    <p:cSldViewPr snapToGrid="0">
      <p:cViewPr varScale="1">
        <p:scale>
          <a:sx n="77" d="100"/>
          <a:sy n="77" d="100"/>
        </p:scale>
        <p:origin x="970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44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42E661-AAB2-4021-95F5-3FE59E16CACC}" type="datetimeFigureOut">
              <a:rPr lang="ru-RU" smtClean="0"/>
              <a:t>10.04.2026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A3A19F-97AD-4159-B2FF-2D934A513C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0611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A3A19F-97AD-4159-B2FF-2D934A513CB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1320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A1755A-AA6F-ABB2-347C-C47FA13578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DBFE74B-0B21-1C3C-E90F-A8C4AA9336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BF4110A-BCBA-7679-3D24-B3B148F46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10.04.2026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9E287B1-B8E6-CCAE-9E8F-B662B0FBF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06E9D19-A5E2-ACC6-6349-97ADA0CD3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4294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7F8835-DC03-0F8F-B6BB-2C1BA2DF0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F944400-8401-FD4C-E613-65D9EEB7CC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2C66416-4292-5A6D-83CD-EB5C0243D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10.04.2026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863C00D-A19C-FA92-598E-D6AA723A3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5BEFE0A-8CDF-6B83-22EC-8908A97CF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6262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0D93EEE-73F5-338E-D46E-D662D315DE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10DF788-A1EB-9310-FED6-54CAAF0D71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1F13EF2-B82E-FFAD-935C-F03652F83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10.04.2026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83FB150-C094-69F9-D892-E3F75B811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1574D9D-2E52-1988-51DC-229292C26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87593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22066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0762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18715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9450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10.04.2026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91124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10.04.2026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76020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10.04.2026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81886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0601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4D379F-63D8-306F-94DC-2F75C662DE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CC1CF64-89A1-6873-26E4-878A2A4117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3E514FB-4EA0-37D2-C5DC-B9E641293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10.04.2026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483AF2D-967B-856D-E5BE-8E2FDEB88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B41912F-9506-4566-475B-271D3ED43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9276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99083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50907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714503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10.04.2026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812427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10.04.2026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298150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10.04.2026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41549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10.04.2026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81534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10.04.2026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366636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10.04.2026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466921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10.04.2026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6180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745239-9CF5-B2F2-6B90-CBECC91DB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1DF8431-4ADC-45F5-2C40-413E5EC649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2D7E79C-A2FD-57A6-17F4-A4B027C6D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10.04.2026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B61D99E-9282-64B6-8738-B43A35C5C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DA93168-839F-3DE3-9A1C-DB2BB5B46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883207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10.04.2026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681982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10.04.2026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109533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10.04.2026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15860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10.04.2026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537361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10.04.2026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046572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10.04.2026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689593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10.04.2026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078578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10.04.2026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244663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10.04.2026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10984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10.04.2026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6779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D12AD2-D645-8372-62D5-FB3928447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6BB8344-53CD-DE0F-A852-DC9BB75373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7181AB0-E9D5-82F7-1B42-EA0AE04793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937E55F-1C27-C524-30A9-656EDC090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10.04.2026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DD7E61E-779C-5EFD-962B-89EB1C0FD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D938BFA-C8E0-0B72-09A7-CB6279D3E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756199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10.04.2026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68297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10.04.2026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694292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10.04.2026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063063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10.04.2026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732126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10.04.2026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3969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1C10F6-81F2-DF92-D5A7-73DA0C4E9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D34F01D-9BA3-5A8B-B174-88FDD1223B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C2952E4-F7CC-C324-7299-0235817AC6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A4C24FC-BDCD-6D72-B74A-037D981324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D43CA7B-4BF7-3978-1428-D1B303D44E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F78453E-3193-6A8C-D1A6-4CD9451E0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10.04.2026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CA6C2A6-8327-697A-72CA-6A3453920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DD501D9-DE23-BD33-A27F-3D44E8858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6635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9B8522-19CC-7193-A12D-7CEC2D8C6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62E66BA-2034-2B40-CB75-E678F3702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10.04.2026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8AECB2A-7201-1C98-23A4-46C3B55D3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472E00D-91C0-C098-E340-77763210C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9419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356DBE3-33F8-D3CC-972F-344745CB5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10.04.2026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ADD50CC-4948-63FE-5CF0-FF59718EE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4CA4CB7-8133-FE99-95CB-84C3C57E9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5398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E26829-C938-72C4-2FA5-7E7501AED9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1E96E9B-6BB5-2D0E-3F71-B84098006B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4D3C101-EB50-C7C9-DBA1-7AD3D562B0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557BBF9-757B-047C-A4E2-B87B50CF2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10.04.2026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8B77026-C824-C13B-591D-AC4328679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22C1A70-B5F1-F528-1C92-FF4F4FA7D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4551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3C195A-F13C-F8B4-A042-B5C44EC463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1308473-5BF4-C869-A15E-7BB58788E7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93A8050-89C3-8A8A-71DD-442AAD49D2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88F2C32-5B22-9B56-AF21-BBB2BFD80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10.04.2026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FB65A36-6408-0D18-89CE-6663FA9AD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EEE05F5-191F-FBF5-81ED-A5F5CF240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0293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1D935B-2642-FD0B-6613-D92A879646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E04E40A-96FD-F2EF-DD91-86502E60F3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55F67EC-27E1-B919-03C6-190DE3CC5D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6C5B59-73CF-453F-B9F0-ABC55FE5B288}" type="datetimeFigureOut">
              <a:rPr lang="ru-RU" smtClean="0"/>
              <a:t>10.04.2026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E3528C1-2175-2E16-DE2C-0D7378C08F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405562C-2B11-B483-3994-D4BF6759C5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AB9CCE-B090-4C7D-9B2B-F480401E55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6029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96F0B-EFA5-42E9-A775-011AFA926B06}" type="datetimeFigureOut">
              <a:rPr lang="ru-RU" smtClean="0"/>
              <a:pPr/>
              <a:t>10.04.2026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3796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10.04.2026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1755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10.04.2026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9984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mailto:gavrilova_mm@school-president.ru" TargetMode="Externa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76ACA0-8A8F-D402-2D7A-F4910BED5A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9881" y="1598468"/>
            <a:ext cx="10515600" cy="2997916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br>
              <a:rPr lang="ru-RU" sz="4800" b="1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+mn-ea"/>
                <a:cs typeface="+mn-cs"/>
              </a:rPr>
            </a:br>
            <a:br>
              <a:rPr lang="ru-RU" sz="4800" b="1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+mn-ea"/>
                <a:cs typeface="+mn-cs"/>
              </a:rPr>
            </a:br>
            <a:br>
              <a:rPr lang="ru-RU" sz="4800" b="1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+mn-ea"/>
                <a:cs typeface="+mn-cs"/>
              </a:rPr>
            </a:br>
            <a:br>
              <a:rPr lang="ru-RU" sz="4800" b="1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+mn-ea"/>
                <a:cs typeface="+mn-cs"/>
              </a:rPr>
            </a:br>
            <a:br>
              <a:rPr lang="ru-RU" sz="4800" b="1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+mn-ea"/>
                <a:cs typeface="+mn-cs"/>
              </a:rPr>
            </a:br>
            <a:br>
              <a:rPr lang="ru-RU" sz="4800" b="1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+mn-ea"/>
                <a:cs typeface="+mn-cs"/>
              </a:rPr>
            </a:br>
            <a:br>
              <a:rPr lang="ru-RU" sz="4800" b="1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+mn-ea"/>
                <a:cs typeface="+mn-cs"/>
              </a:rPr>
            </a:br>
            <a:r>
              <a:rPr lang="ru-RU" sz="4800" b="1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+mn-ea"/>
                <a:cs typeface="+mn-cs"/>
              </a:rPr>
              <a:t>«</a:t>
            </a:r>
            <a:r>
              <a:rPr lang="ru-RU" sz="4800" b="1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Ни о чём не думает лишь тот, кто ничего не читает</a:t>
            </a:r>
            <a:r>
              <a:rPr lang="ru-RU" sz="4800" b="1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+mn-ea"/>
                <a:cs typeface="+mn-cs"/>
              </a:rPr>
              <a:t>».</a:t>
            </a:r>
            <a:br>
              <a:rPr lang="ru-RU" sz="4800" b="1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+mn-ea"/>
                <a:cs typeface="+mn-cs"/>
              </a:rPr>
            </a:br>
            <a:br>
              <a:rPr lang="ru-RU" sz="4800" b="1" dirty="0">
                <a:solidFill>
                  <a:schemeClr val="accent1">
                    <a:lumMod val="75000"/>
                  </a:schemeClr>
                </a:solidFill>
                <a:latin typeface="Calibri"/>
                <a:ea typeface="+mn-ea"/>
                <a:cs typeface="+mn-cs"/>
              </a:rPr>
            </a:br>
            <a:r>
              <a:rPr lang="ru-RU" sz="4800" i="1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Д. Дидро</a:t>
            </a:r>
            <a:endParaRPr lang="ru-RU" sz="4800" i="1" dirty="0">
              <a:solidFill>
                <a:schemeClr val="accent1">
                  <a:lumMod val="75000"/>
                </a:scheme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7B99D76-8840-1FFC-C3BE-3DAFF505E186}"/>
              </a:ext>
            </a:extLst>
          </p:cNvPr>
          <p:cNvSpPr txBox="1"/>
          <p:nvPr/>
        </p:nvSpPr>
        <p:spPr>
          <a:xfrm>
            <a:off x="6559296" y="364446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34135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+mn-lt"/>
              </a:rPr>
              <a:t> </a:t>
            </a:r>
            <a:r>
              <a:rPr lang="ru-RU" b="1" u="sng" dirty="0">
                <a:solidFill>
                  <a:schemeClr val="accent1"/>
                </a:solidFill>
                <a:latin typeface="+mn-lt"/>
              </a:rPr>
              <a:t>ПРИЁМ №4: </a:t>
            </a:r>
            <a:br>
              <a:rPr lang="ru-RU" b="1" dirty="0">
                <a:solidFill>
                  <a:schemeClr val="accent1"/>
                </a:solidFill>
                <a:latin typeface="+mn-lt"/>
              </a:rPr>
            </a:br>
            <a:r>
              <a:rPr lang="ru-RU" b="1" dirty="0">
                <a:solidFill>
                  <a:schemeClr val="accent1"/>
                </a:solidFill>
                <a:latin typeface="+mn-lt"/>
              </a:rPr>
              <a:t>ЧТО? КТО? ЗАЧЕМ?</a:t>
            </a:r>
            <a:endParaRPr lang="ru-RU" b="1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00028" y="1694688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4000" b="1" dirty="0">
                <a:solidFill>
                  <a:srgbClr val="FFFF00"/>
                </a:solidFill>
              </a:rPr>
              <a:t>КАРТОЧКИ КТО? ЧТО? ЗАЧЕМ?</a:t>
            </a:r>
          </a:p>
          <a:p>
            <a:pPr lvl="0" algn="ctr"/>
            <a:r>
              <a:rPr lang="ru-RU" sz="2800" b="1" dirty="0">
                <a:solidFill>
                  <a:schemeClr val="bg1"/>
                </a:solidFill>
              </a:rPr>
              <a:t>Помогают разобрать текст по ролям.</a:t>
            </a:r>
          </a:p>
          <a:p>
            <a:pPr marL="514350" lvl="0" indent="-514350" algn="ctr">
              <a:buAutoNum type="arabicPeriod"/>
            </a:pPr>
            <a:r>
              <a:rPr lang="ru-RU" sz="2800" b="1" dirty="0">
                <a:solidFill>
                  <a:schemeClr val="bg1"/>
                </a:solidFill>
              </a:rPr>
              <a:t>На лицевой стороне пишется вопрос</a:t>
            </a:r>
          </a:p>
          <a:p>
            <a:pPr marL="514350" lvl="0" indent="-514350" algn="ctr">
              <a:buAutoNum type="arabicPeriod"/>
            </a:pPr>
            <a:r>
              <a:rPr lang="ru-RU" sz="2800" b="1" dirty="0">
                <a:solidFill>
                  <a:schemeClr val="bg1"/>
                </a:solidFill>
              </a:rPr>
              <a:t>На обороте – короткий ответ</a:t>
            </a:r>
          </a:p>
          <a:p>
            <a:pPr marL="514350" lvl="0" indent="-514350" algn="ctr">
              <a:buAutoNum type="arabicPeriod"/>
            </a:pPr>
            <a:r>
              <a:rPr lang="ru-RU" sz="2800" b="1" dirty="0">
                <a:solidFill>
                  <a:schemeClr val="bg1"/>
                </a:solidFill>
              </a:rPr>
              <a:t>Карточки можно перемешивать, проверять себя</a:t>
            </a:r>
          </a:p>
          <a:p>
            <a:pPr marL="514350" lvl="0" indent="-514350" algn="ctr">
              <a:buAutoNum type="arabicPeriod"/>
            </a:pPr>
            <a:endParaRPr lang="ru-RU" sz="2800" b="1" dirty="0">
              <a:solidFill>
                <a:schemeClr val="bg1"/>
              </a:solidFill>
            </a:endParaRPr>
          </a:p>
        </p:txBody>
      </p:sp>
      <p:pic>
        <p:nvPicPr>
          <p:cNvPr id="4" name="Picture 2" descr="C:\Users\usersp\Desktop\pict\лампочк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825" y="4527328"/>
            <a:ext cx="1071563" cy="1071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Скругленный прямоугольник 4"/>
          <p:cNvSpPr/>
          <p:nvPr/>
        </p:nvSpPr>
        <p:spPr>
          <a:xfrm>
            <a:off x="2175388" y="4782693"/>
            <a:ext cx="7876032" cy="560832"/>
          </a:xfrm>
          <a:prstGeom prst="roundRect">
            <a:avLst/>
          </a:prstGeom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Очень удобно делать такие карточки не только на бумаге, но и в специальных приложениях</a:t>
            </a:r>
          </a:p>
        </p:txBody>
      </p:sp>
    </p:spTree>
    <p:extLst>
      <p:ext uri="{BB962C8B-B14F-4D97-AF65-F5344CB8AC3E}">
        <p14:creationId xmlns:p14="http://schemas.microsoft.com/office/powerpoint/2010/main" val="24472337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+mn-lt"/>
              </a:rPr>
              <a:t> </a:t>
            </a:r>
            <a:r>
              <a:rPr lang="ru-RU" b="1" u="sng" dirty="0">
                <a:solidFill>
                  <a:schemeClr val="accent1"/>
                </a:solidFill>
                <a:latin typeface="+mn-lt"/>
              </a:rPr>
              <a:t>ПРИЁМ №5: </a:t>
            </a:r>
            <a:br>
              <a:rPr lang="ru-RU" b="1" dirty="0">
                <a:solidFill>
                  <a:schemeClr val="accent1"/>
                </a:solidFill>
                <a:latin typeface="+mn-lt"/>
              </a:rPr>
            </a:br>
            <a:r>
              <a:rPr lang="ru-RU" b="1" dirty="0">
                <a:solidFill>
                  <a:schemeClr val="accent1"/>
                </a:solidFill>
                <a:latin typeface="+mn-lt"/>
              </a:rPr>
              <a:t>ЧИТАТЕЛЬСКИЙ ДНЕВНИК</a:t>
            </a:r>
            <a:endParaRPr lang="ru-RU" b="1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00028" y="1694688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4000" b="1" dirty="0">
                <a:solidFill>
                  <a:srgbClr val="FFFF00"/>
                </a:solidFill>
              </a:rPr>
              <a:t>-инструмент анализа</a:t>
            </a:r>
          </a:p>
          <a:p>
            <a:pPr marL="514350" lvl="0" indent="-514350" algn="ctr">
              <a:buAutoNum type="arabicPeriod"/>
            </a:pPr>
            <a:r>
              <a:rPr lang="ru-RU" sz="2800" b="1" dirty="0">
                <a:solidFill>
                  <a:schemeClr val="bg1"/>
                </a:solidFill>
              </a:rPr>
              <a:t>Название текста</a:t>
            </a:r>
          </a:p>
          <a:p>
            <a:pPr marL="514350" lvl="0" indent="-514350" algn="ctr">
              <a:buAutoNum type="arabicPeriod"/>
            </a:pPr>
            <a:r>
              <a:rPr lang="ru-RU" sz="2800" b="1" dirty="0">
                <a:solidFill>
                  <a:schemeClr val="bg1"/>
                </a:solidFill>
              </a:rPr>
              <a:t>Три ключевых слова</a:t>
            </a:r>
          </a:p>
          <a:p>
            <a:pPr marL="514350" lvl="0" indent="-514350" algn="ctr">
              <a:buAutoNum type="arabicPeriod"/>
            </a:pPr>
            <a:r>
              <a:rPr lang="ru-RU" sz="2800" b="1" dirty="0">
                <a:solidFill>
                  <a:schemeClr val="bg1"/>
                </a:solidFill>
              </a:rPr>
              <a:t>Главная мысль</a:t>
            </a:r>
          </a:p>
          <a:p>
            <a:pPr marL="514350" lvl="0" indent="-514350" algn="ctr">
              <a:buAutoNum type="arabicPeriod"/>
            </a:pPr>
            <a:r>
              <a:rPr lang="ru-RU" sz="2800" b="1" dirty="0">
                <a:solidFill>
                  <a:schemeClr val="bg1"/>
                </a:solidFill>
              </a:rPr>
              <a:t>Одна цитата, которая понравилась</a:t>
            </a:r>
          </a:p>
          <a:p>
            <a:pPr marL="514350" lvl="0" indent="-514350" algn="ctr">
              <a:buAutoNum type="arabicPeriod"/>
            </a:pPr>
            <a:r>
              <a:rPr lang="ru-RU" sz="2800" b="1" dirty="0">
                <a:solidFill>
                  <a:schemeClr val="bg1"/>
                </a:solidFill>
              </a:rPr>
              <a:t>Вопрос к автору</a:t>
            </a:r>
          </a:p>
        </p:txBody>
      </p:sp>
      <p:pic>
        <p:nvPicPr>
          <p:cNvPr id="4" name="Picture 2" descr="C:\Users\usersp\Desktop\pict\лампочк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825" y="4527328"/>
            <a:ext cx="1071563" cy="1071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Скругленный прямоугольник 4"/>
          <p:cNvSpPr/>
          <p:nvPr/>
        </p:nvSpPr>
        <p:spPr>
          <a:xfrm>
            <a:off x="2175388" y="4925568"/>
            <a:ext cx="7876032" cy="560832"/>
          </a:xfrm>
          <a:prstGeom prst="roundRect">
            <a:avLst/>
          </a:prstGeom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Дневник можно вести он-</a:t>
            </a:r>
            <a:r>
              <a:rPr lang="ru-RU" sz="2000" b="1" dirty="0" err="1"/>
              <a:t>лайн</a:t>
            </a:r>
            <a:r>
              <a:rPr lang="ru-RU" sz="2000" b="1" dirty="0"/>
              <a:t>, тогда он превратится в цифровую библиотеку собственных мыслей</a:t>
            </a:r>
          </a:p>
        </p:txBody>
      </p:sp>
    </p:spTree>
    <p:extLst>
      <p:ext uri="{BB962C8B-B14F-4D97-AF65-F5344CB8AC3E}">
        <p14:creationId xmlns:p14="http://schemas.microsoft.com/office/powerpoint/2010/main" val="2582570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+mn-lt"/>
              </a:rPr>
              <a:t> </a:t>
            </a:r>
            <a:r>
              <a:rPr lang="ru-RU" b="1" u="sng" dirty="0">
                <a:solidFill>
                  <a:schemeClr val="accent1"/>
                </a:solidFill>
                <a:latin typeface="+mn-lt"/>
              </a:rPr>
              <a:t>ПРИЁМ №6: </a:t>
            </a:r>
            <a:br>
              <a:rPr lang="ru-RU" b="1" dirty="0">
                <a:solidFill>
                  <a:schemeClr val="accent1"/>
                </a:solidFill>
                <a:latin typeface="+mn-lt"/>
              </a:rPr>
            </a:br>
            <a:r>
              <a:rPr lang="ru-RU" b="1" dirty="0">
                <a:solidFill>
                  <a:schemeClr val="accent1"/>
                </a:solidFill>
                <a:latin typeface="+mn-lt"/>
              </a:rPr>
              <a:t>КРИТИЧЕСКОЕ ЧТЕНИЕ</a:t>
            </a:r>
            <a:endParaRPr lang="ru-RU" b="1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00028" y="1694688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4000" b="1" dirty="0">
                <a:solidFill>
                  <a:srgbClr val="FFFF00"/>
                </a:solidFill>
              </a:rPr>
              <a:t>КРИТИЧЕСКОЕ ЧТЕНИЕ-</a:t>
            </a:r>
          </a:p>
          <a:p>
            <a:pPr lvl="0" algn="ctr"/>
            <a:r>
              <a:rPr lang="ru-RU" sz="4000" b="1" dirty="0">
                <a:solidFill>
                  <a:srgbClr val="FFFF00"/>
                </a:solidFill>
              </a:rPr>
              <a:t>умение спорить с текстом</a:t>
            </a:r>
          </a:p>
          <a:p>
            <a:pPr lvl="0" algn="ctr"/>
            <a:r>
              <a:rPr lang="ru-RU" sz="2800" b="1" dirty="0">
                <a:solidFill>
                  <a:schemeClr val="bg1"/>
                </a:solidFill>
              </a:rPr>
              <a:t>Задайте себе вопросы:</a:t>
            </a:r>
          </a:p>
          <a:p>
            <a:pPr lvl="0" algn="ctr"/>
            <a:r>
              <a:rPr lang="ru-RU" sz="2800" b="1" dirty="0">
                <a:solidFill>
                  <a:schemeClr val="bg1"/>
                </a:solidFill>
              </a:rPr>
              <a:t>Автор прав? Какие аргументы он приводит? Можно ли взглянуть иначе?</a:t>
            </a:r>
          </a:p>
          <a:p>
            <a:pPr marL="514350" lvl="0" indent="-514350" algn="ctr">
              <a:buAutoNum type="arabicPeriod"/>
            </a:pPr>
            <a:endParaRPr lang="ru-RU" sz="2800" b="1" dirty="0">
              <a:solidFill>
                <a:schemeClr val="bg1"/>
              </a:solidFill>
            </a:endParaRPr>
          </a:p>
        </p:txBody>
      </p:sp>
      <p:pic>
        <p:nvPicPr>
          <p:cNvPr id="4" name="Picture 2" descr="C:\Users\usersp\Desktop\pict\лампочк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825" y="4527328"/>
            <a:ext cx="1071563" cy="1071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Скругленный прямоугольник 4"/>
          <p:cNvSpPr/>
          <p:nvPr/>
        </p:nvSpPr>
        <p:spPr>
          <a:xfrm>
            <a:off x="2297308" y="4782693"/>
            <a:ext cx="7876032" cy="560832"/>
          </a:xfrm>
          <a:prstGeom prst="roundRect">
            <a:avLst/>
          </a:prstGeom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Обсудите текст в команде. Совместный спор помогает увидеть слабые места в аргументации и развивает критическое мышление</a:t>
            </a:r>
          </a:p>
        </p:txBody>
      </p:sp>
    </p:spTree>
    <p:extLst>
      <p:ext uri="{BB962C8B-B14F-4D97-AF65-F5344CB8AC3E}">
        <p14:creationId xmlns:p14="http://schemas.microsoft.com/office/powerpoint/2010/main" val="2582570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+mn-lt"/>
              </a:rPr>
              <a:t> </a:t>
            </a:r>
            <a:r>
              <a:rPr lang="ru-RU" b="1" u="sng" dirty="0">
                <a:solidFill>
                  <a:schemeClr val="accent1"/>
                </a:solidFill>
                <a:latin typeface="+mn-lt"/>
              </a:rPr>
              <a:t>ПРИЁМ №7: </a:t>
            </a:r>
            <a:br>
              <a:rPr lang="ru-RU" b="1" dirty="0">
                <a:solidFill>
                  <a:schemeClr val="accent1"/>
                </a:solidFill>
                <a:latin typeface="+mn-lt"/>
              </a:rPr>
            </a:br>
            <a:r>
              <a:rPr lang="ru-RU" b="1" dirty="0">
                <a:solidFill>
                  <a:schemeClr val="accent1"/>
                </a:solidFill>
                <a:latin typeface="+mn-lt"/>
              </a:rPr>
              <a:t>ГЛАВНАЯ МЫСЛЬ ТЕКСТА</a:t>
            </a:r>
            <a:endParaRPr lang="ru-RU" b="1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00028" y="1694688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4000" b="1" dirty="0">
                <a:solidFill>
                  <a:srgbClr val="FFFF00"/>
                </a:solidFill>
              </a:rPr>
              <a:t>Навык выделять главную мысль важен!</a:t>
            </a:r>
          </a:p>
          <a:p>
            <a:pPr lvl="0" algn="ctr"/>
            <a:r>
              <a:rPr lang="ru-RU" sz="2800" b="1" dirty="0">
                <a:solidFill>
                  <a:schemeClr val="bg1"/>
                </a:solidFill>
              </a:rPr>
              <a:t>Выделить 1-2 предложения, которые можно оставить даже без остального текста. Если убрать всё остальное, сохранится ли смысл?</a:t>
            </a:r>
          </a:p>
          <a:p>
            <a:pPr marL="514350" lvl="0" indent="-514350" algn="ctr">
              <a:buAutoNum type="arabicPeriod"/>
            </a:pPr>
            <a:endParaRPr lang="ru-RU" sz="2800" b="1" dirty="0">
              <a:solidFill>
                <a:schemeClr val="bg1"/>
              </a:solidFill>
            </a:endParaRPr>
          </a:p>
        </p:txBody>
      </p:sp>
      <p:pic>
        <p:nvPicPr>
          <p:cNvPr id="4" name="Picture 2" descr="C:\Users\usersp\Desktop\pict\лампочк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825" y="4527328"/>
            <a:ext cx="1071563" cy="1071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Скругленный прямоугольник 4"/>
          <p:cNvSpPr/>
          <p:nvPr/>
        </p:nvSpPr>
        <p:spPr>
          <a:xfrm>
            <a:off x="2370460" y="4782693"/>
            <a:ext cx="7876032" cy="560832"/>
          </a:xfrm>
          <a:prstGeom prst="roundRect">
            <a:avLst/>
          </a:prstGeom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Для тренировки подойдут короткие рассказы и истории</a:t>
            </a:r>
          </a:p>
        </p:txBody>
      </p:sp>
    </p:spTree>
    <p:extLst>
      <p:ext uri="{BB962C8B-B14F-4D97-AF65-F5344CB8AC3E}">
        <p14:creationId xmlns:p14="http://schemas.microsoft.com/office/powerpoint/2010/main" val="30042788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5855" y="96253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ЧТОБЫ СМЫСЛОВОЕ ЧТЕНИЕ СТАЛО ПРИВЫЧКОЙ:</a:t>
            </a:r>
            <a:endParaRPr lang="ru-RU" dirty="0">
              <a:latin typeface="Arial Black" panose="020B0A04020102020204" pitchFamily="34" charset="0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3834833" y="3505898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8058912" y="2608769"/>
            <a:ext cx="658368" cy="756223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H="1">
            <a:off x="8058912" y="2434336"/>
            <a:ext cx="975360" cy="89420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Скругленный прямоугольник 2"/>
          <p:cNvSpPr/>
          <p:nvPr/>
        </p:nvSpPr>
        <p:spPr>
          <a:xfrm>
            <a:off x="1060704" y="2206752"/>
            <a:ext cx="10436352" cy="369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lvl="0" indent="-514350" algn="just">
              <a:buAutoNum type="arabicPeriod"/>
            </a:pPr>
            <a:r>
              <a:rPr lang="ru-RU" sz="2800" b="1" u="sng" dirty="0"/>
              <a:t>Во время чтения – МАРКЕРЫ СМЫСЛА</a:t>
            </a:r>
          </a:p>
          <a:p>
            <a:pPr marL="514350" lvl="0" indent="-514350" algn="just">
              <a:buAutoNum type="arabicPeriod"/>
            </a:pPr>
            <a:r>
              <a:rPr lang="ru-RU" sz="2800" b="1" u="sng" dirty="0"/>
              <a:t>После смысловой части- ВОПРОСЫ</a:t>
            </a:r>
          </a:p>
          <a:p>
            <a:pPr marL="514350" lvl="0" indent="-514350" algn="just">
              <a:buAutoNum type="arabicPeriod"/>
            </a:pPr>
            <a:r>
              <a:rPr lang="ru-RU" sz="2800" b="1" u="sng" dirty="0"/>
              <a:t>После текста – АННОТАЦИЯ</a:t>
            </a:r>
          </a:p>
          <a:p>
            <a:pPr marL="514350" lvl="0" indent="-514350" algn="just">
              <a:buAutoNum type="arabicPeriod"/>
            </a:pPr>
            <a:r>
              <a:rPr lang="ru-RU" sz="2800" b="1" u="sng" dirty="0"/>
              <a:t>Для закрепления – КАРТОЧКИ</a:t>
            </a:r>
          </a:p>
          <a:p>
            <a:pPr marL="514350" lvl="0" indent="-514350" algn="just">
              <a:buAutoNum type="arabicPeriod"/>
            </a:pPr>
            <a:r>
              <a:rPr lang="ru-RU" sz="2800" b="1" u="sng" dirty="0"/>
              <a:t>В конце недели – ЗАМЕТКИ В ЧИТАТЕЛЬСКИЙ ДНЕВНИК</a:t>
            </a:r>
            <a:endParaRPr lang="ru-RU" sz="2800" dirty="0"/>
          </a:p>
          <a:p>
            <a:pPr algn="ctr"/>
            <a:endParaRPr lang="ru-RU" sz="2800" b="1" i="1" dirty="0"/>
          </a:p>
        </p:txBody>
      </p:sp>
    </p:spTree>
    <p:extLst>
      <p:ext uri="{BB962C8B-B14F-4D97-AF65-F5344CB8AC3E}">
        <p14:creationId xmlns:p14="http://schemas.microsoft.com/office/powerpoint/2010/main" val="37407345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+mn-lt"/>
              </a:rPr>
              <a:t> </a:t>
            </a:r>
            <a:r>
              <a:rPr lang="en-US" b="1" dirty="0">
                <a:solidFill>
                  <a:schemeClr val="accent1"/>
                </a:solidFill>
                <a:latin typeface="+mn-lt"/>
              </a:rPr>
              <a:t>RAFT </a:t>
            </a:r>
            <a:r>
              <a:rPr lang="ru-RU" b="1" dirty="0">
                <a:solidFill>
                  <a:schemeClr val="accent1"/>
                </a:solidFill>
                <a:latin typeface="+mn-lt"/>
              </a:rPr>
              <a:t>- технология:</a:t>
            </a:r>
            <a:endParaRPr lang="ru-RU" b="1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79441" y="1292352"/>
            <a:ext cx="9826752" cy="47914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400" dirty="0"/>
          </a:p>
          <a:p>
            <a:pPr algn="ctr"/>
            <a:r>
              <a:rPr lang="ru-RU" sz="4000" dirty="0"/>
              <a:t>1) Направлена на создание текстов разной тематики и целевой направленности. </a:t>
            </a:r>
          </a:p>
          <a:p>
            <a:pPr algn="just"/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188493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+mn-lt"/>
              </a:rPr>
              <a:t> </a:t>
            </a:r>
            <a:r>
              <a:rPr lang="en-US" b="1" dirty="0">
                <a:solidFill>
                  <a:schemeClr val="accent1"/>
                </a:solidFill>
                <a:latin typeface="+mn-lt"/>
              </a:rPr>
              <a:t>RAFT </a:t>
            </a:r>
            <a:r>
              <a:rPr lang="ru-RU" b="1" dirty="0">
                <a:solidFill>
                  <a:schemeClr val="accent1"/>
                </a:solidFill>
                <a:latin typeface="+mn-lt"/>
              </a:rPr>
              <a:t>- технология:</a:t>
            </a:r>
            <a:endParaRPr lang="ru-RU" b="1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79441" y="1292352"/>
            <a:ext cx="9826752" cy="47914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400" dirty="0"/>
          </a:p>
          <a:p>
            <a:pPr algn="ctr"/>
            <a:r>
              <a:rPr lang="ru-RU" sz="3600" dirty="0"/>
              <a:t>2) Творения могут различаться по жанру и оформлению. </a:t>
            </a:r>
          </a:p>
          <a:p>
            <a:pPr algn="ctr"/>
            <a:r>
              <a:rPr lang="ru-RU" sz="3600" dirty="0"/>
              <a:t>Причем тексты  могут быть очень разные:</a:t>
            </a:r>
          </a:p>
          <a:p>
            <a:pPr algn="ctr"/>
            <a:r>
              <a:rPr lang="ru-RU" sz="3600" i="1" dirty="0"/>
              <a:t> эссе, анекдот, рецензия, доклад, заявление, фельетон, частушка, письмо, рассказ </a:t>
            </a:r>
            <a:r>
              <a:rPr lang="ru-RU" sz="3600" dirty="0"/>
              <a:t>и любой другой формат текста, который только придет ребенку в голову.</a:t>
            </a:r>
          </a:p>
          <a:p>
            <a:pPr algn="just"/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188493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+mn-lt"/>
              </a:rPr>
              <a:t> </a:t>
            </a:r>
            <a:r>
              <a:rPr lang="en-US" b="1" dirty="0">
                <a:solidFill>
                  <a:schemeClr val="accent1"/>
                </a:solidFill>
                <a:latin typeface="+mn-lt"/>
              </a:rPr>
              <a:t>RAFT </a:t>
            </a:r>
            <a:r>
              <a:rPr lang="ru-RU" b="1" dirty="0">
                <a:solidFill>
                  <a:schemeClr val="accent1"/>
                </a:solidFill>
                <a:latin typeface="+mn-lt"/>
              </a:rPr>
              <a:t>- технология:</a:t>
            </a:r>
            <a:endParaRPr lang="ru-RU" b="1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79441" y="1292352"/>
            <a:ext cx="9826752" cy="47914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400" dirty="0"/>
          </a:p>
          <a:p>
            <a:pPr algn="ctr"/>
            <a:r>
              <a:rPr lang="ru-RU" sz="3600" dirty="0"/>
              <a:t>3) Данный метод учит школьников рассматривать тему с различных сторон и точек зрения, обучает навыкам письменной речи. Он формирует систему суждений, способствует умению анализировать, формулировать обоснованные выводы, выносить оценки.</a:t>
            </a:r>
          </a:p>
          <a:p>
            <a:pPr algn="just"/>
            <a:endParaRPr lang="ru-RU" sz="2400" dirty="0"/>
          </a:p>
          <a:p>
            <a:pPr algn="just"/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188493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+mn-lt"/>
              </a:rPr>
              <a:t> </a:t>
            </a:r>
            <a:r>
              <a:rPr lang="en-US" b="1" dirty="0">
                <a:solidFill>
                  <a:schemeClr val="accent1"/>
                </a:solidFill>
                <a:latin typeface="+mn-lt"/>
              </a:rPr>
              <a:t>RAFT </a:t>
            </a:r>
            <a:r>
              <a:rPr lang="ru-RU" b="1" dirty="0">
                <a:solidFill>
                  <a:schemeClr val="accent1"/>
                </a:solidFill>
                <a:latin typeface="+mn-lt"/>
              </a:rPr>
              <a:t>- технология:</a:t>
            </a:r>
            <a:endParaRPr lang="ru-RU" b="1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79441" y="1292352"/>
            <a:ext cx="9826752" cy="47914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400" dirty="0"/>
          </a:p>
          <a:p>
            <a:pPr algn="ctr"/>
            <a:r>
              <a:rPr lang="ru-RU" sz="5400" dirty="0"/>
              <a:t>4) Каждая буква в названии несет в себе определенный смысл.</a:t>
            </a:r>
          </a:p>
          <a:p>
            <a:pPr algn="ctr"/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3188493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+mn-lt"/>
              </a:rPr>
              <a:t> </a:t>
            </a:r>
            <a:r>
              <a:rPr lang="en-US" b="1" dirty="0">
                <a:solidFill>
                  <a:schemeClr val="accent1"/>
                </a:solidFill>
              </a:rPr>
              <a:t>RAFT </a:t>
            </a:r>
            <a:r>
              <a:rPr lang="ru-RU" b="1" dirty="0">
                <a:solidFill>
                  <a:schemeClr val="accent1"/>
                </a:solidFill>
              </a:rPr>
              <a:t>- технология:</a:t>
            </a:r>
            <a:endParaRPr lang="ru-RU" b="1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86705" y="1694688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6000" b="1" dirty="0">
                <a:solidFill>
                  <a:prstClr val="white"/>
                </a:solidFill>
              </a:rPr>
              <a:t>R-</a:t>
            </a:r>
            <a:r>
              <a:rPr lang="ru-RU" sz="6000" b="1" dirty="0">
                <a:solidFill>
                  <a:prstClr val="white"/>
                </a:solidFill>
              </a:rPr>
              <a:t>РОЛЬ</a:t>
            </a:r>
            <a:r>
              <a:rPr lang="ru-RU" sz="6000" dirty="0"/>
              <a:t> </a:t>
            </a:r>
            <a:endParaRPr lang="en-US" sz="6000" dirty="0"/>
          </a:p>
          <a:p>
            <a:pPr lvl="0" algn="ctr"/>
            <a:r>
              <a:rPr lang="en-US" sz="6000" b="1" dirty="0"/>
              <a:t>A</a:t>
            </a:r>
            <a:r>
              <a:rPr lang="ru-RU" sz="6000" b="1" dirty="0"/>
              <a:t>- АУДИТОРИЯ</a:t>
            </a:r>
            <a:endParaRPr lang="en-US" sz="6000" b="1" dirty="0"/>
          </a:p>
          <a:p>
            <a:pPr lvl="0" algn="ctr"/>
            <a:r>
              <a:rPr lang="en-US" sz="6000" b="1" dirty="0"/>
              <a:t>F</a:t>
            </a:r>
            <a:r>
              <a:rPr lang="ru-RU" sz="6000" b="1" dirty="0"/>
              <a:t>- ФОРМА</a:t>
            </a:r>
            <a:endParaRPr lang="en-US" sz="6000" b="1" dirty="0"/>
          </a:p>
          <a:p>
            <a:pPr lvl="0" algn="ctr"/>
            <a:r>
              <a:rPr lang="en-US" sz="6000" b="1" dirty="0"/>
              <a:t>T</a:t>
            </a:r>
            <a:r>
              <a:rPr lang="ru-RU" sz="6000" b="1" dirty="0"/>
              <a:t>- ТЕМА</a:t>
            </a:r>
          </a:p>
        </p:txBody>
      </p:sp>
    </p:spTree>
    <p:extLst>
      <p:ext uri="{BB962C8B-B14F-4D97-AF65-F5344CB8AC3E}">
        <p14:creationId xmlns:p14="http://schemas.microsoft.com/office/powerpoint/2010/main" val="3517724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0239" y="96253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СМЫСЛОВОЕ ЧТЕНИЕ</a:t>
            </a:r>
            <a:endParaRPr lang="ru-RU" dirty="0">
              <a:latin typeface="Arial Black" panose="020B0A04020102020204" pitchFamily="34" charset="0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3834833" y="3505898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8058912" y="2608769"/>
            <a:ext cx="658368" cy="756223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H="1">
            <a:off x="8058912" y="2434336"/>
            <a:ext cx="975360" cy="89420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Скругленный прямоугольник 2"/>
          <p:cNvSpPr/>
          <p:nvPr/>
        </p:nvSpPr>
        <p:spPr>
          <a:xfrm>
            <a:off x="1487424" y="2434336"/>
            <a:ext cx="9485376" cy="31130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/>
              <a:t>УМЕНИЕ ВИДЕТЬ НЕ ТОЛЬКО СЛОВА, НО И СКРЫТЫЕ СВЯЗИ ТЕКСТА: </a:t>
            </a:r>
          </a:p>
          <a:p>
            <a:pPr algn="ctr"/>
            <a:r>
              <a:rPr lang="ru-RU" sz="4000" b="1" dirty="0"/>
              <a:t>ЕГО СТРУКТУРУ, ГЛАВНУЮ МЫСЛЬ И ЛОГИКУ АВТОРА.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6401547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+mn-lt"/>
              </a:rPr>
              <a:t> </a:t>
            </a:r>
            <a:r>
              <a:rPr lang="en-US" b="1" dirty="0">
                <a:solidFill>
                  <a:schemeClr val="accent1"/>
                </a:solidFill>
                <a:latin typeface="+mn-lt"/>
              </a:rPr>
              <a:t>RAFT </a:t>
            </a:r>
            <a:r>
              <a:rPr lang="ru-RU" b="1" dirty="0">
                <a:solidFill>
                  <a:schemeClr val="accent1"/>
                </a:solidFill>
                <a:latin typeface="+mn-lt"/>
              </a:rPr>
              <a:t>- технология:</a:t>
            </a:r>
            <a:endParaRPr lang="ru-RU" b="1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79441" y="1292352"/>
            <a:ext cx="9826752" cy="47914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400" dirty="0"/>
          </a:p>
          <a:p>
            <a:pPr marL="914400" indent="-914400" algn="ctr">
              <a:buAutoNum type="arabicParenR"/>
            </a:pPr>
            <a:r>
              <a:rPr lang="ru-RU" sz="5400" dirty="0"/>
              <a:t>Стадия вызова</a:t>
            </a:r>
          </a:p>
          <a:p>
            <a:pPr marL="914400" indent="-914400" algn="ctr">
              <a:buAutoNum type="arabicParenR"/>
            </a:pPr>
            <a:r>
              <a:rPr lang="ru-RU" sz="5400" dirty="0"/>
              <a:t>Стадия осмысления</a:t>
            </a:r>
          </a:p>
          <a:p>
            <a:pPr marL="914400" indent="-914400" algn="ctr">
              <a:buAutoNum type="arabicParenR"/>
            </a:pPr>
            <a:r>
              <a:rPr lang="ru-RU" sz="5400" dirty="0"/>
              <a:t>Стадия рефлексии</a:t>
            </a:r>
          </a:p>
          <a:p>
            <a:pPr algn="ctr"/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10322750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+mn-lt"/>
              </a:rPr>
              <a:t> </a:t>
            </a:r>
            <a:r>
              <a:rPr lang="en-US" b="1" dirty="0">
                <a:solidFill>
                  <a:schemeClr val="accent1"/>
                </a:solidFill>
              </a:rPr>
              <a:t>RAFT </a:t>
            </a:r>
            <a:r>
              <a:rPr lang="ru-RU" b="1" dirty="0">
                <a:solidFill>
                  <a:schemeClr val="accent1"/>
                </a:solidFill>
              </a:rPr>
              <a:t>- технология:</a:t>
            </a:r>
            <a:endParaRPr lang="ru-RU" b="1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03825" y="1694688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prstClr val="white"/>
                </a:solidFill>
              </a:rPr>
              <a:t> </a:t>
            </a:r>
            <a:r>
              <a:rPr lang="ru-RU" sz="5400" b="1" u="sng" dirty="0"/>
              <a:t>Обобщающая:</a:t>
            </a:r>
            <a:r>
              <a:rPr lang="ru-RU" sz="5400" dirty="0"/>
              <a:t> </a:t>
            </a:r>
          </a:p>
          <a:p>
            <a:pPr algn="ctr"/>
            <a:r>
              <a:rPr lang="ru-RU" sz="5400" dirty="0"/>
              <a:t>\ учениками</a:t>
            </a:r>
            <a:endParaRPr lang="ru-RU" sz="5400" b="1" dirty="0">
              <a:solidFill>
                <a:prstClr val="white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3220114"/>
              </p:ext>
            </p:extLst>
          </p:nvPr>
        </p:nvGraphicFramePr>
        <p:xfrm>
          <a:off x="2401824" y="1828800"/>
          <a:ext cx="7461504" cy="3535680"/>
        </p:xfrm>
        <a:graphic>
          <a:graphicData uri="http://schemas.openxmlformats.org/drawingml/2006/table">
            <a:tbl>
              <a:tblPr/>
              <a:tblGrid>
                <a:gridCol w="16664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64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64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620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48290"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R – Role (</a:t>
                      </a:r>
                      <a:r>
                        <a:rPr lang="ru-RU" dirty="0">
                          <a:effectLst/>
                        </a:rPr>
                        <a:t>Роль)</a:t>
                      </a:r>
                    </a:p>
                  </a:txBody>
                  <a:tcPr marL="95250" marR="95250" marT="95250" marB="95250" anchor="ctr">
                    <a:lnL w="9525" cap="flat" cmpd="sng" algn="ctr">
                      <a:solidFill>
                        <a:srgbClr val="2952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952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952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952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</a:rPr>
                        <a:t>A – Audience (</a:t>
                      </a:r>
                      <a:r>
                        <a:rPr lang="ru-RU">
                          <a:effectLst/>
                        </a:rPr>
                        <a:t>Аудитория)</a:t>
                      </a:r>
                    </a:p>
                  </a:txBody>
                  <a:tcPr marL="95250" marR="95250" marT="95250" marB="95250" anchor="ctr">
                    <a:lnL w="9525" cap="flat" cmpd="sng" algn="ctr">
                      <a:solidFill>
                        <a:srgbClr val="2952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952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952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952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</a:rPr>
                        <a:t>F-Forma (</a:t>
                      </a:r>
                      <a:r>
                        <a:rPr lang="ru-RU">
                          <a:effectLst/>
                        </a:rPr>
                        <a:t>формат)</a:t>
                      </a:r>
                    </a:p>
                  </a:txBody>
                  <a:tcPr marL="95250" marR="95250" marT="95250" marB="95250" anchor="ctr">
                    <a:lnL w="9525" cap="flat" cmpd="sng" algn="ctr">
                      <a:solidFill>
                        <a:srgbClr val="2952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952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952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952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</a:rPr>
                        <a:t>T-Topic (</a:t>
                      </a:r>
                      <a:r>
                        <a:rPr lang="ru-RU">
                          <a:effectLst/>
                        </a:rPr>
                        <a:t>тема)</a:t>
                      </a:r>
                    </a:p>
                  </a:txBody>
                  <a:tcPr marL="95250" marR="95250" marT="95250" marB="95250" anchor="ctr">
                    <a:lnL w="9525" cap="flat" cmpd="sng" algn="ctr">
                      <a:solidFill>
                        <a:srgbClr val="2952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952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952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952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87390"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Для определения роли следует выяснить, кто может раскрыть заданную тему</a:t>
                      </a:r>
                    </a:p>
                  </a:txBody>
                  <a:tcPr marL="95250" marR="95250" marT="95250" marB="95250" anchor="ctr">
                    <a:lnL w="9525" cap="flat" cmpd="sng" algn="ctr">
                      <a:solidFill>
                        <a:srgbClr val="2952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952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952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952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Выяснение, кому может предназначаться данный текст</a:t>
                      </a:r>
                    </a:p>
                  </a:txBody>
                  <a:tcPr marL="95250" marR="95250" marT="95250" marB="95250" anchor="ctr">
                    <a:lnL w="9525" cap="flat" cmpd="sng" algn="ctr">
                      <a:solidFill>
                        <a:srgbClr val="2952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952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952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952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Выбор жанра, формы повествования</a:t>
                      </a:r>
                    </a:p>
                  </a:txBody>
                  <a:tcPr marL="95250" marR="95250" marT="95250" marB="95250" anchor="ctr">
                    <a:lnL w="9525" cap="flat" cmpd="sng" algn="ctr">
                      <a:solidFill>
                        <a:srgbClr val="2952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952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952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952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Выбор тематики, определение, о чем будет текст, какие основные идеи будут раскрыты в нем</a:t>
                      </a:r>
                    </a:p>
                  </a:txBody>
                  <a:tcPr marL="95250" marR="95250" marT="95250" marB="95250" anchor="ctr">
                    <a:lnL w="9525" cap="flat" cmpd="sng" algn="ctr">
                      <a:solidFill>
                        <a:srgbClr val="2952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952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952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952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124200" y="216535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Open Sans"/>
                <a:cs typeface="Arial" pitchFamily="34" charset="0"/>
              </a:rPr>
              <a:t> 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u-RU" altLang="ru-RU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87823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+mn-lt"/>
              </a:rPr>
              <a:t> </a:t>
            </a:r>
            <a:r>
              <a:rPr lang="en-US" b="1" dirty="0">
                <a:solidFill>
                  <a:schemeClr val="accent1"/>
                </a:solidFill>
              </a:rPr>
              <a:t>RAFT </a:t>
            </a:r>
            <a:r>
              <a:rPr lang="ru-RU" b="1" dirty="0">
                <a:solidFill>
                  <a:schemeClr val="accent1"/>
                </a:solidFill>
              </a:rPr>
              <a:t>- технология:</a:t>
            </a:r>
            <a:endParaRPr lang="ru-RU" b="1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03825" y="1694688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prstClr val="white"/>
                </a:solidFill>
              </a:rPr>
              <a:t> </a:t>
            </a:r>
            <a:r>
              <a:rPr lang="ru-RU" sz="5400" b="1" u="sng" dirty="0"/>
              <a:t>Обобщающая:</a:t>
            </a:r>
            <a:r>
              <a:rPr lang="ru-RU" sz="5400" dirty="0"/>
              <a:t> </a:t>
            </a:r>
          </a:p>
          <a:p>
            <a:pPr algn="ctr"/>
            <a:r>
              <a:rPr lang="ru-RU" sz="5400" dirty="0"/>
              <a:t>\ учениками</a:t>
            </a:r>
            <a:endParaRPr lang="ru-RU" sz="5400" b="1" dirty="0">
              <a:solidFill>
                <a:prstClr val="white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3048266"/>
              </p:ext>
            </p:extLst>
          </p:nvPr>
        </p:nvGraphicFramePr>
        <p:xfrm>
          <a:off x="2401824" y="1828800"/>
          <a:ext cx="7461504" cy="3535680"/>
        </p:xfrm>
        <a:graphic>
          <a:graphicData uri="http://schemas.openxmlformats.org/drawingml/2006/table">
            <a:tbl>
              <a:tblPr/>
              <a:tblGrid>
                <a:gridCol w="16664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64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64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620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48290"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R – Role (</a:t>
                      </a:r>
                      <a:r>
                        <a:rPr lang="ru-RU" dirty="0">
                          <a:effectLst/>
                        </a:rPr>
                        <a:t>Роль)</a:t>
                      </a:r>
                    </a:p>
                  </a:txBody>
                  <a:tcPr marL="95250" marR="95250" marT="95250" marB="95250" anchor="ctr">
                    <a:lnL w="9525" cap="flat" cmpd="sng" algn="ctr">
                      <a:solidFill>
                        <a:srgbClr val="2952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952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952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952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</a:rPr>
                        <a:t>A – Audience (</a:t>
                      </a:r>
                      <a:r>
                        <a:rPr lang="ru-RU">
                          <a:effectLst/>
                        </a:rPr>
                        <a:t>Аудитория)</a:t>
                      </a:r>
                    </a:p>
                  </a:txBody>
                  <a:tcPr marL="95250" marR="95250" marT="95250" marB="95250" anchor="ctr">
                    <a:lnL w="9525" cap="flat" cmpd="sng" algn="ctr">
                      <a:solidFill>
                        <a:srgbClr val="2952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952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952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952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</a:rPr>
                        <a:t>F-Forma (</a:t>
                      </a:r>
                      <a:r>
                        <a:rPr lang="ru-RU">
                          <a:effectLst/>
                        </a:rPr>
                        <a:t>формат)</a:t>
                      </a:r>
                    </a:p>
                  </a:txBody>
                  <a:tcPr marL="95250" marR="95250" marT="95250" marB="95250" anchor="ctr">
                    <a:lnL w="9525" cap="flat" cmpd="sng" algn="ctr">
                      <a:solidFill>
                        <a:srgbClr val="2952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952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952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952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</a:rPr>
                        <a:t>T-Topic (</a:t>
                      </a:r>
                      <a:r>
                        <a:rPr lang="ru-RU">
                          <a:effectLst/>
                        </a:rPr>
                        <a:t>тема)</a:t>
                      </a:r>
                    </a:p>
                  </a:txBody>
                  <a:tcPr marL="95250" marR="95250" marT="95250" marB="95250" anchor="ctr">
                    <a:lnL w="9525" cap="flat" cmpd="sng" algn="ctr">
                      <a:solidFill>
                        <a:srgbClr val="2952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952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952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952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87390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ru-RU" dirty="0">
                          <a:effectLst/>
                        </a:rPr>
                        <a:t>Дениска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dirty="0">
                          <a:effectLst/>
                        </a:rPr>
                        <a:t>Мама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dirty="0">
                          <a:effectLst/>
                        </a:rPr>
                        <a:t>Светлячок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ru-RU" dirty="0">
                        <a:effectLst/>
                      </a:endParaRPr>
                    </a:p>
                  </a:txBody>
                  <a:tcPr marL="95250" marR="95250" marT="95250" marB="95250" anchor="ctr">
                    <a:lnL w="9525" cap="flat" cmpd="sng" algn="ctr">
                      <a:solidFill>
                        <a:srgbClr val="2952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952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952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952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ru-RU" dirty="0">
                          <a:effectLst/>
                        </a:rPr>
                        <a:t>Мама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dirty="0">
                          <a:effectLst/>
                        </a:rPr>
                        <a:t>Папа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dirty="0">
                          <a:effectLst/>
                        </a:rPr>
                        <a:t>Другие насекомые</a:t>
                      </a:r>
                    </a:p>
                  </a:txBody>
                  <a:tcPr marL="95250" marR="95250" marT="95250" marB="95250" anchor="ctr">
                    <a:lnL w="9525" cap="flat" cmpd="sng" algn="ctr">
                      <a:solidFill>
                        <a:srgbClr val="2952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952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952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952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1.Дневниковая запись</a:t>
                      </a:r>
                    </a:p>
                    <a:p>
                      <a:r>
                        <a:rPr lang="ru-RU" dirty="0">
                          <a:effectLst/>
                        </a:rPr>
                        <a:t>2. Диалог</a:t>
                      </a:r>
                    </a:p>
                    <a:p>
                      <a:r>
                        <a:rPr lang="ru-RU" dirty="0">
                          <a:effectLst/>
                        </a:rPr>
                        <a:t>3. Письмо</a:t>
                      </a:r>
                    </a:p>
                  </a:txBody>
                  <a:tcPr marL="95250" marR="95250" marT="95250" marB="95250" anchor="ctr">
                    <a:lnL w="9525" cap="flat" cmpd="sng" algn="ctr">
                      <a:solidFill>
                        <a:srgbClr val="2952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952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952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952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ru-RU" dirty="0">
                          <a:effectLst/>
                        </a:rPr>
                        <a:t>Почему я не жалею, что отдал самосвал за жука.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dirty="0">
                          <a:effectLst/>
                        </a:rPr>
                        <a:t>Как меня тронул поступок сына?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dirty="0">
                          <a:effectLst/>
                        </a:rPr>
                        <a:t>Как меня спасли и подарили свободу</a:t>
                      </a:r>
                    </a:p>
                  </a:txBody>
                  <a:tcPr marL="95250" marR="95250" marT="95250" marB="95250" anchor="ctr">
                    <a:lnL w="9525" cap="flat" cmpd="sng" algn="ctr">
                      <a:solidFill>
                        <a:srgbClr val="2952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952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952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952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124200" y="216535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Open Sans"/>
                <a:cs typeface="Arial" pitchFamily="34" charset="0"/>
              </a:rPr>
              <a:t> 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u-RU" altLang="ru-RU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39171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09715" y="1719470"/>
            <a:ext cx="2153478" cy="657018"/>
          </a:xfrm>
        </p:spPr>
        <p:txBody>
          <a:bodyPr/>
          <a:lstStyle/>
          <a:p>
            <a:pPr algn="ctr"/>
            <a:r>
              <a:rPr lang="ru-RU" sz="3200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Тест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38200" y="2144468"/>
            <a:ext cx="8083296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Гаврилова Марина Михайловна</a:t>
            </a:r>
            <a:r>
              <a:rPr lang="ru-RU" sz="3200" dirty="0"/>
              <a:t>, член</a:t>
            </a:r>
            <a:r>
              <a:rPr lang="en-US" sz="3200" dirty="0"/>
              <a:t> </a:t>
            </a:r>
            <a:r>
              <a:rPr lang="ru-RU" sz="3200" dirty="0"/>
              <a:t>регионального методического совета </a:t>
            </a:r>
          </a:p>
          <a:p>
            <a:r>
              <a:rPr lang="ru-RU" sz="3200" dirty="0"/>
              <a:t>Учитель начальных классов АНО «Школа «Президент»</a:t>
            </a:r>
          </a:p>
          <a:p>
            <a:r>
              <a:rPr lang="ru-RU" sz="3200" i="1" dirty="0"/>
              <a:t>8 965 322 75 24, </a:t>
            </a:r>
            <a:endParaRPr lang="en-US" sz="3200" i="1" dirty="0"/>
          </a:p>
          <a:p>
            <a:r>
              <a:rPr lang="en-US" sz="3200" i="1" dirty="0">
                <a:hlinkClick r:id="rId2"/>
              </a:rPr>
              <a:t>gavrilova_mm@school-president.ru</a:t>
            </a:r>
            <a:endParaRPr lang="ru-RU" sz="3200" i="1" dirty="0"/>
          </a:p>
          <a:p>
            <a:endParaRPr lang="ru-RU" i="1" dirty="0"/>
          </a:p>
        </p:txBody>
      </p:sp>
      <p:pic>
        <p:nvPicPr>
          <p:cNvPr id="5" name="Рисунок 4" descr="Изображение выглядит как Графика, Шрифт, шаблон, графический дизайн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C15662CF-4F7E-1277-91DF-6094F93958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9108" y="2376488"/>
            <a:ext cx="2734692" cy="2734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9418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+mn-lt"/>
              </a:rPr>
              <a:t> </a:t>
            </a:r>
            <a:r>
              <a:rPr lang="ru-RU" b="1" dirty="0">
                <a:solidFill>
                  <a:schemeClr val="accent1"/>
                </a:solidFill>
                <a:latin typeface="Bahnschrift Condensed" panose="020B0502040204020203" pitchFamily="34" charset="0"/>
              </a:rPr>
              <a:t>«ИНТЕРЕСНО»:</a:t>
            </a:r>
            <a:endParaRPr lang="ru-RU" b="1" dirty="0">
              <a:latin typeface="Bahnschrift Condensed" panose="020B0502040204020203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03825" y="1694688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3600" b="1" dirty="0"/>
              <a:t>По данным международного исследования </a:t>
            </a:r>
            <a:r>
              <a:rPr lang="en-US" sz="3600" b="1" dirty="0"/>
              <a:t>PISA</a:t>
            </a:r>
            <a:r>
              <a:rPr lang="ru-RU" sz="3600" b="1" dirty="0"/>
              <a:t>, более 20% школьников в мире читают тексты, но не могут ответить на вопросы по содержанию.</a:t>
            </a:r>
          </a:p>
        </p:txBody>
      </p:sp>
    </p:spTree>
    <p:extLst>
      <p:ext uri="{BB962C8B-B14F-4D97-AF65-F5344CB8AC3E}">
        <p14:creationId xmlns:p14="http://schemas.microsoft.com/office/powerpoint/2010/main" val="667991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+mn-lt"/>
              </a:rPr>
              <a:t> </a:t>
            </a:r>
            <a:r>
              <a:rPr lang="ru-RU" b="1" u="sng" dirty="0">
                <a:solidFill>
                  <a:schemeClr val="accent1"/>
                </a:solidFill>
                <a:latin typeface="+mn-lt"/>
              </a:rPr>
              <a:t>ПРИЁМ №1: </a:t>
            </a:r>
            <a:br>
              <a:rPr lang="ru-RU" b="1" dirty="0">
                <a:solidFill>
                  <a:schemeClr val="accent1"/>
                </a:solidFill>
                <a:latin typeface="+mn-lt"/>
              </a:rPr>
            </a:br>
            <a:r>
              <a:rPr lang="ru-RU" b="1" dirty="0">
                <a:solidFill>
                  <a:schemeClr val="accent1"/>
                </a:solidFill>
                <a:latin typeface="+mn-lt"/>
              </a:rPr>
              <a:t>МАРКЕРЫ СМЫСЛА</a:t>
            </a:r>
            <a:endParaRPr lang="ru-RU" b="1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03825" y="1694688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3600" b="1" dirty="0">
                <a:solidFill>
                  <a:srgbClr val="FFFF00"/>
                </a:solidFill>
              </a:rPr>
              <a:t> </a:t>
            </a:r>
            <a:r>
              <a:rPr lang="ru-RU" sz="4000" b="1" dirty="0">
                <a:solidFill>
                  <a:srgbClr val="FFFF00"/>
                </a:solidFill>
              </a:rPr>
              <a:t>Маркеры смысла-</a:t>
            </a:r>
          </a:p>
          <a:p>
            <a:pPr lvl="0" algn="ctr"/>
            <a:r>
              <a:rPr lang="ru-RU" sz="4000" b="1" dirty="0"/>
              <a:t>это выделенные слова и фразы, которые помогают удерживать внимание на главном.</a:t>
            </a:r>
          </a:p>
        </p:txBody>
      </p:sp>
      <p:pic>
        <p:nvPicPr>
          <p:cNvPr id="1026" name="Picture 2" descr="C:\Users\usersp\Desktop\pict\лампочк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825" y="4527328"/>
            <a:ext cx="1071563" cy="1071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Скругленный прямоугольник 3"/>
          <p:cNvSpPr/>
          <p:nvPr/>
        </p:nvSpPr>
        <p:spPr>
          <a:xfrm>
            <a:off x="2175388" y="4782693"/>
            <a:ext cx="7876032" cy="560832"/>
          </a:xfrm>
          <a:prstGeom prst="roundRect">
            <a:avLst/>
          </a:prstGeom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Можно использовать разные цвета: зелёным-факты, красным-причины, синим - выводы</a:t>
            </a:r>
          </a:p>
        </p:txBody>
      </p:sp>
    </p:spTree>
    <p:extLst>
      <p:ext uri="{BB962C8B-B14F-4D97-AF65-F5344CB8AC3E}">
        <p14:creationId xmlns:p14="http://schemas.microsoft.com/office/powerpoint/2010/main" val="667991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+mn-lt"/>
              </a:rPr>
              <a:t> </a:t>
            </a:r>
            <a:r>
              <a:rPr lang="ru-RU" b="1" u="sng" dirty="0">
                <a:solidFill>
                  <a:schemeClr val="accent1"/>
                </a:solidFill>
                <a:latin typeface="+mn-lt"/>
              </a:rPr>
              <a:t>ПРИЁМ №2: </a:t>
            </a:r>
            <a:br>
              <a:rPr lang="ru-RU" b="1" dirty="0">
                <a:solidFill>
                  <a:schemeClr val="accent1"/>
                </a:solidFill>
                <a:latin typeface="+mn-lt"/>
              </a:rPr>
            </a:br>
            <a:r>
              <a:rPr lang="ru-RU" b="1" dirty="0">
                <a:solidFill>
                  <a:schemeClr val="accent1"/>
                </a:solidFill>
                <a:latin typeface="+mn-lt"/>
              </a:rPr>
              <a:t>ВОПРОСЫ К ТЕКСТУ</a:t>
            </a:r>
            <a:endParaRPr lang="ru-RU" b="1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03825" y="1694688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3600" b="1" dirty="0">
                <a:solidFill>
                  <a:srgbClr val="FFFF00"/>
                </a:solidFill>
              </a:rPr>
              <a:t> </a:t>
            </a:r>
            <a:r>
              <a:rPr lang="ru-RU" sz="4000" b="1" dirty="0">
                <a:solidFill>
                  <a:srgbClr val="FFFF00"/>
                </a:solidFill>
              </a:rPr>
              <a:t>Вопросы к тексту-</a:t>
            </a:r>
          </a:p>
          <a:p>
            <a:pPr lvl="0" algn="ctr"/>
            <a:r>
              <a:rPr lang="ru-RU" sz="4000" b="1" dirty="0"/>
              <a:t>умение читать текст через вопросы, вступая в диалог с автором</a:t>
            </a:r>
          </a:p>
        </p:txBody>
      </p:sp>
      <p:pic>
        <p:nvPicPr>
          <p:cNvPr id="4" name="Picture 2" descr="C:\Users\usersp\Desktop\pict\лампочк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825" y="4527328"/>
            <a:ext cx="1071563" cy="1071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Скругленный прямоугольник 4"/>
          <p:cNvSpPr/>
          <p:nvPr/>
        </p:nvSpPr>
        <p:spPr>
          <a:xfrm>
            <a:off x="2175388" y="4782693"/>
            <a:ext cx="7876032" cy="560832"/>
          </a:xfrm>
          <a:prstGeom prst="roundRect">
            <a:avLst/>
          </a:prstGeom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Вопросы можно писать на полях или на </a:t>
            </a:r>
            <a:r>
              <a:rPr lang="ru-RU" sz="2000" b="1" dirty="0" err="1"/>
              <a:t>стикерах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3956854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97024" y="268224"/>
            <a:ext cx="7205472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	</a:t>
            </a:r>
            <a:r>
              <a:rPr lang="ru-RU" sz="2400" dirty="0"/>
              <a:t>Однажды вечером я сидел во дворе, возле песка, и ждал маму. Она, наверно, задерживалась в институте, или в магазине, или, может быть, долго стояла на автобусной остановке. Не знаю. Только все родители нашего двора уже пришли, и все ребята пошли с ними по домам и уже, наверно, пили чай с бубликами и брынзой, а моей мамы все еще не было… </a:t>
            </a:r>
          </a:p>
          <a:p>
            <a:pPr algn="just"/>
            <a:r>
              <a:rPr lang="ru-RU" sz="2400" dirty="0"/>
              <a:t>	И вот уже стали зажигаться в окнах огоньки, и радио заиграло музыку, и в небе задвигались темные облака – они были похожи на бородатых стариков… </a:t>
            </a:r>
          </a:p>
          <a:p>
            <a:pPr algn="just"/>
            <a:r>
              <a:rPr lang="ru-RU" sz="2400" dirty="0"/>
              <a:t>	И  мне  захотелось  есть,  а  мамы  все не   было, и я подумал,  что,   если бы   я знал, что моя мама хочет есть и ждет   меня где-то   на   краю света,  я бы  моментально  к ней побежал,  а не  опаздывал  бы  и  не  заставлял   ее сидеть на песке и скучать.</a:t>
            </a:r>
            <a:br>
              <a:rPr lang="ru-RU" sz="2400" dirty="0"/>
            </a:br>
            <a:endParaRPr lang="ru-RU" sz="2400" dirty="0"/>
          </a:p>
          <a:p>
            <a:pPr algn="just"/>
            <a:endParaRPr lang="ru-RU" dirty="0"/>
          </a:p>
          <a:p>
            <a:pPr algn="just"/>
            <a:endParaRPr lang="ru-RU" dirty="0"/>
          </a:p>
          <a:p>
            <a:pPr algn="just"/>
            <a:endParaRPr lang="ru-RU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89287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+mn-lt"/>
              </a:rPr>
              <a:t> </a:t>
            </a:r>
            <a:r>
              <a:rPr lang="ru-RU" b="1" dirty="0">
                <a:solidFill>
                  <a:schemeClr val="accent1"/>
                </a:solidFill>
                <a:latin typeface="+mn-lt"/>
              </a:rPr>
              <a:t>СХЕМА РАБОТЫ:</a:t>
            </a:r>
            <a:endParaRPr lang="ru-RU" b="1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03825" y="1694688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3600" b="1" dirty="0"/>
              <a:t> </a:t>
            </a:r>
            <a:r>
              <a:rPr lang="ru-RU" sz="5400" b="1" dirty="0"/>
              <a:t>КТО ГЕРОЙ? </a:t>
            </a:r>
          </a:p>
          <a:p>
            <a:pPr lvl="0" algn="ctr"/>
            <a:r>
              <a:rPr lang="ru-RU" sz="5400" b="1" dirty="0"/>
              <a:t>ЧТО ПРОИЗОШЛО? </a:t>
            </a:r>
          </a:p>
          <a:p>
            <a:pPr lvl="0" algn="ctr"/>
            <a:r>
              <a:rPr lang="ru-RU" sz="5400" b="1" dirty="0"/>
              <a:t>ПОЧЕМУ ЭТО ВАЖНО? </a:t>
            </a:r>
          </a:p>
        </p:txBody>
      </p:sp>
    </p:spTree>
    <p:extLst>
      <p:ext uri="{BB962C8B-B14F-4D97-AF65-F5344CB8AC3E}">
        <p14:creationId xmlns:p14="http://schemas.microsoft.com/office/powerpoint/2010/main" val="21723010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+mn-lt"/>
              </a:rPr>
              <a:t> </a:t>
            </a:r>
            <a:r>
              <a:rPr lang="ru-RU" b="1" dirty="0">
                <a:solidFill>
                  <a:schemeClr val="accent1"/>
                </a:solidFill>
                <a:latin typeface="+mn-lt"/>
              </a:rPr>
              <a:t>СХЕМА РАБОТЫ:</a:t>
            </a:r>
            <a:endParaRPr lang="ru-RU" b="1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03825" y="1694688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3600" b="1" dirty="0"/>
              <a:t> </a:t>
            </a:r>
            <a:r>
              <a:rPr lang="ru-RU" sz="5400" b="1" dirty="0"/>
              <a:t>КТО ГЕРОЙ? </a:t>
            </a:r>
            <a:r>
              <a:rPr lang="ru-RU" sz="4800" u="sng" dirty="0"/>
              <a:t>Дениска</a:t>
            </a:r>
          </a:p>
          <a:p>
            <a:pPr lvl="0" algn="ctr"/>
            <a:r>
              <a:rPr lang="ru-RU" sz="5400" b="1" dirty="0"/>
              <a:t>ЧТО ПРОИЗОШЛО? </a:t>
            </a:r>
            <a:r>
              <a:rPr lang="ru-RU" sz="4800" u="sng" dirty="0"/>
              <a:t>Он ждал маму</a:t>
            </a:r>
            <a:endParaRPr lang="ru-RU" sz="4800" dirty="0"/>
          </a:p>
          <a:p>
            <a:pPr lvl="0" algn="ctr"/>
            <a:r>
              <a:rPr lang="ru-RU" sz="5400" b="1" dirty="0"/>
              <a:t>ПОЧЕМУ ЭТО ВАЖНО? </a:t>
            </a:r>
            <a:r>
              <a:rPr lang="ru-RU" sz="4800" u="sng" dirty="0"/>
              <a:t>Создание атмосферы одиночества</a:t>
            </a:r>
            <a:endParaRPr lang="ru-RU" sz="5400" b="1" dirty="0"/>
          </a:p>
        </p:txBody>
      </p:sp>
    </p:spTree>
    <p:extLst>
      <p:ext uri="{BB962C8B-B14F-4D97-AF65-F5344CB8AC3E}">
        <p14:creationId xmlns:p14="http://schemas.microsoft.com/office/powerpoint/2010/main" val="38706486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+mn-lt"/>
              </a:rPr>
              <a:t> </a:t>
            </a:r>
            <a:r>
              <a:rPr lang="ru-RU" b="1" u="sng" dirty="0">
                <a:solidFill>
                  <a:schemeClr val="accent1"/>
                </a:solidFill>
                <a:latin typeface="+mn-lt"/>
              </a:rPr>
              <a:t>ПРИЁМ №3: </a:t>
            </a:r>
            <a:br>
              <a:rPr lang="ru-RU" b="1" dirty="0">
                <a:solidFill>
                  <a:schemeClr val="accent1"/>
                </a:solidFill>
                <a:latin typeface="+mn-lt"/>
              </a:rPr>
            </a:br>
            <a:r>
              <a:rPr lang="ru-RU" b="1" dirty="0">
                <a:solidFill>
                  <a:schemeClr val="accent1"/>
                </a:solidFill>
                <a:latin typeface="+mn-lt"/>
              </a:rPr>
              <a:t>АННОТАЦИЯ В 5 ПРЕДЛОЖЕНИЙ</a:t>
            </a:r>
            <a:endParaRPr lang="ru-RU" b="1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00028" y="1694688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4000" b="1" dirty="0">
                <a:solidFill>
                  <a:srgbClr val="FFFF00"/>
                </a:solidFill>
              </a:rPr>
              <a:t>Структура аннотации по тексту:</a:t>
            </a:r>
          </a:p>
          <a:p>
            <a:pPr marL="742950" lvl="0" indent="-742950" algn="ctr">
              <a:buAutoNum type="arabicPeriod"/>
            </a:pPr>
            <a:r>
              <a:rPr lang="ru-RU" sz="2800" b="1" dirty="0">
                <a:solidFill>
                  <a:schemeClr val="bg1"/>
                </a:solidFill>
              </a:rPr>
              <a:t>Тема текста</a:t>
            </a:r>
          </a:p>
          <a:p>
            <a:pPr marL="742950" lvl="0" indent="-742950" algn="ctr">
              <a:buAutoNum type="arabicPeriod"/>
            </a:pPr>
            <a:r>
              <a:rPr lang="ru-RU" sz="2800" b="1" dirty="0">
                <a:solidFill>
                  <a:schemeClr val="bg1"/>
                </a:solidFill>
              </a:rPr>
              <a:t>Главная мысль</a:t>
            </a:r>
          </a:p>
          <a:p>
            <a:pPr marL="742950" lvl="0" indent="-742950" algn="ctr">
              <a:buAutoNum type="arabicPeriod"/>
            </a:pPr>
            <a:r>
              <a:rPr lang="ru-RU" sz="2800" b="1" dirty="0">
                <a:solidFill>
                  <a:schemeClr val="bg1"/>
                </a:solidFill>
              </a:rPr>
              <a:t>Аргументы автора</a:t>
            </a:r>
          </a:p>
          <a:p>
            <a:pPr marL="742950" lvl="0" indent="-742950" algn="ctr">
              <a:buAutoNum type="arabicPeriod"/>
            </a:pPr>
            <a:r>
              <a:rPr lang="ru-RU" sz="2800" b="1" dirty="0">
                <a:solidFill>
                  <a:schemeClr val="bg1"/>
                </a:solidFill>
              </a:rPr>
              <a:t>Пример или факт</a:t>
            </a:r>
          </a:p>
          <a:p>
            <a:pPr marL="742950" lvl="0" indent="-742950" algn="ctr">
              <a:buAutoNum type="arabicPeriod"/>
            </a:pPr>
            <a:r>
              <a:rPr lang="ru-RU" sz="2800" b="1" dirty="0">
                <a:solidFill>
                  <a:schemeClr val="bg1"/>
                </a:solidFill>
              </a:rPr>
              <a:t>Вывод</a:t>
            </a:r>
          </a:p>
        </p:txBody>
      </p:sp>
      <p:pic>
        <p:nvPicPr>
          <p:cNvPr id="4" name="Picture 2" descr="C:\Users\usersp\Desktop\pict\лампочк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825" y="4527328"/>
            <a:ext cx="1071563" cy="1071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Скругленный прямоугольник 4"/>
          <p:cNvSpPr/>
          <p:nvPr/>
        </p:nvSpPr>
        <p:spPr>
          <a:xfrm>
            <a:off x="2175388" y="4925568"/>
            <a:ext cx="7876032" cy="560832"/>
          </a:xfrm>
          <a:prstGeom prst="roundRect">
            <a:avLst/>
          </a:prstGeom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Не бойтесь упрощать! Смысловое чтение-это понимание сути</a:t>
            </a:r>
          </a:p>
        </p:txBody>
      </p:sp>
    </p:spTree>
    <p:extLst>
      <p:ext uri="{BB962C8B-B14F-4D97-AF65-F5344CB8AC3E}">
        <p14:creationId xmlns:p14="http://schemas.microsoft.com/office/powerpoint/2010/main" val="204592866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1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Тема1" id="{F4CEEA70-1775-48C5-85E2-B1F08355D7A8}" vid="{708C1448-CAB8-494B-91DB-8E511FB2BA6C}"/>
    </a:ext>
  </a:extLst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23447</TotalTime>
  <Words>928</Words>
  <Application>Microsoft Office PowerPoint</Application>
  <PresentationFormat>Широкоэкранный</PresentationFormat>
  <Paragraphs>130</Paragraphs>
  <Slides>23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4</vt:i4>
      </vt:variant>
      <vt:variant>
        <vt:lpstr>Заголовки слайдов</vt:lpstr>
      </vt:variant>
      <vt:variant>
        <vt:i4>23</vt:i4>
      </vt:variant>
    </vt:vector>
  </HeadingPairs>
  <TitlesOfParts>
    <vt:vector size="33" baseType="lpstr">
      <vt:lpstr>Arial</vt:lpstr>
      <vt:lpstr>Arial Black</vt:lpstr>
      <vt:lpstr>Bahnschrift Condensed</vt:lpstr>
      <vt:lpstr>Calibri</vt:lpstr>
      <vt:lpstr>Calibri Light</vt:lpstr>
      <vt:lpstr>Open Sans</vt:lpstr>
      <vt:lpstr>Тема1</vt:lpstr>
      <vt:lpstr>1_Тема Office</vt:lpstr>
      <vt:lpstr>2_Тема Office</vt:lpstr>
      <vt:lpstr>3_Тема Office</vt:lpstr>
      <vt:lpstr>       «Ни о чём не думает лишь тот, кто ничего не читает».  Д. Дидро</vt:lpstr>
      <vt:lpstr>СМЫСЛОВОЕ ЧТЕНИЕ</vt:lpstr>
      <vt:lpstr> «ИНТЕРЕСНО»:</vt:lpstr>
      <vt:lpstr> ПРИЁМ №1:  МАРКЕРЫ СМЫСЛА</vt:lpstr>
      <vt:lpstr> ПРИЁМ №2:  ВОПРОСЫ К ТЕКСТУ</vt:lpstr>
      <vt:lpstr>Презентация PowerPoint</vt:lpstr>
      <vt:lpstr> СХЕМА РАБОТЫ:</vt:lpstr>
      <vt:lpstr> СХЕМА РАБОТЫ:</vt:lpstr>
      <vt:lpstr> ПРИЁМ №3:  АННОТАЦИЯ В 5 ПРЕДЛОЖЕНИЙ</vt:lpstr>
      <vt:lpstr> ПРИЁМ №4:  ЧТО? КТО? ЗАЧЕМ?</vt:lpstr>
      <vt:lpstr> ПРИЁМ №5:  ЧИТАТЕЛЬСКИЙ ДНЕВНИК</vt:lpstr>
      <vt:lpstr> ПРИЁМ №6:  КРИТИЧЕСКОЕ ЧТЕНИЕ</vt:lpstr>
      <vt:lpstr> ПРИЁМ №7:  ГЛАВНАЯ МЫСЛЬ ТЕКСТА</vt:lpstr>
      <vt:lpstr>ЧТОБЫ СМЫСЛОВОЕ ЧТЕНИЕ СТАЛО ПРИВЫЧКОЙ:</vt:lpstr>
      <vt:lpstr> RAFT - технология:</vt:lpstr>
      <vt:lpstr> RAFT - технология:</vt:lpstr>
      <vt:lpstr> RAFT - технология:</vt:lpstr>
      <vt:lpstr> RAFT - технология:</vt:lpstr>
      <vt:lpstr> RAFT - технология:</vt:lpstr>
      <vt:lpstr> RAFT - технология:</vt:lpstr>
      <vt:lpstr> RAFT - технология:</vt:lpstr>
      <vt:lpstr> RAFT - технология:</vt:lpstr>
      <vt:lpstr>Тест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зонального и регионального этапов конференции проектных и  учебно-исследовательских работ «Что, как и почему?»</dc:title>
  <dc:creator>User</dc:creator>
  <cp:lastModifiedBy>Наталья Яковлева</cp:lastModifiedBy>
  <cp:revision>258</cp:revision>
  <dcterms:created xsi:type="dcterms:W3CDTF">2024-01-14T08:39:34Z</dcterms:created>
  <dcterms:modified xsi:type="dcterms:W3CDTF">2026-04-10T12:15:03Z</dcterms:modified>
</cp:coreProperties>
</file>