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92" r:id="rId3"/>
    <p:sldId id="462" r:id="rId4"/>
    <p:sldId id="537" r:id="rId5"/>
    <p:sldId id="538" r:id="rId6"/>
    <p:sldId id="536" r:id="rId7"/>
    <p:sldId id="535" r:id="rId8"/>
    <p:sldId id="540" r:id="rId9"/>
    <p:sldId id="498" r:id="rId10"/>
    <p:sldId id="525" r:id="rId11"/>
    <p:sldId id="541" r:id="rId12"/>
    <p:sldId id="501" r:id="rId13"/>
    <p:sldId id="546" r:id="rId14"/>
    <p:sldId id="509" r:id="rId15"/>
    <p:sldId id="38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4vpr.ru/4-klass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Особенности преподавания математики. Проект «Эффективная начальная школа». 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Янычева Галина Владимировна, методист КУРО, учитель начальных классов, автор методических пособий по математике.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234177" y="395307"/>
            <a:ext cx="1164187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(апрель)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Устные вычислительные приёмы умножения многозначного числа на однозначное.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5FEC3-A5B7-FD4B-86DA-B9864D99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" y="1207633"/>
            <a:ext cx="3380340" cy="444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C217C-CC95-9F4D-AB77-3E6603568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79" y="1043668"/>
            <a:ext cx="3371718" cy="44427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782250-7558-4641-A1F7-A40769305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34" y="1207633"/>
            <a:ext cx="3275173" cy="4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356839" y="395307"/>
            <a:ext cx="1151920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(апрель)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Письменные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вычислительные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приёмы умножения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многозначного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числа 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однозначное.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478EA-206C-4748-9FD4-8BC8CEEA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1276254"/>
            <a:ext cx="3573335" cy="46723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70546E-376C-A24B-81DC-9AC9D8A0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41" y="1016015"/>
            <a:ext cx="3743744" cy="48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(апрель)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Подготовка к ВПР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решение демонстрационных вариантов;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включение заданий по типу ВПР в уроки.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(апрель)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4250CD8-CFA9-1646-B275-2417DA2AD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26723"/>
              </p:ext>
            </p:extLst>
          </p:nvPr>
        </p:nvGraphicFramePr>
        <p:xfrm>
          <a:off x="2032000" y="1516566"/>
          <a:ext cx="8662020" cy="448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05">
                  <a:extLst>
                    <a:ext uri="{9D8B030D-6E8A-4147-A177-3AD203B41FA5}">
                      <a16:colId xmlns:a16="http://schemas.microsoft.com/office/drawing/2014/main" val="2545266303"/>
                    </a:ext>
                  </a:extLst>
                </a:gridCol>
                <a:gridCol w="1812950">
                  <a:extLst>
                    <a:ext uri="{9D8B030D-6E8A-4147-A177-3AD203B41FA5}">
                      <a16:colId xmlns:a16="http://schemas.microsoft.com/office/drawing/2014/main" val="2015816735"/>
                    </a:ext>
                  </a:extLst>
                </a:gridCol>
                <a:gridCol w="2518060">
                  <a:extLst>
                    <a:ext uri="{9D8B030D-6E8A-4147-A177-3AD203B41FA5}">
                      <a16:colId xmlns:a16="http://schemas.microsoft.com/office/drawing/2014/main" val="87253043"/>
                    </a:ext>
                  </a:extLst>
                </a:gridCol>
                <a:gridCol w="2165505">
                  <a:extLst>
                    <a:ext uri="{9D8B030D-6E8A-4147-A177-3AD203B41FA5}">
                      <a16:colId xmlns:a16="http://schemas.microsoft.com/office/drawing/2014/main" val="1635274238"/>
                    </a:ext>
                  </a:extLst>
                </a:gridCol>
              </a:tblGrid>
              <a:tr h="777798">
                <a:tc>
                  <a:txBody>
                    <a:bodyPr/>
                    <a:lstStyle/>
                    <a:p>
                      <a:pPr marL="38100" marR="520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участников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b"/>
                </a:tc>
                <a:tc>
                  <a:txBody>
                    <a:bodyPr/>
                    <a:lstStyle/>
                    <a:p>
                      <a:pPr marL="307975" marR="3155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7975" marR="3155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учебных предметов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/>
                </a:tc>
                <a:tc>
                  <a:txBody>
                    <a:bodyPr/>
                    <a:lstStyle/>
                    <a:p>
                      <a:pPr marL="60960" marR="749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0960" marR="749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мин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/>
                </a:tc>
                <a:extLst>
                  <a:ext uri="{0D108BD9-81ED-4DB2-BD59-A6C34878D82A}">
                    <a16:rowId xmlns:a16="http://schemas.microsoft.com/office/drawing/2014/main" val="1926974488"/>
                  </a:ext>
                </a:extLst>
              </a:tr>
              <a:tr h="954024">
                <a:tc rowSpan="3">
                  <a:txBody>
                    <a:bodyPr/>
                    <a:lstStyle/>
                    <a:p>
                      <a:pPr marL="230505" marR="230505" algn="ctr">
                        <a:lnSpc>
                          <a:spcPct val="104000"/>
                        </a:lnSpc>
                        <a:spcAft>
                          <a:spcPts val="5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0505" marR="230505" algn="ctr">
                        <a:lnSpc>
                          <a:spcPct val="104000"/>
                        </a:lnSpc>
                        <a:spcAft>
                          <a:spcPts val="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20 апреля по 20 мая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0505" marR="2305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 (на бумажном носителе)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/>
                </a:tc>
                <a:tc rowSpan="3"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tc>
                  <a:txBody>
                    <a:bodyPr/>
                    <a:lstStyle/>
                    <a:p>
                      <a:pPr marL="116205" marR="125095" algn="ctr">
                        <a:lnSpc>
                          <a:spcPct val="105000"/>
                        </a:lnSpc>
                        <a:spcAft>
                          <a:spcPts val="13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урок, </a:t>
                      </a:r>
                    </a:p>
                    <a:p>
                      <a:pPr marL="116205" marR="125095" algn="ctr">
                        <a:lnSpc>
                          <a:spcPct val="105000"/>
                        </a:lnSpc>
                        <a:spcAft>
                          <a:spcPts val="13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чем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extLst>
                  <a:ext uri="{0D108BD9-81ED-4DB2-BD59-A6C34878D82A}">
                    <a16:rowId xmlns:a16="http://schemas.microsoft.com/office/drawing/2014/main" val="3203373742"/>
                  </a:ext>
                </a:extLst>
              </a:tr>
              <a:tr h="777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tc>
                  <a:txBody>
                    <a:bodyPr/>
                    <a:lstStyle/>
                    <a:p>
                      <a:pPr marL="147955" marR="43180" indent="54610" algn="ctr">
                        <a:lnSpc>
                          <a:spcPct val="102000"/>
                        </a:lnSpc>
                        <a:spcAft>
                          <a:spcPts val="9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урок, </a:t>
                      </a:r>
                    </a:p>
                    <a:p>
                      <a:pPr marL="147955" marR="43180" indent="54610" algn="ctr">
                        <a:lnSpc>
                          <a:spcPct val="102000"/>
                        </a:lnSpc>
                        <a:spcAft>
                          <a:spcPts val="9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чем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/>
                </a:tc>
                <a:extLst>
                  <a:ext uri="{0D108BD9-81ED-4DB2-BD59-A6C34878D82A}">
                    <a16:rowId xmlns:a16="http://schemas.microsoft.com/office/drawing/2014/main" val="1491866366"/>
                  </a:ext>
                </a:extLst>
              </a:tr>
              <a:tr h="777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210" marR="31750" indent="173990"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предметов: </a:t>
                      </a:r>
                    </a:p>
                    <a:p>
                      <a:pPr marL="29210" marR="31750" indent="173990"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мир, литературное чтение, иностранный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2090" indent="228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(английский, немецкий, французский язык)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/>
                </a:tc>
                <a:tc>
                  <a:txBody>
                    <a:bodyPr/>
                    <a:lstStyle/>
                    <a:p>
                      <a:pPr marL="147955" marR="43180" indent="59690" algn="ctr">
                        <a:lnSpc>
                          <a:spcPct val="103000"/>
                        </a:lnSpc>
                        <a:spcAft>
                          <a:spcPts val="9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урок, </a:t>
                      </a:r>
                    </a:p>
                    <a:p>
                      <a:pPr marL="147955" marR="43180" indent="59690" algn="ctr">
                        <a:lnSpc>
                          <a:spcPct val="103000"/>
                        </a:lnSpc>
                        <a:spcAft>
                          <a:spcPts val="9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чем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5090" marT="43180" marB="8255" anchor="ctr"/>
                </a:tc>
                <a:extLst>
                  <a:ext uri="{0D108BD9-81ED-4DB2-BD59-A6C34878D82A}">
                    <a16:rowId xmlns:a16="http://schemas.microsoft.com/office/drawing/2014/main" val="179183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0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47132" y="373004"/>
            <a:ext cx="1106223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(апрель</a:t>
            </a:r>
            <a:r>
              <a:rPr lang="ru-RU" sz="2800" b="1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r>
              <a:rPr lang="en-US" sz="2800" b="1" dirty="0">
                <a:latin typeface="system-ui"/>
                <a:hlinkClick r:id="rId2"/>
              </a:rPr>
              <a:t>https://4vpr.ru/4-klass/</a:t>
            </a:r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7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7ECAC-1F2A-46D4-995D-CBE22EBDF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81" y="2664070"/>
            <a:ext cx="2980592" cy="29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8712" y="373003"/>
            <a:ext cx="10767225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Приёмы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письменных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вычислений двузначных чисел с переходом через разряд. </a:t>
            </a:r>
          </a:p>
          <a:p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углов. Прямоугольник. Квадрат.</a:t>
            </a:r>
          </a:p>
          <a:p>
            <a:pPr marL="514350" indent="-514350">
              <a:buAutoNum type="arabicPeriod" startAt="2"/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Смысл умножения. Приёмы умножения на 1 и 0. Компоненты умножения. Переместительное свойство умножения. </a:t>
            </a:r>
          </a:p>
          <a:p>
            <a:pPr marL="514350" indent="-514350">
              <a:buAutoNum type="arabicPeriod" startAt="2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Деление по содержанию, деление на равные части. Компоненты деления. </a:t>
            </a:r>
          </a:p>
          <a:p>
            <a:pPr marL="514350" indent="-514350">
              <a:buAutoNum type="arabicPeriod" startAt="2"/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211873" y="417609"/>
            <a:ext cx="1139654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Приёмы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письменных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вычислений двузначных чисел с переходом через разряд.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12AF7-237A-6742-8614-F86A72E7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" y="1616927"/>
            <a:ext cx="2674708" cy="3570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F731AA-AAAE-834B-803D-C5F27563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76" y="1094432"/>
            <a:ext cx="2781323" cy="37132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314337-7245-DB4E-B353-98851549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48" y="1289973"/>
            <a:ext cx="2781323" cy="37132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4DAC12-86C9-4344-9D69-BF0376C48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78" y="1289973"/>
            <a:ext cx="2752093" cy="36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040352" y="417609"/>
            <a:ext cx="656806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Виды углов. Прямоугольник. Квадрат.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24EB9-5B78-0F41-B966-B4DAA365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2" y="1450588"/>
            <a:ext cx="3198305" cy="4269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4F366-A5E6-CD44-85A7-B891E664B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81" y="1255444"/>
            <a:ext cx="3045690" cy="4066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4842DA-3149-4C43-BCBA-B9AD4FA02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00" y="1255444"/>
            <a:ext cx="3045690" cy="40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5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5653668" y="417609"/>
            <a:ext cx="59547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Смысл умножения.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2AAB8-D566-1A45-B9FC-F44E171B3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" y="1272169"/>
            <a:ext cx="3415469" cy="45599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FD515C-38BB-EC46-8560-A899E253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94" y="1356269"/>
            <a:ext cx="3294009" cy="4397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F47923-2716-A54F-8928-E73D54C87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13" y="1188069"/>
            <a:ext cx="3357002" cy="44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412596" y="417609"/>
            <a:ext cx="1119582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Приёмы умножения на 1 и 0.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Компоненты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умножения. Переместительное свойство умножения. 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09441-8246-DF45-AF7C-DC4A5078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9" y="1204384"/>
            <a:ext cx="2955695" cy="3946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CA146-2EF1-3544-A715-C472907D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52" y="946334"/>
            <a:ext cx="3148980" cy="42041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41D1C3-FF10-A648-B978-2802D158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6" y="1249878"/>
            <a:ext cx="3312441" cy="44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91376" y="417609"/>
            <a:ext cx="1091704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2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Смысл деления по содержанию и на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равные части. Компоненты действия деления.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A92822-240A-424F-8BD8-4DDB4E5BB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9" y="1103236"/>
            <a:ext cx="3024150" cy="40374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F46CB-B3F3-A64F-B570-F978ADFFA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0" y="968054"/>
            <a:ext cx="3200272" cy="42726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9A303F-798C-0843-91EF-52126855D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7" y="1303404"/>
            <a:ext cx="3341959" cy="4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479502" y="384154"/>
            <a:ext cx="107672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(апрель)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Виды треугольников.</a:t>
            </a:r>
          </a:p>
          <a:p>
            <a:pPr marL="514350" indent="-514350">
              <a:buAutoNum type="arabicPeriod"/>
            </a:pPr>
            <a:endParaRPr lang="ru-RU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Устные вычислительные приёмы умножения многозначного числа на однозначное.</a:t>
            </a:r>
          </a:p>
          <a:p>
            <a:pPr marL="514350" indent="-514350">
              <a:buAutoNum type="arabicPeriod" startAt="2"/>
            </a:pPr>
            <a:endParaRPr lang="ru-RU" sz="2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Письменные вычислительные приёмы умножения многозначного числа на однозначное.</a:t>
            </a:r>
          </a:p>
          <a:p>
            <a:pPr marL="514350" indent="-514350">
              <a:buAutoNum type="arabicPeriod" startAt="2"/>
            </a:pPr>
            <a:endParaRPr lang="ru-RU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 startAt="2"/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system-ui"/>
            </a:endParaRPr>
          </a:p>
          <a:p>
            <a:endParaRPr lang="ru-RU" sz="2800" b="1" dirty="0"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4177173" y="395307"/>
            <a:ext cx="7698875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(апрель)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Виды треугольников.</a:t>
            </a: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BBC35-FA33-004E-8DCC-4DD2FAF0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1" y="1231648"/>
            <a:ext cx="3491645" cy="45831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16FDEE-975D-CA4F-B37D-176AB2604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1" y="1137424"/>
            <a:ext cx="3473853" cy="45831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9E2303-A130-0149-B90A-9A09D733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16" y="1231648"/>
            <a:ext cx="3252439" cy="41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992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13066</TotalTime>
  <Words>352</Words>
  <Application>Microsoft Office PowerPoint</Application>
  <PresentationFormat>Широкоэкранный</PresentationFormat>
  <Paragraphs>246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Al Tarikh</vt:lpstr>
      <vt:lpstr>Arial</vt:lpstr>
      <vt:lpstr>Calibri</vt:lpstr>
      <vt:lpstr>Calibri Light</vt:lpstr>
      <vt:lpstr>Segoe UI</vt:lpstr>
      <vt:lpstr>system-ui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CNPPM-1</cp:lastModifiedBy>
  <cp:revision>185</cp:revision>
  <cp:lastPrinted>2022-01-13T14:31:19Z</cp:lastPrinted>
  <dcterms:created xsi:type="dcterms:W3CDTF">2022-01-13T13:40:39Z</dcterms:created>
  <dcterms:modified xsi:type="dcterms:W3CDTF">2026-03-17T08:46:00Z</dcterms:modified>
</cp:coreProperties>
</file>