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  <p:sldMasterId id="2147483708" r:id="rId4"/>
  </p:sldMasterIdLst>
  <p:notesMasterIdLst>
    <p:notesMasterId r:id="rId60"/>
  </p:notesMasterIdLst>
  <p:sldIdLst>
    <p:sldId id="256" r:id="rId5"/>
    <p:sldId id="2924" r:id="rId6"/>
    <p:sldId id="2968" r:id="rId7"/>
    <p:sldId id="2969" r:id="rId8"/>
    <p:sldId id="2925" r:id="rId9"/>
    <p:sldId id="3015" r:id="rId10"/>
    <p:sldId id="2965" r:id="rId11"/>
    <p:sldId id="2926" r:id="rId12"/>
    <p:sldId id="2967" r:id="rId13"/>
    <p:sldId id="2974" r:id="rId14"/>
    <p:sldId id="2970" r:id="rId15"/>
    <p:sldId id="2927" r:id="rId16"/>
    <p:sldId id="2983" r:id="rId17"/>
    <p:sldId id="2939" r:id="rId18"/>
    <p:sldId id="2992" r:id="rId19"/>
    <p:sldId id="2979" r:id="rId20"/>
    <p:sldId id="2994" r:id="rId21"/>
    <p:sldId id="2982" r:id="rId22"/>
    <p:sldId id="3001" r:id="rId23"/>
    <p:sldId id="2991" r:id="rId24"/>
    <p:sldId id="3000" r:id="rId25"/>
    <p:sldId id="2980" r:id="rId26"/>
    <p:sldId id="2995" r:id="rId27"/>
    <p:sldId id="2986" r:id="rId28"/>
    <p:sldId id="3002" r:id="rId29"/>
    <p:sldId id="2985" r:id="rId30"/>
    <p:sldId id="2996" r:id="rId31"/>
    <p:sldId id="2984" r:id="rId32"/>
    <p:sldId id="3003" r:id="rId33"/>
    <p:sldId id="2987" r:id="rId34"/>
    <p:sldId id="2998" r:id="rId35"/>
    <p:sldId id="2988" r:id="rId36"/>
    <p:sldId id="3004" r:id="rId37"/>
    <p:sldId id="2989" r:id="rId38"/>
    <p:sldId id="2993" r:id="rId39"/>
    <p:sldId id="2990" r:id="rId40"/>
    <p:sldId id="3005" r:id="rId41"/>
    <p:sldId id="3009" r:id="rId42"/>
    <p:sldId id="3006" r:id="rId43"/>
    <p:sldId id="3012" r:id="rId44"/>
    <p:sldId id="3014" r:id="rId45"/>
    <p:sldId id="3010" r:id="rId46"/>
    <p:sldId id="3008" r:id="rId47"/>
    <p:sldId id="3007" r:id="rId48"/>
    <p:sldId id="2966" r:id="rId49"/>
    <p:sldId id="2997" r:id="rId50"/>
    <p:sldId id="2971" r:id="rId51"/>
    <p:sldId id="3013" r:id="rId52"/>
    <p:sldId id="2940" r:id="rId53"/>
    <p:sldId id="2942" r:id="rId54"/>
    <p:sldId id="3011" r:id="rId55"/>
    <p:sldId id="2999" r:id="rId56"/>
    <p:sldId id="2976" r:id="rId57"/>
    <p:sldId id="2977" r:id="rId58"/>
    <p:sldId id="2826" r:id="rId5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21B5"/>
    <a:srgbClr val="6D6E71"/>
    <a:srgbClr val="373C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26" autoAdjust="0"/>
    <p:restoredTop sz="98754" autoAdjust="0"/>
  </p:normalViewPr>
  <p:slideViewPr>
    <p:cSldViewPr snapToGrid="0">
      <p:cViewPr varScale="1">
        <p:scale>
          <a:sx n="60" d="100"/>
          <a:sy n="60" d="100"/>
        </p:scale>
        <p:origin x="446" y="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63" Type="http://schemas.openxmlformats.org/officeDocument/2006/relationships/theme" Target="theme/theme1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5" Type="http://schemas.openxmlformats.org/officeDocument/2006/relationships/slide" Target="slides/slide1.xml"/><Relationship Id="rId61" Type="http://schemas.openxmlformats.org/officeDocument/2006/relationships/presProps" Target="presProps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tableStyles" Target="tableStyles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42E661-AAB2-4021-95F5-3FE59E16CACC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A3A19F-97AD-4159-B2FF-2D934A513C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0611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A3A19F-97AD-4159-B2FF-2D934A513CB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1320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A1755A-AA6F-ABB2-347C-C47FA13578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DBFE74B-0B21-1C3C-E90F-A8C4AA9336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BF4110A-BCBA-7679-3D24-B3B148F46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13.03.2026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9E287B1-B8E6-CCAE-9E8F-B662B0FBF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06E9D19-A5E2-ACC6-6349-97ADA0CD3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4294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7F8835-DC03-0F8F-B6BB-2C1BA2DF0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F944400-8401-FD4C-E613-65D9EEB7CC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2C66416-4292-5A6D-83CD-EB5C0243D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13.03.2026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863C00D-A19C-FA92-598E-D6AA723A3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5BEFE0A-8CDF-6B83-22EC-8908A97CF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6262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0D93EEE-73F5-338E-D46E-D662D315DE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10DF788-A1EB-9310-FED6-54CAAF0D71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1F13EF2-B82E-FFAD-935C-F03652F83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13.03.2026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83FB150-C094-69F9-D892-E3F75B811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1574D9D-2E52-1988-51DC-229292C26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87593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22066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0762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18715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9450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13.03.2026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91124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13.03.2026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76020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13.03.2026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81886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0601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4D379F-63D8-306F-94DC-2F75C662DE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CC1CF64-89A1-6873-26E4-878A2A4117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3E514FB-4EA0-37D2-C5DC-B9E641293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13.03.2026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483AF2D-967B-856D-E5BE-8E2FDEB88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B41912F-9506-4566-475B-271D3ED43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9276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99083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50907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714503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812427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298150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41549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81534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366636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466921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6180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745239-9CF5-B2F2-6B90-CBECC91DB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1DF8431-4ADC-45F5-2C40-413E5EC649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2D7E79C-A2FD-57A6-17F4-A4B027C6D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13.03.2026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B61D99E-9282-64B6-8738-B43A35C5C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DA93168-839F-3DE3-9A1C-DB2BB5B46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883207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681982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109533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15860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537361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046572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689593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078578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244663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10984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6779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D12AD2-D645-8372-62D5-FB3928447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6BB8344-53CD-DE0F-A852-DC9BB75373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7181AB0-E9D5-82F7-1B42-EA0AE04793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937E55F-1C27-C524-30A9-656EDC090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13.03.2026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DD7E61E-779C-5EFD-962B-89EB1C0FD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D938BFA-C8E0-0B72-09A7-CB6279D3E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756199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68297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694292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063063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732126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3969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1C10F6-81F2-DF92-D5A7-73DA0C4E9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D34F01D-9BA3-5A8B-B174-88FDD1223B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C2952E4-F7CC-C324-7299-0235817AC6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A4C24FC-BDCD-6D72-B74A-037D981324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D43CA7B-4BF7-3978-1428-D1B303D44E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F78453E-3193-6A8C-D1A6-4CD9451E0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13.03.2026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CA6C2A6-8327-697A-72CA-6A3453920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DD501D9-DE23-BD33-A27F-3D44E8858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6635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9B8522-19CC-7193-A12D-7CEC2D8C6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62E66BA-2034-2B40-CB75-E678F3702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13.03.2026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8AECB2A-7201-1C98-23A4-46C3B55D3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472E00D-91C0-C098-E340-77763210C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9419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356DBE3-33F8-D3CC-972F-344745CB5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13.03.2026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ADD50CC-4948-63FE-5CF0-FF59718EE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4CA4CB7-8133-FE99-95CB-84C3C57E9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5398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E26829-C938-72C4-2FA5-7E7501AED9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1E96E9B-6BB5-2D0E-3F71-B84098006B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4D3C101-EB50-C7C9-DBA1-7AD3D562B0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557BBF9-757B-047C-A4E2-B87B50CF2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13.03.2026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8B77026-C824-C13B-591D-AC4328679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22C1A70-B5F1-F528-1C92-FF4F4FA7D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4551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3C195A-F13C-F8B4-A042-B5C44EC463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1308473-5BF4-C869-A15E-7BB58788E7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93A8050-89C3-8A8A-71DD-442AAD49D2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88F2C32-5B22-9B56-AF21-BBB2BFD80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13.03.2026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FB65A36-6408-0D18-89CE-6663FA9AD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EEE05F5-191F-FBF5-81ED-A5F5CF240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0293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1D935B-2642-FD0B-6613-D92A879646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E04E40A-96FD-F2EF-DD91-86502E60F3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55F67EC-27E1-B919-03C6-190DE3CC5D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6C5B59-73CF-453F-B9F0-ABC55FE5B288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E3528C1-2175-2E16-DE2C-0D7378C08F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405562C-2B11-B483-3994-D4BF6759C5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AB9CCE-B090-4C7D-9B2B-F480401E55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6029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96F0B-EFA5-42E9-A775-011AFA926B06}" type="datetimeFigureOut">
              <a:rPr lang="ru-RU" smtClean="0"/>
              <a:pPr/>
              <a:t>13.03.2026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3796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1755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9984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mailto:gavrilova_mm@school-president.ru" TargetMode="Externa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76ACA0-8A8F-D402-2D7A-F4910BED5A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9881" y="1598468"/>
            <a:ext cx="10515600" cy="2997916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br>
              <a:rPr lang="ru-RU" sz="4800" b="1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+mn-ea"/>
                <a:cs typeface="+mn-cs"/>
              </a:rPr>
            </a:br>
            <a:br>
              <a:rPr lang="ru-RU" sz="4800" b="1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+mn-ea"/>
                <a:cs typeface="+mn-cs"/>
              </a:rPr>
            </a:br>
            <a:br>
              <a:rPr lang="ru-RU" sz="4800" b="1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+mn-ea"/>
                <a:cs typeface="+mn-cs"/>
              </a:rPr>
            </a:br>
            <a:br>
              <a:rPr lang="ru-RU" sz="4800" b="1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+mn-ea"/>
                <a:cs typeface="+mn-cs"/>
              </a:rPr>
            </a:br>
            <a:br>
              <a:rPr lang="ru-RU" sz="4800" b="1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+mn-ea"/>
                <a:cs typeface="+mn-cs"/>
              </a:rPr>
            </a:br>
            <a:br>
              <a:rPr lang="ru-RU" sz="4800" b="1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+mn-ea"/>
                <a:cs typeface="+mn-cs"/>
              </a:rPr>
            </a:br>
            <a:br>
              <a:rPr lang="ru-RU" sz="4800" b="1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+mn-ea"/>
                <a:cs typeface="+mn-cs"/>
              </a:rPr>
            </a:br>
            <a:r>
              <a:rPr lang="ru-RU" sz="4800" b="1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+mn-ea"/>
                <a:cs typeface="+mn-cs"/>
              </a:rPr>
              <a:t>«</a:t>
            </a:r>
            <a:r>
              <a:rPr lang="ru-RU" sz="4800" b="1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Умеющие мыслить, умеют задавать вопросы</a:t>
            </a:r>
            <a:r>
              <a:rPr lang="ru-RU" sz="4800" b="1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+mn-ea"/>
                <a:cs typeface="+mn-cs"/>
              </a:rPr>
              <a:t>».</a:t>
            </a:r>
            <a:br>
              <a:rPr lang="ru-RU" sz="4800" b="1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+mn-ea"/>
                <a:cs typeface="+mn-cs"/>
              </a:rPr>
            </a:br>
            <a:br>
              <a:rPr lang="ru-RU" sz="4800" b="1" dirty="0">
                <a:solidFill>
                  <a:schemeClr val="accent1">
                    <a:lumMod val="75000"/>
                  </a:schemeClr>
                </a:solidFill>
                <a:latin typeface="Calibri"/>
                <a:ea typeface="+mn-ea"/>
                <a:cs typeface="+mn-cs"/>
              </a:rPr>
            </a:br>
            <a:r>
              <a:rPr lang="ru-RU" sz="4800" i="1" dirty="0" err="1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Элисон</a:t>
            </a:r>
            <a:r>
              <a:rPr lang="ru-RU" sz="4800" i="1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 Кинг</a:t>
            </a:r>
            <a:endParaRPr lang="ru-RU" sz="4800" i="1" dirty="0">
              <a:solidFill>
                <a:schemeClr val="accent1">
                  <a:lumMod val="75000"/>
                </a:scheme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7B99D76-8840-1FFC-C3BE-3DAFF505E186}"/>
              </a:ext>
            </a:extLst>
          </p:cNvPr>
          <p:cNvSpPr txBox="1"/>
          <p:nvPr/>
        </p:nvSpPr>
        <p:spPr>
          <a:xfrm>
            <a:off x="6559296" y="364446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pic>
        <p:nvPicPr>
          <p:cNvPr id="1026" name="Picture 2" descr="C:\Users\usersp\Desktop\pict\вопросы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6982" y="322307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34135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+mn-lt"/>
              </a:rPr>
              <a:t> </a:t>
            </a:r>
            <a:r>
              <a:rPr lang="ru-RU" b="1" dirty="0">
                <a:solidFill>
                  <a:schemeClr val="accent1"/>
                </a:solidFill>
                <a:latin typeface="+mn-lt"/>
              </a:rPr>
              <a:t>СТРУКТУРА РАБОТЫ:</a:t>
            </a:r>
            <a:endParaRPr lang="ru-RU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86705" y="1694688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3600" b="1" dirty="0">
                <a:solidFill>
                  <a:prstClr val="white"/>
                </a:solidFill>
              </a:rPr>
              <a:t> </a:t>
            </a:r>
            <a:r>
              <a:rPr lang="ru-RU" sz="5400" b="1" u="sng" dirty="0"/>
              <a:t>Логическая:</a:t>
            </a:r>
            <a:r>
              <a:rPr lang="ru-RU" sz="5400" dirty="0"/>
              <a:t> </a:t>
            </a:r>
          </a:p>
          <a:p>
            <a:pPr lvl="0" algn="ctr"/>
            <a:r>
              <a:rPr lang="ru-RU" sz="5400" dirty="0"/>
              <a:t>Анализ, сравнение и выбор лучшего варианта.</a:t>
            </a:r>
          </a:p>
        </p:txBody>
      </p:sp>
    </p:spTree>
    <p:extLst>
      <p:ext uri="{BB962C8B-B14F-4D97-AF65-F5344CB8AC3E}">
        <p14:creationId xmlns:p14="http://schemas.microsoft.com/office/powerpoint/2010/main" val="35177248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+mn-lt"/>
              </a:rPr>
              <a:t> </a:t>
            </a:r>
            <a:r>
              <a:rPr lang="ru-RU" b="1" dirty="0">
                <a:solidFill>
                  <a:schemeClr val="accent1"/>
                </a:solidFill>
                <a:latin typeface="+mn-lt"/>
              </a:rPr>
              <a:t>СТРУКТУРА РАБОТЫ:</a:t>
            </a:r>
            <a:endParaRPr lang="ru-RU" b="1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03825" y="1694688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prstClr val="white"/>
                </a:solidFill>
              </a:rPr>
              <a:t> </a:t>
            </a:r>
            <a:r>
              <a:rPr lang="ru-RU" sz="5400" b="1" u="sng" dirty="0"/>
              <a:t>Обобщающая:</a:t>
            </a:r>
            <a:r>
              <a:rPr lang="ru-RU" sz="5400" dirty="0"/>
              <a:t> </a:t>
            </a:r>
          </a:p>
          <a:p>
            <a:pPr algn="ctr"/>
            <a:r>
              <a:rPr lang="ru-RU" sz="5400" dirty="0"/>
              <a:t>Формулировка выводов самими учениками</a:t>
            </a:r>
            <a:endParaRPr lang="ru-RU" sz="5400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87823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+mn-lt"/>
              </a:rPr>
              <a:t> </a:t>
            </a:r>
            <a:r>
              <a:rPr lang="ru-RU" b="1" dirty="0">
                <a:solidFill>
                  <a:schemeClr val="accent1"/>
                </a:solidFill>
                <a:latin typeface="+mn-lt"/>
              </a:rPr>
              <a:t>СТРУКТУРА РАБОТЫ:</a:t>
            </a:r>
            <a:endParaRPr lang="ru-RU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86705" y="1694688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3600" b="1" dirty="0"/>
              <a:t> </a:t>
            </a:r>
            <a:r>
              <a:rPr lang="ru-RU" sz="5400" b="1" u="sng" dirty="0"/>
              <a:t>Применимая:</a:t>
            </a:r>
            <a:r>
              <a:rPr lang="ru-RU" sz="5400" u="sng" dirty="0"/>
              <a:t> </a:t>
            </a:r>
          </a:p>
          <a:p>
            <a:pPr lvl="0" algn="ctr"/>
            <a:r>
              <a:rPr lang="ru-RU" sz="5400" dirty="0"/>
              <a:t>Как и где использовать полученные знания.</a:t>
            </a:r>
            <a:r>
              <a:rPr lang="ru-RU" sz="32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8974271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+mn-lt"/>
              </a:rPr>
              <a:t>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408625" y="1389888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/>
              <a:t>ЭВРИСТИЧЕСКАЯ БЕСЕДА ПО РАССКАЗУ В.Ю.ДРАГУНСКОГО «ОН ЖИВОЙ И СВЕТИТСЯ…»</a:t>
            </a:r>
          </a:p>
        </p:txBody>
      </p:sp>
    </p:spTree>
    <p:extLst>
      <p:ext uri="{BB962C8B-B14F-4D97-AF65-F5344CB8AC3E}">
        <p14:creationId xmlns:p14="http://schemas.microsoft.com/office/powerpoint/2010/main" val="10132620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</a:b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ЭВРИСТИЧЕСКАЯ БЕСЕДА:</a:t>
            </a:r>
            <a:endParaRPr lang="ru-RU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08625" y="1694688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/>
              <a:t>1. Кого Дениска ждал во дворе?</a:t>
            </a:r>
          </a:p>
        </p:txBody>
      </p:sp>
    </p:spTree>
    <p:extLst>
      <p:ext uri="{BB962C8B-B14F-4D97-AF65-F5344CB8AC3E}">
        <p14:creationId xmlns:p14="http://schemas.microsoft.com/office/powerpoint/2010/main" val="18395347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+mn-lt"/>
              </a:rPr>
              <a:t>КАЧЕСТВО ВОПРОСА: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408625" y="1597152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dirty="0"/>
              <a:t>ТОНКИЙ</a:t>
            </a:r>
          </a:p>
        </p:txBody>
      </p:sp>
    </p:spTree>
    <p:extLst>
      <p:ext uri="{BB962C8B-B14F-4D97-AF65-F5344CB8AC3E}">
        <p14:creationId xmlns:p14="http://schemas.microsoft.com/office/powerpoint/2010/main" val="27855442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+mn-lt"/>
              </a:rPr>
              <a:t> </a:t>
            </a:r>
            <a:br>
              <a:rPr lang="ru-RU" dirty="0">
                <a:latin typeface="+mn-lt"/>
              </a:rPr>
            </a:b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ЭВРИСТИЧЕСКАЯ БЕСЕДА:</a:t>
            </a:r>
            <a:endParaRPr lang="ru-RU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08625" y="1694688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/>
              <a:t>2. Почему Дениска так долго ждал маму и чувствовал себя одиноким во дворе ?</a:t>
            </a:r>
          </a:p>
        </p:txBody>
      </p:sp>
    </p:spTree>
    <p:extLst>
      <p:ext uri="{BB962C8B-B14F-4D97-AF65-F5344CB8AC3E}">
        <p14:creationId xmlns:p14="http://schemas.microsoft.com/office/powerpoint/2010/main" val="10132620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+mn-lt"/>
              </a:rPr>
              <a:t>КАЧЕСТВО ВОПРОСА: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408625" y="1597152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dirty="0"/>
              <a:t>ТОЛСТЫЙ</a:t>
            </a:r>
          </a:p>
        </p:txBody>
      </p:sp>
    </p:spTree>
    <p:extLst>
      <p:ext uri="{BB962C8B-B14F-4D97-AF65-F5344CB8AC3E}">
        <p14:creationId xmlns:p14="http://schemas.microsoft.com/office/powerpoint/2010/main" val="42667722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+mn-lt"/>
              </a:rPr>
              <a:t> </a:t>
            </a:r>
            <a:br>
              <a:rPr lang="ru-RU" dirty="0">
                <a:latin typeface="+mn-lt"/>
              </a:rPr>
            </a:b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ЭВРИСТИЧЕСКАЯ БЕСЕДА:</a:t>
            </a:r>
            <a:endParaRPr lang="ru-RU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08625" y="1694688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/>
              <a:t>3. Кого могла по мнению Дениски встретить мама и забыть про него?</a:t>
            </a:r>
          </a:p>
        </p:txBody>
      </p:sp>
    </p:spTree>
    <p:extLst>
      <p:ext uri="{BB962C8B-B14F-4D97-AF65-F5344CB8AC3E}">
        <p14:creationId xmlns:p14="http://schemas.microsoft.com/office/powerpoint/2010/main" val="10132620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+mn-lt"/>
              </a:rPr>
              <a:t>КАЧЕСТВО ВОПРОСА: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408625" y="1597152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dirty="0"/>
              <a:t>ТОНКИЙ/ТОЛСТЫЙ</a:t>
            </a:r>
          </a:p>
        </p:txBody>
      </p:sp>
    </p:spTree>
    <p:extLst>
      <p:ext uri="{BB962C8B-B14F-4D97-AF65-F5344CB8AC3E}">
        <p14:creationId xmlns:p14="http://schemas.microsoft.com/office/powerpoint/2010/main" val="3980584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0239" y="96253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ПРИЁМ «ТОНКИЕ» И «ТОЛСТЫЕ» ВОПРОСЫ:</a:t>
            </a:r>
            <a:endParaRPr lang="ru-RU" dirty="0">
              <a:latin typeface="Arial Black" panose="020B0A04020102020204" pitchFamily="34" charset="0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3834833" y="3505898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8058912" y="2608769"/>
            <a:ext cx="658368" cy="756223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H="1">
            <a:off x="8058912" y="2434336"/>
            <a:ext cx="975360" cy="89420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Скругленный прямоугольник 2"/>
          <p:cNvSpPr/>
          <p:nvPr/>
        </p:nvSpPr>
        <p:spPr>
          <a:xfrm>
            <a:off x="1487424" y="2434336"/>
            <a:ext cx="9485376" cy="31130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800" b="1" dirty="0"/>
              <a:t>«Тонкие» вопросы </a:t>
            </a:r>
            <a:r>
              <a:rPr lang="ru-RU" sz="2800" dirty="0"/>
              <a:t>требуют однозначных фактических ответов , а </a:t>
            </a:r>
            <a:r>
              <a:rPr lang="ru-RU" sz="2800" b="1" dirty="0"/>
              <a:t>«толстые» </a:t>
            </a:r>
            <a:r>
              <a:rPr lang="ru-RU" sz="2800" dirty="0"/>
              <a:t>— развернутых, аналитических рассуждений . </a:t>
            </a:r>
          </a:p>
          <a:p>
            <a:pPr algn="just"/>
            <a:r>
              <a:rPr lang="ru-RU" sz="2800" dirty="0"/>
              <a:t>Приём используется для развития критического мышления, стимулируя глубокое понимание материала, анализ и дискуссию на уроках. </a:t>
            </a:r>
          </a:p>
        </p:txBody>
      </p:sp>
    </p:spTree>
    <p:extLst>
      <p:ext uri="{BB962C8B-B14F-4D97-AF65-F5344CB8AC3E}">
        <p14:creationId xmlns:p14="http://schemas.microsoft.com/office/powerpoint/2010/main" val="35391778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+mn-lt"/>
              </a:rPr>
              <a:t> </a:t>
            </a:r>
            <a:br>
              <a:rPr lang="ru-RU" dirty="0">
                <a:latin typeface="+mn-lt"/>
              </a:rPr>
            </a:b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ЭВРИСТИЧЕСКАЯ БЕСЕДА:</a:t>
            </a:r>
            <a:endParaRPr lang="ru-RU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08625" y="1694688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/>
              <a:t>4. О чём стал просить пришедший во двор Мишка?</a:t>
            </a:r>
          </a:p>
        </p:txBody>
      </p:sp>
    </p:spTree>
    <p:extLst>
      <p:ext uri="{BB962C8B-B14F-4D97-AF65-F5344CB8AC3E}">
        <p14:creationId xmlns:p14="http://schemas.microsoft.com/office/powerpoint/2010/main" val="26062418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+mn-lt"/>
              </a:rPr>
              <a:t>КАЧЕСТВО ВОПРОСА: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408625" y="1597152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dirty="0"/>
              <a:t>ТОНКИЙ</a:t>
            </a:r>
          </a:p>
        </p:txBody>
      </p:sp>
    </p:spTree>
    <p:extLst>
      <p:ext uri="{BB962C8B-B14F-4D97-AF65-F5344CB8AC3E}">
        <p14:creationId xmlns:p14="http://schemas.microsoft.com/office/powerpoint/2010/main" val="24369022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+mn-lt"/>
              </a:rPr>
              <a:t> </a:t>
            </a:r>
            <a:br>
              <a:rPr lang="ru-RU" dirty="0">
                <a:latin typeface="+mn-lt"/>
              </a:rPr>
            </a:b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ЭВРИСТИЧЕСКАЯ БЕСЕДА:</a:t>
            </a:r>
            <a:endParaRPr lang="ru-RU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08625" y="1694688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/>
              <a:t>5. Почему мальчик отказал другу?</a:t>
            </a:r>
          </a:p>
        </p:txBody>
      </p:sp>
    </p:spTree>
    <p:extLst>
      <p:ext uri="{BB962C8B-B14F-4D97-AF65-F5344CB8AC3E}">
        <p14:creationId xmlns:p14="http://schemas.microsoft.com/office/powerpoint/2010/main" val="10132620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+mn-lt"/>
              </a:rPr>
              <a:t>КАЧЕСТВО ВОПРОСА: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408625" y="1597152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dirty="0"/>
              <a:t>ТОЛСТЫЙ</a:t>
            </a:r>
          </a:p>
        </p:txBody>
      </p:sp>
    </p:spTree>
    <p:extLst>
      <p:ext uri="{BB962C8B-B14F-4D97-AF65-F5344CB8AC3E}">
        <p14:creationId xmlns:p14="http://schemas.microsoft.com/office/powerpoint/2010/main" val="42667722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+mn-lt"/>
              </a:rPr>
              <a:t> </a:t>
            </a:r>
            <a:br>
              <a:rPr lang="ru-RU" dirty="0">
                <a:latin typeface="+mn-lt"/>
              </a:rPr>
            </a:b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ЭВРИСТИЧЕСКАЯ БЕСЕДА:</a:t>
            </a:r>
            <a:endParaRPr lang="ru-RU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08625" y="1694688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/>
              <a:t>6. Отдал ли Дениска Мишке самосвал в обмен на его сокровище?</a:t>
            </a:r>
          </a:p>
        </p:txBody>
      </p:sp>
    </p:spTree>
    <p:extLst>
      <p:ext uri="{BB962C8B-B14F-4D97-AF65-F5344CB8AC3E}">
        <p14:creationId xmlns:p14="http://schemas.microsoft.com/office/powerpoint/2010/main" val="10132620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+mn-lt"/>
              </a:rPr>
              <a:t>КАЧЕСТВО ВОПРОСА: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408625" y="1597152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dirty="0"/>
              <a:t>ТОНКИЙ</a:t>
            </a:r>
          </a:p>
        </p:txBody>
      </p:sp>
    </p:spTree>
    <p:extLst>
      <p:ext uri="{BB962C8B-B14F-4D97-AF65-F5344CB8AC3E}">
        <p14:creationId xmlns:p14="http://schemas.microsoft.com/office/powerpoint/2010/main" val="398058403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+mn-lt"/>
              </a:rPr>
              <a:t> </a:t>
            </a:r>
            <a:br>
              <a:rPr lang="ru-RU" dirty="0">
                <a:latin typeface="+mn-lt"/>
              </a:rPr>
            </a:b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ЭВРИСТИЧЕСКАЯ БЕСЕДА:</a:t>
            </a:r>
            <a:endParaRPr lang="ru-RU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08625" y="1694688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/>
              <a:t>7. Почему Дениска променял любимый самосвал на светлячка?</a:t>
            </a:r>
          </a:p>
        </p:txBody>
      </p:sp>
    </p:spTree>
    <p:extLst>
      <p:ext uri="{BB962C8B-B14F-4D97-AF65-F5344CB8AC3E}">
        <p14:creationId xmlns:p14="http://schemas.microsoft.com/office/powerpoint/2010/main" val="101326201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+mn-lt"/>
              </a:rPr>
              <a:t>КАЧЕСТВО ВОПРОСА: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408625" y="1597152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dirty="0"/>
              <a:t>ТОЛСТЫЙ</a:t>
            </a:r>
          </a:p>
        </p:txBody>
      </p:sp>
    </p:spTree>
    <p:extLst>
      <p:ext uri="{BB962C8B-B14F-4D97-AF65-F5344CB8AC3E}">
        <p14:creationId xmlns:p14="http://schemas.microsoft.com/office/powerpoint/2010/main" val="426677229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+mn-lt"/>
              </a:rPr>
              <a:t> </a:t>
            </a:r>
            <a:br>
              <a:rPr lang="ru-RU" dirty="0">
                <a:latin typeface="+mn-lt"/>
              </a:rPr>
            </a:b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ЭВРИСТИЧЕСКАЯ БЕСЕДА:</a:t>
            </a:r>
            <a:endParaRPr lang="ru-RU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08625" y="1694688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/>
              <a:t>8. Что он почувствовал, глядя на светлячка? </a:t>
            </a:r>
          </a:p>
        </p:txBody>
      </p:sp>
    </p:spTree>
    <p:extLst>
      <p:ext uri="{BB962C8B-B14F-4D97-AF65-F5344CB8AC3E}">
        <p14:creationId xmlns:p14="http://schemas.microsoft.com/office/powerpoint/2010/main" val="101326201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+mn-lt"/>
              </a:rPr>
              <a:t>КАЧЕСТВО ВОПРОСА: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408625" y="1597152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strike="sngStrike" dirty="0"/>
              <a:t>ТОНКИЙ</a:t>
            </a:r>
          </a:p>
          <a:p>
            <a:pPr algn="ctr"/>
            <a:r>
              <a:rPr lang="ru-RU" sz="6600" b="1" dirty="0"/>
              <a:t>ТОЛСТЫЙ</a:t>
            </a:r>
          </a:p>
        </p:txBody>
      </p:sp>
    </p:spTree>
    <p:extLst>
      <p:ext uri="{BB962C8B-B14F-4D97-AF65-F5344CB8AC3E}">
        <p14:creationId xmlns:p14="http://schemas.microsoft.com/office/powerpoint/2010/main" val="2429221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+mn-lt"/>
              </a:rPr>
              <a:t> </a:t>
            </a:r>
            <a:r>
              <a:rPr lang="ru-RU" b="1" dirty="0">
                <a:solidFill>
                  <a:schemeClr val="accent1"/>
                </a:solidFill>
                <a:latin typeface="+mn-lt"/>
              </a:rPr>
              <a:t>«ТОНКИЕ» ВОПРОСЫ:</a:t>
            </a:r>
            <a:endParaRPr lang="ru-RU" b="1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03825" y="1694688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5400" b="1" dirty="0"/>
              <a:t>Кто...? Что...? Когда...?</a:t>
            </a:r>
          </a:p>
          <a:p>
            <a:pPr lvl="0" algn="ctr"/>
            <a:r>
              <a:rPr lang="ru-RU" sz="5400" b="1" dirty="0"/>
              <a:t>Может ли...? Было ли...?</a:t>
            </a:r>
          </a:p>
          <a:p>
            <a:pPr lvl="0" algn="ctr"/>
            <a:r>
              <a:rPr lang="ru-RU" sz="5400" b="1" dirty="0"/>
              <a:t>Как звать...? Верно ли...?</a:t>
            </a:r>
          </a:p>
        </p:txBody>
      </p:sp>
    </p:spTree>
    <p:extLst>
      <p:ext uri="{BB962C8B-B14F-4D97-AF65-F5344CB8AC3E}">
        <p14:creationId xmlns:p14="http://schemas.microsoft.com/office/powerpoint/2010/main" val="66799126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+mn-lt"/>
              </a:rPr>
              <a:t> </a:t>
            </a:r>
            <a:br>
              <a:rPr lang="ru-RU" dirty="0">
                <a:latin typeface="+mn-lt"/>
              </a:rPr>
            </a:b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ЭВРИСТИЧЕСКАЯ БЕСЕДА:</a:t>
            </a:r>
            <a:endParaRPr lang="ru-RU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08625" y="1694688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/>
              <a:t>9. </a:t>
            </a:r>
            <a:r>
              <a:rPr lang="ru-RU" sz="5400" dirty="0"/>
              <a:t> </a:t>
            </a:r>
            <a:r>
              <a:rPr lang="ru-RU" sz="5400" b="1" dirty="0"/>
              <a:t>Почему у Дениски кололо в носу, когда он смотрел на светлячка?</a:t>
            </a:r>
          </a:p>
        </p:txBody>
      </p:sp>
    </p:spTree>
    <p:extLst>
      <p:ext uri="{BB962C8B-B14F-4D97-AF65-F5344CB8AC3E}">
        <p14:creationId xmlns:p14="http://schemas.microsoft.com/office/powerpoint/2010/main" val="101326201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+mn-lt"/>
              </a:rPr>
              <a:t>КАЧЕСТВО ВОПРОСА: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408625" y="1597152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dirty="0"/>
              <a:t>ТОЛСТЫЙ</a:t>
            </a:r>
          </a:p>
        </p:txBody>
      </p:sp>
    </p:spTree>
    <p:extLst>
      <p:ext uri="{BB962C8B-B14F-4D97-AF65-F5344CB8AC3E}">
        <p14:creationId xmlns:p14="http://schemas.microsoft.com/office/powerpoint/2010/main" val="426677229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+mn-lt"/>
              </a:rPr>
              <a:t> </a:t>
            </a:r>
            <a:br>
              <a:rPr lang="ru-RU" dirty="0">
                <a:latin typeface="+mn-lt"/>
              </a:rPr>
            </a:b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ЭВРИСТИЧЕСКАЯ БЕСЕДА:</a:t>
            </a:r>
            <a:endParaRPr lang="ru-RU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08625" y="1694688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/>
              <a:t>10. Каким словом назвала мама то, на что Дениска обменял свой самосвал?</a:t>
            </a:r>
          </a:p>
        </p:txBody>
      </p:sp>
    </p:spTree>
    <p:extLst>
      <p:ext uri="{BB962C8B-B14F-4D97-AF65-F5344CB8AC3E}">
        <p14:creationId xmlns:p14="http://schemas.microsoft.com/office/powerpoint/2010/main" val="101326201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+mn-lt"/>
              </a:rPr>
              <a:t>КАЧЕСТВО ВОПРОСА: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408625" y="1597152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dirty="0"/>
              <a:t>ТОНКИЙ</a:t>
            </a:r>
          </a:p>
        </p:txBody>
      </p:sp>
    </p:spTree>
    <p:extLst>
      <p:ext uri="{BB962C8B-B14F-4D97-AF65-F5344CB8AC3E}">
        <p14:creationId xmlns:p14="http://schemas.microsoft.com/office/powerpoint/2010/main" val="395014546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+mn-lt"/>
              </a:rPr>
              <a:t> </a:t>
            </a:r>
            <a:br>
              <a:rPr lang="ru-RU" dirty="0">
                <a:latin typeface="+mn-lt"/>
              </a:rPr>
            </a:b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ЭВРИСТИЧЕСКАЯ БЕСЕДА:</a:t>
            </a:r>
            <a:endParaRPr lang="ru-RU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08625" y="1694688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/>
              <a:t>11. Почему мама, увидев светлячка, не стала ругать сына за неравный обмен?</a:t>
            </a:r>
          </a:p>
        </p:txBody>
      </p:sp>
    </p:spTree>
    <p:extLst>
      <p:ext uri="{BB962C8B-B14F-4D97-AF65-F5344CB8AC3E}">
        <p14:creationId xmlns:p14="http://schemas.microsoft.com/office/powerpoint/2010/main" val="293420708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+mn-lt"/>
              </a:rPr>
              <a:t>КАЧЕСТВО ВОПРОСА: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408625" y="1597152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dirty="0"/>
              <a:t>ТОЛСТЫЙ</a:t>
            </a:r>
          </a:p>
        </p:txBody>
      </p:sp>
    </p:spTree>
    <p:extLst>
      <p:ext uri="{BB962C8B-B14F-4D97-AF65-F5344CB8AC3E}">
        <p14:creationId xmlns:p14="http://schemas.microsoft.com/office/powerpoint/2010/main" val="46916049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+mn-lt"/>
              </a:rPr>
              <a:t> </a:t>
            </a:r>
            <a:br>
              <a:rPr lang="ru-RU" dirty="0">
                <a:latin typeface="+mn-lt"/>
              </a:rPr>
            </a:b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ЭВРИСТИЧЕСКАЯ БЕСЕДА:</a:t>
            </a:r>
            <a:endParaRPr lang="ru-RU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08625" y="1694688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/>
              <a:t>12. Чем светлячок по мнению главного героя рассказа лучше самосвала ?</a:t>
            </a:r>
          </a:p>
        </p:txBody>
      </p:sp>
    </p:spTree>
    <p:extLst>
      <p:ext uri="{BB962C8B-B14F-4D97-AF65-F5344CB8AC3E}">
        <p14:creationId xmlns:p14="http://schemas.microsoft.com/office/powerpoint/2010/main" val="293420708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+mn-lt"/>
              </a:rPr>
              <a:t>КАЧЕСТВО ВОПРОСА: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408625" y="1597152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dirty="0"/>
              <a:t>ТОЛСТЫЙ</a:t>
            </a:r>
          </a:p>
        </p:txBody>
      </p:sp>
    </p:spTree>
    <p:extLst>
      <p:ext uri="{BB962C8B-B14F-4D97-AF65-F5344CB8AC3E}">
        <p14:creationId xmlns:p14="http://schemas.microsoft.com/office/powerpoint/2010/main" val="395014546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+mn-lt"/>
              </a:rPr>
              <a:t> </a:t>
            </a:r>
            <a:br>
              <a:rPr lang="ru-RU" dirty="0">
                <a:latin typeface="+mn-lt"/>
              </a:rPr>
            </a:b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ЭВРИСТИЧЕСКАЯ БЕСЕДА:</a:t>
            </a:r>
            <a:endParaRPr lang="ru-RU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08625" y="1694688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/>
              <a:t>12. Чем светлячок по мнению главного героя рассказа лучше самосвала ?</a:t>
            </a:r>
          </a:p>
        </p:txBody>
      </p:sp>
    </p:spTree>
    <p:extLst>
      <p:ext uri="{BB962C8B-B14F-4D97-AF65-F5344CB8AC3E}">
        <p14:creationId xmlns:p14="http://schemas.microsoft.com/office/powerpoint/2010/main" val="337169643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+mn-lt"/>
              </a:rPr>
              <a:t> </a:t>
            </a:r>
            <a:br>
              <a:rPr lang="ru-RU" dirty="0">
                <a:latin typeface="+mn-lt"/>
              </a:rPr>
            </a:br>
            <a:r>
              <a:rPr lang="ru-RU" b="1" dirty="0">
                <a:solidFill>
                  <a:schemeClr val="accent1"/>
                </a:solidFill>
                <a:latin typeface="+mn-lt"/>
              </a:rPr>
              <a:t>ВАРИАНТЫ ОТВЕТА НА 12 ВОПРОС:</a:t>
            </a:r>
            <a:endParaRPr lang="ru-RU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08625" y="1694688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42950" indent="-742950" algn="ctr">
              <a:buAutoNum type="arabicParenR"/>
            </a:pPr>
            <a:r>
              <a:rPr lang="ru-RU" sz="3600" b="1" dirty="0"/>
              <a:t>понравился маме </a:t>
            </a:r>
            <a:r>
              <a:rPr lang="ru-RU" sz="3600" dirty="0"/>
              <a:t>(</a:t>
            </a:r>
            <a:r>
              <a:rPr lang="ru-RU" sz="3600" u="sng" dirty="0"/>
              <a:t>добавить вопрос</a:t>
            </a:r>
            <a:r>
              <a:rPr lang="ru-RU" sz="3600" dirty="0"/>
              <a:t>:</a:t>
            </a:r>
            <a:r>
              <a:rPr lang="ru-RU" sz="3600" b="1" dirty="0"/>
              <a:t> </a:t>
            </a:r>
          </a:p>
          <a:p>
            <a:pPr marL="742950" indent="-742950" algn="ctr">
              <a:buAutoNum type="arabicParenR"/>
            </a:pPr>
            <a:endParaRPr lang="ru-RU" sz="3600" b="1" dirty="0"/>
          </a:p>
          <a:p>
            <a:pPr algn="ctr"/>
            <a:r>
              <a:rPr lang="ru-RU" sz="3600" b="1" dirty="0"/>
              <a:t>-Дениска обменял самосвал на светлячка после того, как пришла мама и дала понять, что ей нравится светлячок?</a:t>
            </a:r>
          </a:p>
          <a:p>
            <a:pPr algn="ctr"/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2748103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+mn-lt"/>
              </a:rPr>
              <a:t> </a:t>
            </a:r>
            <a:r>
              <a:rPr lang="ru-RU" b="1" dirty="0">
                <a:solidFill>
                  <a:schemeClr val="accent1"/>
                </a:solidFill>
                <a:latin typeface="+mn-lt"/>
              </a:rPr>
              <a:t>«ТОЛСТЫЕ» ВОПРОСЫ:</a:t>
            </a:r>
            <a:endParaRPr lang="ru-RU" b="1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03825" y="1694688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3600" b="1" dirty="0">
                <a:solidFill>
                  <a:prstClr val="white"/>
                </a:solidFill>
              </a:rPr>
              <a:t> </a:t>
            </a:r>
            <a:r>
              <a:rPr lang="ru-RU" sz="4000" b="1" dirty="0"/>
              <a:t>Почему...? Объясните, почему...?</a:t>
            </a:r>
          </a:p>
          <a:p>
            <a:pPr lvl="0" algn="ctr"/>
            <a:r>
              <a:rPr lang="ru-RU" sz="4000" b="1" dirty="0"/>
              <a:t>В чем различие/сходство...?</a:t>
            </a:r>
          </a:p>
          <a:p>
            <a:pPr lvl="0" algn="ctr"/>
            <a:r>
              <a:rPr lang="ru-RU" sz="4000" b="1" dirty="0"/>
              <a:t>Что было бы, если...? </a:t>
            </a:r>
          </a:p>
          <a:p>
            <a:pPr lvl="0" algn="ctr"/>
            <a:r>
              <a:rPr lang="ru-RU" sz="4000" b="1" dirty="0"/>
              <a:t>Предположите, что...?</a:t>
            </a:r>
          </a:p>
          <a:p>
            <a:pPr lvl="0" algn="ctr"/>
            <a:r>
              <a:rPr lang="ru-RU" sz="4000" b="1" dirty="0"/>
              <a:t>Как вы думаете, зачем...?</a:t>
            </a:r>
          </a:p>
        </p:txBody>
      </p:sp>
    </p:spTree>
    <p:extLst>
      <p:ext uri="{BB962C8B-B14F-4D97-AF65-F5344CB8AC3E}">
        <p14:creationId xmlns:p14="http://schemas.microsoft.com/office/powerpoint/2010/main" val="66799126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>
                <a:latin typeface="+mn-lt"/>
              </a:rPr>
              <a:t> </a:t>
            </a:r>
            <a:br>
              <a:rPr lang="ru-RU" dirty="0">
                <a:latin typeface="+mn-lt"/>
              </a:rPr>
            </a:br>
            <a:r>
              <a:rPr lang="ru-RU" dirty="0">
                <a:solidFill>
                  <a:srgbClr val="5B9BD5">
                    <a:lumMod val="50000"/>
                  </a:srgbClr>
                </a:solidFill>
                <a:latin typeface="Arial Black" panose="020B0A04020102020204" pitchFamily="34" charset="0"/>
              </a:rPr>
              <a:t>ЭВРИСТИЧЕСКАЯ БЕСЕДА:</a:t>
            </a:r>
            <a:endParaRPr lang="ru-RU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08625" y="1694688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/>
              <a:t>13. Как отвечает на этот вопрос сам Дениска в конце рассказа?</a:t>
            </a:r>
          </a:p>
        </p:txBody>
      </p:sp>
    </p:spTree>
    <p:extLst>
      <p:ext uri="{BB962C8B-B14F-4D97-AF65-F5344CB8AC3E}">
        <p14:creationId xmlns:p14="http://schemas.microsoft.com/office/powerpoint/2010/main" val="16441384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+mn-lt"/>
              </a:rPr>
              <a:t>КАЧЕСТВО ВОПРОСА: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408625" y="1597152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dirty="0"/>
              <a:t>ТОЛСТЫЙ</a:t>
            </a:r>
          </a:p>
        </p:txBody>
      </p:sp>
    </p:spTree>
    <p:extLst>
      <p:ext uri="{BB962C8B-B14F-4D97-AF65-F5344CB8AC3E}">
        <p14:creationId xmlns:p14="http://schemas.microsoft.com/office/powerpoint/2010/main" val="10086493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+mn-lt"/>
              </a:rPr>
              <a:t> </a:t>
            </a:r>
            <a:br>
              <a:rPr lang="ru-RU" dirty="0">
                <a:latin typeface="+mn-lt"/>
              </a:rPr>
            </a:b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ЭВРИСТИЧЕСКАЯ БЕСЕДА:</a:t>
            </a:r>
            <a:endParaRPr lang="ru-RU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08625" y="1694688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/>
              <a:t>12. Чем светлячок по мнению главного героя рассказа лучше самосвала ?</a:t>
            </a:r>
          </a:p>
        </p:txBody>
      </p:sp>
    </p:spTree>
    <p:extLst>
      <p:ext uri="{BB962C8B-B14F-4D97-AF65-F5344CB8AC3E}">
        <p14:creationId xmlns:p14="http://schemas.microsoft.com/office/powerpoint/2010/main" val="337169643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+mn-lt"/>
              </a:rPr>
              <a:t> </a:t>
            </a:r>
            <a:br>
              <a:rPr lang="ru-RU" dirty="0">
                <a:latin typeface="+mn-lt"/>
              </a:rPr>
            </a:br>
            <a:r>
              <a:rPr lang="ru-RU" b="1" dirty="0">
                <a:solidFill>
                  <a:schemeClr val="accent1"/>
                </a:solidFill>
                <a:latin typeface="+mn-lt"/>
              </a:rPr>
              <a:t>ВАРИАНТЫ ОТВЕТА НА 12 ВОПРОС:</a:t>
            </a:r>
            <a:endParaRPr lang="ru-RU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08625" y="1694688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/>
              <a:t>2)  умеет летать </a:t>
            </a:r>
            <a:r>
              <a:rPr lang="ru-RU" sz="3600" dirty="0"/>
              <a:t>(</a:t>
            </a:r>
            <a:r>
              <a:rPr lang="ru-RU" sz="3600" u="sng" dirty="0"/>
              <a:t>добавить вопрос</a:t>
            </a:r>
            <a:r>
              <a:rPr lang="ru-RU" sz="3600" dirty="0"/>
              <a:t>:</a:t>
            </a:r>
            <a:r>
              <a:rPr lang="ru-RU" sz="3600" b="1" dirty="0"/>
              <a:t> </a:t>
            </a:r>
          </a:p>
          <a:p>
            <a:pPr marL="742950" indent="-742950" algn="ctr">
              <a:buAutoNum type="arabicParenR"/>
            </a:pPr>
            <a:endParaRPr lang="ru-RU" sz="3600" b="1" dirty="0"/>
          </a:p>
          <a:p>
            <a:pPr algn="ctr"/>
            <a:r>
              <a:rPr lang="ru-RU" sz="3600" b="1" dirty="0"/>
              <a:t>-В рассказе светлячок демонстрирует умение летать?</a:t>
            </a:r>
          </a:p>
          <a:p>
            <a:pPr algn="ctr"/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64080041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+mn-lt"/>
              </a:rPr>
              <a:t> </a:t>
            </a:r>
            <a:br>
              <a:rPr lang="ru-RU" dirty="0">
                <a:latin typeface="+mn-lt"/>
              </a:rPr>
            </a:b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ЭВРИСТИЧЕСКАЯ БЕСЕДА:</a:t>
            </a:r>
            <a:endParaRPr lang="ru-RU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08625" y="1694688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/>
              <a:t>13. Как отвечает на этот вопрос сам Дениска в конце рассказа?</a:t>
            </a:r>
          </a:p>
        </p:txBody>
      </p:sp>
    </p:spTree>
    <p:extLst>
      <p:ext uri="{BB962C8B-B14F-4D97-AF65-F5344CB8AC3E}">
        <p14:creationId xmlns:p14="http://schemas.microsoft.com/office/powerpoint/2010/main" val="360518793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5855" y="96253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ЭВРИСТИЧЕСКАЯ БЕСЕДА:</a:t>
            </a:r>
            <a:endParaRPr lang="ru-RU" dirty="0">
              <a:latin typeface="Arial Black" panose="020B0A04020102020204" pitchFamily="34" charset="0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3834833" y="3505898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8058912" y="2608769"/>
            <a:ext cx="658368" cy="756223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H="1">
            <a:off x="8058912" y="2434336"/>
            <a:ext cx="975360" cy="89420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Скругленный прямоугольник 2"/>
          <p:cNvSpPr/>
          <p:nvPr/>
        </p:nvSpPr>
        <p:spPr>
          <a:xfrm>
            <a:off x="1487424" y="2434336"/>
            <a:ext cx="9485376" cy="31130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/>
              <a:t>14. Что важнее — иметь много игрушек или уметь удивляться живому? </a:t>
            </a:r>
            <a:endParaRPr lang="ru-RU" sz="5400" b="1" i="1" dirty="0"/>
          </a:p>
        </p:txBody>
      </p:sp>
    </p:spTree>
    <p:extLst>
      <p:ext uri="{BB962C8B-B14F-4D97-AF65-F5344CB8AC3E}">
        <p14:creationId xmlns:p14="http://schemas.microsoft.com/office/powerpoint/2010/main" val="374073455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+mn-lt"/>
              </a:rPr>
              <a:t>КАЧЕСТВО ВОПРОСА: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408625" y="1597152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dirty="0"/>
              <a:t>ТОЛСТЫЙ</a:t>
            </a:r>
          </a:p>
        </p:txBody>
      </p:sp>
    </p:spTree>
    <p:extLst>
      <p:ext uri="{BB962C8B-B14F-4D97-AF65-F5344CB8AC3E}">
        <p14:creationId xmlns:p14="http://schemas.microsoft.com/office/powerpoint/2010/main" val="426677229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5855" y="96253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ЭВРИСТИЧЕСКАЯ БЕСЕДА:</a:t>
            </a:r>
            <a:endParaRPr lang="ru-RU" dirty="0">
              <a:latin typeface="Arial Black" panose="020B0A04020102020204" pitchFamily="34" charset="0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3834833" y="3505898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8058912" y="2608769"/>
            <a:ext cx="658368" cy="756223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H="1">
            <a:off x="8058912" y="2434336"/>
            <a:ext cx="975360" cy="89420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Скругленный прямоугольник 2"/>
          <p:cNvSpPr/>
          <p:nvPr/>
        </p:nvSpPr>
        <p:spPr>
          <a:xfrm>
            <a:off x="1487424" y="2434336"/>
            <a:ext cx="9485376" cy="31130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/>
              <a:t>15. Почему рассказ имеет такое название?</a:t>
            </a:r>
            <a:endParaRPr lang="ru-RU" sz="5400" b="1" i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730043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+mn-lt"/>
              </a:rPr>
              <a:t>КАЧЕСТВО ВОПРОСА: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408625" y="1597152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dirty="0"/>
              <a:t>ТОЛСТЫЙ</a:t>
            </a:r>
          </a:p>
        </p:txBody>
      </p:sp>
    </p:spTree>
    <p:extLst>
      <p:ext uri="{BB962C8B-B14F-4D97-AF65-F5344CB8AC3E}">
        <p14:creationId xmlns:p14="http://schemas.microsoft.com/office/powerpoint/2010/main" val="212753451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+mn-lt"/>
              </a:rPr>
              <a:t> </a:t>
            </a:r>
            <a:r>
              <a:rPr lang="ru-RU" b="1" dirty="0">
                <a:solidFill>
                  <a:schemeClr val="accent1"/>
                </a:solidFill>
                <a:latin typeface="+mn-lt"/>
              </a:rPr>
              <a:t>КЛЮЧЕВАЯ МЫСЛЬ:</a:t>
            </a:r>
            <a:endParaRPr lang="ru-RU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86705" y="1694688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/>
              <a:t>Светлячок оказался лучше любого самосвала, потому что он живой, волшебный и приносит истинную радость. </a:t>
            </a:r>
          </a:p>
          <a:p>
            <a:r>
              <a:rPr lang="ru-RU" sz="36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8395347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+mn-lt"/>
              </a:rPr>
              <a:t> </a:t>
            </a:r>
            <a:r>
              <a:rPr lang="ru-RU" b="1" dirty="0">
                <a:solidFill>
                  <a:schemeClr val="accent1"/>
                </a:solidFill>
                <a:latin typeface="Arial Black" panose="020B0A04020102020204" pitchFamily="34" charset="0"/>
              </a:rPr>
              <a:t> </a:t>
            </a:r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72896" y="1414272"/>
            <a:ext cx="9826752" cy="41574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3200" b="1" u="sng" dirty="0"/>
              <a:t>Эвристическая беседа </a:t>
            </a:r>
            <a:r>
              <a:rPr lang="ru-RU" sz="3200" dirty="0"/>
              <a:t>— это вопросно-ответный метод обучения (сократический метод), при котором педагог не дает готовых знаний, а через систему наводящих вопросов побуждает учеников самих находить ответы, делать выводы и открывать новые понятия. Этот метод развивает логическое мышление, познавательную активность и творческие способности. </a:t>
            </a:r>
          </a:p>
        </p:txBody>
      </p:sp>
    </p:spTree>
    <p:extLst>
      <p:ext uri="{BB962C8B-B14F-4D97-AF65-F5344CB8AC3E}">
        <p14:creationId xmlns:p14="http://schemas.microsoft.com/office/powerpoint/2010/main" val="397579025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+mn-lt"/>
              </a:rPr>
              <a:t> </a:t>
            </a:r>
            <a:r>
              <a:rPr lang="ru-RU" b="1" dirty="0">
                <a:solidFill>
                  <a:schemeClr val="accent1"/>
                </a:solidFill>
                <a:latin typeface="+mn-lt"/>
              </a:rPr>
              <a:t>КЛЮЧЕВАЯ МЫСЛЬ:</a:t>
            </a:r>
            <a:endParaRPr lang="ru-RU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86705" y="1694688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/>
              <a:t> </a:t>
            </a:r>
          </a:p>
          <a:p>
            <a:pPr algn="ctr"/>
            <a:r>
              <a:rPr lang="ru-RU" sz="4400" b="1" dirty="0"/>
              <a:t>Беседа помогает детям осознать, что счастье заключается не в обладании вещами, а в умении ценить красоту природы и заботиться о ней.</a:t>
            </a:r>
          </a:p>
          <a:p>
            <a:pPr algn="ctr"/>
            <a:br>
              <a:rPr lang="ru-RU" sz="3600" b="1" dirty="0"/>
            </a:b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143051778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5855" y="96253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ЭВРИСТИЧЕСКАЯ БЕСЕДА:</a:t>
            </a:r>
            <a:endParaRPr lang="ru-RU" dirty="0">
              <a:latin typeface="Arial Black" panose="020B0A04020102020204" pitchFamily="34" charset="0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3834833" y="3505898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8058912" y="2608769"/>
            <a:ext cx="658368" cy="756223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H="1">
            <a:off x="8058912" y="2434336"/>
            <a:ext cx="975360" cy="89420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Скругленный прямоугольник 2"/>
          <p:cNvSpPr/>
          <p:nvPr/>
        </p:nvSpPr>
        <p:spPr>
          <a:xfrm>
            <a:off x="1524000" y="2434336"/>
            <a:ext cx="9485376" cy="31130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/>
              <a:t>16. Что будет дальше?</a:t>
            </a:r>
            <a:endParaRPr lang="ru-RU" sz="5400" b="1" i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391732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+mn-lt"/>
              </a:rPr>
              <a:t>КАЧЕСТВО ВОПРОСА: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408625" y="1597152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dirty="0"/>
              <a:t>ТОЛСТЫЙ</a:t>
            </a:r>
          </a:p>
        </p:txBody>
      </p:sp>
    </p:spTree>
    <p:extLst>
      <p:ext uri="{BB962C8B-B14F-4D97-AF65-F5344CB8AC3E}">
        <p14:creationId xmlns:p14="http://schemas.microsoft.com/office/powerpoint/2010/main" val="426677229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+mn-lt"/>
              </a:rPr>
              <a:t> </a:t>
            </a:r>
            <a:endParaRPr lang="ru-RU" b="1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65760" y="1316736"/>
            <a:ext cx="11350751" cy="4486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u="sng" dirty="0">
                <a:solidFill>
                  <a:prstClr val="white"/>
                </a:solidFill>
              </a:rPr>
              <a:t>МЕТОДЫ И ПРИЁМЫ ТЕХНОЛОГИИ КРИТИЧЕСКОГО МЫШЛЕНИЯ:</a:t>
            </a:r>
          </a:p>
          <a:p>
            <a:pPr algn="ctr"/>
            <a:r>
              <a:rPr lang="ru-RU" sz="3600" b="1" dirty="0">
                <a:solidFill>
                  <a:prstClr val="white"/>
                </a:solidFill>
              </a:rPr>
              <a:t>-мозговой штурм</a:t>
            </a:r>
          </a:p>
          <a:p>
            <a:pPr algn="ctr"/>
            <a:r>
              <a:rPr lang="ru-RU" sz="3600" b="1" dirty="0">
                <a:solidFill>
                  <a:prstClr val="white"/>
                </a:solidFill>
              </a:rPr>
              <a:t>-метод </a:t>
            </a:r>
            <a:r>
              <a:rPr lang="ru-RU" sz="3600" b="1" dirty="0" err="1">
                <a:solidFill>
                  <a:prstClr val="white"/>
                </a:solidFill>
              </a:rPr>
              <a:t>синквейна</a:t>
            </a:r>
            <a:endParaRPr lang="ru-RU" sz="3600" b="1" dirty="0">
              <a:solidFill>
                <a:prstClr val="white"/>
              </a:solidFill>
            </a:endParaRPr>
          </a:p>
          <a:p>
            <a:pPr algn="ctr"/>
            <a:r>
              <a:rPr lang="ru-RU" sz="3600" b="1" dirty="0">
                <a:solidFill>
                  <a:prstClr val="white"/>
                </a:solidFill>
              </a:rPr>
              <a:t>-метод «толстых и тонких вопросов»</a:t>
            </a:r>
          </a:p>
          <a:p>
            <a:pPr algn="ctr"/>
            <a:r>
              <a:rPr lang="ru-RU" sz="3600" b="1" dirty="0">
                <a:solidFill>
                  <a:prstClr val="white"/>
                </a:solidFill>
              </a:rPr>
              <a:t>-кластер</a:t>
            </a:r>
          </a:p>
          <a:p>
            <a:pPr algn="ctr"/>
            <a:r>
              <a:rPr lang="ru-RU" sz="3600" b="1" dirty="0">
                <a:solidFill>
                  <a:prstClr val="white"/>
                </a:solidFill>
              </a:rPr>
              <a:t>-</a:t>
            </a:r>
            <a:r>
              <a:rPr lang="en-US" sz="3600" b="1" dirty="0">
                <a:solidFill>
                  <a:prstClr val="white"/>
                </a:solidFill>
              </a:rPr>
              <a:t>RAFT-</a:t>
            </a:r>
            <a:r>
              <a:rPr lang="ru-RU" sz="3600" b="1" dirty="0">
                <a:solidFill>
                  <a:prstClr val="white"/>
                </a:solidFill>
              </a:rPr>
              <a:t>технологии</a:t>
            </a:r>
          </a:p>
          <a:p>
            <a:pPr algn="ctr"/>
            <a:r>
              <a:rPr lang="ru-RU" sz="3600" b="1" dirty="0">
                <a:solidFill>
                  <a:prstClr val="white"/>
                </a:solidFill>
              </a:rPr>
              <a:t>-приём ЗХУ</a:t>
            </a:r>
          </a:p>
        </p:txBody>
      </p:sp>
    </p:spTree>
    <p:extLst>
      <p:ext uri="{BB962C8B-B14F-4D97-AF65-F5344CB8AC3E}">
        <p14:creationId xmlns:p14="http://schemas.microsoft.com/office/powerpoint/2010/main" val="1639752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+mn-lt"/>
              </a:rPr>
              <a:t> </a:t>
            </a:r>
            <a:endParaRPr lang="ru-RU" b="1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65760" y="1316736"/>
            <a:ext cx="11350751" cy="4486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u="sng" dirty="0">
                <a:solidFill>
                  <a:prstClr val="white"/>
                </a:solidFill>
              </a:rPr>
              <a:t>МЕТОДЫ И ПРИЁМЫ ТЕХНОЛОГИИ КРИТИЧЕСКОГО МЫШЛЕНИЯ:</a:t>
            </a:r>
          </a:p>
          <a:p>
            <a:pPr algn="ctr"/>
            <a:r>
              <a:rPr lang="ru-RU" sz="3600" b="1" dirty="0">
                <a:solidFill>
                  <a:prstClr val="white"/>
                </a:solidFill>
              </a:rPr>
              <a:t>-ПОПС формула</a:t>
            </a:r>
          </a:p>
          <a:p>
            <a:pPr algn="ctr"/>
            <a:r>
              <a:rPr lang="ru-RU" sz="3600" b="1" dirty="0">
                <a:solidFill>
                  <a:prstClr val="white"/>
                </a:solidFill>
              </a:rPr>
              <a:t>-</a:t>
            </a:r>
            <a:r>
              <a:rPr lang="ru-RU" sz="3600" b="1" dirty="0" err="1">
                <a:solidFill>
                  <a:prstClr val="white"/>
                </a:solidFill>
              </a:rPr>
              <a:t>фишбоун</a:t>
            </a:r>
            <a:endParaRPr lang="ru-RU" sz="3600" b="1" dirty="0">
              <a:solidFill>
                <a:prstClr val="white"/>
              </a:solidFill>
            </a:endParaRPr>
          </a:p>
          <a:p>
            <a:pPr algn="ctr"/>
            <a:r>
              <a:rPr lang="ru-RU" sz="3600" b="1" dirty="0">
                <a:solidFill>
                  <a:prstClr val="white"/>
                </a:solidFill>
              </a:rPr>
              <a:t>-Метод ИНСЕРТ</a:t>
            </a:r>
          </a:p>
          <a:p>
            <a:pPr algn="ctr"/>
            <a:r>
              <a:rPr lang="ru-RU" sz="3600" b="1" dirty="0">
                <a:solidFill>
                  <a:prstClr val="white"/>
                </a:solidFill>
              </a:rPr>
              <a:t>-Верные и неверные утверждения</a:t>
            </a:r>
          </a:p>
          <a:p>
            <a:pPr algn="ctr"/>
            <a:r>
              <a:rPr lang="ru-RU" sz="3600" b="1" dirty="0">
                <a:solidFill>
                  <a:prstClr val="white"/>
                </a:solidFill>
              </a:rPr>
              <a:t>-Верите ли вы?    и т.д.</a:t>
            </a:r>
          </a:p>
          <a:p>
            <a:pPr algn="ctr"/>
            <a:endParaRPr lang="ru-RU" sz="3600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67812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879600"/>
            <a:ext cx="2514600" cy="546426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Ссылка на тест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113784" y="2021333"/>
            <a:ext cx="7240016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Гаврилова Марина Михайловна</a:t>
            </a:r>
            <a:r>
              <a:rPr lang="ru-RU" sz="3200" dirty="0"/>
              <a:t>, член</a:t>
            </a:r>
            <a:r>
              <a:rPr lang="en-US" sz="3200" dirty="0"/>
              <a:t> </a:t>
            </a:r>
            <a:r>
              <a:rPr lang="ru-RU" sz="3200" dirty="0"/>
              <a:t>регионального методического совета </a:t>
            </a:r>
          </a:p>
          <a:p>
            <a:r>
              <a:rPr lang="ru-RU" sz="3200" dirty="0"/>
              <a:t>Учитель начальных классов АНО «Школа «Президент»</a:t>
            </a:r>
          </a:p>
          <a:p>
            <a:r>
              <a:rPr lang="ru-RU" sz="3200" i="1" dirty="0"/>
              <a:t>8 965 322 75 24, </a:t>
            </a:r>
            <a:endParaRPr lang="en-US" sz="3200" i="1" dirty="0"/>
          </a:p>
          <a:p>
            <a:r>
              <a:rPr lang="en-US" sz="3200" i="1" dirty="0">
                <a:hlinkClick r:id="rId2"/>
              </a:rPr>
              <a:t>gavrilova_mm@school-president.ru</a:t>
            </a:r>
            <a:endParaRPr lang="ru-RU" sz="3200" i="1" dirty="0"/>
          </a:p>
          <a:p>
            <a:endParaRPr lang="ru-RU" i="1" dirty="0"/>
          </a:p>
        </p:txBody>
      </p:sp>
      <p:pic>
        <p:nvPicPr>
          <p:cNvPr id="5" name="Рисунок 4" descr="Изображение выглядит как Графика, шаблон, Шрифт, графический дизайн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52BE7FF8-BC91-7893-A6EA-457A9EF20A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426026"/>
            <a:ext cx="2514600" cy="251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9418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</a:b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    СОКРАТИЧЕСКИЙ МЕТОД</a:t>
            </a:r>
            <a:endParaRPr lang="ru-RU" dirty="0"/>
          </a:p>
        </p:txBody>
      </p:sp>
      <p:pic>
        <p:nvPicPr>
          <p:cNvPr id="2050" name="Picture 2" descr="C:\Users\usersp\Desktop\02110411122023_4e0524d5c704cf8f28e85b9969b42d1065889897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752" y="2401824"/>
            <a:ext cx="3989578" cy="2992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вал 2"/>
          <p:cNvSpPr/>
          <p:nvPr/>
        </p:nvSpPr>
        <p:spPr>
          <a:xfrm>
            <a:off x="4072128" y="2011680"/>
            <a:ext cx="7193280" cy="35112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/>
              <a:t>*ЖИЛ В 5 ВЕКЕ</a:t>
            </a:r>
          </a:p>
          <a:p>
            <a:pPr algn="ctr"/>
            <a:r>
              <a:rPr lang="ru-RU" sz="3200"/>
              <a:t>*МЕТОД ЗАИМСТВОВАЛ </a:t>
            </a:r>
            <a:r>
              <a:rPr lang="ru-RU" sz="3200" dirty="0"/>
              <a:t>У СОФИСТОВ</a:t>
            </a:r>
          </a:p>
        </p:txBody>
      </p:sp>
    </p:spTree>
    <p:extLst>
      <p:ext uri="{BB962C8B-B14F-4D97-AF65-F5344CB8AC3E}">
        <p14:creationId xmlns:p14="http://schemas.microsoft.com/office/powerpoint/2010/main" val="26525264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5855" y="96253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КЛЮЧЕВЫЕ ОСОБЕННОСТИ И ПРИНЦИПЫ:</a:t>
            </a:r>
            <a:endParaRPr lang="ru-RU" dirty="0">
              <a:latin typeface="Arial Black" panose="020B0A04020102020204" pitchFamily="34" charset="0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3834833" y="3505898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8058912" y="2608769"/>
            <a:ext cx="658368" cy="756223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H="1">
            <a:off x="8058912" y="2434336"/>
            <a:ext cx="975360" cy="89420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Скругленный прямоугольник 2"/>
          <p:cNvSpPr/>
          <p:nvPr/>
        </p:nvSpPr>
        <p:spPr>
          <a:xfrm>
            <a:off x="1060704" y="2206752"/>
            <a:ext cx="10436352" cy="369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ru-RU" sz="2800" b="1" u="sng" dirty="0"/>
              <a:t>«Эврика» (открытие):</a:t>
            </a:r>
            <a:r>
              <a:rPr lang="ru-RU" sz="2800" dirty="0"/>
              <a:t> Ученик получает знания самостоятельно в процессе диалога.</a:t>
            </a:r>
          </a:p>
          <a:p>
            <a:pPr lvl="0" algn="just"/>
            <a:r>
              <a:rPr lang="ru-RU" sz="2800" b="1" u="sng" dirty="0"/>
              <a:t>Проблемный характер:</a:t>
            </a:r>
            <a:r>
              <a:rPr lang="ru-RU" sz="2800" dirty="0"/>
              <a:t> В основе лежит решение учебной проблемы или задачи.</a:t>
            </a:r>
          </a:p>
          <a:p>
            <a:pPr lvl="0" algn="just"/>
            <a:r>
              <a:rPr lang="ru-RU" sz="2800" b="1" u="sng" dirty="0"/>
              <a:t>Цепочка вопросов:</a:t>
            </a:r>
            <a:r>
              <a:rPr lang="ru-RU" sz="2800" dirty="0"/>
              <a:t> Вопросы взаимосвязаны и ведут от известного к новому, углубляя понимание.</a:t>
            </a:r>
          </a:p>
          <a:p>
            <a:pPr lvl="0" algn="just"/>
            <a:r>
              <a:rPr lang="ru-RU" sz="2800" b="1" u="sng" dirty="0"/>
              <a:t>Опора на опыт:</a:t>
            </a:r>
            <a:r>
              <a:rPr lang="ru-RU" sz="2800" dirty="0"/>
              <a:t> Активное использование уже имеющихся знаний и наблюдений учеников. </a:t>
            </a:r>
          </a:p>
          <a:p>
            <a:pPr algn="ctr"/>
            <a:endParaRPr lang="ru-RU" sz="2800" b="1" i="1" dirty="0"/>
          </a:p>
        </p:txBody>
      </p:sp>
    </p:spTree>
    <p:extLst>
      <p:ext uri="{BB962C8B-B14F-4D97-AF65-F5344CB8AC3E}">
        <p14:creationId xmlns:p14="http://schemas.microsoft.com/office/powerpoint/2010/main" val="37407345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+mn-lt"/>
              </a:rPr>
              <a:t> </a:t>
            </a:r>
            <a:r>
              <a:rPr lang="ru-RU" b="1" dirty="0">
                <a:solidFill>
                  <a:schemeClr val="accent1"/>
                </a:solidFill>
                <a:latin typeface="+mn-lt"/>
              </a:rPr>
              <a:t>СТРУКТУРА РАБОТЫ:</a:t>
            </a:r>
            <a:endParaRPr lang="ru-RU" b="1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03825" y="1694688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3600" b="1" dirty="0"/>
              <a:t> </a:t>
            </a:r>
            <a:r>
              <a:rPr lang="ru-RU" sz="5400" b="1" u="sng" dirty="0"/>
              <a:t>Целевая:</a:t>
            </a:r>
            <a:r>
              <a:rPr lang="ru-RU" sz="5400" u="sng" dirty="0"/>
              <a:t> </a:t>
            </a:r>
          </a:p>
          <a:p>
            <a:pPr lvl="0" algn="ctr"/>
            <a:r>
              <a:rPr lang="ru-RU" sz="5400" dirty="0"/>
              <a:t>Выявление проблемы </a:t>
            </a:r>
          </a:p>
          <a:p>
            <a:pPr lvl="0" algn="ctr"/>
            <a:r>
              <a:rPr lang="ru-RU" sz="5400" dirty="0"/>
              <a:t>(Что? В чем суть?).</a:t>
            </a:r>
          </a:p>
        </p:txBody>
      </p:sp>
    </p:spTree>
    <p:extLst>
      <p:ext uri="{BB962C8B-B14F-4D97-AF65-F5344CB8AC3E}">
        <p14:creationId xmlns:p14="http://schemas.microsoft.com/office/powerpoint/2010/main" val="38706486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+mn-lt"/>
              </a:rPr>
              <a:t> </a:t>
            </a:r>
            <a:r>
              <a:rPr lang="ru-RU" b="1" dirty="0">
                <a:solidFill>
                  <a:schemeClr val="accent1"/>
                </a:solidFill>
                <a:latin typeface="+mn-lt"/>
              </a:rPr>
              <a:t>СТРУКТУРА РАБОТЫ:</a:t>
            </a:r>
            <a:endParaRPr lang="ru-RU" b="1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79441" y="1694688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5400" b="1" u="sng" dirty="0"/>
              <a:t>Поисковая:</a:t>
            </a:r>
            <a:r>
              <a:rPr lang="ru-RU" sz="5400" u="sng" dirty="0"/>
              <a:t> </a:t>
            </a:r>
          </a:p>
          <a:p>
            <a:pPr lvl="0" algn="ctr"/>
            <a:r>
              <a:rPr lang="ru-RU" sz="5400" dirty="0"/>
              <a:t>Решение проблемы </a:t>
            </a:r>
          </a:p>
          <a:p>
            <a:pPr lvl="0" algn="ctr"/>
            <a:r>
              <a:rPr lang="ru-RU" sz="5400" dirty="0"/>
              <a:t>(Почему?, Зачем?, Как это работает?).</a:t>
            </a:r>
          </a:p>
        </p:txBody>
      </p:sp>
    </p:spTree>
    <p:extLst>
      <p:ext uri="{BB962C8B-B14F-4D97-AF65-F5344CB8AC3E}">
        <p14:creationId xmlns:p14="http://schemas.microsoft.com/office/powerpoint/2010/main" val="27738368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1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Тема1" id="{F4CEEA70-1775-48C5-85E2-B1F08355D7A8}" vid="{708C1448-CAB8-494B-91DB-8E511FB2BA6C}"/>
    </a:ext>
  </a:extLst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22428</TotalTime>
  <Words>921</Words>
  <Application>Microsoft Office PowerPoint</Application>
  <PresentationFormat>Широкоэкранный</PresentationFormat>
  <Paragraphs>150</Paragraphs>
  <Slides>55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4</vt:i4>
      </vt:variant>
      <vt:variant>
        <vt:lpstr>Заголовки слайдов</vt:lpstr>
      </vt:variant>
      <vt:variant>
        <vt:i4>55</vt:i4>
      </vt:variant>
    </vt:vector>
  </HeadingPairs>
  <TitlesOfParts>
    <vt:vector size="63" baseType="lpstr">
      <vt:lpstr>Arial</vt:lpstr>
      <vt:lpstr>Arial Black</vt:lpstr>
      <vt:lpstr>Calibri</vt:lpstr>
      <vt:lpstr>Calibri Light</vt:lpstr>
      <vt:lpstr>Тема1</vt:lpstr>
      <vt:lpstr>1_Тема Office</vt:lpstr>
      <vt:lpstr>2_Тема Office</vt:lpstr>
      <vt:lpstr>3_Тема Office</vt:lpstr>
      <vt:lpstr>       «Умеющие мыслить, умеют задавать вопросы».  Элисон Кинг</vt:lpstr>
      <vt:lpstr>ПРИЁМ «ТОНКИЕ» И «ТОЛСТЫЕ» ВОПРОСЫ:</vt:lpstr>
      <vt:lpstr> «ТОНКИЕ» ВОПРОСЫ:</vt:lpstr>
      <vt:lpstr> «ТОЛСТЫЕ» ВОПРОСЫ:</vt:lpstr>
      <vt:lpstr>  </vt:lpstr>
      <vt:lpstr>     СОКРАТИЧЕСКИЙ МЕТОД</vt:lpstr>
      <vt:lpstr>КЛЮЧЕВЫЕ ОСОБЕННОСТИ И ПРИНЦИПЫ:</vt:lpstr>
      <vt:lpstr> СТРУКТУРА РАБОТЫ:</vt:lpstr>
      <vt:lpstr> СТРУКТУРА РАБОТЫ:</vt:lpstr>
      <vt:lpstr> СТРУКТУРА РАБОТЫ:</vt:lpstr>
      <vt:lpstr> СТРУКТУРА РАБОТЫ:</vt:lpstr>
      <vt:lpstr> СТРУКТУРА РАБОТЫ:</vt:lpstr>
      <vt:lpstr> </vt:lpstr>
      <vt:lpstr> ЭВРИСТИЧЕСКАЯ БЕСЕДА:</vt:lpstr>
      <vt:lpstr>КАЧЕСТВО ВОПРОСА:</vt:lpstr>
      <vt:lpstr>  ЭВРИСТИЧЕСКАЯ БЕСЕДА:</vt:lpstr>
      <vt:lpstr>КАЧЕСТВО ВОПРОСА:</vt:lpstr>
      <vt:lpstr>  ЭВРИСТИЧЕСКАЯ БЕСЕДА:</vt:lpstr>
      <vt:lpstr>КАЧЕСТВО ВОПРОСА:</vt:lpstr>
      <vt:lpstr>  ЭВРИСТИЧЕСКАЯ БЕСЕДА:</vt:lpstr>
      <vt:lpstr>КАЧЕСТВО ВОПРОСА:</vt:lpstr>
      <vt:lpstr>  ЭВРИСТИЧЕСКАЯ БЕСЕДА:</vt:lpstr>
      <vt:lpstr>КАЧЕСТВО ВОПРОСА:</vt:lpstr>
      <vt:lpstr>  ЭВРИСТИЧЕСКАЯ БЕСЕДА:</vt:lpstr>
      <vt:lpstr>КАЧЕСТВО ВОПРОСА:</vt:lpstr>
      <vt:lpstr>  ЭВРИСТИЧЕСКАЯ БЕСЕДА:</vt:lpstr>
      <vt:lpstr>КАЧЕСТВО ВОПРОСА:</vt:lpstr>
      <vt:lpstr>  ЭВРИСТИЧЕСКАЯ БЕСЕДА:</vt:lpstr>
      <vt:lpstr>КАЧЕСТВО ВОПРОСА:</vt:lpstr>
      <vt:lpstr>  ЭВРИСТИЧЕСКАЯ БЕСЕДА:</vt:lpstr>
      <vt:lpstr>КАЧЕСТВО ВОПРОСА:</vt:lpstr>
      <vt:lpstr>  ЭВРИСТИЧЕСКАЯ БЕСЕДА:</vt:lpstr>
      <vt:lpstr>КАЧЕСТВО ВОПРОСА:</vt:lpstr>
      <vt:lpstr>  ЭВРИСТИЧЕСКАЯ БЕСЕДА:</vt:lpstr>
      <vt:lpstr>КАЧЕСТВО ВОПРОСА:</vt:lpstr>
      <vt:lpstr>  ЭВРИСТИЧЕСКАЯ БЕСЕДА:</vt:lpstr>
      <vt:lpstr>КАЧЕСТВО ВОПРОСА:</vt:lpstr>
      <vt:lpstr>  ЭВРИСТИЧЕСКАЯ БЕСЕДА:</vt:lpstr>
      <vt:lpstr>  ВАРИАНТЫ ОТВЕТА НА 12 ВОПРОС:</vt:lpstr>
      <vt:lpstr>  ЭВРИСТИЧЕСКАЯ БЕСЕДА:</vt:lpstr>
      <vt:lpstr>КАЧЕСТВО ВОПРОСА:</vt:lpstr>
      <vt:lpstr>  ЭВРИСТИЧЕСКАЯ БЕСЕДА:</vt:lpstr>
      <vt:lpstr>  ВАРИАНТЫ ОТВЕТА НА 12 ВОПРОС:</vt:lpstr>
      <vt:lpstr>  ЭВРИСТИЧЕСКАЯ БЕСЕДА:</vt:lpstr>
      <vt:lpstr>ЭВРИСТИЧЕСКАЯ БЕСЕДА:</vt:lpstr>
      <vt:lpstr>КАЧЕСТВО ВОПРОСА:</vt:lpstr>
      <vt:lpstr>ЭВРИСТИЧЕСКАЯ БЕСЕДА:</vt:lpstr>
      <vt:lpstr>КАЧЕСТВО ВОПРОСА:</vt:lpstr>
      <vt:lpstr> КЛЮЧЕВАЯ МЫСЛЬ:</vt:lpstr>
      <vt:lpstr> КЛЮЧЕВАЯ МЫСЛЬ:</vt:lpstr>
      <vt:lpstr>ЭВРИСТИЧЕСКАЯ БЕСЕДА:</vt:lpstr>
      <vt:lpstr>КАЧЕСТВО ВОПРОСА:</vt:lpstr>
      <vt:lpstr> </vt:lpstr>
      <vt:lpstr> </vt:lpstr>
      <vt:lpstr>Ссылка на тест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зонального и регионального этапов конференции проектных и  учебно-исследовательских работ «Что, как и почему?»</dc:title>
  <dc:creator>User</dc:creator>
  <cp:lastModifiedBy>Наталья Яковлева</cp:lastModifiedBy>
  <cp:revision>242</cp:revision>
  <dcterms:created xsi:type="dcterms:W3CDTF">2024-01-14T08:39:34Z</dcterms:created>
  <dcterms:modified xsi:type="dcterms:W3CDTF">2026-03-13T12:18:23Z</dcterms:modified>
</cp:coreProperties>
</file>