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26" r:id="rId3"/>
    <p:sldId id="328" r:id="rId4"/>
    <p:sldId id="341" r:id="rId5"/>
    <p:sldId id="342" r:id="rId6"/>
    <p:sldId id="344" r:id="rId7"/>
    <p:sldId id="345" r:id="rId8"/>
    <p:sldId id="346" r:id="rId9"/>
    <p:sldId id="347" r:id="rId10"/>
    <p:sldId id="348" r:id="rId11"/>
    <p:sldId id="343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49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27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A0F6D-DBA8-47D1-8610-AE59A2E3D4F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EF29E-CC68-46A7-B122-7D7830BE2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7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EF29E-CC68-46A7-B122-7D7830BE2D6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EF29E-CC68-46A7-B122-7D7830BE2D6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6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57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1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71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9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03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10.03.2026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93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44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51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15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16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10.03.2026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4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" y="2329248"/>
            <a:ext cx="11026066" cy="2341605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Постоянно действующий вебинар по проекту 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>«Эффективная начальная школа»</a:t>
            </a:r>
            <a:r>
              <a:rPr lang="ru-RU" sz="4400" b="1" i="1" dirty="0">
                <a:solidFill>
                  <a:srgbClr val="002060"/>
                </a:solidFill>
              </a:rPr>
              <a:t> </a:t>
            </a:r>
            <a:br>
              <a:rPr lang="ru-RU" sz="4400" b="1" i="1" dirty="0">
                <a:solidFill>
                  <a:srgbClr val="002060"/>
                </a:solidFill>
              </a:rPr>
            </a:b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Преподавание предмета русский язык при реализации ускоренного обучения в начальном общем образовании</a:t>
            </a: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6 марта 2026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7177" y="4467641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Модератор: Мошнина Рауза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Шамилевна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заведующий кафедры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естественно-математических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дисциплин, канд. пед. наук,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12343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8AA1B-FF1A-4B44-8A7C-184EB594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06"/>
            <a:ext cx="10515600" cy="1072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+mn-lt"/>
              </a:rPr>
              <a:t>Русский язык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2-й класс апрель – май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методические рекомендации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CBDA849-069E-4562-8F8E-6C8C8BFC8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93" y="1371600"/>
            <a:ext cx="12014646" cy="4139738"/>
          </a:xfrm>
        </p:spPr>
      </p:pic>
    </p:spTree>
    <p:extLst>
      <p:ext uri="{BB962C8B-B14F-4D97-AF65-F5344CB8AC3E}">
        <p14:creationId xmlns:p14="http://schemas.microsoft.com/office/powerpoint/2010/main" val="380258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437D5-F21B-48AB-9572-B76AE619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Русский язык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2-й класс апрель – май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методические рекомендации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EFC6C2D-0DEC-42C3-ACB0-AE988877A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330098"/>
              </p:ext>
            </p:extLst>
          </p:nvPr>
        </p:nvGraphicFramePr>
        <p:xfrm>
          <a:off x="838200" y="1825625"/>
          <a:ext cx="10515597" cy="4105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844">
                  <a:extLst>
                    <a:ext uri="{9D8B030D-6E8A-4147-A177-3AD203B41FA5}">
                      <a16:colId xmlns:a16="http://schemas.microsoft.com/office/drawing/2014/main" val="1517831189"/>
                    </a:ext>
                  </a:extLst>
                </a:gridCol>
                <a:gridCol w="4330931">
                  <a:extLst>
                    <a:ext uri="{9D8B030D-6E8A-4147-A177-3AD203B41FA5}">
                      <a16:colId xmlns:a16="http://schemas.microsoft.com/office/drawing/2014/main" val="4150921362"/>
                    </a:ext>
                  </a:extLst>
                </a:gridCol>
                <a:gridCol w="5426822">
                  <a:extLst>
                    <a:ext uri="{9D8B030D-6E8A-4147-A177-3AD203B41FA5}">
                      <a16:colId xmlns:a16="http://schemas.microsoft.com/office/drawing/2014/main" val="3890056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111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Подробное изложение повествовательного текста по вопросам. Употребление существительных в речи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Урок посвящён написанию </a:t>
                      </a: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</a:rPr>
                        <a:t>изложения</a:t>
                      </a:r>
                      <a:r>
                        <a:rPr lang="ru-RU" sz="1600" dirty="0">
                          <a:effectLst/>
                        </a:rPr>
                        <a:t> по готовым вопросам. Работаем с текстом упр. 124. Алгоритм работы с текстом ученикам уже знаком: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Рассматриваем рисунок.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Определяем тему рисунка.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Читаем текст (самостоятельно).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Определяем непонятные слова. Объясняем их значение, возможно использование толкового словаря.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Определяем тему и основную мысль текста.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Придумываем заголовок. Записываем его в тетрадь.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Делим текст на части. Соотносим их с рисунком.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Устно в парах отвечаем на вопросы.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Письменно записываем ответы на вопросы.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По инструкции на с. 85 проверяем свою запись</a:t>
                      </a: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40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89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437D5-F21B-48AB-9572-B76AE619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5"/>
            <a:ext cx="10515600" cy="93102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Русский язык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2-й класс апрель – май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методические рекомендации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EFC6C2D-0DEC-42C3-ACB0-AE988877A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35509"/>
              </p:ext>
            </p:extLst>
          </p:nvPr>
        </p:nvGraphicFramePr>
        <p:xfrm>
          <a:off x="331124" y="1172094"/>
          <a:ext cx="11529751" cy="4953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335">
                  <a:extLst>
                    <a:ext uri="{9D8B030D-6E8A-4147-A177-3AD203B41FA5}">
                      <a16:colId xmlns:a16="http://schemas.microsoft.com/office/drawing/2014/main" val="1517831189"/>
                    </a:ext>
                  </a:extLst>
                </a:gridCol>
                <a:gridCol w="1579486">
                  <a:extLst>
                    <a:ext uri="{9D8B030D-6E8A-4147-A177-3AD203B41FA5}">
                      <a16:colId xmlns:a16="http://schemas.microsoft.com/office/drawing/2014/main" val="4150921362"/>
                    </a:ext>
                  </a:extLst>
                </a:gridCol>
                <a:gridCol w="9283930">
                  <a:extLst>
                    <a:ext uri="{9D8B030D-6E8A-4147-A177-3AD203B41FA5}">
                      <a16:colId xmlns:a16="http://schemas.microsoft.com/office/drawing/2014/main" val="3890056331"/>
                    </a:ext>
                  </a:extLst>
                </a:gridCol>
              </a:tblGrid>
              <a:tr h="13167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Глагол. Общее значение, вопросы («что делать?», «что сделать?» и др.)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актуализации ученики выполняют упр. 125 и подбирают к рисункам слова — названия действий. Обратите внимание детей на вопросы, на которые отвечают эти слова.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открытия нового начинается с исследования учебного текста рубрики «Сведения о языке» на с. 86. Выделяем общий признак у всех вопросов, на которые отвечают глаголы.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первичного закрепления тренируемся задавать вопросы к глаголам — упр. 126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40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Глагол. Употребление глаголов в речи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актуализации на основе упр. 127 определяем, чем различаются имена существительные и глаголы в паре однокоренных слов. Вспоминаем признаки частей речи — вопрос и общее значение.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исследуем текст упр. 128 и экспериментальным путём определяем роль глаголов в тексте и предложении. Делаем выводы, что без глаголов не понятно, какое действие совершают предметы. В предложении глагол может быть сказуемым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53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Единственное и множественное число глаголов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Ученики уже знакомы с изменением имён существительных по числам. На этапе актуализации важно вспомнить, что не все имена существительные изменяются по числам.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исследуем упр. 129 и изучаем учебный текст рубрики «Сведения о языке» на с. 88.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Упр. 130 позволяет сделать вывод, что при изменении глаголов по числам, так же, как и у имён существительных, изменяется их окончание.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первичного закрепления ученики изменяют глаголы по числам без привязки к времени глаголов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025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частицы НЕ с глаголами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уроке ученики решают две задачи: 1) опознавать НЕ как часть речи — частицу; 2) научиться применять правило написания частицы НЕ с глаголами.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решаем сразу две образовательные задачи урока. При выполнении упр. 132 сразу выписываем глаголы с частицей НЕ. Определяем, что слово НЕ – это новая часть речи, которая называется «частица». Отмечаем, что с глаголами частица НЕ пишется раздельно.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первичного закрепления не только применяем правило написания частицы НЕ с глаголами, но и вспоминаем виды предложений по цели высказывания. В упр. 133 ученики работают с побудительными предложениями.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закрепления организуем деятельность учеников со словарём синонимов (с. 122) и антонимов (с. 123)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682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01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437D5-F21B-48AB-9572-B76AE619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5"/>
            <a:ext cx="10515600" cy="93102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Русский язык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2-й класс апрель – май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методические рекомендации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EFC6C2D-0DEC-42C3-ACB0-AE988877A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999221"/>
              </p:ext>
            </p:extLst>
          </p:nvPr>
        </p:nvGraphicFramePr>
        <p:xfrm>
          <a:off x="331124" y="1172094"/>
          <a:ext cx="11529751" cy="49244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335">
                  <a:extLst>
                    <a:ext uri="{9D8B030D-6E8A-4147-A177-3AD203B41FA5}">
                      <a16:colId xmlns:a16="http://schemas.microsoft.com/office/drawing/2014/main" val="1517831189"/>
                    </a:ext>
                  </a:extLst>
                </a:gridCol>
                <a:gridCol w="1579486">
                  <a:extLst>
                    <a:ext uri="{9D8B030D-6E8A-4147-A177-3AD203B41FA5}">
                      <a16:colId xmlns:a16="http://schemas.microsoft.com/office/drawing/2014/main" val="4150921362"/>
                    </a:ext>
                  </a:extLst>
                </a:gridCol>
                <a:gridCol w="9283930">
                  <a:extLst>
                    <a:ext uri="{9D8B030D-6E8A-4147-A177-3AD203B41FA5}">
                      <a16:colId xmlns:a16="http://schemas.microsoft.com/office/drawing/2014/main" val="3890056331"/>
                    </a:ext>
                  </a:extLst>
                </a:gridCol>
              </a:tblGrid>
              <a:tr h="13167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Текст-повествование. Роль глаголов в тексте-повествовании. Заглавие, тема, главная мысль, части текста-рассуждения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развития речи решает две образовательные задачи: 1) Знакомство с текстом-повествованием; 2) определение роли глаголов в тексте-повествовании.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актуализации организуем работу с текстом упр. 137. Организуем самостоятельное чтение. Подбираем заголовок.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Обратите внимание на значение слова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повествуется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вопросе к тексту.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записывании предложения о жаворонке представьте на доске образец, чтобы не допустить ошибок при расстановке знаков препинания.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Изучаем рубрику «Сведения о языке» на с. 92. Делаем вывод, что текст, в котором рассказывается, повествуется о событиях, происходящих последовательно, называется повествованием. Глаголы помогают определить, что произошло в начале, а что далее.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закрепления работаем с текстом упр. 138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40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Коллективное создание текста-повествования на тему. Употребление глаголов в речи.</a:t>
                      </a: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Обобщение знаний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направлен на закрепление знаний о глаголе как части речи.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строится на коллективной работе по составлению текста «Как приготовить салат» — упр. 139.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диагностики проводим проверочную комбинированную работу (устная и письменная части) по рубрике «Проверь себя» на с. 94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53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25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437D5-F21B-48AB-9572-B76AE619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5"/>
            <a:ext cx="10515600" cy="93102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Русский язык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2-й класс апрель – май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методические рекомендации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EFC6C2D-0DEC-42C3-ACB0-AE988877A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824297"/>
              </p:ext>
            </p:extLst>
          </p:nvPr>
        </p:nvGraphicFramePr>
        <p:xfrm>
          <a:off x="331124" y="1172094"/>
          <a:ext cx="11529751" cy="49897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335">
                  <a:extLst>
                    <a:ext uri="{9D8B030D-6E8A-4147-A177-3AD203B41FA5}">
                      <a16:colId xmlns:a16="http://schemas.microsoft.com/office/drawing/2014/main" val="1517831189"/>
                    </a:ext>
                  </a:extLst>
                </a:gridCol>
                <a:gridCol w="1970185">
                  <a:extLst>
                    <a:ext uri="{9D8B030D-6E8A-4147-A177-3AD203B41FA5}">
                      <a16:colId xmlns:a16="http://schemas.microsoft.com/office/drawing/2014/main" val="4150921362"/>
                    </a:ext>
                  </a:extLst>
                </a:gridCol>
                <a:gridCol w="8893231">
                  <a:extLst>
                    <a:ext uri="{9D8B030D-6E8A-4147-A177-3AD203B41FA5}">
                      <a16:colId xmlns:a16="http://schemas.microsoft.com/office/drawing/2014/main" val="3890056331"/>
                    </a:ext>
                  </a:extLst>
                </a:gridCol>
              </a:tblGrid>
              <a:tr h="13167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Имя прилагательное. Общее значение, вопросы («какой?», «какая?», «какое?», «какие?»)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Продолжаем знакомство с частями речи.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актуализации на основе упр. 140 вспоминаем, какую роль играют слова — названия признаков, на какие вопросы они отвечают.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изучаем рубрику «Сведения о языке» на с. 95 и узнаем, что слова — названия признаков являются именами прилагательными.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Первичное закрепление организуем по упр. 141, ученики подбирают имена прилагательные, описывающие признаки предметов на разных основаниях — величина, цвет, форма, вкус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40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Имя прилагательное. Употребление прилагательных в речи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уроке ученики учатся употреблять имена прилагательные для сравнения предметов на основе одного признака — упр. 142</a:t>
                      </a:r>
                      <a:r>
                        <a:rPr lang="ru-RU" sz="14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53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Единственное и множественное число имён прилагательных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Ученики уже знают, что имена существительные и глаголы изменяются по числам.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актуализации организуем работу с текстом — упр. 144. Учимся задавать вопросы к именам прилагательным.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изучаем рубрику «Сведения о языке» на с. 98 и определяем число имён прилагательных. Обращаем внимание учеников на связь имён существительных и прилагательных.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текстом упр. 144 готовит учеников к знакомству с текстом-описанием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172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07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437D5-F21B-48AB-9572-B76AE619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5"/>
            <a:ext cx="10515600" cy="93102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Русский язык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2-й класс апрель – май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методические рекомендации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EFC6C2D-0DEC-42C3-ACB0-AE988877A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906722"/>
              </p:ext>
            </p:extLst>
          </p:nvPr>
        </p:nvGraphicFramePr>
        <p:xfrm>
          <a:off x="331124" y="1396538"/>
          <a:ext cx="11529751" cy="4555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335">
                  <a:extLst>
                    <a:ext uri="{9D8B030D-6E8A-4147-A177-3AD203B41FA5}">
                      <a16:colId xmlns:a16="http://schemas.microsoft.com/office/drawing/2014/main" val="1517831189"/>
                    </a:ext>
                  </a:extLst>
                </a:gridCol>
                <a:gridCol w="1970185">
                  <a:extLst>
                    <a:ext uri="{9D8B030D-6E8A-4147-A177-3AD203B41FA5}">
                      <a16:colId xmlns:a16="http://schemas.microsoft.com/office/drawing/2014/main" val="4150921362"/>
                    </a:ext>
                  </a:extLst>
                </a:gridCol>
                <a:gridCol w="8893231">
                  <a:extLst>
                    <a:ext uri="{9D8B030D-6E8A-4147-A177-3AD203B41FA5}">
                      <a16:colId xmlns:a16="http://schemas.microsoft.com/office/drawing/2014/main" val="3890056331"/>
                    </a:ext>
                  </a:extLst>
                </a:gridCol>
              </a:tblGrid>
              <a:tr h="13167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Текст-описание. Заглавие, тема, главная мысль, части текста-рассуждения. Роль прилагательных в тексте-описании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Знакомимся с текстом-описанием и ролью имён прилагательных в нём.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актуализации работаем с текстом упр. 146. Выделяем имена прилагательные, задаём вопросы к ним. Важно уже на этапе первичного знакомства формировать привычку: вопрос к слову в предложении или словосочетании ставить от другого слова. Вопрос к именам прилагательным задаётся от имени существительного.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на основе рубрики «Сведения о языке» на с. 99 узнаем, какой текст называется текстом-описанием.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первичного закрепления определяем тип текста по упр. 147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40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Коллективное создание текста-описания на тему. Употребление прилагательных в речи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Обобщение знаний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посвящён самостоятельному составлению текста-описания по вопросному плану. Изучаем задание упр. 148. Определяем его тему. Придумываем название и составляем план сочинения.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Редактирование организуем в рамках индивидуальной работы с учениками.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диагностики организуем проверку знаний на основе рубрики «Проверь себя» на с. 101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53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783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437D5-F21B-48AB-9572-B76AE619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5"/>
            <a:ext cx="10515600" cy="93102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Русский язык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2-й класс апрель – май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методические рекомендации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EFC6C2D-0DEC-42C3-ACB0-AE988877A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799122"/>
              </p:ext>
            </p:extLst>
          </p:nvPr>
        </p:nvGraphicFramePr>
        <p:xfrm>
          <a:off x="331124" y="1155469"/>
          <a:ext cx="11730642" cy="5665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898">
                  <a:extLst>
                    <a:ext uri="{9D8B030D-6E8A-4147-A177-3AD203B41FA5}">
                      <a16:colId xmlns:a16="http://schemas.microsoft.com/office/drawing/2014/main" val="1517831189"/>
                    </a:ext>
                  </a:extLst>
                </a:gridCol>
                <a:gridCol w="1512916">
                  <a:extLst>
                    <a:ext uri="{9D8B030D-6E8A-4147-A177-3AD203B41FA5}">
                      <a16:colId xmlns:a16="http://schemas.microsoft.com/office/drawing/2014/main" val="4150921362"/>
                    </a:ext>
                  </a:extLst>
                </a:gridCol>
                <a:gridCol w="9750828">
                  <a:extLst>
                    <a:ext uri="{9D8B030D-6E8A-4147-A177-3AD203B41FA5}">
                      <a16:colId xmlns:a16="http://schemas.microsoft.com/office/drawing/2014/main" val="3890056331"/>
                    </a:ext>
                  </a:extLst>
                </a:gridCol>
              </a:tblGrid>
              <a:tr h="5627716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текста-описания по картине Ф. П. Толстого «Букет цветов, бабочка и птичка»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Ученики впервые составляют описание на основе рассматривания натюрморта.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начинаем с рассматривания репродукции картины по упр. 149 и знакомства с тем, что такое натюрморт.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 замечательного натюрморта — известный русский художник Фёдор Петрович Толстой (1783</a:t>
                      </a:r>
                      <a:r>
                        <a:rPr lang="ru-RU" sz="12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ru-R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1873). Фёдор Толстой был очень одарённым человеком, занимался 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живописью,</a:t>
                      </a:r>
                      <a:r>
                        <a:rPr lang="ru-R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скульптурой, являлся вице-президентом Императорской Академии художеств. Натюрморт Ф. П. Толстого «Букет цветов, бабочка и птичка» был написан в 1820 году, гуашь. Находится в Государственной Третьяковской галерее, Москва.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 времена художника натюрморт был языком, который помогал понять тайны окружающего мира.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Фёдор Петрович Толстой назвал свою картину «Букет цветов, бабочка и птичка». Докажите, что название отражает тему картины.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Читаем описание картины в упр. 149: «Обратите внимание, с какой достоверностью…»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Просим учеников тыльной стороной карандаша показать всех живых существ на картине (бабочка, щегол, муха, гусеница).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Обращаем внимание на то, что животные образуют два треугольника: большой — муха, гусеница, щегол; маленький — гусеница, щегол, бабочка.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Рассмотрим маленький треугольник. Обратите внимание на жёлтый цвет, который художник использовал при изображении гусеницы, бабочки и щегла. Этот треугольник подтверждает, что мир, который нас окружает, очень хрупок: гусеница сидит на листочке, который упал; бабочка расправила крылья и готова вспорхнуть, щегол сидит на карандаше, еле удерживаясь.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Рассмотрите щегла, обратите внимание на яркие цвета, которые использовал художник. Познакомьте учеников со словом «щеголять». Попробуйте объяснить его.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Рассмотрите бабочку. Это махаон. Подведите учеников к тому, что художник нарисовал её с расправленными крыльями, чтобы показать схожесть с цветами.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Предложите ученикам по описанию найти цветы на репродукции и показать их тыльной стороной карандаша: художник изобразил букет из разных садовых цветов (розовая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космея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красный с белым ободком — мак; слева от мака — мышиный горошек; синий левкой; жёлто-оранжевые бархатцы).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доске можно записать названия признаков и названия цветов и попросить учеников соединить их.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Своим натюрмортом художник хотел показать, что мир яркий и разнообразный, но стремящийся к гармонии. Попросите учеников доказать эту мысль. </a:t>
                      </a:r>
                      <a:r>
                        <a:rPr lang="ru-R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 П. Толстой изобразил эти предметы, чтобы показать нежность, хрупкость и непостоянство природы. Это красота в своём первозданном виде, которая существует здесь и сейчас и уже через несколько мгновений просто исчезнет, испарится без следа. Предложите ученикам догадаться, про что, изображённое на картине, эти слова. (Капли.) Предложите попутешествовать по картине и назвать расположение всех капель.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Возьмите рамку. Расположите её горизонтально и выделите фрагменты картины, которые можно назвать: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«Такая прозрачная!», «Все краски сада». Прочитайте задание на с. 101. Организуйте самостоятельную работу учеников на черновике. Редактирование проведите в рамках индивидуальной работы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53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6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437D5-F21B-48AB-9572-B76AE619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5"/>
            <a:ext cx="10515600" cy="93102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Русский язык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2-й класс апрель – май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методические рекомендации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EFC6C2D-0DEC-42C3-ACB0-AE988877A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255346"/>
              </p:ext>
            </p:extLst>
          </p:nvPr>
        </p:nvGraphicFramePr>
        <p:xfrm>
          <a:off x="331124" y="1263534"/>
          <a:ext cx="11529751" cy="4820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51783118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50921362"/>
                    </a:ext>
                  </a:extLst>
                </a:gridCol>
                <a:gridCol w="8893231">
                  <a:extLst>
                    <a:ext uri="{9D8B030D-6E8A-4147-A177-3AD203B41FA5}">
                      <a16:colId xmlns:a16="http://schemas.microsoft.com/office/drawing/2014/main" val="3890056331"/>
                    </a:ext>
                  </a:extLst>
                </a:gridCol>
              </a:tblGrid>
              <a:tr h="13167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Местоимение. Местоимение. Использование местоимений в речи вместо имён существительных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Продолжаем знакомство с частями речи. На этапе открытия знакомимся с рубрикой «Сведения о языке» на с. 102 и определяем признаки местоимений. Сравниваем их с именами существительными.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первичного закрепления используем местоимения для избегания повторов в тексте упр. 152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40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Текст-рассуждение. Заглавие, тема, главная мысль, части текста-рассуждения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Продолжаем знакомство с видами текстов. По упр. 153 знакомимся с текстом-рассуждением. Определяем его назначение. На основе рубрики «Обратите внимание» на с. 104 определяем структуру текста про сову.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Организуем устный пересказ текста в парах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53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Подробный пересказ текста-рассуждения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Ученикам впервые предстоит пересказ текста-рассуждения.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Работу с тексом начинаем по привычному алгоритму: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текстом.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Доказательство того, что перед нами текст-рассуждение.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Определяем тему и основную мысль.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Выделяем три части в тексте.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Организуем словарную работу. Обращаем внимание на словарные слова.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Организуем парную работу по устному пересказу текста.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ученики записывают пересказ текста.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Проводим самостоятельную проверку.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диагностики используем рубрику «Проверь себя» на с. 105 для организации оценочной процедуры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172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600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437D5-F21B-48AB-9572-B76AE619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5"/>
            <a:ext cx="10515600" cy="93102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Русский язык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2-й класс апрель – май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методические рекомендации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EFC6C2D-0DEC-42C3-ACB0-AE988877A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250565"/>
              </p:ext>
            </p:extLst>
          </p:nvPr>
        </p:nvGraphicFramePr>
        <p:xfrm>
          <a:off x="331124" y="1654232"/>
          <a:ext cx="11529751" cy="4299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517831189"/>
                    </a:ext>
                  </a:extLst>
                </a:gridCol>
                <a:gridCol w="2768138">
                  <a:extLst>
                    <a:ext uri="{9D8B030D-6E8A-4147-A177-3AD203B41FA5}">
                      <a16:colId xmlns:a16="http://schemas.microsoft.com/office/drawing/2014/main" val="4150921362"/>
                    </a:ext>
                  </a:extLst>
                </a:gridCol>
                <a:gridCol w="8228213">
                  <a:extLst>
                    <a:ext uri="{9D8B030D-6E8A-4147-A177-3AD203B41FA5}">
                      <a16:colId xmlns:a16="http://schemas.microsoft.com/office/drawing/2014/main" val="3890056331"/>
                    </a:ext>
                  </a:extLst>
                </a:gridCol>
              </a:tblGrid>
              <a:tr h="13167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Предлоги. Значение, правописание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Продолжаем знакомство с частями речи.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на основе упр. 155 и рубрики «Сведения о языке» на с. 106 знакомим учеников с предлогами и правилами их написания.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Применяем это правило при выполнении упр. 156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40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Предлоги. Употребление некоторых предлогов в речи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уроке применяем правило написания предлогов при выполнении упр. 157, 158.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диагностики используем рубрику «Проверь себя» на с. 108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53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Проектные задания «В словари — за частями речи!»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Урок-исследование. Объектом исследования являются словари учебника.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Применяем словари для решения грамматических задач — с. 109, 110.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организации учебной деятельности организуем разные виды: самостоятельную индивидуальную работу, парную работу, групповую и фронтальную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17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повторения и проверки знаний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уроке используем ЦОР для обобщения и систематизации знаний о частях речи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37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повторения и проверки знаний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включает проверку знаний о частях речи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620948"/>
                  </a:ext>
                </a:extLst>
              </a:tr>
            </a:tbl>
          </a:graphicData>
        </a:graphic>
      </p:graphicFrame>
      <p:sp>
        <p:nvSpPr>
          <p:cNvPr id="5" name="Звезда: 4 точки 4">
            <a:extLst>
              <a:ext uri="{FF2B5EF4-FFF2-40B4-BE49-F238E27FC236}">
                <a16:creationId xmlns:a16="http://schemas.microsoft.com/office/drawing/2014/main" id="{361FEC68-773B-48A1-AC72-852442820EB5}"/>
              </a:ext>
            </a:extLst>
          </p:cNvPr>
          <p:cNvSpPr/>
          <p:nvPr/>
        </p:nvSpPr>
        <p:spPr>
          <a:xfrm>
            <a:off x="1820488" y="5664411"/>
            <a:ext cx="166254" cy="16625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07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437D5-F21B-48AB-9572-B76AE619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5"/>
            <a:ext cx="10515600" cy="93102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Русский язык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2-й класс апрель – май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методические рекомендации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EFC6C2D-0DEC-42C3-ACB0-AE988877A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519602"/>
              </p:ext>
            </p:extLst>
          </p:nvPr>
        </p:nvGraphicFramePr>
        <p:xfrm>
          <a:off x="331124" y="1654232"/>
          <a:ext cx="11529751" cy="3370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221">
                  <a:extLst>
                    <a:ext uri="{9D8B030D-6E8A-4147-A177-3AD203B41FA5}">
                      <a16:colId xmlns:a16="http://schemas.microsoft.com/office/drawing/2014/main" val="1517831189"/>
                    </a:ext>
                  </a:extLst>
                </a:gridCol>
                <a:gridCol w="3374968">
                  <a:extLst>
                    <a:ext uri="{9D8B030D-6E8A-4147-A177-3AD203B41FA5}">
                      <a16:colId xmlns:a16="http://schemas.microsoft.com/office/drawing/2014/main" val="4150921362"/>
                    </a:ext>
                  </a:extLst>
                </a:gridCol>
                <a:gridCol w="7280562">
                  <a:extLst>
                    <a:ext uri="{9D8B030D-6E8A-4147-A177-3AD203B41FA5}">
                      <a16:colId xmlns:a16="http://schemas.microsoft.com/office/drawing/2014/main" val="3890056331"/>
                    </a:ext>
                  </a:extLst>
                </a:gridCol>
              </a:tblGrid>
              <a:tr h="13167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Повторение и обобщение знаний (13 ч)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Раздел «Повторение и обобщение знаний» строится на основе дефицитов, выявленных в рамках проведения промежуточной аттестации с использованием ЦОР и дополнительных учебных материалов.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40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Повторение. Правописание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53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Повторение. Звуки и буквы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17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Повторение. Слово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37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Повторение. Предложение и текст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2712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Повторение. Части речи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704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Резервные часы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5349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23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5005F-26BC-4027-A309-B015CDB5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начальная школа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F47DE-8349-4FF7-878E-9E20F2A93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689B6-9C7F-4EC6-AA25-F67B119D3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70"/>
          <a:stretch/>
        </p:blipFill>
        <p:spPr>
          <a:xfrm>
            <a:off x="465512" y="1492792"/>
            <a:ext cx="10399223" cy="185374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3F698-CD7D-4A0A-9A6C-950C420EFDD4}"/>
              </a:ext>
            </a:extLst>
          </p:cNvPr>
          <p:cNvSpPr txBox="1"/>
          <p:nvPr/>
        </p:nvSpPr>
        <p:spPr>
          <a:xfrm>
            <a:off x="2674620" y="3698148"/>
            <a:ext cx="6097384" cy="211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РУССКИЙ ЯЗЫК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1-й ГОД ОБУЧЕНИЯ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полугодие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2-й класс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апрель </a:t>
            </a:r>
          </a:p>
        </p:txBody>
      </p:sp>
    </p:spTree>
    <p:extLst>
      <p:ext uri="{BB962C8B-B14F-4D97-AF65-F5344CB8AC3E}">
        <p14:creationId xmlns:p14="http://schemas.microsoft.com/office/powerpoint/2010/main" val="72249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0D55A3B6-6D09-424B-B468-E0186E5D3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1380" y="157942"/>
            <a:ext cx="7626445" cy="6645265"/>
          </a:xfrm>
        </p:spPr>
      </p:pic>
    </p:spTree>
    <p:extLst>
      <p:ext uri="{BB962C8B-B14F-4D97-AF65-F5344CB8AC3E}">
        <p14:creationId xmlns:p14="http://schemas.microsoft.com/office/powerpoint/2010/main" val="2455431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43AB9-5C02-4A2F-9A0E-C060A267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90" y="165621"/>
            <a:ext cx="7348451" cy="973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+mn-lt"/>
              </a:rPr>
              <a:t>Сводная таблица качественных показателей выполнения итоговой проверочной работы по русскому языку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07B3688-AE25-44E7-9716-1F46C8428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304680"/>
              </p:ext>
            </p:extLst>
          </p:nvPr>
        </p:nvGraphicFramePr>
        <p:xfrm>
          <a:off x="369915" y="1138846"/>
          <a:ext cx="11475721" cy="5740530"/>
        </p:xfrm>
        <a:graphic>
          <a:graphicData uri="http://schemas.openxmlformats.org/drawingml/2006/table">
            <a:tbl>
              <a:tblPr bandRow="1"/>
              <a:tblGrid>
                <a:gridCol w="480419">
                  <a:extLst>
                    <a:ext uri="{9D8B030D-6E8A-4147-A177-3AD203B41FA5}">
                      <a16:colId xmlns:a16="http://schemas.microsoft.com/office/drawing/2014/main" val="1086489129"/>
                    </a:ext>
                  </a:extLst>
                </a:gridCol>
                <a:gridCol w="9773331">
                  <a:extLst>
                    <a:ext uri="{9D8B030D-6E8A-4147-A177-3AD203B41FA5}">
                      <a16:colId xmlns:a16="http://schemas.microsoft.com/office/drawing/2014/main" val="4259372454"/>
                    </a:ext>
                  </a:extLst>
                </a:gridCol>
                <a:gridCol w="1221971">
                  <a:extLst>
                    <a:ext uri="{9D8B030D-6E8A-4147-A177-3AD203B41FA5}">
                      <a16:colId xmlns:a16="http://schemas.microsoft.com/office/drawing/2014/main" val="1099632728"/>
                    </a:ext>
                  </a:extLst>
                </a:gridCol>
              </a:tblGrid>
              <a:tr h="786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5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Планируемые результаты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учащихся, допустивших ошибки (%)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072831"/>
                  </a:ext>
                </a:extLst>
              </a:tr>
              <a:tr h="470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Правильно списывать (без пропусков и искажений букв) слова и предложения, тексты объёмом не более 50 слов.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Определять тему текста и озаглавливать текст, отражая его тему. Составлять текст из разрозненных предложений, частей текста.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110557"/>
                  </a:ext>
                </a:extLst>
              </a:tr>
              <a:tr h="265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 algn="l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Определять количество слогов в слове; делить слово на слоги (в том числе слова со стечением согласных).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934803"/>
                  </a:ext>
                </a:extLst>
              </a:tr>
              <a:tr h="317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Характеризовать</a:t>
                      </a:r>
                      <a:r>
                        <a:rPr lang="ru-RU" sz="14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согласные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звуки</a:t>
                      </a:r>
                      <a:r>
                        <a:rPr lang="ru-RU" sz="14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вне слова и в слове по заданным параметрам: согласный парный (непарный)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звонкости (глухости).</a:t>
                      </a:r>
                      <a:r>
                        <a:rPr lang="ru-RU" sz="14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451399"/>
                  </a:ext>
                </a:extLst>
              </a:tr>
              <a:tr h="272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Характеризовать</a:t>
                      </a:r>
                      <a:r>
                        <a:rPr lang="ru-RU" sz="14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согласные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звуки</a:t>
                      </a:r>
                      <a:r>
                        <a:rPr lang="ru-RU" sz="14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вне слова и в слове по заданным параметрам: согласный парный (непарный) по твердости (мягкости)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760254"/>
                  </a:ext>
                </a:extLst>
              </a:tr>
              <a:tr h="265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Выделять в слове окончание.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372082"/>
                  </a:ext>
                </a:extLst>
              </a:tr>
              <a:tr h="266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Устанавливать соотношение звукового и буквенного состава слова, в том числе с учётом функций букв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«е», «ё», «ю», «я».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370962"/>
                  </a:ext>
                </a:extLst>
              </a:tr>
              <a:tr h="265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Находить однокоренные (родственные) слова; выделять в слове корень (простые случаи).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216021"/>
                  </a:ext>
                </a:extLst>
              </a:tr>
              <a:tr h="265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Составлять предложения из слов, устанавливая между ними смысловую связь по вопросам.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105866"/>
                  </a:ext>
                </a:extLst>
              </a:tr>
              <a:tr h="470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Распознавать слова, отвечающие на вопросы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«кто?», «что?»;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распознавать слова, отвечающие на вопросы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«что делать?», «что сделать?»;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распознавать слова, отвечающие на вопросы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«какой?», «какая?», «какое?», «какие?».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58420"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Находить и исправлять ошибки на изученные правила.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541087"/>
                  </a:ext>
                </a:extLst>
              </a:tr>
              <a:tr h="317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Выявлять в тексте случаи употребления многозначных слов, понимать их значения и уточнять значение по учебным словарям, выявлять случаи употребления  синонимов и антонимов (без названия терминов).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38958"/>
                  </a:ext>
                </a:extLst>
              </a:tr>
              <a:tr h="265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4315"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Выявлять случаи употребления антонимов (без называния терминов).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384316"/>
                  </a:ext>
                </a:extLst>
              </a:tr>
              <a:tr h="265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Формулировать простые выводы на основе прочитанного  устно и письменно (1-2 предложения).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39403"/>
                  </a:ext>
                </a:extLst>
              </a:tr>
              <a:tr h="317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Находить слова на изученные правила правописания, в том числе: сочетание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чк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», «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»; «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», «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», «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нч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»;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проверяемые безударные гласные в корне слова; парные звонкие и глухие согласные в корне слова; разделительный мягкий знак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148038"/>
                  </a:ext>
                </a:extLst>
              </a:tr>
              <a:tr h="265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Формулировать простые выводы на основе прочитанного  устно и письменно (1-2 предложения).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747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327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F31C7-3ACF-4137-B37D-CE8360DE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99" y="514755"/>
            <a:ext cx="6999316" cy="7238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+mn-lt"/>
              </a:rPr>
              <a:t>В ходе анализа итоговой работы по русскому языку были выявлены дефициты: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2E4C7-9920-4AF4-A1CB-693EA1F70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dirty="0"/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звонкие и глухие согласные звуки (22,7% обучающихся не справились с данным заданием).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анализе ошибок выявлено, что для обучающихся 2 класса сложным умением является звукобуквенный анализ слова.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Обучающиеся допустили меньше ошибок при определении мягких согласных звуков (4,9%), а при определении слов со звонкими или глухими согласными допустили большее число ошибок (22,7%). 	Возможной причиной является следующее: на формирование этого умения не выделены отдельные часы. Предполагается, что это умение «сквозное», а значит, учитель самостоятельно включает в урок задания подобного типа. Учитель с опытом работы включает задания на различение звуков в урок дополнительно, а учитель, не имеющий опыта, может упустить этот момент. Так же одной из возможных причин этих ошибок являются «сжатые» сроки периода обучения грамоте в 1 классе в проекте «Эффективная начальная школа».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043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7EF07-9821-490F-B19F-F5FDA047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749" y="365125"/>
            <a:ext cx="6774874" cy="68227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+mn-lt"/>
              </a:rPr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E80D1-EDBB-4032-9943-A0EA25FE6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9" y="1501429"/>
            <a:ext cx="10746971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Заместителям директора по учебной части и методистам школ: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	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корректировку рабочей программы по русскому языку с целью введения дополнительных часов по фонетике в рамках изучения других разделов. </a:t>
            </a:r>
          </a:p>
          <a:p>
            <a:pPr marL="0" lvl="0" indent="0" algn="just">
              <a:lnSpc>
                <a:spcPct val="115000"/>
              </a:lnSpc>
              <a:buSzPts val="1200"/>
              <a:buNone/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Организовать методические практикумы по применению учителями эффективных приёмов, направленных на ликвидацию выявленных дефицитов по разным разделам курса русского языка.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Учителям: 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Систематически включать в урок русского языка задания, направленные на отработку умения различать согласные звуки по заданным характеристикам. Использовать в рамках урока эффективные приёмы, позволяющие достигнуть высокого уровня формируемого умения.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	Проводить систематическую работу, направленную на ликвидацию выявленных дефицитов по разным разделам курса русского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880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444526-12A2-4021-9406-B65C1EE397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469" y="0"/>
            <a:ext cx="9192919" cy="66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78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5B51A90-E49F-4D4F-96A3-D1EEE1D4E6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531733"/>
              </p:ext>
            </p:extLst>
          </p:nvPr>
        </p:nvGraphicFramePr>
        <p:xfrm>
          <a:off x="127462" y="123474"/>
          <a:ext cx="11937075" cy="641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067">
                  <a:extLst>
                    <a:ext uri="{9D8B030D-6E8A-4147-A177-3AD203B41FA5}">
                      <a16:colId xmlns:a16="http://schemas.microsoft.com/office/drawing/2014/main" val="3189004399"/>
                    </a:ext>
                  </a:extLst>
                </a:gridCol>
                <a:gridCol w="10474433">
                  <a:extLst>
                    <a:ext uri="{9D8B030D-6E8A-4147-A177-3AD203B41FA5}">
                      <a16:colId xmlns:a16="http://schemas.microsoft.com/office/drawing/2014/main" val="2480785050"/>
                    </a:ext>
                  </a:extLst>
                </a:gridCol>
                <a:gridCol w="866575">
                  <a:extLst>
                    <a:ext uri="{9D8B030D-6E8A-4147-A177-3AD203B41FA5}">
                      <a16:colId xmlns:a16="http://schemas.microsoft.com/office/drawing/2014/main" val="1658197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№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Планируемые результаты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% ошибок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268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Умение распознавать правильную орфоэпическую норму; ставить ударение в словах в соответствии с нормами современного русского языка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1,36 %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9823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Умение классифицировать согласные звуки; характеризовать звуки русского языка: согласные звонкие/глухие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5,23 %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192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0965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Умение определять тему и основную мысль текста;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Адекватно формулировать основную мысль в письменной форме, соблюдая нормы построения предложения и словоупотребления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13,41 %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26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Умение делить тексты на смысловые части; составлять план прочитанного текста (адекватно воспроизводить прочитанный текст с заданной степенью свернутости) в письменной форме, соблюдая нормы построения предложения и словоупотребления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1,48 %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4509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Умение задавать вопросы по содержанию текста; умение строить речевое высказывание заданной структуры (вопросительное предложение) в письменной форме по содержанию прочитанного текста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1,83 %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345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Умение распознавать значение слова по контексту; адекватно формулировать значение слова в письменной форме, соблюдая нормы построения предложения и словоупотребления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14,58 %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8430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Умение распознавать значение слова по контексту; подбирать к слову близкие по значению слова – синонимы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12,42 %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050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Умение классифицировать слова по составу: находить в словах с однозначно выделяемыми морфемами окончание, корень, приставку, суффикс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14,21 %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064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Умение распознавать грамматические признаки слов, с учетом совокупности выявленных признаков относить слова к определенной группе основных частей речи: распознавать имена существительные в предложении, распознавать грамматические признаки имени существительного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0,30 %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022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34315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Умение распознавать грамматические признаки слов, с учетом совокупности выявленных признаков относить слова к определенной группе основных частей речи: распознавать имена прилагательные в предложении, распознавать грамматические признаки имени прилагательного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1,59 %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02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Умение распознавать грамматические признаки слов, с учетом совокупности выявленных признаков относить слова к определенной группе основных частей речи: распознавать глаголы в предложении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3,91 %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81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Умение на основе данной информации и собственного жизненного опыта обучающихся определять конкретную жизненную ситуацию для адекватной интерпретации данной информации, соблюдая при письме изученные орфографические и пунктуационные нормы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15,45 %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123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29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001B5E-D62D-4239-BA50-C8C3106FC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ходе анализа проверочной работы по русскому языку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дефициты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были выявлены (20% и выше), что позволяет говорить о хорошей подготовке обучающихся 4-х классов в рамках проекта «Эффективная начальная школа».  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973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6D92AF-C9D1-4C56-B61D-A3652C96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Самые большие затруднения вызвало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задание № 12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где обучающиеся должны были продемонстрировать умение на основе информации и собственного жизненного опыта обучающихся определять конкретную жизненную ситуацию для адекватной интерпретации информации, соблюдая при письме изученные орфографические и пунктуационные нормы: обучающимся сложно создавать небольшие письменные тексты  (3–5 предложений) для конкретной ситуации письменного общения, корректно и аргументированно высказывать свое мнение, строить речевое высказывание в соответствии с поставленной задачей, создавать письменные тексты в соответствии с речевой ситуацией.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314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26ADC-9AF7-4C43-A2C9-16BB5F0D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71" y="1388225"/>
            <a:ext cx="10589029" cy="4788738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Большое количество ошибок было допущено обучающимися в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задании № 6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направленном на умение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определять значение слова по контексту, строить речевое высказывание в соответствии с поставленной задачей: формулировать значение слова в письменной форме, соблюдая нормы построения предложения и словоупотребления.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Проблема ошибок в определении значения слова по контексту и построении письменной речи свидетельствует о трудностях с лексико-грамматическим анализом и развитием связной речи, что требует целенаправленной работы над развитием понимания текста, правильным словоупотреблением и грамматической точностью. Для решения этой проблемы необходимо использовать упражнения на анализ текста, развивать навыки работы с толковыми словарями, тренировать составление письменных формулировок и обращать внимание на структуру предложения и выбор слов.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063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23D8DE-7AD2-4A09-847C-2C17C82F3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0791305" cy="4889774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выполнении </a:t>
            </a:r>
            <a:r>
              <a:rPr lang="ru-RU" sz="3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задания № 8</a:t>
            </a:r>
            <a:r>
              <a:rPr lang="ru-RU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обучающиеся допустили много ошибок при</a:t>
            </a:r>
            <a:r>
              <a:rPr lang="ru-RU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классификации слова по составу: находить в словах с однозначно выделяемыми морфемами окончание, корень, приставку, суффикс. 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Частыми ошибками и их причинами являются: 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tabLst>
                <a:tab pos="630555" algn="l"/>
              </a:tabLst>
            </a:pPr>
            <a:r>
              <a:rPr lang="ru-RU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неправильное определение окончания: неизменяемые части слова (например, в словах пальто или вчера) могут быть ошибочно приняты за окончания, но это основа слова;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tabLst>
                <a:tab pos="630555" algn="l"/>
              </a:tabLst>
            </a:pPr>
            <a:r>
              <a:rPr lang="ru-RU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смешивание приставки и суффикса: непонимание того, какая морфема стоит до корня, а какая после него;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пропуск морфем: при разборе важно выделять все возможные части слова: приставку, корень, суффикс и окончание.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82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9D9C9-F526-42CD-8045-DF6FB04D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555" y="76219"/>
            <a:ext cx="7082445" cy="59915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Русский язык КТП 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2-й класс апрель - май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6765AE1-3DAF-4DE5-8226-75E662BC7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537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1-й ГОД ОБУЧЕНИЯ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74B67DB2-EA08-4581-BBF6-C9B9A1DE7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97" y="675370"/>
            <a:ext cx="5970712" cy="6106411"/>
          </a:xfr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8A80D03-31BC-4BEB-BB25-56C351E67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740" y="740067"/>
            <a:ext cx="6035563" cy="256816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B064FB1-3C8D-4954-9511-3E035164A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09" y="3728575"/>
            <a:ext cx="6058425" cy="2194750"/>
          </a:xfrm>
          <a:prstGeom prst="rect">
            <a:avLst/>
          </a:prstGeom>
        </p:spPr>
      </p:pic>
      <p:sp>
        <p:nvSpPr>
          <p:cNvPr id="25" name="Звезда: 4 точки 24">
            <a:extLst>
              <a:ext uri="{FF2B5EF4-FFF2-40B4-BE49-F238E27FC236}">
                <a16:creationId xmlns:a16="http://schemas.microsoft.com/office/drawing/2014/main" id="{0CECC3F4-7369-4181-8F22-7D824CCF42C6}"/>
              </a:ext>
            </a:extLst>
          </p:cNvPr>
          <p:cNvSpPr/>
          <p:nvPr/>
        </p:nvSpPr>
        <p:spPr>
          <a:xfrm>
            <a:off x="3765666" y="2148127"/>
            <a:ext cx="166254" cy="16625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везда: 4 точки 25">
            <a:extLst>
              <a:ext uri="{FF2B5EF4-FFF2-40B4-BE49-F238E27FC236}">
                <a16:creationId xmlns:a16="http://schemas.microsoft.com/office/drawing/2014/main" id="{48E759EA-3B3D-4EEB-8824-AE8687540926}"/>
              </a:ext>
            </a:extLst>
          </p:cNvPr>
          <p:cNvSpPr/>
          <p:nvPr/>
        </p:nvSpPr>
        <p:spPr>
          <a:xfrm>
            <a:off x="2612967" y="5484301"/>
            <a:ext cx="166254" cy="16625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везда: 4 точки 26">
            <a:extLst>
              <a:ext uri="{FF2B5EF4-FFF2-40B4-BE49-F238E27FC236}">
                <a16:creationId xmlns:a16="http://schemas.microsoft.com/office/drawing/2014/main" id="{9C3F9325-4165-4FE2-846B-15A95A8284B5}"/>
              </a:ext>
            </a:extLst>
          </p:cNvPr>
          <p:cNvSpPr/>
          <p:nvPr/>
        </p:nvSpPr>
        <p:spPr>
          <a:xfrm>
            <a:off x="10534996" y="2035719"/>
            <a:ext cx="166254" cy="16625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везда: 4 точки 27">
            <a:extLst>
              <a:ext uri="{FF2B5EF4-FFF2-40B4-BE49-F238E27FC236}">
                <a16:creationId xmlns:a16="http://schemas.microsoft.com/office/drawing/2014/main" id="{4060EB09-3847-41A3-9260-17DFD843F592}"/>
              </a:ext>
            </a:extLst>
          </p:cNvPr>
          <p:cNvSpPr/>
          <p:nvPr/>
        </p:nvSpPr>
        <p:spPr>
          <a:xfrm>
            <a:off x="10534996" y="4825950"/>
            <a:ext cx="166254" cy="16625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73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100608-7B86-4AA3-9BC4-C8ECCABDC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98" y="1130531"/>
            <a:ext cx="10505902" cy="5046432"/>
          </a:xfrm>
        </p:spPr>
        <p:txBody>
          <a:bodyPr/>
          <a:lstStyle/>
          <a:p>
            <a:pPr marL="22860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Большое количество ошибок обучающиеся допустили при выполнении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задания № 3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направленного на определение темы и основной мысли текста;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формулирование основной мысли в письменной форме, соблюдая нормы построения предложения и словоупотребления.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Неумение определять тему и основную мысль текста, а также адекватно формулировать основную мысль в письменной форме, является распространенной проблемой в обучении, которая решается через развитие навыков читательской и речевой грамотности. Для этого необходимо практиковать выделение ключевых слов, анализ структуры текста, поиск главной идеи через различные приемы анализа и отработку правил построения предложений и грамматики.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87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DA1C5F-E0F2-4CA5-9FAF-6AF640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253331"/>
            <a:ext cx="10515600" cy="4351338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Затруднение вызвало и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задание № 7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 котором необходимо было распознавать значение слова по контексту; подбирать к слову близкие по значению слова – синонимы, что является признаком лексической неграмотности или ограниченного словарного запаса. Для развития этих навыков необходимо активно расширять свой лексикон, изучать значения слов в различных контекстах, работать с толковыми словарями и практиковаться в подборе синонимов.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140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AA753-E213-4A1F-AB71-9F458BCC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7B705-FD78-492D-874E-3E95D12F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Заместителям директора по учебной части и методистам школ: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200"/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разработку рабочей программы 5-го класса по русскому языку с учетом часто встречающихся ошибок обучающихся или введение дополнительной программы внеурочной деятельности, а также разработку индивидуальных образовательных маршрутов обучающихся по выявленным дефицитам.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200"/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проведение оценочных процедур, направленных на проверку умения строить речевые высказывания, определять значение слова по контексту, производить морфемный разбор.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200"/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применение комплексных подходов учителями русского языка по развитию у обучающихся навыков построения речевых высказываний, определения значения слова по контексту и морфемного разбора: проводить семинары по методикам преподавания, использовать тренинги с ролевыми играми, организовывать обмен опытом через мастер-классы и посещение уроков, предоставлять доступ к актуальным методическим материалам, а также стимулировать самоанализ и рефлексию учительской деятельности.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032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EE632-CA67-481A-A911-69CCA555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756"/>
            <a:ext cx="10515600" cy="698270"/>
          </a:xfrm>
        </p:spPr>
        <p:txBody>
          <a:bodyPr/>
          <a:lstStyle/>
          <a:p>
            <a:pPr algn="ctr"/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Рекомендации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8A03A-E401-4A99-83B8-A2E6681F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458" y="1188720"/>
            <a:ext cx="10597342" cy="4988243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Учителям русского языка и литературы: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 algn="just">
              <a:lnSpc>
                <a:spcPct val="115000"/>
              </a:lnSpc>
              <a:buNone/>
              <a:tabLst>
                <a:tab pos="6305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1. Систематически включать в занятия урочной и внеурочной деятельности задания, направленные на формирование умений: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основе информации и собственного жизненного опыта обучающихся определять конкретную жизненную ситуацию для адекватной интерпретации информации, соблюдая при письме изученные орфографические и пунктуационные нормы;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определять значение слова по контексту, строить речевое высказывание в соответствии с поставленной задачей: формулировать значение слова в письменной форме, соблюдая нормы построения предложения и словоупотребления;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классифицировать слова по составу: находить в словах с однозначно выделяемыми морфемами окончание, корень, приставку, суффикс;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определять тему и основную мысль текста;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формулировать основною мысль в письменной форме, соблюдая нормы построения предложения и словоупотребления;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распознавать значение слова по контексту; подбирать к слову близкие по значению слова – синонимы.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96354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2A1938-9F3A-BCEB-3C3B-0A5057A7A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41" t="74951" r="12330" b="13916"/>
          <a:stretch/>
        </p:blipFill>
        <p:spPr>
          <a:xfrm>
            <a:off x="5738068" y="1926454"/>
            <a:ext cx="5838414" cy="404921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A7B8F6-3E49-AFD3-7704-85D88A168560}"/>
              </a:ext>
            </a:extLst>
          </p:cNvPr>
          <p:cNvSpPr/>
          <p:nvPr/>
        </p:nvSpPr>
        <p:spPr>
          <a:xfrm>
            <a:off x="5702342" y="1888724"/>
            <a:ext cx="4311670" cy="262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BD4FF6-5C34-D3E1-72A4-F73E249B6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34529">
            <a:off x="547268" y="2112089"/>
            <a:ext cx="9144000" cy="203897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4354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9D9C9-F526-42CD-8045-DF6FB04D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555" y="76219"/>
            <a:ext cx="7082445" cy="59915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Русский язык КТП 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2-й класс апрель - май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6765AE1-3DAF-4DE5-8226-75E662BC7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537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1-й ГОД ОБУЧЕНИЯ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82BBFBE2-8864-4791-B621-2A5137325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0"/>
          <a:stretch/>
        </p:blipFill>
        <p:spPr>
          <a:xfrm>
            <a:off x="188265" y="758113"/>
            <a:ext cx="5571846" cy="5942196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2897E1-5164-4EA8-8D61-A7023863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111" y="1378440"/>
            <a:ext cx="6058425" cy="1539373"/>
          </a:xfrm>
          <a:prstGeom prst="rect">
            <a:avLst/>
          </a:prstGeom>
        </p:spPr>
      </p:pic>
      <p:sp>
        <p:nvSpPr>
          <p:cNvPr id="19" name="Звезда: 4 точки 18">
            <a:extLst>
              <a:ext uri="{FF2B5EF4-FFF2-40B4-BE49-F238E27FC236}">
                <a16:creationId xmlns:a16="http://schemas.microsoft.com/office/drawing/2014/main" id="{58045E53-65A2-4D4B-8E32-790B30D007E6}"/>
              </a:ext>
            </a:extLst>
          </p:cNvPr>
          <p:cNvSpPr/>
          <p:nvPr/>
        </p:nvSpPr>
        <p:spPr>
          <a:xfrm>
            <a:off x="8262852" y="2355945"/>
            <a:ext cx="166254" cy="16625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везда: 4 точки 19">
            <a:extLst>
              <a:ext uri="{FF2B5EF4-FFF2-40B4-BE49-F238E27FC236}">
                <a16:creationId xmlns:a16="http://schemas.microsoft.com/office/drawing/2014/main" id="{038C3687-28CE-44A3-A676-E0E739708DFA}"/>
              </a:ext>
            </a:extLst>
          </p:cNvPr>
          <p:cNvSpPr/>
          <p:nvPr/>
        </p:nvSpPr>
        <p:spPr>
          <a:xfrm>
            <a:off x="3441469" y="1740803"/>
            <a:ext cx="166254" cy="16625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везда: 4 точки 20">
            <a:extLst>
              <a:ext uri="{FF2B5EF4-FFF2-40B4-BE49-F238E27FC236}">
                <a16:creationId xmlns:a16="http://schemas.microsoft.com/office/drawing/2014/main" id="{22035414-1DCE-4A8E-89E4-AAF1192D2184}"/>
              </a:ext>
            </a:extLst>
          </p:cNvPr>
          <p:cNvSpPr/>
          <p:nvPr/>
        </p:nvSpPr>
        <p:spPr>
          <a:xfrm>
            <a:off x="4790295" y="2272818"/>
            <a:ext cx="166254" cy="16625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везда: 4 точки 21">
            <a:extLst>
              <a:ext uri="{FF2B5EF4-FFF2-40B4-BE49-F238E27FC236}">
                <a16:creationId xmlns:a16="http://schemas.microsoft.com/office/drawing/2014/main" id="{3825893A-9F3B-4B11-9771-117913C5F0EE}"/>
              </a:ext>
            </a:extLst>
          </p:cNvPr>
          <p:cNvSpPr/>
          <p:nvPr/>
        </p:nvSpPr>
        <p:spPr>
          <a:xfrm>
            <a:off x="3859270" y="2663767"/>
            <a:ext cx="166254" cy="16625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0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8AA1B-FF1A-4B44-8A7C-184EB594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06"/>
            <a:ext cx="10515600" cy="1072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+mn-lt"/>
              </a:rPr>
              <a:t>Русский язык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2-й класс апрель – май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методические рекомендации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EFEBFB-3BF5-4E02-B785-E8D3134A3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5" y="1753985"/>
            <a:ext cx="11761437" cy="3067397"/>
          </a:xfrm>
        </p:spPr>
      </p:pic>
    </p:spTree>
    <p:extLst>
      <p:ext uri="{BB962C8B-B14F-4D97-AF65-F5344CB8AC3E}">
        <p14:creationId xmlns:p14="http://schemas.microsoft.com/office/powerpoint/2010/main" val="266337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8AA1B-FF1A-4B44-8A7C-184EB594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06"/>
            <a:ext cx="10515600" cy="1072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+mn-lt"/>
              </a:rPr>
              <a:t>Русский язык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2-й класс апрель – май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методические рекомендации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89C438A-6069-4488-BD18-71EE99080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60112"/>
            <a:ext cx="9536084" cy="5437438"/>
          </a:xfrm>
        </p:spPr>
      </p:pic>
    </p:spTree>
    <p:extLst>
      <p:ext uri="{BB962C8B-B14F-4D97-AF65-F5344CB8AC3E}">
        <p14:creationId xmlns:p14="http://schemas.microsoft.com/office/powerpoint/2010/main" val="3131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8AA1B-FF1A-4B44-8A7C-184EB594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06"/>
            <a:ext cx="10515600" cy="1072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+mn-lt"/>
              </a:rPr>
              <a:t>Русский язык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2-й класс апрель – май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методические рекомендации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0D4EDF6-CBED-4655-B98F-9C80570F3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904" y="1210851"/>
            <a:ext cx="9950335" cy="5573126"/>
          </a:xfrm>
        </p:spPr>
      </p:pic>
    </p:spTree>
    <p:extLst>
      <p:ext uri="{BB962C8B-B14F-4D97-AF65-F5344CB8AC3E}">
        <p14:creationId xmlns:p14="http://schemas.microsoft.com/office/powerpoint/2010/main" val="209476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8AA1B-FF1A-4B44-8A7C-184EB594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06"/>
            <a:ext cx="10515600" cy="1072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+mn-lt"/>
              </a:rPr>
              <a:t>Русский язык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2-й класс апрель – май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методические рекомендации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58324E0-268D-4401-AC9C-6A6ED4E53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62792"/>
            <a:ext cx="12150105" cy="3948546"/>
          </a:xfrm>
        </p:spPr>
      </p:pic>
    </p:spTree>
    <p:extLst>
      <p:ext uri="{BB962C8B-B14F-4D97-AF65-F5344CB8AC3E}">
        <p14:creationId xmlns:p14="http://schemas.microsoft.com/office/powerpoint/2010/main" val="427238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8AA1B-FF1A-4B44-8A7C-184EB594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06"/>
            <a:ext cx="10515600" cy="1072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+mn-lt"/>
              </a:rPr>
              <a:t>Русский язык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2-й класс апрель – май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методические рекомендации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048548C-948B-4E1E-8F70-8E694DA11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07" y="1487000"/>
            <a:ext cx="12104710" cy="1139821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2D0550-3558-43F9-BEDB-8373192C33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66242" y="1953492"/>
            <a:ext cx="6566478" cy="38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9906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4125</Words>
  <Application>Microsoft Office PowerPoint</Application>
  <PresentationFormat>Широкоэкранный</PresentationFormat>
  <Paragraphs>325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Bahnschrift SemiLight</vt:lpstr>
      <vt:lpstr>Calibri</vt:lpstr>
      <vt:lpstr>Calibri Light</vt:lpstr>
      <vt:lpstr>Symbol</vt:lpstr>
      <vt:lpstr>Tahoma</vt:lpstr>
      <vt:lpstr>Times New Roman</vt:lpstr>
      <vt:lpstr>1_Тема Office</vt:lpstr>
      <vt:lpstr>Постоянно действующий вебинар по проекту  «Эффективная начальная школа»   Преподавание предмета русский язык при реализации ускоренного обучения в начальном общем образовании  6 марта 2026 года</vt:lpstr>
      <vt:lpstr>Эффективная начальная школа  </vt:lpstr>
      <vt:lpstr>Русский язык КТП  2-й класс апрель - май</vt:lpstr>
      <vt:lpstr>Русский язык КТП  2-й класс апрель - май</vt:lpstr>
      <vt:lpstr>Русский язык 2-й класс апрель – май методические рекомендации</vt:lpstr>
      <vt:lpstr>Русский язык 2-й класс апрель – май методические рекомендации</vt:lpstr>
      <vt:lpstr>Русский язык 2-й класс апрель – май методические рекомендации</vt:lpstr>
      <vt:lpstr>Русский язык 2-й класс апрель – май методические рекомендации</vt:lpstr>
      <vt:lpstr>Русский язык 2-й класс апрель – май методические рекомендации</vt:lpstr>
      <vt:lpstr>Русский язык 2-й класс апрель – май методические рекомендации</vt:lpstr>
      <vt:lpstr>Русский язык 2-й класс апрель – май методические рекомендации</vt:lpstr>
      <vt:lpstr>Русский язык 2-й класс апрель – май методические рекомендации</vt:lpstr>
      <vt:lpstr>Русский язык 2-й класс апрель – май методические рекомендации</vt:lpstr>
      <vt:lpstr>Русский язык 2-й класс апрель – май методические рекомендации</vt:lpstr>
      <vt:lpstr>Русский язык 2-й класс апрель – май методические рекомендации</vt:lpstr>
      <vt:lpstr>Русский язык 2-й класс апрель – май методические рекомендации</vt:lpstr>
      <vt:lpstr>Русский язык 2-й класс апрель – май методические рекомендации</vt:lpstr>
      <vt:lpstr>Русский язык 2-й класс апрель – май методические рекомендации</vt:lpstr>
      <vt:lpstr>Русский язык 2-й класс апрель – май методические рекомендации</vt:lpstr>
      <vt:lpstr>Презентация PowerPoint</vt:lpstr>
      <vt:lpstr>Сводная таблица качественных показателей выполнения итоговой проверочной работы по русскому языку</vt:lpstr>
      <vt:lpstr>В ходе анализа итоговой работы по русскому языку были выявлены дефициты: </vt:lpstr>
      <vt:lpstr>Рекомендации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</vt:lpstr>
      <vt:lpstr>Рекомендации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Постоянно действующий вебинар по проекту  «Эффективная начальная школа»   Преподавание предмета русский язык при реализации ускоренного обучения в начальном общем образовании  06 февраля 2026 года</dc:title>
  <dc:creator>User</dc:creator>
  <cp:lastModifiedBy>CNPPM-1</cp:lastModifiedBy>
  <cp:revision>27</cp:revision>
  <dcterms:created xsi:type="dcterms:W3CDTF">2026-02-04T14:09:55Z</dcterms:created>
  <dcterms:modified xsi:type="dcterms:W3CDTF">2026-03-10T06:24:30Z</dcterms:modified>
</cp:coreProperties>
</file>