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3" r:id="rId2"/>
  </p:sldMasterIdLst>
  <p:notesMasterIdLst>
    <p:notesMasterId r:id="rId69"/>
  </p:notesMasterIdLst>
  <p:sldIdLst>
    <p:sldId id="344" r:id="rId3"/>
    <p:sldId id="378" r:id="rId4"/>
    <p:sldId id="286" r:id="rId5"/>
    <p:sldId id="346" r:id="rId6"/>
    <p:sldId id="347" r:id="rId7"/>
    <p:sldId id="351" r:id="rId8"/>
    <p:sldId id="350" r:id="rId9"/>
    <p:sldId id="376" r:id="rId10"/>
    <p:sldId id="359" r:id="rId11"/>
    <p:sldId id="360" r:id="rId12"/>
    <p:sldId id="361" r:id="rId13"/>
    <p:sldId id="362" r:id="rId14"/>
    <p:sldId id="363" r:id="rId15"/>
    <p:sldId id="375" r:id="rId16"/>
    <p:sldId id="365" r:id="rId17"/>
    <p:sldId id="366" r:id="rId18"/>
    <p:sldId id="367" r:id="rId19"/>
    <p:sldId id="348" r:id="rId20"/>
    <p:sldId id="374" r:id="rId21"/>
    <p:sldId id="369" r:id="rId22"/>
    <p:sldId id="370" r:id="rId23"/>
    <p:sldId id="371" r:id="rId24"/>
    <p:sldId id="372" r:id="rId25"/>
    <p:sldId id="373" r:id="rId26"/>
    <p:sldId id="387" r:id="rId27"/>
    <p:sldId id="390" r:id="rId28"/>
    <p:sldId id="3076" r:id="rId29"/>
    <p:sldId id="3077" r:id="rId30"/>
    <p:sldId id="3079" r:id="rId31"/>
    <p:sldId id="3080" r:id="rId32"/>
    <p:sldId id="2977" r:id="rId33"/>
    <p:sldId id="3101" r:id="rId34"/>
    <p:sldId id="3102" r:id="rId35"/>
    <p:sldId id="3085" r:id="rId36"/>
    <p:sldId id="3088" r:id="rId37"/>
    <p:sldId id="3105" r:id="rId38"/>
    <p:sldId id="3087" r:id="rId39"/>
    <p:sldId id="3106" r:id="rId40"/>
    <p:sldId id="3107" r:id="rId41"/>
    <p:sldId id="3091" r:id="rId42"/>
    <p:sldId id="3108" r:id="rId43"/>
    <p:sldId id="3109" r:id="rId44"/>
    <p:sldId id="3110" r:id="rId45"/>
    <p:sldId id="3111" r:id="rId46"/>
    <p:sldId id="3112" r:id="rId47"/>
    <p:sldId id="3098" r:id="rId48"/>
    <p:sldId id="3113" r:id="rId49"/>
    <p:sldId id="3099" r:id="rId50"/>
    <p:sldId id="3115" r:id="rId51"/>
    <p:sldId id="3081" r:id="rId52"/>
    <p:sldId id="3082" r:id="rId53"/>
    <p:sldId id="3083" r:id="rId54"/>
    <p:sldId id="267" r:id="rId55"/>
    <p:sldId id="258" r:id="rId56"/>
    <p:sldId id="332" r:id="rId57"/>
    <p:sldId id="331" r:id="rId58"/>
    <p:sldId id="3092" r:id="rId59"/>
    <p:sldId id="3093" r:id="rId60"/>
    <p:sldId id="377" r:id="rId61"/>
    <p:sldId id="388" r:id="rId62"/>
    <p:sldId id="379" r:id="rId63"/>
    <p:sldId id="380" r:id="rId64"/>
    <p:sldId id="382" r:id="rId65"/>
    <p:sldId id="383" r:id="rId66"/>
    <p:sldId id="384" r:id="rId67"/>
    <p:sldId id="389" r:id="rId68"/>
  </p:sldIdLst>
  <p:sldSz cx="12192000" cy="6858000"/>
  <p:notesSz cx="6858000" cy="9144000"/>
  <p:defaultTextStyle>
    <a:lvl1pPr>
      <a:defRPr>
        <a:latin typeface="+mj-lt"/>
        <a:ea typeface="+mj-ea"/>
        <a:cs typeface="+mj-cs"/>
        <a:sym typeface="Helvetica Neue"/>
      </a:defRPr>
    </a:lvl1pPr>
    <a:lvl2pPr>
      <a:defRPr>
        <a:latin typeface="+mj-lt"/>
        <a:ea typeface="+mj-ea"/>
        <a:cs typeface="+mj-cs"/>
        <a:sym typeface="Helvetica Neue"/>
      </a:defRPr>
    </a:lvl2pPr>
    <a:lvl3pPr>
      <a:defRPr>
        <a:latin typeface="+mj-lt"/>
        <a:ea typeface="+mj-ea"/>
        <a:cs typeface="+mj-cs"/>
        <a:sym typeface="Helvetica Neue"/>
      </a:defRPr>
    </a:lvl3pPr>
    <a:lvl4pPr>
      <a:defRPr>
        <a:latin typeface="+mj-lt"/>
        <a:ea typeface="+mj-ea"/>
        <a:cs typeface="+mj-cs"/>
        <a:sym typeface="Helvetica Neue"/>
      </a:defRPr>
    </a:lvl4pPr>
    <a:lvl5pPr>
      <a:defRPr>
        <a:latin typeface="+mj-lt"/>
        <a:ea typeface="+mj-ea"/>
        <a:cs typeface="+mj-cs"/>
        <a:sym typeface="Helvetica Neue"/>
      </a:defRPr>
    </a:lvl5pPr>
    <a:lvl6pPr>
      <a:defRPr>
        <a:latin typeface="+mj-lt"/>
        <a:ea typeface="+mj-ea"/>
        <a:cs typeface="+mj-cs"/>
        <a:sym typeface="Helvetica Neue"/>
      </a:defRPr>
    </a:lvl6pPr>
    <a:lvl7pPr>
      <a:defRPr>
        <a:latin typeface="+mj-lt"/>
        <a:ea typeface="+mj-ea"/>
        <a:cs typeface="+mj-cs"/>
        <a:sym typeface="Helvetica Neue"/>
      </a:defRPr>
    </a:lvl7pPr>
    <a:lvl8pPr>
      <a:defRPr>
        <a:latin typeface="+mj-lt"/>
        <a:ea typeface="+mj-ea"/>
        <a:cs typeface="+mj-cs"/>
        <a:sym typeface="Helvetica Neue"/>
      </a:defRPr>
    </a:lvl8pPr>
    <a:lvl9pPr>
      <a:defRPr>
        <a:latin typeface="+mj-lt"/>
        <a:ea typeface="+mj-ea"/>
        <a:cs typeface="+mj-cs"/>
        <a:sym typeface="Helvetica Neue"/>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8573C"/>
    <a:srgbClr val="E8573B"/>
    <a:srgbClr val="1C3051"/>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a:tcStyle>
        <a:tcBdr/>
        <a:fill>
          <a:solidFill>
            <a:srgbClr val="E8EBF5"/>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59" d="100"/>
          <a:sy n="59" d="100"/>
        </p:scale>
        <p:origin x="96"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ru-RU"/>
              <a:t>Математика</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ru-RU"/>
        </a:p>
      </c:txPr>
    </c:title>
    <c:autoTitleDeleted val="0"/>
    <c:plotArea>
      <c:layout/>
      <c:pieChart>
        <c:varyColors val="1"/>
        <c:ser>
          <c:idx val="0"/>
          <c:order val="0"/>
          <c:tx>
            <c:strRef>
              <c:f>Лист1!$B$1</c:f>
              <c:strCache>
                <c:ptCount val="1"/>
                <c:pt idx="0">
                  <c:v>мат</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 Справились с работой</c:v>
                </c:pt>
                <c:pt idx="1">
                  <c:v>Не справились</c:v>
                </c:pt>
              </c:strCache>
            </c:strRef>
          </c:cat>
          <c:val>
            <c:numRef>
              <c:f>Лист1!$B$2:$B$3</c:f>
              <c:numCache>
                <c:formatCode>General</c:formatCode>
                <c:ptCount val="2"/>
                <c:pt idx="0">
                  <c:v>2969</c:v>
                </c:pt>
                <c:pt idx="1">
                  <c:v>1</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ru-RU" dirty="0"/>
              <a:t>Русский язык</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ru-RU"/>
        </a:p>
      </c:txPr>
    </c:title>
    <c:autoTitleDeleted val="0"/>
    <c:plotArea>
      <c:layout/>
      <c:pieChart>
        <c:varyColors val="1"/>
        <c:ser>
          <c:idx val="0"/>
          <c:order val="0"/>
          <c:tx>
            <c:strRef>
              <c:f>Лист1!$B$1</c:f>
              <c:strCache>
                <c:ptCount val="1"/>
                <c:pt idx="0">
                  <c:v>РЯ</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 Справились с работой</c:v>
                </c:pt>
                <c:pt idx="1">
                  <c:v>Не справились</c:v>
                </c:pt>
              </c:strCache>
            </c:strRef>
          </c:cat>
          <c:val>
            <c:numRef>
              <c:f>Лист1!$B$2:$B$3</c:f>
              <c:numCache>
                <c:formatCode>General</c:formatCode>
                <c:ptCount val="2"/>
                <c:pt idx="0">
                  <c:v>2972</c:v>
                </c:pt>
                <c:pt idx="1">
                  <c:v>0</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ru-RU" dirty="0"/>
              <a:t>Литературное чтение</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ru-RU"/>
        </a:p>
      </c:txPr>
    </c:title>
    <c:autoTitleDeleted val="0"/>
    <c:plotArea>
      <c:layout/>
      <c:pieChart>
        <c:varyColors val="1"/>
        <c:ser>
          <c:idx val="0"/>
          <c:order val="0"/>
          <c:tx>
            <c:strRef>
              <c:f>Лист1!$B$1</c:f>
              <c:strCache>
                <c:ptCount val="1"/>
                <c:pt idx="0">
                  <c:v>ЛЧ</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 Справились с работой</c:v>
                </c:pt>
                <c:pt idx="1">
                  <c:v>Не справились</c:v>
                </c:pt>
              </c:strCache>
            </c:strRef>
          </c:cat>
          <c:val>
            <c:numRef>
              <c:f>Лист1!$B$2:$B$3</c:f>
              <c:numCache>
                <c:formatCode>General</c:formatCode>
                <c:ptCount val="2"/>
                <c:pt idx="0">
                  <c:v>2971</c:v>
                </c:pt>
                <c:pt idx="1">
                  <c:v>2</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ru-RU" dirty="0"/>
              <a:t>Окружающий мир</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ru-RU"/>
        </a:p>
      </c:txPr>
    </c:title>
    <c:autoTitleDeleted val="0"/>
    <c:plotArea>
      <c:layout/>
      <c:pieChart>
        <c:varyColors val="1"/>
        <c:ser>
          <c:idx val="0"/>
          <c:order val="0"/>
          <c:tx>
            <c:strRef>
              <c:f>Лист1!$B$1</c:f>
              <c:strCache>
                <c:ptCount val="1"/>
                <c:pt idx="0">
                  <c:v>ОМ</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2C-4F34-8383-6EB170203B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2C-4F34-8383-6EB170203BE6}"/>
              </c:ext>
            </c:extLst>
          </c:dPt>
          <c:dLbls>
            <c:dLbl>
              <c:idx val="0"/>
              <c:layout>
                <c:manualLayout>
                  <c:x val="-0.25757575757575757"/>
                  <c:y val="-0.21501740503537056"/>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D2C-4F34-8383-6EB170203BE6}"/>
                </c:ext>
              </c:extLst>
            </c:dLbl>
            <c:dLbl>
              <c:idx val="1"/>
              <c:layout>
                <c:manualLayout>
                  <c:x val="0.21022727272727273"/>
                  <c:y val="7.8738768041121565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2C-4F34-8383-6EB170203BE6}"/>
                </c:ext>
              </c:extLst>
            </c:dLbl>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 Справились с работой</c:v>
                </c:pt>
                <c:pt idx="1">
                  <c:v>Не справились</c:v>
                </c:pt>
              </c:strCache>
            </c:strRef>
          </c:cat>
          <c:val>
            <c:numRef>
              <c:f>Лист1!$B$2:$B$3</c:f>
              <c:numCache>
                <c:formatCode>General</c:formatCode>
                <c:ptCount val="2"/>
                <c:pt idx="0">
                  <c:v>2980</c:v>
                </c:pt>
                <c:pt idx="1">
                  <c:v>1</c:v>
                </c:pt>
              </c:numCache>
            </c:numRef>
          </c:val>
          <c:extLst>
            <c:ext xmlns:c16="http://schemas.microsoft.com/office/drawing/2014/chart" uri="{C3380CC4-5D6E-409C-BE32-E72D297353CC}">
              <c16:uniqueId val="{00000004-7D2C-4F34-8383-6EB170203BE6}"/>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sz="2000">
          <a:solidFill>
            <a:schemeClr val="tx1"/>
          </a:solidFill>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F539B-9BFC-4D88-A582-DEBCB2F93A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C8E2E99-7269-43EF-83E6-8738351832D7}">
      <dgm:prSet phldrT="[Текст]" custT="1"/>
      <dgm:spPr/>
      <dgm:t>
        <a:bodyPr/>
        <a:lstStyle/>
        <a:p>
          <a:r>
            <a:rPr lang="ru-RU" sz="2400" b="1" dirty="0"/>
            <a:t>Для кого?</a:t>
          </a:r>
        </a:p>
      </dgm:t>
    </dgm:pt>
    <dgm:pt modelId="{26366A35-AA40-452F-B9AA-9A48E3F15932}" type="parTrans" cxnId="{9C403E01-FC76-4BC7-A808-018438325904}">
      <dgm:prSet/>
      <dgm:spPr/>
      <dgm:t>
        <a:bodyPr/>
        <a:lstStyle/>
        <a:p>
          <a:endParaRPr lang="ru-RU"/>
        </a:p>
      </dgm:t>
    </dgm:pt>
    <dgm:pt modelId="{3C4C1396-AC14-4DDA-8397-AD2F7D91452D}" type="sibTrans" cxnId="{9C403E01-FC76-4BC7-A808-018438325904}">
      <dgm:prSet/>
      <dgm:spPr/>
      <dgm:t>
        <a:bodyPr/>
        <a:lstStyle/>
        <a:p>
          <a:endParaRPr lang="ru-RU"/>
        </a:p>
      </dgm:t>
    </dgm:pt>
    <dgm:pt modelId="{12BEBB0A-31C0-406A-AB11-4A882869C5F1}">
      <dgm:prSet phldrT="[Текст]"/>
      <dgm:spPr/>
      <dgm:t>
        <a:bodyPr/>
        <a:lstStyle/>
        <a:p>
          <a:r>
            <a:rPr lang="ru-RU" dirty="0"/>
            <a:t>педагогических работников и управленческих кадров</a:t>
          </a:r>
        </a:p>
      </dgm:t>
    </dgm:pt>
    <dgm:pt modelId="{F09B5616-B515-4B2D-A9DE-3A7E7457D4E7}" type="parTrans" cxnId="{781BD944-0663-4950-A067-C0196F38F906}">
      <dgm:prSet/>
      <dgm:spPr/>
      <dgm:t>
        <a:bodyPr/>
        <a:lstStyle/>
        <a:p>
          <a:endParaRPr lang="ru-RU"/>
        </a:p>
      </dgm:t>
    </dgm:pt>
    <dgm:pt modelId="{C7BC1543-A620-4C6D-9C3A-0FEE50A21265}" type="sibTrans" cxnId="{781BD944-0663-4950-A067-C0196F38F906}">
      <dgm:prSet/>
      <dgm:spPr/>
      <dgm:t>
        <a:bodyPr/>
        <a:lstStyle/>
        <a:p>
          <a:endParaRPr lang="ru-RU"/>
        </a:p>
      </dgm:t>
    </dgm:pt>
    <dgm:pt modelId="{1DF3C149-79B3-4D34-AE27-A64042F3D559}">
      <dgm:prSet phldrT="[Текст]" custT="1"/>
      <dgm:spPr/>
      <dgm:t>
        <a:bodyPr/>
        <a:lstStyle/>
        <a:p>
          <a:r>
            <a:rPr lang="ru-RU" sz="2400" b="1" dirty="0"/>
            <a:t>Зачем?</a:t>
          </a:r>
        </a:p>
      </dgm:t>
    </dgm:pt>
    <dgm:pt modelId="{0CE85C51-2287-42A7-8F96-9D56CF03ED85}" type="parTrans" cxnId="{66720979-D96B-4500-BA83-D3D31A62F688}">
      <dgm:prSet/>
      <dgm:spPr/>
      <dgm:t>
        <a:bodyPr/>
        <a:lstStyle/>
        <a:p>
          <a:endParaRPr lang="ru-RU"/>
        </a:p>
      </dgm:t>
    </dgm:pt>
    <dgm:pt modelId="{0F500860-C42D-481B-8680-66C9BFA26828}" type="sibTrans" cxnId="{66720979-D96B-4500-BA83-D3D31A62F688}">
      <dgm:prSet/>
      <dgm:spPr/>
      <dgm:t>
        <a:bodyPr/>
        <a:lstStyle/>
        <a:p>
          <a:endParaRPr lang="ru-RU"/>
        </a:p>
      </dgm:t>
    </dgm:pt>
    <dgm:pt modelId="{908F4E79-DC8D-4DE9-BFC3-946758CC3C45}">
      <dgm:prSet phldrT="[Текст]"/>
      <dgm:spPr/>
      <dgm:t>
        <a:bodyPr/>
        <a:lstStyle/>
        <a:p>
          <a:r>
            <a:rPr lang="ru-RU" dirty="0"/>
            <a:t>развития </a:t>
          </a:r>
          <a:r>
            <a:rPr lang="ru-RU" dirty="0">
              <a:latin typeface="Calibri" panose="020F0502020204030204" pitchFamily="34" charset="0"/>
              <a:ea typeface="Calibri" panose="020F0502020204030204" pitchFamily="34" charset="0"/>
              <a:cs typeface="Times New Roman" panose="02020603050405020304" pitchFamily="18" charset="0"/>
            </a:rPr>
            <a:t>необходимых знаний, умений, практических навыков и опыта</a:t>
          </a:r>
          <a:endParaRPr lang="ru-RU" dirty="0"/>
        </a:p>
      </dgm:t>
    </dgm:pt>
    <dgm:pt modelId="{8F042CF2-DA4F-4C18-AD9D-E8FCAB0E2091}" type="parTrans" cxnId="{553D440B-09C8-4C4E-B72E-EE7A44999163}">
      <dgm:prSet/>
      <dgm:spPr/>
      <dgm:t>
        <a:bodyPr/>
        <a:lstStyle/>
        <a:p>
          <a:endParaRPr lang="ru-RU"/>
        </a:p>
      </dgm:t>
    </dgm:pt>
    <dgm:pt modelId="{EB3B3D1B-E93C-474D-AEC6-51D40D8DF4F6}" type="sibTrans" cxnId="{553D440B-09C8-4C4E-B72E-EE7A44999163}">
      <dgm:prSet/>
      <dgm:spPr/>
      <dgm:t>
        <a:bodyPr/>
        <a:lstStyle/>
        <a:p>
          <a:endParaRPr lang="ru-RU"/>
        </a:p>
      </dgm:t>
    </dgm:pt>
    <dgm:pt modelId="{5F79CCF1-C04C-4D1B-B196-6C78C9BCDD55}">
      <dgm:prSet phldrT="[Текст]" custT="1"/>
      <dgm:spPr/>
      <dgm:t>
        <a:bodyPr/>
        <a:lstStyle/>
        <a:p>
          <a:r>
            <a:rPr lang="ru-RU" sz="2400" b="1" dirty="0"/>
            <a:t>Как?</a:t>
          </a:r>
        </a:p>
      </dgm:t>
    </dgm:pt>
    <dgm:pt modelId="{F5B10561-C9C9-4A54-BB73-EB6D5C23DEC4}" type="parTrans" cxnId="{6BF1472D-4F1D-47AE-88B8-CC1B732CF152}">
      <dgm:prSet/>
      <dgm:spPr/>
      <dgm:t>
        <a:bodyPr/>
        <a:lstStyle/>
        <a:p>
          <a:endParaRPr lang="ru-RU"/>
        </a:p>
      </dgm:t>
    </dgm:pt>
    <dgm:pt modelId="{763A9039-F374-4183-9D7C-84264DFDACB5}" type="sibTrans" cxnId="{6BF1472D-4F1D-47AE-88B8-CC1B732CF152}">
      <dgm:prSet/>
      <dgm:spPr/>
      <dgm:t>
        <a:bodyPr/>
        <a:lstStyle/>
        <a:p>
          <a:endParaRPr lang="ru-RU"/>
        </a:p>
      </dgm:t>
    </dgm:pt>
    <dgm:pt modelId="{8468C2DA-8D0F-4F96-AF49-9A250E266D6F}">
      <dgm:prSet phldrT="[Текст]"/>
      <dgm:spPr/>
      <dgm:t>
        <a:bodyPr/>
        <a:lstStyle/>
        <a:p>
          <a:r>
            <a:rPr lang="ru-RU" dirty="0"/>
            <a:t>через персонифицированный подход и учет индивидуальных потребностей</a:t>
          </a:r>
        </a:p>
      </dgm:t>
    </dgm:pt>
    <dgm:pt modelId="{ED9149A6-96B9-47A0-B53D-038A8487BD64}" type="parTrans" cxnId="{ABD4F5E9-94B0-4AB8-95E4-B92B9CAF9F79}">
      <dgm:prSet/>
      <dgm:spPr/>
      <dgm:t>
        <a:bodyPr/>
        <a:lstStyle/>
        <a:p>
          <a:endParaRPr lang="ru-RU"/>
        </a:p>
      </dgm:t>
    </dgm:pt>
    <dgm:pt modelId="{149113B9-6CEF-45A3-9172-78BCC2479ED7}" type="sibTrans" cxnId="{ABD4F5E9-94B0-4AB8-95E4-B92B9CAF9F79}">
      <dgm:prSet/>
      <dgm:spPr/>
      <dgm:t>
        <a:bodyPr/>
        <a:lstStyle/>
        <a:p>
          <a:endParaRPr lang="ru-RU"/>
        </a:p>
      </dgm:t>
    </dgm:pt>
    <dgm:pt modelId="{C3C90CF9-4208-4FA8-ACB0-0A215EE59F2B}">
      <dgm:prSet phldrT="[Текст]" custT="1"/>
      <dgm:spPr/>
      <dgm:t>
        <a:bodyPr/>
        <a:lstStyle/>
        <a:p>
          <a:r>
            <a:rPr lang="ru-RU" sz="2400" b="1" dirty="0"/>
            <a:t>На что опирается?</a:t>
          </a:r>
        </a:p>
      </dgm:t>
    </dgm:pt>
    <dgm:pt modelId="{858ED085-7DF3-43A6-A7F4-9F1A24955840}" type="parTrans" cxnId="{B22ED6AF-164B-4A0C-831B-A0DF36082D85}">
      <dgm:prSet/>
      <dgm:spPr/>
      <dgm:t>
        <a:bodyPr/>
        <a:lstStyle/>
        <a:p>
          <a:endParaRPr lang="ru-RU"/>
        </a:p>
      </dgm:t>
    </dgm:pt>
    <dgm:pt modelId="{46D7E9D1-A187-476C-93E9-336F8775E9B2}" type="sibTrans" cxnId="{B22ED6AF-164B-4A0C-831B-A0DF36082D85}">
      <dgm:prSet/>
      <dgm:spPr/>
      <dgm:t>
        <a:bodyPr/>
        <a:lstStyle/>
        <a:p>
          <a:endParaRPr lang="ru-RU"/>
        </a:p>
      </dgm:t>
    </dgm:pt>
    <dgm:pt modelId="{CEC24646-EBCF-4F2D-B856-39E6B6921FE4}">
      <dgm:prSet phldrT="[Текст]" custT="1"/>
      <dgm:spPr/>
      <dgm:t>
        <a:bodyPr/>
        <a:lstStyle/>
        <a:p>
          <a:r>
            <a:rPr lang="ru-RU" sz="2400" b="1" dirty="0"/>
            <a:t>Где?</a:t>
          </a:r>
        </a:p>
      </dgm:t>
    </dgm:pt>
    <dgm:pt modelId="{A66B95C1-7888-4F0F-8DF7-4CF5C1C5626E}" type="parTrans" cxnId="{0F5D7A6F-6A72-4A0E-B96B-B905FCA06BCC}">
      <dgm:prSet/>
      <dgm:spPr/>
      <dgm:t>
        <a:bodyPr/>
        <a:lstStyle/>
        <a:p>
          <a:endParaRPr lang="ru-RU"/>
        </a:p>
      </dgm:t>
    </dgm:pt>
    <dgm:pt modelId="{996A3D6A-5622-4DDE-A232-5779B153AAF8}" type="sibTrans" cxnId="{0F5D7A6F-6A72-4A0E-B96B-B905FCA06BCC}">
      <dgm:prSet/>
      <dgm:spPr/>
      <dgm:t>
        <a:bodyPr/>
        <a:lstStyle/>
        <a:p>
          <a:endParaRPr lang="ru-RU"/>
        </a:p>
      </dgm:t>
    </dgm:pt>
    <dgm:pt modelId="{0107BE03-4276-44F7-9F90-3600020CB7E8}">
      <dgm:prSet phldrT="[Текст]"/>
      <dgm:spPr/>
      <dgm:t>
        <a:bodyPr/>
        <a:lstStyle/>
        <a:p>
          <a:r>
            <a:rPr lang="ru-RU" dirty="0"/>
            <a:t>на дефициты, ресурсы и условия работы</a:t>
          </a:r>
        </a:p>
      </dgm:t>
    </dgm:pt>
    <dgm:pt modelId="{A5B672C2-1DAF-4C61-8B7A-F80E4D137B36}" type="parTrans" cxnId="{9F39A301-2D74-4D97-90DD-1649D7B6CEBD}">
      <dgm:prSet/>
      <dgm:spPr/>
      <dgm:t>
        <a:bodyPr/>
        <a:lstStyle/>
        <a:p>
          <a:endParaRPr lang="ru-RU"/>
        </a:p>
      </dgm:t>
    </dgm:pt>
    <dgm:pt modelId="{C5043A26-6CEA-48B0-9B17-D6173920F3E5}" type="sibTrans" cxnId="{9F39A301-2D74-4D97-90DD-1649D7B6CEBD}">
      <dgm:prSet/>
      <dgm:spPr/>
      <dgm:t>
        <a:bodyPr/>
        <a:lstStyle/>
        <a:p>
          <a:endParaRPr lang="ru-RU"/>
        </a:p>
      </dgm:t>
    </dgm:pt>
    <dgm:pt modelId="{2A51FCCA-4581-4C5C-AD17-E713A26AF415}">
      <dgm:prSet phldrT="[Текст]"/>
      <dgm:spPr/>
      <dgm:t>
        <a:bodyPr/>
        <a:lstStyle/>
        <a:p>
          <a:r>
            <a:rPr lang="ru-RU" dirty="0"/>
            <a:t>в рамках дополнительного профессионального образования</a:t>
          </a:r>
        </a:p>
      </dgm:t>
    </dgm:pt>
    <dgm:pt modelId="{BDABEA66-8475-4C02-BAA4-628DC29D74F5}" type="parTrans" cxnId="{139C339C-DA72-4F0D-AA1D-6C3BC0D81F7D}">
      <dgm:prSet/>
      <dgm:spPr/>
      <dgm:t>
        <a:bodyPr/>
        <a:lstStyle/>
        <a:p>
          <a:endParaRPr lang="ru-RU"/>
        </a:p>
      </dgm:t>
    </dgm:pt>
    <dgm:pt modelId="{6B6FC54F-23CE-4015-9DE6-679FA8695567}" type="sibTrans" cxnId="{139C339C-DA72-4F0D-AA1D-6C3BC0D81F7D}">
      <dgm:prSet/>
      <dgm:spPr/>
      <dgm:t>
        <a:bodyPr/>
        <a:lstStyle/>
        <a:p>
          <a:endParaRPr lang="ru-RU"/>
        </a:p>
      </dgm:t>
    </dgm:pt>
    <dgm:pt modelId="{117F9427-8B7E-4CD9-96E6-98FCE82267FA}" type="pres">
      <dgm:prSet presAssocID="{B0EF539B-9BFC-4D88-A582-DEBCB2F93A77}" presName="vert0" presStyleCnt="0">
        <dgm:presLayoutVars>
          <dgm:dir/>
          <dgm:animOne val="branch"/>
          <dgm:animLvl val="lvl"/>
        </dgm:presLayoutVars>
      </dgm:prSet>
      <dgm:spPr/>
    </dgm:pt>
    <dgm:pt modelId="{6AAE79C8-AC3B-4885-B9CE-D8174F861DCF}" type="pres">
      <dgm:prSet presAssocID="{AC8E2E99-7269-43EF-83E6-8738351832D7}" presName="thickLine" presStyleLbl="alignNode1" presStyleIdx="0" presStyleCnt="5"/>
      <dgm:spPr/>
    </dgm:pt>
    <dgm:pt modelId="{05C0A26C-4E42-4021-B448-B13BE027537E}" type="pres">
      <dgm:prSet presAssocID="{AC8E2E99-7269-43EF-83E6-8738351832D7}" presName="horz1" presStyleCnt="0"/>
      <dgm:spPr/>
    </dgm:pt>
    <dgm:pt modelId="{5FDDEB67-DE41-4996-8593-94DC2DC7D02D}" type="pres">
      <dgm:prSet presAssocID="{AC8E2E99-7269-43EF-83E6-8738351832D7}" presName="tx1" presStyleLbl="revTx" presStyleIdx="0" presStyleCnt="10"/>
      <dgm:spPr/>
    </dgm:pt>
    <dgm:pt modelId="{7D50107E-20D5-4BFB-842A-5686C0FBCB0F}" type="pres">
      <dgm:prSet presAssocID="{AC8E2E99-7269-43EF-83E6-8738351832D7}" presName="vert1" presStyleCnt="0"/>
      <dgm:spPr/>
    </dgm:pt>
    <dgm:pt modelId="{5B16A61B-878E-437F-B38E-1923CC0C6240}" type="pres">
      <dgm:prSet presAssocID="{12BEBB0A-31C0-406A-AB11-4A882869C5F1}" presName="vertSpace2a" presStyleCnt="0"/>
      <dgm:spPr/>
    </dgm:pt>
    <dgm:pt modelId="{E757BCF9-5FC3-47FC-958D-7D987E899944}" type="pres">
      <dgm:prSet presAssocID="{12BEBB0A-31C0-406A-AB11-4A882869C5F1}" presName="horz2" presStyleCnt="0"/>
      <dgm:spPr/>
    </dgm:pt>
    <dgm:pt modelId="{75B31067-51AF-4E3E-ADD0-14076613D373}" type="pres">
      <dgm:prSet presAssocID="{12BEBB0A-31C0-406A-AB11-4A882869C5F1}" presName="horzSpace2" presStyleCnt="0"/>
      <dgm:spPr/>
    </dgm:pt>
    <dgm:pt modelId="{8EDB1F1B-A4D3-458A-A572-361657A9DB3D}" type="pres">
      <dgm:prSet presAssocID="{12BEBB0A-31C0-406A-AB11-4A882869C5F1}" presName="tx2" presStyleLbl="revTx" presStyleIdx="1" presStyleCnt="10"/>
      <dgm:spPr/>
    </dgm:pt>
    <dgm:pt modelId="{72499B5B-1C82-4E81-80D3-E560EC3274B6}" type="pres">
      <dgm:prSet presAssocID="{12BEBB0A-31C0-406A-AB11-4A882869C5F1}" presName="vert2" presStyleCnt="0"/>
      <dgm:spPr/>
    </dgm:pt>
    <dgm:pt modelId="{CD157A71-2CD5-4A94-A31B-277AE5D48629}" type="pres">
      <dgm:prSet presAssocID="{12BEBB0A-31C0-406A-AB11-4A882869C5F1}" presName="thinLine2b" presStyleLbl="callout" presStyleIdx="0" presStyleCnt="5"/>
      <dgm:spPr/>
    </dgm:pt>
    <dgm:pt modelId="{52F5E95E-C779-4263-B2DE-2C323B51999C}" type="pres">
      <dgm:prSet presAssocID="{12BEBB0A-31C0-406A-AB11-4A882869C5F1}" presName="vertSpace2b" presStyleCnt="0"/>
      <dgm:spPr/>
    </dgm:pt>
    <dgm:pt modelId="{2F330CD0-4074-4814-9F2F-6A09023891F1}" type="pres">
      <dgm:prSet presAssocID="{1DF3C149-79B3-4D34-AE27-A64042F3D559}" presName="thickLine" presStyleLbl="alignNode1" presStyleIdx="1" presStyleCnt="5"/>
      <dgm:spPr/>
    </dgm:pt>
    <dgm:pt modelId="{FF670712-CCC8-4F31-926B-5023AD19C164}" type="pres">
      <dgm:prSet presAssocID="{1DF3C149-79B3-4D34-AE27-A64042F3D559}" presName="horz1" presStyleCnt="0"/>
      <dgm:spPr/>
    </dgm:pt>
    <dgm:pt modelId="{23EEEF1E-0A52-4EB1-987C-BAE065BC5E32}" type="pres">
      <dgm:prSet presAssocID="{1DF3C149-79B3-4D34-AE27-A64042F3D559}" presName="tx1" presStyleLbl="revTx" presStyleIdx="2" presStyleCnt="10"/>
      <dgm:spPr/>
    </dgm:pt>
    <dgm:pt modelId="{A406D755-316C-4314-B270-C7DFC87F51BF}" type="pres">
      <dgm:prSet presAssocID="{1DF3C149-79B3-4D34-AE27-A64042F3D559}" presName="vert1" presStyleCnt="0"/>
      <dgm:spPr/>
    </dgm:pt>
    <dgm:pt modelId="{68F6E211-EA34-46AE-8EC2-9AA0AFD3A159}" type="pres">
      <dgm:prSet presAssocID="{908F4E79-DC8D-4DE9-BFC3-946758CC3C45}" presName="vertSpace2a" presStyleCnt="0"/>
      <dgm:spPr/>
    </dgm:pt>
    <dgm:pt modelId="{AB499704-CEA2-4030-B063-4668D3919966}" type="pres">
      <dgm:prSet presAssocID="{908F4E79-DC8D-4DE9-BFC3-946758CC3C45}" presName="horz2" presStyleCnt="0"/>
      <dgm:spPr/>
    </dgm:pt>
    <dgm:pt modelId="{5983CB10-4863-4A50-9F8A-00BFA9C0BCA8}" type="pres">
      <dgm:prSet presAssocID="{908F4E79-DC8D-4DE9-BFC3-946758CC3C45}" presName="horzSpace2" presStyleCnt="0"/>
      <dgm:spPr/>
    </dgm:pt>
    <dgm:pt modelId="{085817F2-CC27-47B7-94FE-439D23FB02B7}" type="pres">
      <dgm:prSet presAssocID="{908F4E79-DC8D-4DE9-BFC3-946758CC3C45}" presName="tx2" presStyleLbl="revTx" presStyleIdx="3" presStyleCnt="10"/>
      <dgm:spPr/>
    </dgm:pt>
    <dgm:pt modelId="{349364AA-DB04-4991-A77F-71CDA44F686A}" type="pres">
      <dgm:prSet presAssocID="{908F4E79-DC8D-4DE9-BFC3-946758CC3C45}" presName="vert2" presStyleCnt="0"/>
      <dgm:spPr/>
    </dgm:pt>
    <dgm:pt modelId="{AFB40678-1E4F-4DE3-9370-076384C2D317}" type="pres">
      <dgm:prSet presAssocID="{908F4E79-DC8D-4DE9-BFC3-946758CC3C45}" presName="thinLine2b" presStyleLbl="callout" presStyleIdx="1" presStyleCnt="5"/>
      <dgm:spPr/>
    </dgm:pt>
    <dgm:pt modelId="{2C0D617E-111A-4B5D-9556-41E97682C41C}" type="pres">
      <dgm:prSet presAssocID="{908F4E79-DC8D-4DE9-BFC3-946758CC3C45}" presName="vertSpace2b" presStyleCnt="0"/>
      <dgm:spPr/>
    </dgm:pt>
    <dgm:pt modelId="{912C8145-BCBE-4BD5-8260-2358A4C03502}" type="pres">
      <dgm:prSet presAssocID="{5F79CCF1-C04C-4D1B-B196-6C78C9BCDD55}" presName="thickLine" presStyleLbl="alignNode1" presStyleIdx="2" presStyleCnt="5"/>
      <dgm:spPr/>
    </dgm:pt>
    <dgm:pt modelId="{95869326-8221-4B48-A349-9C7A55099835}" type="pres">
      <dgm:prSet presAssocID="{5F79CCF1-C04C-4D1B-B196-6C78C9BCDD55}" presName="horz1" presStyleCnt="0"/>
      <dgm:spPr/>
    </dgm:pt>
    <dgm:pt modelId="{4B2585F8-5986-47E5-A89B-6B0DFF703084}" type="pres">
      <dgm:prSet presAssocID="{5F79CCF1-C04C-4D1B-B196-6C78C9BCDD55}" presName="tx1" presStyleLbl="revTx" presStyleIdx="4" presStyleCnt="10"/>
      <dgm:spPr/>
    </dgm:pt>
    <dgm:pt modelId="{CCEC83C7-3EB6-4D02-8DBA-A168F2BB43E3}" type="pres">
      <dgm:prSet presAssocID="{5F79CCF1-C04C-4D1B-B196-6C78C9BCDD55}" presName="vert1" presStyleCnt="0"/>
      <dgm:spPr/>
    </dgm:pt>
    <dgm:pt modelId="{404E713D-2D10-47C9-8A6E-A818FAD3E7DA}" type="pres">
      <dgm:prSet presAssocID="{8468C2DA-8D0F-4F96-AF49-9A250E266D6F}" presName="vertSpace2a" presStyleCnt="0"/>
      <dgm:spPr/>
    </dgm:pt>
    <dgm:pt modelId="{EBAEACD6-353D-427C-AB73-C36AEC0C7862}" type="pres">
      <dgm:prSet presAssocID="{8468C2DA-8D0F-4F96-AF49-9A250E266D6F}" presName="horz2" presStyleCnt="0"/>
      <dgm:spPr/>
    </dgm:pt>
    <dgm:pt modelId="{3D523C93-DBEA-4A34-AF29-0B3B37D311D9}" type="pres">
      <dgm:prSet presAssocID="{8468C2DA-8D0F-4F96-AF49-9A250E266D6F}" presName="horzSpace2" presStyleCnt="0"/>
      <dgm:spPr/>
    </dgm:pt>
    <dgm:pt modelId="{20680F5B-5336-4FF1-85F5-7C6DFC1DD024}" type="pres">
      <dgm:prSet presAssocID="{8468C2DA-8D0F-4F96-AF49-9A250E266D6F}" presName="tx2" presStyleLbl="revTx" presStyleIdx="5" presStyleCnt="10"/>
      <dgm:spPr/>
    </dgm:pt>
    <dgm:pt modelId="{4A2F4C46-5B70-4482-B825-C400D68968C0}" type="pres">
      <dgm:prSet presAssocID="{8468C2DA-8D0F-4F96-AF49-9A250E266D6F}" presName="vert2" presStyleCnt="0"/>
      <dgm:spPr/>
    </dgm:pt>
    <dgm:pt modelId="{365B0248-6A3B-4D66-A8A2-AC3647EF012E}" type="pres">
      <dgm:prSet presAssocID="{8468C2DA-8D0F-4F96-AF49-9A250E266D6F}" presName="thinLine2b" presStyleLbl="callout" presStyleIdx="2" presStyleCnt="5"/>
      <dgm:spPr/>
    </dgm:pt>
    <dgm:pt modelId="{1C66A7D3-28C0-47C0-B48B-0E4FD12359A5}" type="pres">
      <dgm:prSet presAssocID="{8468C2DA-8D0F-4F96-AF49-9A250E266D6F}" presName="vertSpace2b" presStyleCnt="0"/>
      <dgm:spPr/>
    </dgm:pt>
    <dgm:pt modelId="{32245174-934D-4C46-A819-D73A9CE1C334}" type="pres">
      <dgm:prSet presAssocID="{C3C90CF9-4208-4FA8-ACB0-0A215EE59F2B}" presName="thickLine" presStyleLbl="alignNode1" presStyleIdx="3" presStyleCnt="5"/>
      <dgm:spPr/>
    </dgm:pt>
    <dgm:pt modelId="{DE336221-4812-4518-A080-B0D5AFFCECDD}" type="pres">
      <dgm:prSet presAssocID="{C3C90CF9-4208-4FA8-ACB0-0A215EE59F2B}" presName="horz1" presStyleCnt="0"/>
      <dgm:spPr/>
    </dgm:pt>
    <dgm:pt modelId="{A2F85971-9AF5-425C-A631-7800A6141665}" type="pres">
      <dgm:prSet presAssocID="{C3C90CF9-4208-4FA8-ACB0-0A215EE59F2B}" presName="tx1" presStyleLbl="revTx" presStyleIdx="6" presStyleCnt="10"/>
      <dgm:spPr/>
    </dgm:pt>
    <dgm:pt modelId="{DEC7BB11-52CE-4B9B-987E-A4A63A64453E}" type="pres">
      <dgm:prSet presAssocID="{C3C90CF9-4208-4FA8-ACB0-0A215EE59F2B}" presName="vert1" presStyleCnt="0"/>
      <dgm:spPr/>
    </dgm:pt>
    <dgm:pt modelId="{0476BB01-2B1D-4F44-8A9B-AB33DDCCE74D}" type="pres">
      <dgm:prSet presAssocID="{0107BE03-4276-44F7-9F90-3600020CB7E8}" presName="vertSpace2a" presStyleCnt="0"/>
      <dgm:spPr/>
    </dgm:pt>
    <dgm:pt modelId="{EA20A47C-4112-458B-B5FF-35DA236471DC}" type="pres">
      <dgm:prSet presAssocID="{0107BE03-4276-44F7-9F90-3600020CB7E8}" presName="horz2" presStyleCnt="0"/>
      <dgm:spPr/>
    </dgm:pt>
    <dgm:pt modelId="{AD57D55B-E94B-4068-A9ED-8FAF8E520913}" type="pres">
      <dgm:prSet presAssocID="{0107BE03-4276-44F7-9F90-3600020CB7E8}" presName="horzSpace2" presStyleCnt="0"/>
      <dgm:spPr/>
    </dgm:pt>
    <dgm:pt modelId="{88A09EE5-E135-403B-A565-F07F014CE0E6}" type="pres">
      <dgm:prSet presAssocID="{0107BE03-4276-44F7-9F90-3600020CB7E8}" presName="tx2" presStyleLbl="revTx" presStyleIdx="7" presStyleCnt="10"/>
      <dgm:spPr/>
    </dgm:pt>
    <dgm:pt modelId="{ED638E1A-0335-494A-B45D-FEC4CFB69BBD}" type="pres">
      <dgm:prSet presAssocID="{0107BE03-4276-44F7-9F90-3600020CB7E8}" presName="vert2" presStyleCnt="0"/>
      <dgm:spPr/>
    </dgm:pt>
    <dgm:pt modelId="{DB4D17D1-F485-4D5E-A990-CFF10913FFB7}" type="pres">
      <dgm:prSet presAssocID="{0107BE03-4276-44F7-9F90-3600020CB7E8}" presName="thinLine2b" presStyleLbl="callout" presStyleIdx="3" presStyleCnt="5"/>
      <dgm:spPr/>
    </dgm:pt>
    <dgm:pt modelId="{1D6FA2F3-FAE3-43DD-A43F-F92EBDBA1230}" type="pres">
      <dgm:prSet presAssocID="{0107BE03-4276-44F7-9F90-3600020CB7E8}" presName="vertSpace2b" presStyleCnt="0"/>
      <dgm:spPr/>
    </dgm:pt>
    <dgm:pt modelId="{F584029F-0F76-427C-9C59-FF7561DAF3AD}" type="pres">
      <dgm:prSet presAssocID="{CEC24646-EBCF-4F2D-B856-39E6B6921FE4}" presName="thickLine" presStyleLbl="alignNode1" presStyleIdx="4" presStyleCnt="5"/>
      <dgm:spPr/>
    </dgm:pt>
    <dgm:pt modelId="{8731CDD0-4AFC-4E0C-8F98-A9DEF5A7C7AA}" type="pres">
      <dgm:prSet presAssocID="{CEC24646-EBCF-4F2D-B856-39E6B6921FE4}" presName="horz1" presStyleCnt="0"/>
      <dgm:spPr/>
    </dgm:pt>
    <dgm:pt modelId="{633D7560-022D-47C5-8CDB-C66C86354407}" type="pres">
      <dgm:prSet presAssocID="{CEC24646-EBCF-4F2D-B856-39E6B6921FE4}" presName="tx1" presStyleLbl="revTx" presStyleIdx="8" presStyleCnt="10"/>
      <dgm:spPr/>
    </dgm:pt>
    <dgm:pt modelId="{58F1816E-CAD9-424C-A25C-D301723EB4C5}" type="pres">
      <dgm:prSet presAssocID="{CEC24646-EBCF-4F2D-B856-39E6B6921FE4}" presName="vert1" presStyleCnt="0"/>
      <dgm:spPr/>
    </dgm:pt>
    <dgm:pt modelId="{82E4EB7E-4835-4AAE-81D1-78EA9EF1C0DD}" type="pres">
      <dgm:prSet presAssocID="{2A51FCCA-4581-4C5C-AD17-E713A26AF415}" presName="vertSpace2a" presStyleCnt="0"/>
      <dgm:spPr/>
    </dgm:pt>
    <dgm:pt modelId="{03875CE2-359B-4A1B-A92E-23B6C29832B6}" type="pres">
      <dgm:prSet presAssocID="{2A51FCCA-4581-4C5C-AD17-E713A26AF415}" presName="horz2" presStyleCnt="0"/>
      <dgm:spPr/>
    </dgm:pt>
    <dgm:pt modelId="{EA8ACB6E-8B4A-4DD9-B2D4-0759F340F29B}" type="pres">
      <dgm:prSet presAssocID="{2A51FCCA-4581-4C5C-AD17-E713A26AF415}" presName="horzSpace2" presStyleCnt="0"/>
      <dgm:spPr/>
    </dgm:pt>
    <dgm:pt modelId="{A796C900-96E1-48A9-9D73-A096D8DDB5F8}" type="pres">
      <dgm:prSet presAssocID="{2A51FCCA-4581-4C5C-AD17-E713A26AF415}" presName="tx2" presStyleLbl="revTx" presStyleIdx="9" presStyleCnt="10"/>
      <dgm:spPr/>
    </dgm:pt>
    <dgm:pt modelId="{1DAA6370-0BD4-4CE5-8786-3BA341D56DB4}" type="pres">
      <dgm:prSet presAssocID="{2A51FCCA-4581-4C5C-AD17-E713A26AF415}" presName="vert2" presStyleCnt="0"/>
      <dgm:spPr/>
    </dgm:pt>
    <dgm:pt modelId="{3A772731-2355-4141-AAA1-D19C89C93D43}" type="pres">
      <dgm:prSet presAssocID="{2A51FCCA-4581-4C5C-AD17-E713A26AF415}" presName="thinLine2b" presStyleLbl="callout" presStyleIdx="4" presStyleCnt="5"/>
      <dgm:spPr/>
    </dgm:pt>
    <dgm:pt modelId="{4072C6DA-9E8E-42D3-835B-51250FD1994B}" type="pres">
      <dgm:prSet presAssocID="{2A51FCCA-4581-4C5C-AD17-E713A26AF415}" presName="vertSpace2b" presStyleCnt="0"/>
      <dgm:spPr/>
    </dgm:pt>
  </dgm:ptLst>
  <dgm:cxnLst>
    <dgm:cxn modelId="{9C403E01-FC76-4BC7-A808-018438325904}" srcId="{B0EF539B-9BFC-4D88-A582-DEBCB2F93A77}" destId="{AC8E2E99-7269-43EF-83E6-8738351832D7}" srcOrd="0" destOrd="0" parTransId="{26366A35-AA40-452F-B9AA-9A48E3F15932}" sibTransId="{3C4C1396-AC14-4DDA-8397-AD2F7D91452D}"/>
    <dgm:cxn modelId="{9F39A301-2D74-4D97-90DD-1649D7B6CEBD}" srcId="{C3C90CF9-4208-4FA8-ACB0-0A215EE59F2B}" destId="{0107BE03-4276-44F7-9F90-3600020CB7E8}" srcOrd="0" destOrd="0" parTransId="{A5B672C2-1DAF-4C61-8B7A-F80E4D137B36}" sibTransId="{C5043A26-6CEA-48B0-9B17-D6173920F3E5}"/>
    <dgm:cxn modelId="{9243A501-5483-4500-8BD5-A63140EDE5D4}" type="presOf" srcId="{8468C2DA-8D0F-4F96-AF49-9A250E266D6F}" destId="{20680F5B-5336-4FF1-85F5-7C6DFC1DD024}" srcOrd="0" destOrd="0" presId="urn:microsoft.com/office/officeart/2008/layout/LinedList"/>
    <dgm:cxn modelId="{553D440B-09C8-4C4E-B72E-EE7A44999163}" srcId="{1DF3C149-79B3-4D34-AE27-A64042F3D559}" destId="{908F4E79-DC8D-4DE9-BFC3-946758CC3C45}" srcOrd="0" destOrd="0" parTransId="{8F042CF2-DA4F-4C18-AD9D-E8FCAB0E2091}" sibTransId="{EB3B3D1B-E93C-474D-AEC6-51D40D8DF4F6}"/>
    <dgm:cxn modelId="{76785C1B-532A-481C-9626-5DE4D772FCFC}" type="presOf" srcId="{0107BE03-4276-44F7-9F90-3600020CB7E8}" destId="{88A09EE5-E135-403B-A565-F07F014CE0E6}" srcOrd="0" destOrd="0" presId="urn:microsoft.com/office/officeart/2008/layout/LinedList"/>
    <dgm:cxn modelId="{68D23525-44C1-401B-BBF6-FE06B2C9A32F}" type="presOf" srcId="{2A51FCCA-4581-4C5C-AD17-E713A26AF415}" destId="{A796C900-96E1-48A9-9D73-A096D8DDB5F8}" srcOrd="0" destOrd="0" presId="urn:microsoft.com/office/officeart/2008/layout/LinedList"/>
    <dgm:cxn modelId="{6BF1472D-4F1D-47AE-88B8-CC1B732CF152}" srcId="{B0EF539B-9BFC-4D88-A582-DEBCB2F93A77}" destId="{5F79CCF1-C04C-4D1B-B196-6C78C9BCDD55}" srcOrd="2" destOrd="0" parTransId="{F5B10561-C9C9-4A54-BB73-EB6D5C23DEC4}" sibTransId="{763A9039-F374-4183-9D7C-84264DFDACB5}"/>
    <dgm:cxn modelId="{781BD944-0663-4950-A067-C0196F38F906}" srcId="{AC8E2E99-7269-43EF-83E6-8738351832D7}" destId="{12BEBB0A-31C0-406A-AB11-4A882869C5F1}" srcOrd="0" destOrd="0" parTransId="{F09B5616-B515-4B2D-A9DE-3A7E7457D4E7}" sibTransId="{C7BC1543-A620-4C6D-9C3A-0FEE50A21265}"/>
    <dgm:cxn modelId="{25554B4A-0FEC-4B5F-B905-FBA130E42D5F}" type="presOf" srcId="{C3C90CF9-4208-4FA8-ACB0-0A215EE59F2B}" destId="{A2F85971-9AF5-425C-A631-7800A6141665}" srcOrd="0" destOrd="0" presId="urn:microsoft.com/office/officeart/2008/layout/LinedList"/>
    <dgm:cxn modelId="{0F5D7A6F-6A72-4A0E-B96B-B905FCA06BCC}" srcId="{B0EF539B-9BFC-4D88-A582-DEBCB2F93A77}" destId="{CEC24646-EBCF-4F2D-B856-39E6B6921FE4}" srcOrd="4" destOrd="0" parTransId="{A66B95C1-7888-4F0F-8DF7-4CF5C1C5626E}" sibTransId="{996A3D6A-5622-4DDE-A232-5779B153AAF8}"/>
    <dgm:cxn modelId="{3FDA1D53-56BD-48C3-91FF-4FA2799B43A4}" type="presOf" srcId="{5F79CCF1-C04C-4D1B-B196-6C78C9BCDD55}" destId="{4B2585F8-5986-47E5-A89B-6B0DFF703084}" srcOrd="0" destOrd="0" presId="urn:microsoft.com/office/officeart/2008/layout/LinedList"/>
    <dgm:cxn modelId="{C45CFA77-2BC7-45CE-946D-6D6126B77CC8}" type="presOf" srcId="{908F4E79-DC8D-4DE9-BFC3-946758CC3C45}" destId="{085817F2-CC27-47B7-94FE-439D23FB02B7}" srcOrd="0" destOrd="0" presId="urn:microsoft.com/office/officeart/2008/layout/LinedList"/>
    <dgm:cxn modelId="{66720979-D96B-4500-BA83-D3D31A62F688}" srcId="{B0EF539B-9BFC-4D88-A582-DEBCB2F93A77}" destId="{1DF3C149-79B3-4D34-AE27-A64042F3D559}" srcOrd="1" destOrd="0" parTransId="{0CE85C51-2287-42A7-8F96-9D56CF03ED85}" sibTransId="{0F500860-C42D-481B-8680-66C9BFA26828}"/>
    <dgm:cxn modelId="{139C339C-DA72-4F0D-AA1D-6C3BC0D81F7D}" srcId="{CEC24646-EBCF-4F2D-B856-39E6B6921FE4}" destId="{2A51FCCA-4581-4C5C-AD17-E713A26AF415}" srcOrd="0" destOrd="0" parTransId="{BDABEA66-8475-4C02-BAA4-628DC29D74F5}" sibTransId="{6B6FC54F-23CE-4015-9DE6-679FA8695567}"/>
    <dgm:cxn modelId="{77CD39A2-8983-435E-B6B6-6363D62DFACC}" type="presOf" srcId="{1DF3C149-79B3-4D34-AE27-A64042F3D559}" destId="{23EEEF1E-0A52-4EB1-987C-BAE065BC5E32}" srcOrd="0" destOrd="0" presId="urn:microsoft.com/office/officeart/2008/layout/LinedList"/>
    <dgm:cxn modelId="{B22ED6AF-164B-4A0C-831B-A0DF36082D85}" srcId="{B0EF539B-9BFC-4D88-A582-DEBCB2F93A77}" destId="{C3C90CF9-4208-4FA8-ACB0-0A215EE59F2B}" srcOrd="3" destOrd="0" parTransId="{858ED085-7DF3-43A6-A7F4-9F1A24955840}" sibTransId="{46D7E9D1-A187-476C-93E9-336F8775E9B2}"/>
    <dgm:cxn modelId="{A3E217C1-8B05-45B5-8D59-579544703218}" type="presOf" srcId="{AC8E2E99-7269-43EF-83E6-8738351832D7}" destId="{5FDDEB67-DE41-4996-8593-94DC2DC7D02D}" srcOrd="0" destOrd="0" presId="urn:microsoft.com/office/officeart/2008/layout/LinedList"/>
    <dgm:cxn modelId="{174DC4C8-7E55-4C4B-A8AC-AF6E4B0A98FC}" type="presOf" srcId="{CEC24646-EBCF-4F2D-B856-39E6B6921FE4}" destId="{633D7560-022D-47C5-8CDB-C66C86354407}" srcOrd="0" destOrd="0" presId="urn:microsoft.com/office/officeart/2008/layout/LinedList"/>
    <dgm:cxn modelId="{9E72E6DF-B2D7-4C26-9D1F-44382005E9C9}" type="presOf" srcId="{12BEBB0A-31C0-406A-AB11-4A882869C5F1}" destId="{8EDB1F1B-A4D3-458A-A572-361657A9DB3D}" srcOrd="0" destOrd="0" presId="urn:microsoft.com/office/officeart/2008/layout/LinedList"/>
    <dgm:cxn modelId="{ABD4F5E9-94B0-4AB8-95E4-B92B9CAF9F79}" srcId="{5F79CCF1-C04C-4D1B-B196-6C78C9BCDD55}" destId="{8468C2DA-8D0F-4F96-AF49-9A250E266D6F}" srcOrd="0" destOrd="0" parTransId="{ED9149A6-96B9-47A0-B53D-038A8487BD64}" sibTransId="{149113B9-6CEF-45A3-9172-78BCC2479ED7}"/>
    <dgm:cxn modelId="{D9BEC7FA-1A2E-47D6-9386-D3FA777A570F}" type="presOf" srcId="{B0EF539B-9BFC-4D88-A582-DEBCB2F93A77}" destId="{117F9427-8B7E-4CD9-96E6-98FCE82267FA}" srcOrd="0" destOrd="0" presId="urn:microsoft.com/office/officeart/2008/layout/LinedList"/>
    <dgm:cxn modelId="{F5C4DE20-4BF2-48DC-88CE-E33A3AB46E3E}" type="presParOf" srcId="{117F9427-8B7E-4CD9-96E6-98FCE82267FA}" destId="{6AAE79C8-AC3B-4885-B9CE-D8174F861DCF}" srcOrd="0" destOrd="0" presId="urn:microsoft.com/office/officeart/2008/layout/LinedList"/>
    <dgm:cxn modelId="{058779B0-7801-4460-9787-D1E8E7DDAD14}" type="presParOf" srcId="{117F9427-8B7E-4CD9-96E6-98FCE82267FA}" destId="{05C0A26C-4E42-4021-B448-B13BE027537E}" srcOrd="1" destOrd="0" presId="urn:microsoft.com/office/officeart/2008/layout/LinedList"/>
    <dgm:cxn modelId="{73543A9F-0D8E-4C85-BDAB-D7B698982785}" type="presParOf" srcId="{05C0A26C-4E42-4021-B448-B13BE027537E}" destId="{5FDDEB67-DE41-4996-8593-94DC2DC7D02D}" srcOrd="0" destOrd="0" presId="urn:microsoft.com/office/officeart/2008/layout/LinedList"/>
    <dgm:cxn modelId="{5B42C2A2-3C9C-4029-B194-B5AB7328F72C}" type="presParOf" srcId="{05C0A26C-4E42-4021-B448-B13BE027537E}" destId="{7D50107E-20D5-4BFB-842A-5686C0FBCB0F}" srcOrd="1" destOrd="0" presId="urn:microsoft.com/office/officeart/2008/layout/LinedList"/>
    <dgm:cxn modelId="{B8511056-7957-4C26-B508-4B33CBB83E54}" type="presParOf" srcId="{7D50107E-20D5-4BFB-842A-5686C0FBCB0F}" destId="{5B16A61B-878E-437F-B38E-1923CC0C6240}" srcOrd="0" destOrd="0" presId="urn:microsoft.com/office/officeart/2008/layout/LinedList"/>
    <dgm:cxn modelId="{59AB9DFE-27C8-4A32-B4ED-501F4B6AB9C8}" type="presParOf" srcId="{7D50107E-20D5-4BFB-842A-5686C0FBCB0F}" destId="{E757BCF9-5FC3-47FC-958D-7D987E899944}" srcOrd="1" destOrd="0" presId="urn:microsoft.com/office/officeart/2008/layout/LinedList"/>
    <dgm:cxn modelId="{171E60A8-A97B-4265-9DCD-9AD80C2D3EA7}" type="presParOf" srcId="{E757BCF9-5FC3-47FC-958D-7D987E899944}" destId="{75B31067-51AF-4E3E-ADD0-14076613D373}" srcOrd="0" destOrd="0" presId="urn:microsoft.com/office/officeart/2008/layout/LinedList"/>
    <dgm:cxn modelId="{79B85B9C-ACEB-4943-A819-09C94C909034}" type="presParOf" srcId="{E757BCF9-5FC3-47FC-958D-7D987E899944}" destId="{8EDB1F1B-A4D3-458A-A572-361657A9DB3D}" srcOrd="1" destOrd="0" presId="urn:microsoft.com/office/officeart/2008/layout/LinedList"/>
    <dgm:cxn modelId="{2F11EE9A-29D0-44A7-A66A-214FF01AEE58}" type="presParOf" srcId="{E757BCF9-5FC3-47FC-958D-7D987E899944}" destId="{72499B5B-1C82-4E81-80D3-E560EC3274B6}" srcOrd="2" destOrd="0" presId="urn:microsoft.com/office/officeart/2008/layout/LinedList"/>
    <dgm:cxn modelId="{2D47BCEB-CAFE-4A1D-863F-BAE0730FB9F6}" type="presParOf" srcId="{7D50107E-20D5-4BFB-842A-5686C0FBCB0F}" destId="{CD157A71-2CD5-4A94-A31B-277AE5D48629}" srcOrd="2" destOrd="0" presId="urn:microsoft.com/office/officeart/2008/layout/LinedList"/>
    <dgm:cxn modelId="{30AC9082-831B-4C5E-B184-FDC49EFE643B}" type="presParOf" srcId="{7D50107E-20D5-4BFB-842A-5686C0FBCB0F}" destId="{52F5E95E-C779-4263-B2DE-2C323B51999C}" srcOrd="3" destOrd="0" presId="urn:microsoft.com/office/officeart/2008/layout/LinedList"/>
    <dgm:cxn modelId="{6FE01D21-4167-44BD-B1BA-058D1F8AD514}" type="presParOf" srcId="{117F9427-8B7E-4CD9-96E6-98FCE82267FA}" destId="{2F330CD0-4074-4814-9F2F-6A09023891F1}" srcOrd="2" destOrd="0" presId="urn:microsoft.com/office/officeart/2008/layout/LinedList"/>
    <dgm:cxn modelId="{4A28463D-2DE0-49C7-80BB-D2A306621C23}" type="presParOf" srcId="{117F9427-8B7E-4CD9-96E6-98FCE82267FA}" destId="{FF670712-CCC8-4F31-926B-5023AD19C164}" srcOrd="3" destOrd="0" presId="urn:microsoft.com/office/officeart/2008/layout/LinedList"/>
    <dgm:cxn modelId="{BA5C0B31-2E9A-4918-A161-93F9751A9BD3}" type="presParOf" srcId="{FF670712-CCC8-4F31-926B-5023AD19C164}" destId="{23EEEF1E-0A52-4EB1-987C-BAE065BC5E32}" srcOrd="0" destOrd="0" presId="urn:microsoft.com/office/officeart/2008/layout/LinedList"/>
    <dgm:cxn modelId="{FE780713-0661-4C92-B6A9-D859515CC7B9}" type="presParOf" srcId="{FF670712-CCC8-4F31-926B-5023AD19C164}" destId="{A406D755-316C-4314-B270-C7DFC87F51BF}" srcOrd="1" destOrd="0" presId="urn:microsoft.com/office/officeart/2008/layout/LinedList"/>
    <dgm:cxn modelId="{EFD3E5B3-C480-422C-95AD-5BD7B2AC6AED}" type="presParOf" srcId="{A406D755-316C-4314-B270-C7DFC87F51BF}" destId="{68F6E211-EA34-46AE-8EC2-9AA0AFD3A159}" srcOrd="0" destOrd="0" presId="urn:microsoft.com/office/officeart/2008/layout/LinedList"/>
    <dgm:cxn modelId="{41A79EF6-EF17-44C2-B163-4DB80CA47847}" type="presParOf" srcId="{A406D755-316C-4314-B270-C7DFC87F51BF}" destId="{AB499704-CEA2-4030-B063-4668D3919966}" srcOrd="1" destOrd="0" presId="urn:microsoft.com/office/officeart/2008/layout/LinedList"/>
    <dgm:cxn modelId="{C003F360-39FB-432B-88FD-106FA25A66C9}" type="presParOf" srcId="{AB499704-CEA2-4030-B063-4668D3919966}" destId="{5983CB10-4863-4A50-9F8A-00BFA9C0BCA8}" srcOrd="0" destOrd="0" presId="urn:microsoft.com/office/officeart/2008/layout/LinedList"/>
    <dgm:cxn modelId="{CDB84B18-16E2-42D9-BAE9-0EA76831498E}" type="presParOf" srcId="{AB499704-CEA2-4030-B063-4668D3919966}" destId="{085817F2-CC27-47B7-94FE-439D23FB02B7}" srcOrd="1" destOrd="0" presId="urn:microsoft.com/office/officeart/2008/layout/LinedList"/>
    <dgm:cxn modelId="{031F304E-5E5A-4220-B2CE-534D59019B1A}" type="presParOf" srcId="{AB499704-CEA2-4030-B063-4668D3919966}" destId="{349364AA-DB04-4991-A77F-71CDA44F686A}" srcOrd="2" destOrd="0" presId="urn:microsoft.com/office/officeart/2008/layout/LinedList"/>
    <dgm:cxn modelId="{202C6238-15EC-4CC7-91FA-DF3D7B09EABC}" type="presParOf" srcId="{A406D755-316C-4314-B270-C7DFC87F51BF}" destId="{AFB40678-1E4F-4DE3-9370-076384C2D317}" srcOrd="2" destOrd="0" presId="urn:microsoft.com/office/officeart/2008/layout/LinedList"/>
    <dgm:cxn modelId="{430DDBBC-80C5-43BC-BC70-2CF6AA1A7670}" type="presParOf" srcId="{A406D755-316C-4314-B270-C7DFC87F51BF}" destId="{2C0D617E-111A-4B5D-9556-41E97682C41C}" srcOrd="3" destOrd="0" presId="urn:microsoft.com/office/officeart/2008/layout/LinedList"/>
    <dgm:cxn modelId="{A6295244-2217-45CE-9153-0A1F2A340773}" type="presParOf" srcId="{117F9427-8B7E-4CD9-96E6-98FCE82267FA}" destId="{912C8145-BCBE-4BD5-8260-2358A4C03502}" srcOrd="4" destOrd="0" presId="urn:microsoft.com/office/officeart/2008/layout/LinedList"/>
    <dgm:cxn modelId="{F6527F19-78D4-43CB-96B8-EBACE6E191D8}" type="presParOf" srcId="{117F9427-8B7E-4CD9-96E6-98FCE82267FA}" destId="{95869326-8221-4B48-A349-9C7A55099835}" srcOrd="5" destOrd="0" presId="urn:microsoft.com/office/officeart/2008/layout/LinedList"/>
    <dgm:cxn modelId="{5EC40438-736E-47FB-AF7E-F90A9BC70E9F}" type="presParOf" srcId="{95869326-8221-4B48-A349-9C7A55099835}" destId="{4B2585F8-5986-47E5-A89B-6B0DFF703084}" srcOrd="0" destOrd="0" presId="urn:microsoft.com/office/officeart/2008/layout/LinedList"/>
    <dgm:cxn modelId="{C6572431-AEA6-4ACD-8210-14354DD4D8C2}" type="presParOf" srcId="{95869326-8221-4B48-A349-9C7A55099835}" destId="{CCEC83C7-3EB6-4D02-8DBA-A168F2BB43E3}" srcOrd="1" destOrd="0" presId="urn:microsoft.com/office/officeart/2008/layout/LinedList"/>
    <dgm:cxn modelId="{C8EA18A5-320F-4139-8023-70DE8082F0F2}" type="presParOf" srcId="{CCEC83C7-3EB6-4D02-8DBA-A168F2BB43E3}" destId="{404E713D-2D10-47C9-8A6E-A818FAD3E7DA}" srcOrd="0" destOrd="0" presId="urn:microsoft.com/office/officeart/2008/layout/LinedList"/>
    <dgm:cxn modelId="{089EF18B-44CB-4C4E-814A-5A3CB10DB022}" type="presParOf" srcId="{CCEC83C7-3EB6-4D02-8DBA-A168F2BB43E3}" destId="{EBAEACD6-353D-427C-AB73-C36AEC0C7862}" srcOrd="1" destOrd="0" presId="urn:microsoft.com/office/officeart/2008/layout/LinedList"/>
    <dgm:cxn modelId="{41C911F6-8C9A-45A5-9532-95F4711BA71B}" type="presParOf" srcId="{EBAEACD6-353D-427C-AB73-C36AEC0C7862}" destId="{3D523C93-DBEA-4A34-AF29-0B3B37D311D9}" srcOrd="0" destOrd="0" presId="urn:microsoft.com/office/officeart/2008/layout/LinedList"/>
    <dgm:cxn modelId="{3DAC8567-85C5-4CF2-ADA5-6767FB726D17}" type="presParOf" srcId="{EBAEACD6-353D-427C-AB73-C36AEC0C7862}" destId="{20680F5B-5336-4FF1-85F5-7C6DFC1DD024}" srcOrd="1" destOrd="0" presId="urn:microsoft.com/office/officeart/2008/layout/LinedList"/>
    <dgm:cxn modelId="{7E0C1446-D746-4B93-9BC3-4BAEE8ACE1EB}" type="presParOf" srcId="{EBAEACD6-353D-427C-AB73-C36AEC0C7862}" destId="{4A2F4C46-5B70-4482-B825-C400D68968C0}" srcOrd="2" destOrd="0" presId="urn:microsoft.com/office/officeart/2008/layout/LinedList"/>
    <dgm:cxn modelId="{0D67436A-B78D-481F-9038-4F31AF2C118F}" type="presParOf" srcId="{CCEC83C7-3EB6-4D02-8DBA-A168F2BB43E3}" destId="{365B0248-6A3B-4D66-A8A2-AC3647EF012E}" srcOrd="2" destOrd="0" presId="urn:microsoft.com/office/officeart/2008/layout/LinedList"/>
    <dgm:cxn modelId="{0464CA1D-0B76-4B50-9117-D0A5FECF0DAA}" type="presParOf" srcId="{CCEC83C7-3EB6-4D02-8DBA-A168F2BB43E3}" destId="{1C66A7D3-28C0-47C0-B48B-0E4FD12359A5}" srcOrd="3" destOrd="0" presId="urn:microsoft.com/office/officeart/2008/layout/LinedList"/>
    <dgm:cxn modelId="{58E10E6F-1B9F-42C5-98E5-07430D21BFBD}" type="presParOf" srcId="{117F9427-8B7E-4CD9-96E6-98FCE82267FA}" destId="{32245174-934D-4C46-A819-D73A9CE1C334}" srcOrd="6" destOrd="0" presId="urn:microsoft.com/office/officeart/2008/layout/LinedList"/>
    <dgm:cxn modelId="{3EA8F062-8AF6-4390-86A0-0E869D2EFB8F}" type="presParOf" srcId="{117F9427-8B7E-4CD9-96E6-98FCE82267FA}" destId="{DE336221-4812-4518-A080-B0D5AFFCECDD}" srcOrd="7" destOrd="0" presId="urn:microsoft.com/office/officeart/2008/layout/LinedList"/>
    <dgm:cxn modelId="{5B7BE3CF-1D76-47A2-A4A4-3714A1E08CB8}" type="presParOf" srcId="{DE336221-4812-4518-A080-B0D5AFFCECDD}" destId="{A2F85971-9AF5-425C-A631-7800A6141665}" srcOrd="0" destOrd="0" presId="urn:microsoft.com/office/officeart/2008/layout/LinedList"/>
    <dgm:cxn modelId="{A46717C5-F642-4498-A2FE-4F2CD320E3FC}" type="presParOf" srcId="{DE336221-4812-4518-A080-B0D5AFFCECDD}" destId="{DEC7BB11-52CE-4B9B-987E-A4A63A64453E}" srcOrd="1" destOrd="0" presId="urn:microsoft.com/office/officeart/2008/layout/LinedList"/>
    <dgm:cxn modelId="{FECEFD23-D731-4263-9788-9595B8309E86}" type="presParOf" srcId="{DEC7BB11-52CE-4B9B-987E-A4A63A64453E}" destId="{0476BB01-2B1D-4F44-8A9B-AB33DDCCE74D}" srcOrd="0" destOrd="0" presId="urn:microsoft.com/office/officeart/2008/layout/LinedList"/>
    <dgm:cxn modelId="{7001512B-3212-4ABC-A39A-295287534DF1}" type="presParOf" srcId="{DEC7BB11-52CE-4B9B-987E-A4A63A64453E}" destId="{EA20A47C-4112-458B-B5FF-35DA236471DC}" srcOrd="1" destOrd="0" presId="urn:microsoft.com/office/officeart/2008/layout/LinedList"/>
    <dgm:cxn modelId="{48CB7202-45CB-418B-B674-209A09F261F4}" type="presParOf" srcId="{EA20A47C-4112-458B-B5FF-35DA236471DC}" destId="{AD57D55B-E94B-4068-A9ED-8FAF8E520913}" srcOrd="0" destOrd="0" presId="urn:microsoft.com/office/officeart/2008/layout/LinedList"/>
    <dgm:cxn modelId="{1EF821AA-77EF-4F7D-A571-7CB9E7AC6307}" type="presParOf" srcId="{EA20A47C-4112-458B-B5FF-35DA236471DC}" destId="{88A09EE5-E135-403B-A565-F07F014CE0E6}" srcOrd="1" destOrd="0" presId="urn:microsoft.com/office/officeart/2008/layout/LinedList"/>
    <dgm:cxn modelId="{F3A03541-647E-4510-B5C6-DFC8EABB3BB3}" type="presParOf" srcId="{EA20A47C-4112-458B-B5FF-35DA236471DC}" destId="{ED638E1A-0335-494A-B45D-FEC4CFB69BBD}" srcOrd="2" destOrd="0" presId="urn:microsoft.com/office/officeart/2008/layout/LinedList"/>
    <dgm:cxn modelId="{3F251BC5-ED57-49D0-8639-CE646BB7ED8C}" type="presParOf" srcId="{DEC7BB11-52CE-4B9B-987E-A4A63A64453E}" destId="{DB4D17D1-F485-4D5E-A990-CFF10913FFB7}" srcOrd="2" destOrd="0" presId="urn:microsoft.com/office/officeart/2008/layout/LinedList"/>
    <dgm:cxn modelId="{2489F192-2024-475B-B1A5-75FBB40A9C45}" type="presParOf" srcId="{DEC7BB11-52CE-4B9B-987E-A4A63A64453E}" destId="{1D6FA2F3-FAE3-43DD-A43F-F92EBDBA1230}" srcOrd="3" destOrd="0" presId="urn:microsoft.com/office/officeart/2008/layout/LinedList"/>
    <dgm:cxn modelId="{DDE8D98D-6ADF-410E-8C72-67A56EC4734D}" type="presParOf" srcId="{117F9427-8B7E-4CD9-96E6-98FCE82267FA}" destId="{F584029F-0F76-427C-9C59-FF7561DAF3AD}" srcOrd="8" destOrd="0" presId="urn:microsoft.com/office/officeart/2008/layout/LinedList"/>
    <dgm:cxn modelId="{370A3797-A90E-4F94-ACDA-40C22709A781}" type="presParOf" srcId="{117F9427-8B7E-4CD9-96E6-98FCE82267FA}" destId="{8731CDD0-4AFC-4E0C-8F98-A9DEF5A7C7AA}" srcOrd="9" destOrd="0" presId="urn:microsoft.com/office/officeart/2008/layout/LinedList"/>
    <dgm:cxn modelId="{7067C4B3-0BDF-4F83-B31A-8F37B7A4E87F}" type="presParOf" srcId="{8731CDD0-4AFC-4E0C-8F98-A9DEF5A7C7AA}" destId="{633D7560-022D-47C5-8CDB-C66C86354407}" srcOrd="0" destOrd="0" presId="urn:microsoft.com/office/officeart/2008/layout/LinedList"/>
    <dgm:cxn modelId="{02D2656E-F867-4A9B-A69E-485A998ECDCD}" type="presParOf" srcId="{8731CDD0-4AFC-4E0C-8F98-A9DEF5A7C7AA}" destId="{58F1816E-CAD9-424C-A25C-D301723EB4C5}" srcOrd="1" destOrd="0" presId="urn:microsoft.com/office/officeart/2008/layout/LinedList"/>
    <dgm:cxn modelId="{1D1B26A5-742D-4D69-BDF3-1446B6C47BA1}" type="presParOf" srcId="{58F1816E-CAD9-424C-A25C-D301723EB4C5}" destId="{82E4EB7E-4835-4AAE-81D1-78EA9EF1C0DD}" srcOrd="0" destOrd="0" presId="urn:microsoft.com/office/officeart/2008/layout/LinedList"/>
    <dgm:cxn modelId="{0BB31A11-6E23-4379-A219-00BC0A88E04C}" type="presParOf" srcId="{58F1816E-CAD9-424C-A25C-D301723EB4C5}" destId="{03875CE2-359B-4A1B-A92E-23B6C29832B6}" srcOrd="1" destOrd="0" presId="urn:microsoft.com/office/officeart/2008/layout/LinedList"/>
    <dgm:cxn modelId="{218EEB4F-9D31-4708-AA7F-7876CC3E4B2D}" type="presParOf" srcId="{03875CE2-359B-4A1B-A92E-23B6C29832B6}" destId="{EA8ACB6E-8B4A-4DD9-B2D4-0759F340F29B}" srcOrd="0" destOrd="0" presId="urn:microsoft.com/office/officeart/2008/layout/LinedList"/>
    <dgm:cxn modelId="{74AAB710-F2A8-4BDB-8EA2-15280E9D7D8F}" type="presParOf" srcId="{03875CE2-359B-4A1B-A92E-23B6C29832B6}" destId="{A796C900-96E1-48A9-9D73-A096D8DDB5F8}" srcOrd="1" destOrd="0" presId="urn:microsoft.com/office/officeart/2008/layout/LinedList"/>
    <dgm:cxn modelId="{480805D4-39CA-4B87-B115-D976DD207C2C}" type="presParOf" srcId="{03875CE2-359B-4A1B-A92E-23B6C29832B6}" destId="{1DAA6370-0BD4-4CE5-8786-3BA341D56DB4}" srcOrd="2" destOrd="0" presId="urn:microsoft.com/office/officeart/2008/layout/LinedList"/>
    <dgm:cxn modelId="{DD65D757-B615-40AE-9FE5-80B43DD63235}" type="presParOf" srcId="{58F1816E-CAD9-424C-A25C-D301723EB4C5}" destId="{3A772731-2355-4141-AAA1-D19C89C93D43}" srcOrd="2" destOrd="0" presId="urn:microsoft.com/office/officeart/2008/layout/LinedList"/>
    <dgm:cxn modelId="{5C78D736-6CD7-4A67-9B7B-D233AEFED577}" type="presParOf" srcId="{58F1816E-CAD9-424C-A25C-D301723EB4C5}" destId="{4072C6DA-9E8E-42D3-835B-51250FD1994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2AC09-117F-496E-A902-AB7F7DB65AE4}" type="doc">
      <dgm:prSet loTypeId="urn:microsoft.com/office/officeart/2005/8/layout/process1" loCatId="process" qsTypeId="urn:microsoft.com/office/officeart/2005/8/quickstyle/simple1" qsCatId="simple" csTypeId="urn:microsoft.com/office/officeart/2005/8/colors/accent1_2" csCatId="accent1" phldr="1"/>
      <dgm:spPr/>
    </dgm:pt>
    <dgm:pt modelId="{9C070A0C-4D7A-4647-BCF2-1FBC630F6EBC}">
      <dgm:prSet phldrT="[Текст]"/>
      <dgm:spPr>
        <a:xfrm>
          <a:off x="9808" y="1829863"/>
          <a:ext cx="2931565" cy="1758939"/>
        </a:xfrm>
        <a:prstGeom prst="roundRect">
          <a:avLst>
            <a:gd name="adj" fmla="val 10000"/>
          </a:avLst>
        </a:prstGeom>
        <a:solidFill>
          <a:srgbClr val="4472C4">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ru-RU" dirty="0">
              <a:solidFill>
                <a:srgbClr val="FFFFFF"/>
              </a:solidFill>
              <a:latin typeface="Helvetica"/>
              <a:ea typeface="+mn-ea"/>
              <a:cs typeface="Helvetica"/>
            </a:rPr>
            <a:t>1. Мониторинг сайтов</a:t>
          </a:r>
        </a:p>
      </dgm:t>
    </dgm:pt>
    <dgm:pt modelId="{2CEC4CF8-E7C4-4B88-839D-77A4697F75CF}" type="parTrans" cxnId="{4B56FB3E-1E2A-4658-9080-6E68609FC41F}">
      <dgm:prSet/>
      <dgm:spPr/>
      <dgm:t>
        <a:bodyPr/>
        <a:lstStyle/>
        <a:p>
          <a:endParaRPr lang="ru-RU"/>
        </a:p>
      </dgm:t>
    </dgm:pt>
    <dgm:pt modelId="{1DCF11A1-3180-42EB-AC85-91A32F9F0429}" type="sibTrans" cxnId="{4B56FB3E-1E2A-4658-9080-6E68609FC41F}">
      <dgm:prSet/>
      <dgm:spPr>
        <a:xfrm>
          <a:off x="3234530" y="2345819"/>
          <a:ext cx="621491" cy="727028"/>
        </a:xfrm>
        <a:prstGeom prst="rightArrow">
          <a:avLst>
            <a:gd name="adj1" fmla="val 60000"/>
            <a:gd name="adj2" fmla="val 50000"/>
          </a:avLst>
        </a:prstGeom>
        <a:solidFill>
          <a:srgbClr val="4472C4">
            <a:tint val="60000"/>
            <a:hueOff val="0"/>
            <a:satOff val="0"/>
            <a:lumOff val="0"/>
            <a:alphaOff val="0"/>
          </a:srgbClr>
        </a:solidFill>
        <a:ln>
          <a:noFill/>
        </a:ln>
        <a:effectLst/>
      </dgm:spPr>
      <dgm:t>
        <a:bodyPr/>
        <a:lstStyle/>
        <a:p>
          <a:pPr>
            <a:buNone/>
          </a:pPr>
          <a:endParaRPr lang="ru-RU">
            <a:solidFill>
              <a:srgbClr val="FFFFFF"/>
            </a:solidFill>
            <a:latin typeface="Helvetica"/>
            <a:ea typeface="+mn-ea"/>
            <a:cs typeface="Helvetica"/>
          </a:endParaRPr>
        </a:p>
      </dgm:t>
    </dgm:pt>
    <dgm:pt modelId="{8262BC0B-09D3-4F82-BFB0-B330B0B634FF}">
      <dgm:prSet phldrT="[Текст]"/>
      <dgm:spPr>
        <a:xfrm>
          <a:off x="4113999" y="1829863"/>
          <a:ext cx="2931565" cy="1758939"/>
        </a:xfrm>
        <a:prstGeom prst="roundRect">
          <a:avLst>
            <a:gd name="adj" fmla="val 10000"/>
          </a:avLst>
        </a:prstGeom>
        <a:solidFill>
          <a:srgbClr val="4472C4">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ru-RU" dirty="0">
              <a:solidFill>
                <a:srgbClr val="FFFFFF"/>
              </a:solidFill>
              <a:latin typeface="Helvetica"/>
              <a:ea typeface="+mn-ea"/>
              <a:cs typeface="Helvetica"/>
            </a:rPr>
            <a:t>2. Мониторинг по показателям эффективности</a:t>
          </a:r>
        </a:p>
      </dgm:t>
    </dgm:pt>
    <dgm:pt modelId="{7CAADCE0-E3E2-4B2F-AD2E-E04C594B5E27}" type="parTrans" cxnId="{8B316AF8-7DE6-4E6F-8265-AE8384BCFDD8}">
      <dgm:prSet/>
      <dgm:spPr/>
      <dgm:t>
        <a:bodyPr/>
        <a:lstStyle/>
        <a:p>
          <a:endParaRPr lang="ru-RU"/>
        </a:p>
      </dgm:t>
    </dgm:pt>
    <dgm:pt modelId="{3CA6B747-01EB-40D6-B313-2696DA776E45}" type="sibTrans" cxnId="{8B316AF8-7DE6-4E6F-8265-AE8384BCFDD8}">
      <dgm:prSet/>
      <dgm:spPr>
        <a:xfrm>
          <a:off x="7338721" y="2345819"/>
          <a:ext cx="621491" cy="727028"/>
        </a:xfrm>
        <a:prstGeom prst="rightArrow">
          <a:avLst>
            <a:gd name="adj1" fmla="val 60000"/>
            <a:gd name="adj2" fmla="val 50000"/>
          </a:avLst>
        </a:prstGeom>
        <a:solidFill>
          <a:srgbClr val="A7A7A7">
            <a:lumMod val="40000"/>
            <a:lumOff val="60000"/>
          </a:srgbClr>
        </a:solidFill>
        <a:ln>
          <a:noFill/>
        </a:ln>
        <a:effectLst/>
      </dgm:spPr>
      <dgm:t>
        <a:bodyPr/>
        <a:lstStyle/>
        <a:p>
          <a:pPr>
            <a:buNone/>
          </a:pPr>
          <a:endParaRPr lang="ru-RU">
            <a:solidFill>
              <a:srgbClr val="FFFFFF"/>
            </a:solidFill>
            <a:latin typeface="Helvetica"/>
            <a:ea typeface="+mn-ea"/>
            <a:cs typeface="Helvetica"/>
          </a:endParaRPr>
        </a:p>
      </dgm:t>
    </dgm:pt>
    <dgm:pt modelId="{2B48883F-8EF4-47D6-80EB-2C6B2BF9D14A}">
      <dgm:prSet phldrT="[Текст]" custT="1"/>
      <dgm:spPr>
        <a:xfrm>
          <a:off x="8218191" y="1829863"/>
          <a:ext cx="2931565" cy="1758939"/>
        </a:xfrm>
        <a:prstGeom prst="roundRect">
          <a:avLst>
            <a:gd name="adj" fmla="val 10000"/>
          </a:avLst>
        </a:prstGeom>
        <a:solidFill>
          <a:srgbClr val="A5A5A5">
            <a:lumMod val="75000"/>
          </a:srgbClr>
        </a:solidFill>
        <a:ln w="25400" cap="flat" cmpd="sng" algn="ctr">
          <a:solidFill>
            <a:srgbClr val="FFFFFF">
              <a:hueOff val="0"/>
              <a:satOff val="0"/>
              <a:lumOff val="0"/>
              <a:alphaOff val="0"/>
            </a:srgbClr>
          </a:solidFill>
          <a:prstDash val="solid"/>
        </a:ln>
        <a:effectLst/>
      </dgm:spPr>
      <dgm:t>
        <a:bodyPr/>
        <a:lstStyle/>
        <a:p>
          <a:pPr>
            <a:buNone/>
          </a:pPr>
          <a:r>
            <a:rPr lang="ru-RU" sz="2200" dirty="0">
              <a:solidFill>
                <a:srgbClr val="FFFFFF"/>
              </a:solidFill>
              <a:latin typeface="Helvetica"/>
              <a:ea typeface="+mn-ea"/>
              <a:cs typeface="Helvetica"/>
            </a:rPr>
            <a:t>3. Очное собеседование по чек-листу </a:t>
          </a:r>
        </a:p>
        <a:p>
          <a:pPr>
            <a:buNone/>
          </a:pPr>
          <a:r>
            <a:rPr lang="ru-RU" sz="1800" dirty="0">
              <a:solidFill>
                <a:srgbClr val="FFFFFF"/>
              </a:solidFill>
              <a:latin typeface="Helvetica"/>
              <a:ea typeface="+mn-ea"/>
              <a:cs typeface="Helvetica"/>
            </a:rPr>
            <a:t>(если ОО не прошла мониторинг 1 и 2)</a:t>
          </a:r>
          <a:endParaRPr lang="ru-RU" sz="2200" dirty="0">
            <a:solidFill>
              <a:srgbClr val="FFFFFF"/>
            </a:solidFill>
            <a:latin typeface="Helvetica"/>
            <a:ea typeface="+mn-ea"/>
            <a:cs typeface="Helvetica"/>
          </a:endParaRPr>
        </a:p>
      </dgm:t>
    </dgm:pt>
    <dgm:pt modelId="{038233CA-BF6B-48A3-B308-7630FE05075B}" type="parTrans" cxnId="{FA7C67AD-B3BF-42B7-AD2B-13AF6B76BFB3}">
      <dgm:prSet/>
      <dgm:spPr/>
      <dgm:t>
        <a:bodyPr/>
        <a:lstStyle/>
        <a:p>
          <a:endParaRPr lang="ru-RU"/>
        </a:p>
      </dgm:t>
    </dgm:pt>
    <dgm:pt modelId="{536D1813-E426-4ECE-89BA-0808DAFD93D9}" type="sibTrans" cxnId="{FA7C67AD-B3BF-42B7-AD2B-13AF6B76BFB3}">
      <dgm:prSet/>
      <dgm:spPr/>
      <dgm:t>
        <a:bodyPr/>
        <a:lstStyle/>
        <a:p>
          <a:endParaRPr lang="ru-RU"/>
        </a:p>
      </dgm:t>
    </dgm:pt>
    <dgm:pt modelId="{716ADB8C-820A-4C1A-BEEF-155D0DE66C1A}" type="pres">
      <dgm:prSet presAssocID="{C072AC09-117F-496E-A902-AB7F7DB65AE4}" presName="Name0" presStyleCnt="0">
        <dgm:presLayoutVars>
          <dgm:dir/>
          <dgm:resizeHandles val="exact"/>
        </dgm:presLayoutVars>
      </dgm:prSet>
      <dgm:spPr/>
    </dgm:pt>
    <dgm:pt modelId="{0306C10F-F30D-4C7A-85FE-EA6D7C5B7AC1}" type="pres">
      <dgm:prSet presAssocID="{9C070A0C-4D7A-4647-BCF2-1FBC630F6EBC}" presName="node" presStyleLbl="node1" presStyleIdx="0" presStyleCnt="3">
        <dgm:presLayoutVars>
          <dgm:bulletEnabled val="1"/>
        </dgm:presLayoutVars>
      </dgm:prSet>
      <dgm:spPr/>
    </dgm:pt>
    <dgm:pt modelId="{C893BB7D-3E40-4E97-97A4-51798D7B43C4}" type="pres">
      <dgm:prSet presAssocID="{1DCF11A1-3180-42EB-AC85-91A32F9F0429}" presName="sibTrans" presStyleLbl="sibTrans2D1" presStyleIdx="0" presStyleCnt="2"/>
      <dgm:spPr/>
    </dgm:pt>
    <dgm:pt modelId="{57810C45-3AC9-4B4D-9076-4FACDD206D36}" type="pres">
      <dgm:prSet presAssocID="{1DCF11A1-3180-42EB-AC85-91A32F9F0429}" presName="connectorText" presStyleLbl="sibTrans2D1" presStyleIdx="0" presStyleCnt="2"/>
      <dgm:spPr/>
    </dgm:pt>
    <dgm:pt modelId="{A2C66071-E0ED-4E52-ACCA-F8D6EE028629}" type="pres">
      <dgm:prSet presAssocID="{8262BC0B-09D3-4F82-BFB0-B330B0B634FF}" presName="node" presStyleLbl="node1" presStyleIdx="1" presStyleCnt="3">
        <dgm:presLayoutVars>
          <dgm:bulletEnabled val="1"/>
        </dgm:presLayoutVars>
      </dgm:prSet>
      <dgm:spPr/>
    </dgm:pt>
    <dgm:pt modelId="{C4EA09C8-7B1E-4FB9-BC16-FFC120D23BCF}" type="pres">
      <dgm:prSet presAssocID="{3CA6B747-01EB-40D6-B313-2696DA776E45}" presName="sibTrans" presStyleLbl="sibTrans2D1" presStyleIdx="1" presStyleCnt="2"/>
      <dgm:spPr/>
    </dgm:pt>
    <dgm:pt modelId="{F30FF25E-10B2-4732-8238-4B6CDD7C4D50}" type="pres">
      <dgm:prSet presAssocID="{3CA6B747-01EB-40D6-B313-2696DA776E45}" presName="connectorText" presStyleLbl="sibTrans2D1" presStyleIdx="1" presStyleCnt="2"/>
      <dgm:spPr/>
    </dgm:pt>
    <dgm:pt modelId="{46D1091A-9BED-49D2-90D6-BEC2F8C88593}" type="pres">
      <dgm:prSet presAssocID="{2B48883F-8EF4-47D6-80EB-2C6B2BF9D14A}" presName="node" presStyleLbl="node1" presStyleIdx="2" presStyleCnt="3">
        <dgm:presLayoutVars>
          <dgm:bulletEnabled val="1"/>
        </dgm:presLayoutVars>
      </dgm:prSet>
      <dgm:spPr/>
    </dgm:pt>
  </dgm:ptLst>
  <dgm:cxnLst>
    <dgm:cxn modelId="{2D8F2814-EA73-4208-8AC2-F5D33CF053AC}" type="presOf" srcId="{3CA6B747-01EB-40D6-B313-2696DA776E45}" destId="{F30FF25E-10B2-4732-8238-4B6CDD7C4D50}" srcOrd="1" destOrd="0" presId="urn:microsoft.com/office/officeart/2005/8/layout/process1"/>
    <dgm:cxn modelId="{F5D76314-448A-4E10-90C1-4CA47C957390}" type="presOf" srcId="{3CA6B747-01EB-40D6-B313-2696DA776E45}" destId="{C4EA09C8-7B1E-4FB9-BC16-FFC120D23BCF}" srcOrd="0" destOrd="0" presId="urn:microsoft.com/office/officeart/2005/8/layout/process1"/>
    <dgm:cxn modelId="{ECD72C19-01CB-40FB-8390-6B54C2AE4E2C}" type="presOf" srcId="{1DCF11A1-3180-42EB-AC85-91A32F9F0429}" destId="{57810C45-3AC9-4B4D-9076-4FACDD206D36}" srcOrd="1" destOrd="0" presId="urn:microsoft.com/office/officeart/2005/8/layout/process1"/>
    <dgm:cxn modelId="{4B56FB3E-1E2A-4658-9080-6E68609FC41F}" srcId="{C072AC09-117F-496E-A902-AB7F7DB65AE4}" destId="{9C070A0C-4D7A-4647-BCF2-1FBC630F6EBC}" srcOrd="0" destOrd="0" parTransId="{2CEC4CF8-E7C4-4B88-839D-77A4697F75CF}" sibTransId="{1DCF11A1-3180-42EB-AC85-91A32F9F0429}"/>
    <dgm:cxn modelId="{F781537D-2D27-49F2-BBF1-ABB49EF681A5}" type="presOf" srcId="{1DCF11A1-3180-42EB-AC85-91A32F9F0429}" destId="{C893BB7D-3E40-4E97-97A4-51798D7B43C4}" srcOrd="0" destOrd="0" presId="urn:microsoft.com/office/officeart/2005/8/layout/process1"/>
    <dgm:cxn modelId="{4AA07C89-AE51-4D08-9AB4-69D5237EF5D2}" type="presOf" srcId="{8262BC0B-09D3-4F82-BFB0-B330B0B634FF}" destId="{A2C66071-E0ED-4E52-ACCA-F8D6EE028629}" srcOrd="0" destOrd="0" presId="urn:microsoft.com/office/officeart/2005/8/layout/process1"/>
    <dgm:cxn modelId="{FA7C67AD-B3BF-42B7-AD2B-13AF6B76BFB3}" srcId="{C072AC09-117F-496E-A902-AB7F7DB65AE4}" destId="{2B48883F-8EF4-47D6-80EB-2C6B2BF9D14A}" srcOrd="2" destOrd="0" parTransId="{038233CA-BF6B-48A3-B308-7630FE05075B}" sibTransId="{536D1813-E426-4ECE-89BA-0808DAFD93D9}"/>
    <dgm:cxn modelId="{4D290AB0-62A2-4020-8230-31F2ADBC8C7E}" type="presOf" srcId="{C072AC09-117F-496E-A902-AB7F7DB65AE4}" destId="{716ADB8C-820A-4C1A-BEEF-155D0DE66C1A}" srcOrd="0" destOrd="0" presId="urn:microsoft.com/office/officeart/2005/8/layout/process1"/>
    <dgm:cxn modelId="{1F337BF1-2E29-4128-A893-1AAD7518B035}" type="presOf" srcId="{9C070A0C-4D7A-4647-BCF2-1FBC630F6EBC}" destId="{0306C10F-F30D-4C7A-85FE-EA6D7C5B7AC1}" srcOrd="0" destOrd="0" presId="urn:microsoft.com/office/officeart/2005/8/layout/process1"/>
    <dgm:cxn modelId="{8B316AF8-7DE6-4E6F-8265-AE8384BCFDD8}" srcId="{C072AC09-117F-496E-A902-AB7F7DB65AE4}" destId="{8262BC0B-09D3-4F82-BFB0-B330B0B634FF}" srcOrd="1" destOrd="0" parTransId="{7CAADCE0-E3E2-4B2F-AD2E-E04C594B5E27}" sibTransId="{3CA6B747-01EB-40D6-B313-2696DA776E45}"/>
    <dgm:cxn modelId="{3CC2CEFB-2574-4C58-ADED-0833DFB5C34A}" type="presOf" srcId="{2B48883F-8EF4-47D6-80EB-2C6B2BF9D14A}" destId="{46D1091A-9BED-49D2-90D6-BEC2F8C88593}" srcOrd="0" destOrd="0" presId="urn:microsoft.com/office/officeart/2005/8/layout/process1"/>
    <dgm:cxn modelId="{89DFDF61-94E4-4EE8-8010-D92DBFC02CE6}" type="presParOf" srcId="{716ADB8C-820A-4C1A-BEEF-155D0DE66C1A}" destId="{0306C10F-F30D-4C7A-85FE-EA6D7C5B7AC1}" srcOrd="0" destOrd="0" presId="urn:microsoft.com/office/officeart/2005/8/layout/process1"/>
    <dgm:cxn modelId="{45DFEC94-EC27-4FC3-92F2-3007592ECBAC}" type="presParOf" srcId="{716ADB8C-820A-4C1A-BEEF-155D0DE66C1A}" destId="{C893BB7D-3E40-4E97-97A4-51798D7B43C4}" srcOrd="1" destOrd="0" presId="urn:microsoft.com/office/officeart/2005/8/layout/process1"/>
    <dgm:cxn modelId="{7B8E5F04-8DA9-434C-A6D4-F8C566172E62}" type="presParOf" srcId="{C893BB7D-3E40-4E97-97A4-51798D7B43C4}" destId="{57810C45-3AC9-4B4D-9076-4FACDD206D36}" srcOrd="0" destOrd="0" presId="urn:microsoft.com/office/officeart/2005/8/layout/process1"/>
    <dgm:cxn modelId="{2CD9643C-5179-4222-9707-5DDF36A0E3CE}" type="presParOf" srcId="{716ADB8C-820A-4C1A-BEEF-155D0DE66C1A}" destId="{A2C66071-E0ED-4E52-ACCA-F8D6EE028629}" srcOrd="2" destOrd="0" presId="urn:microsoft.com/office/officeart/2005/8/layout/process1"/>
    <dgm:cxn modelId="{2ED6715A-0742-4154-9EBD-EFFBAAD4F730}" type="presParOf" srcId="{716ADB8C-820A-4C1A-BEEF-155D0DE66C1A}" destId="{C4EA09C8-7B1E-4FB9-BC16-FFC120D23BCF}" srcOrd="3" destOrd="0" presId="urn:microsoft.com/office/officeart/2005/8/layout/process1"/>
    <dgm:cxn modelId="{6ABAC043-4B53-4A7F-AF8F-4E001E6525A5}" type="presParOf" srcId="{C4EA09C8-7B1E-4FB9-BC16-FFC120D23BCF}" destId="{F30FF25E-10B2-4732-8238-4B6CDD7C4D50}" srcOrd="0" destOrd="0" presId="urn:microsoft.com/office/officeart/2005/8/layout/process1"/>
    <dgm:cxn modelId="{693A77A0-A605-4549-9AC5-3F4C3A703401}" type="presParOf" srcId="{716ADB8C-820A-4C1A-BEEF-155D0DE66C1A}" destId="{46D1091A-9BED-49D2-90D6-BEC2F8C8859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E79C8-AC3B-4885-B9CE-D8174F861DCF}">
      <dsp:nvSpPr>
        <dsp:cNvPr id="0" name=""/>
        <dsp:cNvSpPr/>
      </dsp:nvSpPr>
      <dsp:spPr>
        <a:xfrm>
          <a:off x="0" y="684"/>
          <a:ext cx="9069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DEB67-DE41-4996-8593-94DC2DC7D02D}">
      <dsp:nvSpPr>
        <dsp:cNvPr id="0" name=""/>
        <dsp:cNvSpPr/>
      </dsp:nvSpPr>
      <dsp:spPr>
        <a:xfrm>
          <a:off x="0" y="684"/>
          <a:ext cx="1813971" cy="112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b="1" kern="1200" dirty="0"/>
            <a:t>Для кого?</a:t>
          </a:r>
        </a:p>
      </dsp:txBody>
      <dsp:txXfrm>
        <a:off x="0" y="684"/>
        <a:ext cx="1813971" cy="1121599"/>
      </dsp:txXfrm>
    </dsp:sp>
    <dsp:sp modelId="{8EDB1F1B-A4D3-458A-A572-361657A9DB3D}">
      <dsp:nvSpPr>
        <dsp:cNvPr id="0" name=""/>
        <dsp:cNvSpPr/>
      </dsp:nvSpPr>
      <dsp:spPr>
        <a:xfrm>
          <a:off x="1950019" y="51616"/>
          <a:ext cx="7119839" cy="10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ru-RU" sz="2800" kern="1200" dirty="0"/>
            <a:t>педагогических работников и управленческих кадров</a:t>
          </a:r>
        </a:p>
      </dsp:txBody>
      <dsp:txXfrm>
        <a:off x="1950019" y="51616"/>
        <a:ext cx="7119839" cy="1018640"/>
      </dsp:txXfrm>
    </dsp:sp>
    <dsp:sp modelId="{CD157A71-2CD5-4A94-A31B-277AE5D48629}">
      <dsp:nvSpPr>
        <dsp:cNvPr id="0" name=""/>
        <dsp:cNvSpPr/>
      </dsp:nvSpPr>
      <dsp:spPr>
        <a:xfrm>
          <a:off x="1813971" y="1070256"/>
          <a:ext cx="72558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330CD0-4074-4814-9F2F-6A09023891F1}">
      <dsp:nvSpPr>
        <dsp:cNvPr id="0" name=""/>
        <dsp:cNvSpPr/>
      </dsp:nvSpPr>
      <dsp:spPr>
        <a:xfrm>
          <a:off x="0" y="1122284"/>
          <a:ext cx="9069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EEF1E-0A52-4EB1-987C-BAE065BC5E32}">
      <dsp:nvSpPr>
        <dsp:cNvPr id="0" name=""/>
        <dsp:cNvSpPr/>
      </dsp:nvSpPr>
      <dsp:spPr>
        <a:xfrm>
          <a:off x="0" y="1122284"/>
          <a:ext cx="1813971" cy="112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b="1" kern="1200" dirty="0"/>
            <a:t>Зачем?</a:t>
          </a:r>
        </a:p>
      </dsp:txBody>
      <dsp:txXfrm>
        <a:off x="0" y="1122284"/>
        <a:ext cx="1813971" cy="1121599"/>
      </dsp:txXfrm>
    </dsp:sp>
    <dsp:sp modelId="{085817F2-CC27-47B7-94FE-439D23FB02B7}">
      <dsp:nvSpPr>
        <dsp:cNvPr id="0" name=""/>
        <dsp:cNvSpPr/>
      </dsp:nvSpPr>
      <dsp:spPr>
        <a:xfrm>
          <a:off x="1950019" y="1173216"/>
          <a:ext cx="7119839" cy="10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ru-RU" sz="2800" kern="1200" dirty="0"/>
            <a:t>развития </a:t>
          </a:r>
          <a:r>
            <a:rPr lang="ru-RU" sz="2800" kern="1200" dirty="0">
              <a:latin typeface="Calibri" panose="020F0502020204030204" pitchFamily="34" charset="0"/>
              <a:ea typeface="Calibri" panose="020F0502020204030204" pitchFamily="34" charset="0"/>
              <a:cs typeface="Times New Roman" panose="02020603050405020304" pitchFamily="18" charset="0"/>
            </a:rPr>
            <a:t>необходимых знаний, умений, практических навыков и опыта</a:t>
          </a:r>
          <a:endParaRPr lang="ru-RU" sz="2800" kern="1200" dirty="0"/>
        </a:p>
      </dsp:txBody>
      <dsp:txXfrm>
        <a:off x="1950019" y="1173216"/>
        <a:ext cx="7119839" cy="1018640"/>
      </dsp:txXfrm>
    </dsp:sp>
    <dsp:sp modelId="{AFB40678-1E4F-4DE3-9370-076384C2D317}">
      <dsp:nvSpPr>
        <dsp:cNvPr id="0" name=""/>
        <dsp:cNvSpPr/>
      </dsp:nvSpPr>
      <dsp:spPr>
        <a:xfrm>
          <a:off x="1813971" y="2191856"/>
          <a:ext cx="72558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2C8145-BCBE-4BD5-8260-2358A4C03502}">
      <dsp:nvSpPr>
        <dsp:cNvPr id="0" name=""/>
        <dsp:cNvSpPr/>
      </dsp:nvSpPr>
      <dsp:spPr>
        <a:xfrm>
          <a:off x="0" y="2243883"/>
          <a:ext cx="9069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585F8-5986-47E5-A89B-6B0DFF703084}">
      <dsp:nvSpPr>
        <dsp:cNvPr id="0" name=""/>
        <dsp:cNvSpPr/>
      </dsp:nvSpPr>
      <dsp:spPr>
        <a:xfrm>
          <a:off x="0" y="2243883"/>
          <a:ext cx="1813971" cy="112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b="1" kern="1200" dirty="0"/>
            <a:t>Как?</a:t>
          </a:r>
        </a:p>
      </dsp:txBody>
      <dsp:txXfrm>
        <a:off x="0" y="2243883"/>
        <a:ext cx="1813971" cy="1121599"/>
      </dsp:txXfrm>
    </dsp:sp>
    <dsp:sp modelId="{20680F5B-5336-4FF1-85F5-7C6DFC1DD024}">
      <dsp:nvSpPr>
        <dsp:cNvPr id="0" name=""/>
        <dsp:cNvSpPr/>
      </dsp:nvSpPr>
      <dsp:spPr>
        <a:xfrm>
          <a:off x="1950019" y="2294815"/>
          <a:ext cx="7119839" cy="10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ru-RU" sz="2800" kern="1200" dirty="0"/>
            <a:t>через персонифицированный подход и учет индивидуальных потребностей</a:t>
          </a:r>
        </a:p>
      </dsp:txBody>
      <dsp:txXfrm>
        <a:off x="1950019" y="2294815"/>
        <a:ext cx="7119839" cy="1018640"/>
      </dsp:txXfrm>
    </dsp:sp>
    <dsp:sp modelId="{365B0248-6A3B-4D66-A8A2-AC3647EF012E}">
      <dsp:nvSpPr>
        <dsp:cNvPr id="0" name=""/>
        <dsp:cNvSpPr/>
      </dsp:nvSpPr>
      <dsp:spPr>
        <a:xfrm>
          <a:off x="1813971" y="3313455"/>
          <a:ext cx="72558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45174-934D-4C46-A819-D73A9CE1C334}">
      <dsp:nvSpPr>
        <dsp:cNvPr id="0" name=""/>
        <dsp:cNvSpPr/>
      </dsp:nvSpPr>
      <dsp:spPr>
        <a:xfrm>
          <a:off x="0" y="3365483"/>
          <a:ext cx="9069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5971-9AF5-425C-A631-7800A6141665}">
      <dsp:nvSpPr>
        <dsp:cNvPr id="0" name=""/>
        <dsp:cNvSpPr/>
      </dsp:nvSpPr>
      <dsp:spPr>
        <a:xfrm>
          <a:off x="0" y="3365483"/>
          <a:ext cx="1813971" cy="112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b="1" kern="1200" dirty="0"/>
            <a:t>На что опирается?</a:t>
          </a:r>
        </a:p>
      </dsp:txBody>
      <dsp:txXfrm>
        <a:off x="0" y="3365483"/>
        <a:ext cx="1813971" cy="1121599"/>
      </dsp:txXfrm>
    </dsp:sp>
    <dsp:sp modelId="{88A09EE5-E135-403B-A565-F07F014CE0E6}">
      <dsp:nvSpPr>
        <dsp:cNvPr id="0" name=""/>
        <dsp:cNvSpPr/>
      </dsp:nvSpPr>
      <dsp:spPr>
        <a:xfrm>
          <a:off x="1950019" y="3416415"/>
          <a:ext cx="7119839" cy="10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ru-RU" sz="2800" kern="1200" dirty="0"/>
            <a:t>на дефициты, ресурсы и условия работы</a:t>
          </a:r>
        </a:p>
      </dsp:txBody>
      <dsp:txXfrm>
        <a:off x="1950019" y="3416415"/>
        <a:ext cx="7119839" cy="1018640"/>
      </dsp:txXfrm>
    </dsp:sp>
    <dsp:sp modelId="{DB4D17D1-F485-4D5E-A990-CFF10913FFB7}">
      <dsp:nvSpPr>
        <dsp:cNvPr id="0" name=""/>
        <dsp:cNvSpPr/>
      </dsp:nvSpPr>
      <dsp:spPr>
        <a:xfrm>
          <a:off x="1813971" y="4435055"/>
          <a:ext cx="72558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4029F-0F76-427C-9C59-FF7561DAF3AD}">
      <dsp:nvSpPr>
        <dsp:cNvPr id="0" name=""/>
        <dsp:cNvSpPr/>
      </dsp:nvSpPr>
      <dsp:spPr>
        <a:xfrm>
          <a:off x="0" y="4487082"/>
          <a:ext cx="906985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D7560-022D-47C5-8CDB-C66C86354407}">
      <dsp:nvSpPr>
        <dsp:cNvPr id="0" name=""/>
        <dsp:cNvSpPr/>
      </dsp:nvSpPr>
      <dsp:spPr>
        <a:xfrm>
          <a:off x="0" y="4487082"/>
          <a:ext cx="1813971" cy="112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b="1" kern="1200" dirty="0"/>
            <a:t>Где?</a:t>
          </a:r>
        </a:p>
      </dsp:txBody>
      <dsp:txXfrm>
        <a:off x="0" y="4487082"/>
        <a:ext cx="1813971" cy="1121599"/>
      </dsp:txXfrm>
    </dsp:sp>
    <dsp:sp modelId="{A796C900-96E1-48A9-9D73-A096D8DDB5F8}">
      <dsp:nvSpPr>
        <dsp:cNvPr id="0" name=""/>
        <dsp:cNvSpPr/>
      </dsp:nvSpPr>
      <dsp:spPr>
        <a:xfrm>
          <a:off x="1950019" y="4538014"/>
          <a:ext cx="7119839" cy="101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ru-RU" sz="2800" kern="1200" dirty="0"/>
            <a:t>в рамках дополнительного профессионального образования</a:t>
          </a:r>
        </a:p>
      </dsp:txBody>
      <dsp:txXfrm>
        <a:off x="1950019" y="4538014"/>
        <a:ext cx="7119839" cy="1018640"/>
      </dsp:txXfrm>
    </dsp:sp>
    <dsp:sp modelId="{3A772731-2355-4141-AAA1-D19C89C93D43}">
      <dsp:nvSpPr>
        <dsp:cNvPr id="0" name=""/>
        <dsp:cNvSpPr/>
      </dsp:nvSpPr>
      <dsp:spPr>
        <a:xfrm>
          <a:off x="1813971" y="5556654"/>
          <a:ext cx="725588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6C10F-F30D-4C7A-85FE-EA6D7C5B7AC1}">
      <dsp:nvSpPr>
        <dsp:cNvPr id="0" name=""/>
        <dsp:cNvSpPr/>
      </dsp:nvSpPr>
      <dsp:spPr>
        <a:xfrm>
          <a:off x="9808" y="1829863"/>
          <a:ext cx="2931565" cy="1758939"/>
        </a:xfrm>
        <a:prstGeom prst="roundRect">
          <a:avLst>
            <a:gd name="adj" fmla="val 10000"/>
          </a:avLst>
        </a:prstGeom>
        <a:solidFill>
          <a:srgbClr val="4472C4">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kern="1200" dirty="0">
              <a:solidFill>
                <a:srgbClr val="FFFFFF"/>
              </a:solidFill>
              <a:latin typeface="Helvetica"/>
              <a:ea typeface="+mn-ea"/>
              <a:cs typeface="Helvetica"/>
            </a:rPr>
            <a:t>1. Мониторинг сайтов</a:t>
          </a:r>
        </a:p>
      </dsp:txBody>
      <dsp:txXfrm>
        <a:off x="61326" y="1881381"/>
        <a:ext cx="2828529" cy="1655903"/>
      </dsp:txXfrm>
    </dsp:sp>
    <dsp:sp modelId="{C893BB7D-3E40-4E97-97A4-51798D7B43C4}">
      <dsp:nvSpPr>
        <dsp:cNvPr id="0" name=""/>
        <dsp:cNvSpPr/>
      </dsp:nvSpPr>
      <dsp:spPr>
        <a:xfrm>
          <a:off x="3234530" y="2345819"/>
          <a:ext cx="621491" cy="727028"/>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solidFill>
              <a:srgbClr val="FFFFFF"/>
            </a:solidFill>
            <a:latin typeface="Helvetica"/>
            <a:ea typeface="+mn-ea"/>
            <a:cs typeface="Helvetica"/>
          </a:endParaRPr>
        </a:p>
      </dsp:txBody>
      <dsp:txXfrm>
        <a:off x="3234530" y="2491225"/>
        <a:ext cx="435044" cy="436216"/>
      </dsp:txXfrm>
    </dsp:sp>
    <dsp:sp modelId="{A2C66071-E0ED-4E52-ACCA-F8D6EE028629}">
      <dsp:nvSpPr>
        <dsp:cNvPr id="0" name=""/>
        <dsp:cNvSpPr/>
      </dsp:nvSpPr>
      <dsp:spPr>
        <a:xfrm>
          <a:off x="4113999" y="1829863"/>
          <a:ext cx="2931565" cy="1758939"/>
        </a:xfrm>
        <a:prstGeom prst="roundRect">
          <a:avLst>
            <a:gd name="adj" fmla="val 10000"/>
          </a:avLst>
        </a:prstGeom>
        <a:solidFill>
          <a:srgbClr val="4472C4">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ru-RU" sz="2800" kern="1200" dirty="0">
              <a:solidFill>
                <a:srgbClr val="FFFFFF"/>
              </a:solidFill>
              <a:latin typeface="Helvetica"/>
              <a:ea typeface="+mn-ea"/>
              <a:cs typeface="Helvetica"/>
            </a:rPr>
            <a:t>2. Мониторинг по показателям эффективности</a:t>
          </a:r>
        </a:p>
      </dsp:txBody>
      <dsp:txXfrm>
        <a:off x="4165517" y="1881381"/>
        <a:ext cx="2828529" cy="1655903"/>
      </dsp:txXfrm>
    </dsp:sp>
    <dsp:sp modelId="{C4EA09C8-7B1E-4FB9-BC16-FFC120D23BCF}">
      <dsp:nvSpPr>
        <dsp:cNvPr id="0" name=""/>
        <dsp:cNvSpPr/>
      </dsp:nvSpPr>
      <dsp:spPr>
        <a:xfrm>
          <a:off x="7338721" y="2345819"/>
          <a:ext cx="621491" cy="727028"/>
        </a:xfrm>
        <a:prstGeom prst="rightArrow">
          <a:avLst>
            <a:gd name="adj1" fmla="val 60000"/>
            <a:gd name="adj2" fmla="val 50000"/>
          </a:avLst>
        </a:prstGeom>
        <a:solidFill>
          <a:srgbClr val="A7A7A7">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ru-RU" sz="2200" kern="1200">
            <a:solidFill>
              <a:srgbClr val="FFFFFF"/>
            </a:solidFill>
            <a:latin typeface="Helvetica"/>
            <a:ea typeface="+mn-ea"/>
            <a:cs typeface="Helvetica"/>
          </a:endParaRPr>
        </a:p>
      </dsp:txBody>
      <dsp:txXfrm>
        <a:off x="7338721" y="2491225"/>
        <a:ext cx="435044" cy="436216"/>
      </dsp:txXfrm>
    </dsp:sp>
    <dsp:sp modelId="{46D1091A-9BED-49D2-90D6-BEC2F8C88593}">
      <dsp:nvSpPr>
        <dsp:cNvPr id="0" name=""/>
        <dsp:cNvSpPr/>
      </dsp:nvSpPr>
      <dsp:spPr>
        <a:xfrm>
          <a:off x="8218191" y="1829863"/>
          <a:ext cx="2931565" cy="1758939"/>
        </a:xfrm>
        <a:prstGeom prst="roundRect">
          <a:avLst>
            <a:gd name="adj" fmla="val 10000"/>
          </a:avLst>
        </a:prstGeom>
        <a:solidFill>
          <a:srgbClr val="A5A5A5">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FFFFFF"/>
              </a:solidFill>
              <a:latin typeface="Helvetica"/>
              <a:ea typeface="+mn-ea"/>
              <a:cs typeface="Helvetica"/>
            </a:rPr>
            <a:t>3. Очное собеседование по чек-листу </a:t>
          </a:r>
        </a:p>
        <a:p>
          <a:pPr marL="0" lvl="0" indent="0" algn="ctr" defTabSz="977900">
            <a:lnSpc>
              <a:spcPct val="90000"/>
            </a:lnSpc>
            <a:spcBef>
              <a:spcPct val="0"/>
            </a:spcBef>
            <a:spcAft>
              <a:spcPct val="35000"/>
            </a:spcAft>
            <a:buNone/>
          </a:pPr>
          <a:r>
            <a:rPr lang="ru-RU" sz="1800" kern="1200" dirty="0">
              <a:solidFill>
                <a:srgbClr val="FFFFFF"/>
              </a:solidFill>
              <a:latin typeface="Helvetica"/>
              <a:ea typeface="+mn-ea"/>
              <a:cs typeface="Helvetica"/>
            </a:rPr>
            <a:t>(если ОО не прошла мониторинг 1 и 2)</a:t>
          </a:r>
          <a:endParaRPr lang="ru-RU" sz="2200" kern="1200" dirty="0">
            <a:solidFill>
              <a:srgbClr val="FFFFFF"/>
            </a:solidFill>
            <a:latin typeface="Helvetica"/>
            <a:ea typeface="+mn-ea"/>
            <a:cs typeface="Helvetica"/>
          </a:endParaRPr>
        </a:p>
      </dsp:txBody>
      <dsp:txXfrm>
        <a:off x="8269709" y="1881381"/>
        <a:ext cx="2828529" cy="16559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2.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3.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drawings/drawing4.xml><?xml version="1.0" encoding="utf-8"?>
<c:userShapes xmlns:c="http://schemas.openxmlformats.org/drawingml/2006/chart">
  <cdr:relSizeAnchor xmlns:cdr="http://schemas.openxmlformats.org/drawingml/2006/chartDrawing">
    <cdr:from>
      <cdr:x>0.52257</cdr:x>
      <cdr:y>0.49107</cdr:y>
    </cdr:from>
    <cdr:to>
      <cdr:x>0.68924</cdr:x>
      <cdr:y>0.77679</cdr:y>
    </cdr:to>
    <cdr:sp macro="" textlink="">
      <cdr:nvSpPr>
        <cdr:cNvPr id="2" name="TextBox 1"/>
        <cdr:cNvSpPr txBox="1"/>
      </cdr:nvSpPr>
      <cdr:spPr>
        <a:xfrm xmlns:a="http://schemas.openxmlformats.org/drawingml/2006/main">
          <a:off x="2867025" y="15716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0.34886</cdr:x>
      <cdr:y>0.24249</cdr:y>
    </cdr:from>
    <cdr:to>
      <cdr:x>0.58303</cdr:x>
      <cdr:y>0.67504</cdr:y>
    </cdr:to>
    <cdr:sp macro="" textlink="">
      <cdr:nvSpPr>
        <cdr:cNvPr id="5" name="Надпись 4"/>
        <cdr:cNvSpPr txBox="1"/>
      </cdr:nvSpPr>
      <cdr:spPr>
        <a:xfrm xmlns:a="http://schemas.openxmlformats.org/drawingml/2006/main">
          <a:off x="1668780" y="563880"/>
          <a:ext cx="1120140" cy="1005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0.35683</cdr:x>
      <cdr:y>0.24577</cdr:y>
    </cdr:from>
    <cdr:to>
      <cdr:x>0.54799</cdr:x>
      <cdr:y>0.639</cdr:y>
    </cdr:to>
    <cdr:sp macro="" textlink="">
      <cdr:nvSpPr>
        <cdr:cNvPr id="6" name="Надпись 5"/>
        <cdr:cNvSpPr txBox="1"/>
      </cdr:nvSpPr>
      <cdr:spPr>
        <a:xfrm xmlns:a="http://schemas.openxmlformats.org/drawingml/2006/main">
          <a:off x="1706880" y="571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278514418"/>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80356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69739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74922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70432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45743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58866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18574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2452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95812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986809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06251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900641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501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828988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3350223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Перечисление на 3">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35D038-955B-4823-9908-8D62B23BBB22}"/>
              </a:ext>
            </a:extLst>
          </p:cNvPr>
          <p:cNvSpPr>
            <a:spLocks noGrp="1"/>
          </p:cNvSpPr>
          <p:nvPr>
            <p:ph type="title"/>
          </p:nvPr>
        </p:nvSpPr>
        <p:spPr/>
        <p:txBody>
          <a:bodyPr/>
          <a:lstStyle/>
          <a:p>
            <a:r>
              <a:rPr lang="ru-RU"/>
              <a:t>Образец заголовка</a:t>
            </a:r>
          </a:p>
        </p:txBody>
      </p:sp>
      <p:sp>
        <p:nvSpPr>
          <p:cNvPr id="3" name="Номер слайда 2">
            <a:extLst>
              <a:ext uri="{FF2B5EF4-FFF2-40B4-BE49-F238E27FC236}">
                <a16:creationId xmlns:a16="http://schemas.microsoft.com/office/drawing/2014/main" id="{9066F500-B821-4F72-86F2-0B285B2B5BA1}"/>
              </a:ext>
            </a:extLst>
          </p:cNvPr>
          <p:cNvSpPr>
            <a:spLocks noGrp="1"/>
          </p:cNvSpPr>
          <p:nvPr>
            <p:ph type="sldNum" sz="quarter" idx="10"/>
          </p:nvPr>
        </p:nvSpPr>
        <p:spPr/>
        <p:txBody>
          <a:bodyPr/>
          <a:lstStyle/>
          <a:p>
            <a:fld id="{A2B81EC3-0DE3-4C6B-8621-10CD16AE7ADB}" type="slidenum">
              <a:rPr lang="ru-RU" smtClean="0"/>
              <a:pPr/>
              <a:t>‹#›</a:t>
            </a:fld>
            <a:endParaRPr lang="ru-RU"/>
          </a:p>
        </p:txBody>
      </p:sp>
      <p:grpSp>
        <p:nvGrpSpPr>
          <p:cNvPr id="6" name="Группа 5">
            <a:extLst>
              <a:ext uri="{FF2B5EF4-FFF2-40B4-BE49-F238E27FC236}">
                <a16:creationId xmlns:a16="http://schemas.microsoft.com/office/drawing/2014/main" id="{4A56039A-D430-4D7E-A7BF-3AEE259E0CA3}"/>
              </a:ext>
            </a:extLst>
          </p:cNvPr>
          <p:cNvGrpSpPr/>
          <p:nvPr userDrawn="1"/>
        </p:nvGrpSpPr>
        <p:grpSpPr>
          <a:xfrm>
            <a:off x="6158918" y="4173515"/>
            <a:ext cx="514350" cy="61877"/>
            <a:chOff x="10345579" y="689271"/>
            <a:chExt cx="514350" cy="61877"/>
          </a:xfrm>
          <a:solidFill>
            <a:schemeClr val="bg2">
              <a:lumMod val="75000"/>
            </a:schemeClr>
          </a:solidFill>
        </p:grpSpPr>
        <p:sp>
          <p:nvSpPr>
            <p:cNvPr id="7" name="Полилиния: фигура 6">
              <a:extLst>
                <a:ext uri="{FF2B5EF4-FFF2-40B4-BE49-F238E27FC236}">
                  <a16:creationId xmlns:a16="http://schemas.microsoft.com/office/drawing/2014/main" id="{F1BE2D20-E5F1-47FF-B169-26332B5B2997}"/>
                </a:ext>
              </a:extLst>
            </p:cNvPr>
            <p:cNvSpPr/>
            <p:nvPr/>
          </p:nvSpPr>
          <p:spPr>
            <a:xfrm>
              <a:off x="10507504" y="72723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7144" y="7144"/>
                    <a:pt x="7144" y="7144"/>
                    <a:pt x="7144" y="7144"/>
                  </a:cubicBezTo>
                  <a:cubicBezTo>
                    <a:pt x="7144" y="7144"/>
                    <a:pt x="7144" y="7144"/>
                    <a:pt x="7144" y="7144"/>
                  </a:cubicBezTo>
                  <a:lnTo>
                    <a:pt x="7144" y="7144"/>
                  </a:lnTo>
                  <a:close/>
                </a:path>
              </a:pathLst>
            </a:custGeom>
            <a:grpFill/>
            <a:ln w="9525" cap="flat">
              <a:noFill/>
              <a:prstDash val="solid"/>
              <a:miter/>
            </a:ln>
          </p:spPr>
          <p:txBody>
            <a:bodyPr rtlCol="0" anchor="ctr"/>
            <a:lstStyle/>
            <a:p>
              <a:endParaRPr lang="ru-RU"/>
            </a:p>
          </p:txBody>
        </p:sp>
        <p:sp>
          <p:nvSpPr>
            <p:cNvPr id="9" name="Полилиния: фигура 8">
              <a:extLst>
                <a:ext uri="{FF2B5EF4-FFF2-40B4-BE49-F238E27FC236}">
                  <a16:creationId xmlns:a16="http://schemas.microsoft.com/office/drawing/2014/main" id="{679B1683-47EA-418F-98F8-02CBF83CBA2D}"/>
                </a:ext>
              </a:extLst>
            </p:cNvPr>
            <p:cNvSpPr/>
            <p:nvPr/>
          </p:nvSpPr>
          <p:spPr>
            <a:xfrm>
              <a:off x="10840879" y="694849"/>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44" y="7144"/>
                  </a:ln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ru-RU"/>
            </a:p>
          </p:txBody>
        </p:sp>
        <p:sp>
          <p:nvSpPr>
            <p:cNvPr id="10" name="Полилиния: фигура 9">
              <a:extLst>
                <a:ext uri="{FF2B5EF4-FFF2-40B4-BE49-F238E27FC236}">
                  <a16:creationId xmlns:a16="http://schemas.microsoft.com/office/drawing/2014/main" id="{FC463F76-B4F9-4F39-844A-FA563D1246DB}"/>
                </a:ext>
              </a:extLst>
            </p:cNvPr>
            <p:cNvSpPr/>
            <p:nvPr/>
          </p:nvSpPr>
          <p:spPr>
            <a:xfrm>
              <a:off x="10801201" y="694849"/>
              <a:ext cx="47625" cy="28575"/>
            </a:xfrm>
            <a:custGeom>
              <a:avLst/>
              <a:gdLst>
                <a:gd name="connsiteX0" fmla="*/ 8722 w 47625"/>
                <a:gd name="connsiteY0" fmla="*/ 20479 h 28575"/>
                <a:gd name="connsiteX1" fmla="*/ 48727 w 47625"/>
                <a:gd name="connsiteY1" fmla="*/ 15716 h 28575"/>
                <a:gd name="connsiteX2" fmla="*/ 46822 w 47625"/>
                <a:gd name="connsiteY2" fmla="*/ 7144 h 28575"/>
                <a:gd name="connsiteX3" fmla="*/ 7769 w 47625"/>
                <a:gd name="connsiteY3" fmla="*/ 16669 h 28575"/>
                <a:gd name="connsiteX4" fmla="*/ 8722 w 47625"/>
                <a:gd name="connsiteY4" fmla="*/ 2047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28575">
                  <a:moveTo>
                    <a:pt x="8722" y="20479"/>
                  </a:moveTo>
                  <a:cubicBezTo>
                    <a:pt x="18247" y="25241"/>
                    <a:pt x="43012" y="22384"/>
                    <a:pt x="48727" y="15716"/>
                  </a:cubicBezTo>
                  <a:cubicBezTo>
                    <a:pt x="51585" y="12859"/>
                    <a:pt x="48727" y="10001"/>
                    <a:pt x="46822" y="7144"/>
                  </a:cubicBezTo>
                  <a:cubicBezTo>
                    <a:pt x="38249" y="12859"/>
                    <a:pt x="28724" y="15716"/>
                    <a:pt x="7769" y="16669"/>
                  </a:cubicBezTo>
                  <a:cubicBezTo>
                    <a:pt x="6817" y="17621"/>
                    <a:pt x="6817" y="19526"/>
                    <a:pt x="8722" y="20479"/>
                  </a:cubicBezTo>
                  <a:close/>
                </a:path>
              </a:pathLst>
            </a:custGeom>
            <a:grpFill/>
            <a:ln w="9525" cap="flat">
              <a:noFill/>
              <a:prstDash val="solid"/>
              <a:miter/>
            </a:ln>
          </p:spPr>
          <p:txBody>
            <a:bodyPr rtlCol="0" anchor="ctr"/>
            <a:lstStyle/>
            <a:p>
              <a:endParaRPr lang="ru-RU"/>
            </a:p>
          </p:txBody>
        </p:sp>
        <p:sp>
          <p:nvSpPr>
            <p:cNvPr id="11" name="Полилиния: фигура 10">
              <a:extLst>
                <a:ext uri="{FF2B5EF4-FFF2-40B4-BE49-F238E27FC236}">
                  <a16:creationId xmlns:a16="http://schemas.microsoft.com/office/drawing/2014/main" id="{6CD7B014-C509-4797-A501-0BCD24269EAB}"/>
                </a:ext>
              </a:extLst>
            </p:cNvPr>
            <p:cNvSpPr/>
            <p:nvPr/>
          </p:nvSpPr>
          <p:spPr>
            <a:xfrm>
              <a:off x="10345579" y="732098"/>
              <a:ext cx="28575" cy="19050"/>
            </a:xfrm>
            <a:custGeom>
              <a:avLst/>
              <a:gdLst>
                <a:gd name="connsiteX0" fmla="*/ 7144 w 28575"/>
                <a:gd name="connsiteY0" fmla="*/ 8947 h 19050"/>
                <a:gd name="connsiteX1" fmla="*/ 23336 w 28575"/>
                <a:gd name="connsiteY1" fmla="*/ 8947 h 19050"/>
                <a:gd name="connsiteX2" fmla="*/ 7144 w 28575"/>
                <a:gd name="connsiteY2" fmla="*/ 8947 h 19050"/>
              </a:gdLst>
              <a:ahLst/>
              <a:cxnLst>
                <a:cxn ang="0">
                  <a:pos x="connsiteX0" y="connsiteY0"/>
                </a:cxn>
                <a:cxn ang="0">
                  <a:pos x="connsiteX1" y="connsiteY1"/>
                </a:cxn>
                <a:cxn ang="0">
                  <a:pos x="connsiteX2" y="connsiteY2"/>
                </a:cxn>
              </a:cxnLst>
              <a:rect l="l" t="t" r="r" b="b"/>
              <a:pathLst>
                <a:path w="28575" h="19050">
                  <a:moveTo>
                    <a:pt x="7144" y="8947"/>
                  </a:moveTo>
                  <a:cubicBezTo>
                    <a:pt x="13811" y="16567"/>
                    <a:pt x="18573" y="7995"/>
                    <a:pt x="23336" y="8947"/>
                  </a:cubicBezTo>
                  <a:cubicBezTo>
                    <a:pt x="18573" y="7042"/>
                    <a:pt x="12859" y="6090"/>
                    <a:pt x="7144" y="8947"/>
                  </a:cubicBezTo>
                  <a:close/>
                </a:path>
              </a:pathLst>
            </a:custGeom>
            <a:grpFill/>
            <a:ln w="9525" cap="flat">
              <a:noFill/>
              <a:prstDash val="solid"/>
              <a:miter/>
            </a:ln>
          </p:spPr>
          <p:txBody>
            <a:bodyPr rtlCol="0" anchor="ctr"/>
            <a:lstStyle/>
            <a:p>
              <a:endParaRPr lang="ru-RU"/>
            </a:p>
          </p:txBody>
        </p:sp>
        <p:sp>
          <p:nvSpPr>
            <p:cNvPr id="12" name="Полилиния: фигура 11">
              <a:extLst>
                <a:ext uri="{FF2B5EF4-FFF2-40B4-BE49-F238E27FC236}">
                  <a16:creationId xmlns:a16="http://schemas.microsoft.com/office/drawing/2014/main" id="{E89546A4-7099-426E-B8C2-59B9AB25648B}"/>
                </a:ext>
              </a:extLst>
            </p:cNvPr>
            <p:cNvSpPr/>
            <p:nvPr/>
          </p:nvSpPr>
          <p:spPr>
            <a:xfrm>
              <a:off x="10470356" y="726625"/>
              <a:ext cx="19050" cy="19050"/>
            </a:xfrm>
            <a:custGeom>
              <a:avLst/>
              <a:gdLst>
                <a:gd name="connsiteX0" fmla="*/ 7144 w 19050"/>
                <a:gd name="connsiteY0" fmla="*/ 8705 h 19050"/>
                <a:gd name="connsiteX1" fmla="*/ 16669 w 19050"/>
                <a:gd name="connsiteY1" fmla="*/ 12515 h 19050"/>
                <a:gd name="connsiteX2" fmla="*/ 17621 w 19050"/>
                <a:gd name="connsiteY2" fmla="*/ 10610 h 19050"/>
                <a:gd name="connsiteX3" fmla="*/ 7144 w 19050"/>
                <a:gd name="connsiteY3" fmla="*/ 8705 h 19050"/>
              </a:gdLst>
              <a:ahLst/>
              <a:cxnLst>
                <a:cxn ang="0">
                  <a:pos x="connsiteX0" y="connsiteY0"/>
                </a:cxn>
                <a:cxn ang="0">
                  <a:pos x="connsiteX1" y="connsiteY1"/>
                </a:cxn>
                <a:cxn ang="0">
                  <a:pos x="connsiteX2" y="connsiteY2"/>
                </a:cxn>
                <a:cxn ang="0">
                  <a:pos x="connsiteX3" y="connsiteY3"/>
                </a:cxn>
              </a:cxnLst>
              <a:rect l="l" t="t" r="r" b="b"/>
              <a:pathLst>
                <a:path w="19050" h="19050">
                  <a:moveTo>
                    <a:pt x="7144" y="8705"/>
                  </a:moveTo>
                  <a:cubicBezTo>
                    <a:pt x="10001" y="12515"/>
                    <a:pt x="13811" y="12515"/>
                    <a:pt x="16669" y="12515"/>
                  </a:cubicBezTo>
                  <a:cubicBezTo>
                    <a:pt x="17621" y="12515"/>
                    <a:pt x="18574" y="11562"/>
                    <a:pt x="17621" y="10610"/>
                  </a:cubicBezTo>
                  <a:cubicBezTo>
                    <a:pt x="14764" y="5847"/>
                    <a:pt x="10954" y="6800"/>
                    <a:pt x="7144" y="8705"/>
                  </a:cubicBezTo>
                  <a:close/>
                </a:path>
              </a:pathLst>
            </a:custGeom>
            <a:grpFill/>
            <a:ln w="9525" cap="flat">
              <a:noFill/>
              <a:prstDash val="solid"/>
              <a:miter/>
            </a:ln>
          </p:spPr>
          <p:txBody>
            <a:bodyPr rtlCol="0" anchor="ctr"/>
            <a:lstStyle/>
            <a:p>
              <a:endParaRPr lang="ru-RU"/>
            </a:p>
          </p:txBody>
        </p:sp>
        <p:sp>
          <p:nvSpPr>
            <p:cNvPr id="13" name="Полилиния: фигура 12">
              <a:extLst>
                <a:ext uri="{FF2B5EF4-FFF2-40B4-BE49-F238E27FC236}">
                  <a16:creationId xmlns:a16="http://schemas.microsoft.com/office/drawing/2014/main" id="{EDDE43D2-52BD-4F7A-B585-55962A5607DE}"/>
                </a:ext>
              </a:extLst>
            </p:cNvPr>
            <p:cNvSpPr/>
            <p:nvPr/>
          </p:nvSpPr>
          <p:spPr>
            <a:xfrm>
              <a:off x="10693241" y="698986"/>
              <a:ext cx="19050" cy="19050"/>
            </a:xfrm>
            <a:custGeom>
              <a:avLst/>
              <a:gdLst>
                <a:gd name="connsiteX0" fmla="*/ 12859 w 19050"/>
                <a:gd name="connsiteY0" fmla="*/ 7769 h 19050"/>
                <a:gd name="connsiteX1" fmla="*/ 7144 w 19050"/>
                <a:gd name="connsiteY1" fmla="*/ 11579 h 19050"/>
                <a:gd name="connsiteX2" fmla="*/ 14764 w 19050"/>
                <a:gd name="connsiteY2" fmla="*/ 13484 h 19050"/>
                <a:gd name="connsiteX3" fmla="*/ 14764 w 19050"/>
                <a:gd name="connsiteY3" fmla="*/ 13484 h 19050"/>
                <a:gd name="connsiteX4" fmla="*/ 18573 w 19050"/>
                <a:gd name="connsiteY4" fmla="*/ 8722 h 19050"/>
                <a:gd name="connsiteX5" fmla="*/ 12859 w 19050"/>
                <a:gd name="connsiteY5" fmla="*/ 7769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2859" y="7769"/>
                  </a:moveTo>
                  <a:cubicBezTo>
                    <a:pt x="10953" y="8722"/>
                    <a:pt x="7144" y="9674"/>
                    <a:pt x="7144" y="11579"/>
                  </a:cubicBezTo>
                  <a:cubicBezTo>
                    <a:pt x="9048" y="14437"/>
                    <a:pt x="11906" y="12532"/>
                    <a:pt x="14764" y="13484"/>
                  </a:cubicBezTo>
                  <a:lnTo>
                    <a:pt x="14764" y="13484"/>
                  </a:lnTo>
                  <a:cubicBezTo>
                    <a:pt x="16669" y="12532"/>
                    <a:pt x="18573" y="11579"/>
                    <a:pt x="18573" y="8722"/>
                  </a:cubicBezTo>
                  <a:cubicBezTo>
                    <a:pt x="17621" y="6817"/>
                    <a:pt x="14764" y="6817"/>
                    <a:pt x="12859" y="7769"/>
                  </a:cubicBezTo>
                  <a:close/>
                </a:path>
              </a:pathLst>
            </a:custGeom>
            <a:grpFill/>
            <a:ln w="9525" cap="flat">
              <a:noFill/>
              <a:prstDash val="solid"/>
              <a:miter/>
            </a:ln>
          </p:spPr>
          <p:txBody>
            <a:bodyPr rtlCol="0" anchor="ctr"/>
            <a:lstStyle/>
            <a:p>
              <a:endParaRPr lang="ru-RU"/>
            </a:p>
          </p:txBody>
        </p:sp>
        <p:sp>
          <p:nvSpPr>
            <p:cNvPr id="14" name="Полилиния: фигура 13">
              <a:extLst>
                <a:ext uri="{FF2B5EF4-FFF2-40B4-BE49-F238E27FC236}">
                  <a16:creationId xmlns:a16="http://schemas.microsoft.com/office/drawing/2014/main" id="{49907C32-7084-4D3D-A59B-A375877F71AD}"/>
                </a:ext>
              </a:extLst>
            </p:cNvPr>
            <p:cNvSpPr/>
            <p:nvPr/>
          </p:nvSpPr>
          <p:spPr>
            <a:xfrm>
              <a:off x="10687526" y="705326"/>
              <a:ext cx="19050" cy="19050"/>
            </a:xfrm>
            <a:custGeom>
              <a:avLst/>
              <a:gdLst>
                <a:gd name="connsiteX0" fmla="*/ 20479 w 19050"/>
                <a:gd name="connsiteY0" fmla="*/ 7144 h 19050"/>
                <a:gd name="connsiteX1" fmla="*/ 20479 w 19050"/>
                <a:gd name="connsiteY1" fmla="*/ 7144 h 19050"/>
                <a:gd name="connsiteX2" fmla="*/ 7144 w 19050"/>
                <a:gd name="connsiteY2" fmla="*/ 12859 h 19050"/>
                <a:gd name="connsiteX3" fmla="*/ 20479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20479" y="7144"/>
                  </a:moveTo>
                  <a:cubicBezTo>
                    <a:pt x="20479" y="7144"/>
                    <a:pt x="20479" y="7144"/>
                    <a:pt x="20479" y="7144"/>
                  </a:cubicBezTo>
                  <a:cubicBezTo>
                    <a:pt x="17622" y="10954"/>
                    <a:pt x="12859" y="11906"/>
                    <a:pt x="7144" y="12859"/>
                  </a:cubicBezTo>
                  <a:cubicBezTo>
                    <a:pt x="16669" y="15716"/>
                    <a:pt x="19526" y="11906"/>
                    <a:pt x="20479" y="7144"/>
                  </a:cubicBezTo>
                  <a:close/>
                </a:path>
              </a:pathLst>
            </a:custGeom>
            <a:grpFill/>
            <a:ln w="9525" cap="flat">
              <a:noFill/>
              <a:prstDash val="solid"/>
              <a:miter/>
            </a:ln>
          </p:spPr>
          <p:txBody>
            <a:bodyPr rtlCol="0" anchor="ctr"/>
            <a:lstStyle/>
            <a:p>
              <a:endParaRPr lang="ru-RU"/>
            </a:p>
          </p:txBody>
        </p:sp>
        <p:sp>
          <p:nvSpPr>
            <p:cNvPr id="15" name="Полилиния: фигура 14">
              <a:extLst>
                <a:ext uri="{FF2B5EF4-FFF2-40B4-BE49-F238E27FC236}">
                  <a16:creationId xmlns:a16="http://schemas.microsoft.com/office/drawing/2014/main" id="{3DAFC781-FE3F-4481-A5F5-3C04FD7CA7F8}"/>
                </a:ext>
              </a:extLst>
            </p:cNvPr>
            <p:cNvSpPr/>
            <p:nvPr/>
          </p:nvSpPr>
          <p:spPr>
            <a:xfrm>
              <a:off x="10709434" y="704120"/>
              <a:ext cx="19050" cy="19050"/>
            </a:xfrm>
            <a:custGeom>
              <a:avLst/>
              <a:gdLst>
                <a:gd name="connsiteX0" fmla="*/ 10954 w 19050"/>
                <a:gd name="connsiteY0" fmla="*/ 7397 h 19050"/>
                <a:gd name="connsiteX1" fmla="*/ 7144 w 19050"/>
                <a:gd name="connsiteY1" fmla="*/ 10255 h 19050"/>
                <a:gd name="connsiteX2" fmla="*/ 9049 w 19050"/>
                <a:gd name="connsiteY2" fmla="*/ 14065 h 19050"/>
                <a:gd name="connsiteX3" fmla="*/ 13811 w 19050"/>
                <a:gd name="connsiteY3" fmla="*/ 11207 h 19050"/>
                <a:gd name="connsiteX4" fmla="*/ 10954 w 19050"/>
                <a:gd name="connsiteY4" fmla="*/ 7397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0954" y="7397"/>
                  </a:moveTo>
                  <a:cubicBezTo>
                    <a:pt x="8097" y="6445"/>
                    <a:pt x="7144" y="8350"/>
                    <a:pt x="7144" y="10255"/>
                  </a:cubicBezTo>
                  <a:cubicBezTo>
                    <a:pt x="7144" y="12160"/>
                    <a:pt x="7144" y="14065"/>
                    <a:pt x="9049" y="14065"/>
                  </a:cubicBezTo>
                  <a:cubicBezTo>
                    <a:pt x="10954" y="14065"/>
                    <a:pt x="13811" y="13112"/>
                    <a:pt x="13811" y="11207"/>
                  </a:cubicBezTo>
                  <a:cubicBezTo>
                    <a:pt x="13811" y="9302"/>
                    <a:pt x="12859" y="8350"/>
                    <a:pt x="10954" y="7397"/>
                  </a:cubicBezTo>
                  <a:close/>
                </a:path>
              </a:pathLst>
            </a:custGeom>
            <a:grpFill/>
            <a:ln w="9525" cap="flat">
              <a:noFill/>
              <a:prstDash val="solid"/>
              <a:miter/>
            </a:ln>
          </p:spPr>
          <p:txBody>
            <a:bodyPr rtlCol="0" anchor="ctr"/>
            <a:lstStyle/>
            <a:p>
              <a:endParaRPr lang="ru-RU"/>
            </a:p>
          </p:txBody>
        </p:sp>
        <p:sp>
          <p:nvSpPr>
            <p:cNvPr id="16" name="Полилиния: фигура 15">
              <a:extLst>
                <a:ext uri="{FF2B5EF4-FFF2-40B4-BE49-F238E27FC236}">
                  <a16:creationId xmlns:a16="http://schemas.microsoft.com/office/drawing/2014/main" id="{B99F9665-61E0-4748-9D9C-CA33B922E34C}"/>
                </a:ext>
              </a:extLst>
            </p:cNvPr>
            <p:cNvSpPr/>
            <p:nvPr/>
          </p:nvSpPr>
          <p:spPr>
            <a:xfrm>
              <a:off x="10507504" y="72723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7144" y="7144"/>
                    <a:pt x="7144" y="7144"/>
                    <a:pt x="7144" y="7144"/>
                  </a:cubicBez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ru-RU"/>
            </a:p>
          </p:txBody>
        </p:sp>
        <p:sp>
          <p:nvSpPr>
            <p:cNvPr id="17" name="Полилиния: фигура 16">
              <a:extLst>
                <a:ext uri="{FF2B5EF4-FFF2-40B4-BE49-F238E27FC236}">
                  <a16:creationId xmlns:a16="http://schemas.microsoft.com/office/drawing/2014/main" id="{9EFF3303-3F19-425C-8705-0CF8C9DC81C5}"/>
                </a:ext>
              </a:extLst>
            </p:cNvPr>
            <p:cNvSpPr/>
            <p:nvPr/>
          </p:nvSpPr>
          <p:spPr>
            <a:xfrm>
              <a:off x="10508456" y="727234"/>
              <a:ext cx="19050" cy="9525"/>
            </a:xfrm>
            <a:custGeom>
              <a:avLst/>
              <a:gdLst>
                <a:gd name="connsiteX0" fmla="*/ 10954 w 19050"/>
                <a:gd name="connsiteY0" fmla="*/ 10954 h 9525"/>
                <a:gd name="connsiteX1" fmla="*/ 16669 w 19050"/>
                <a:gd name="connsiteY1" fmla="*/ 10001 h 9525"/>
                <a:gd name="connsiteX2" fmla="*/ 12859 w 19050"/>
                <a:gd name="connsiteY2" fmla="*/ 7144 h 9525"/>
                <a:gd name="connsiteX3" fmla="*/ 7144 w 19050"/>
                <a:gd name="connsiteY3" fmla="*/ 8096 h 9525"/>
                <a:gd name="connsiteX4" fmla="*/ 10954 w 19050"/>
                <a:gd name="connsiteY4" fmla="*/ 10954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10954" y="10954"/>
                  </a:moveTo>
                  <a:cubicBezTo>
                    <a:pt x="12859" y="11906"/>
                    <a:pt x="15716" y="11906"/>
                    <a:pt x="16669" y="10001"/>
                  </a:cubicBezTo>
                  <a:cubicBezTo>
                    <a:pt x="17621" y="8096"/>
                    <a:pt x="15716" y="7144"/>
                    <a:pt x="12859" y="7144"/>
                  </a:cubicBezTo>
                  <a:cubicBezTo>
                    <a:pt x="10954" y="7144"/>
                    <a:pt x="9049" y="8096"/>
                    <a:pt x="7144" y="8096"/>
                  </a:cubicBezTo>
                  <a:cubicBezTo>
                    <a:pt x="8096" y="9049"/>
                    <a:pt x="9049" y="10001"/>
                    <a:pt x="10954" y="10954"/>
                  </a:cubicBezTo>
                  <a:close/>
                </a:path>
              </a:pathLst>
            </a:custGeom>
            <a:grpFill/>
            <a:ln w="9525" cap="flat">
              <a:noFill/>
              <a:prstDash val="solid"/>
              <a:miter/>
            </a:ln>
          </p:spPr>
          <p:txBody>
            <a:bodyPr rtlCol="0" anchor="ctr"/>
            <a:lstStyle/>
            <a:p>
              <a:endParaRPr lang="ru-RU"/>
            </a:p>
          </p:txBody>
        </p:sp>
        <p:sp>
          <p:nvSpPr>
            <p:cNvPr id="18" name="Полилиния: фигура 17">
              <a:extLst>
                <a:ext uri="{FF2B5EF4-FFF2-40B4-BE49-F238E27FC236}">
                  <a16:creationId xmlns:a16="http://schemas.microsoft.com/office/drawing/2014/main" id="{D7946872-4362-46D9-8CC9-07439C1520AD}"/>
                </a:ext>
              </a:extLst>
            </p:cNvPr>
            <p:cNvSpPr/>
            <p:nvPr/>
          </p:nvSpPr>
          <p:spPr>
            <a:xfrm>
              <a:off x="10840879" y="689271"/>
              <a:ext cx="19050" cy="19050"/>
            </a:xfrm>
            <a:custGeom>
              <a:avLst/>
              <a:gdLst>
                <a:gd name="connsiteX0" fmla="*/ 14764 w 19050"/>
                <a:gd name="connsiteY0" fmla="*/ 7959 h 19050"/>
                <a:gd name="connsiteX1" fmla="*/ 10001 w 19050"/>
                <a:gd name="connsiteY1" fmla="*/ 8911 h 19050"/>
                <a:gd name="connsiteX2" fmla="*/ 7144 w 19050"/>
                <a:gd name="connsiteY2" fmla="*/ 11769 h 19050"/>
                <a:gd name="connsiteX3" fmla="*/ 12859 w 19050"/>
                <a:gd name="connsiteY3" fmla="*/ 11769 h 19050"/>
                <a:gd name="connsiteX4" fmla="*/ 14764 w 19050"/>
                <a:gd name="connsiteY4" fmla="*/ 79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764" y="7959"/>
                  </a:moveTo>
                  <a:cubicBezTo>
                    <a:pt x="12859" y="6054"/>
                    <a:pt x="10953" y="7959"/>
                    <a:pt x="10001" y="8911"/>
                  </a:cubicBezTo>
                  <a:cubicBezTo>
                    <a:pt x="9048" y="9864"/>
                    <a:pt x="9048" y="11769"/>
                    <a:pt x="7144" y="11769"/>
                  </a:cubicBezTo>
                  <a:cubicBezTo>
                    <a:pt x="9048" y="12721"/>
                    <a:pt x="10953" y="12721"/>
                    <a:pt x="12859" y="11769"/>
                  </a:cubicBezTo>
                  <a:cubicBezTo>
                    <a:pt x="15716" y="11769"/>
                    <a:pt x="16669" y="9864"/>
                    <a:pt x="14764" y="7959"/>
                  </a:cubicBezTo>
                  <a:close/>
                </a:path>
              </a:pathLst>
            </a:custGeom>
            <a:grpFill/>
            <a:ln w="9525" cap="flat">
              <a:noFill/>
              <a:prstDash val="solid"/>
              <a:miter/>
            </a:ln>
          </p:spPr>
          <p:txBody>
            <a:bodyPr rtlCol="0" anchor="ctr"/>
            <a:lstStyle/>
            <a:p>
              <a:endParaRPr lang="ru-RU"/>
            </a:p>
          </p:txBody>
        </p:sp>
        <p:sp>
          <p:nvSpPr>
            <p:cNvPr id="19" name="Полилиния: фигура 18">
              <a:extLst>
                <a:ext uri="{FF2B5EF4-FFF2-40B4-BE49-F238E27FC236}">
                  <a16:creationId xmlns:a16="http://schemas.microsoft.com/office/drawing/2014/main" id="{0722E2E0-3C8E-4B2F-8A52-71C9F544E409}"/>
                </a:ext>
              </a:extLst>
            </p:cNvPr>
            <p:cNvSpPr/>
            <p:nvPr/>
          </p:nvSpPr>
          <p:spPr>
            <a:xfrm>
              <a:off x="10840879" y="694849"/>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7144" y="7144"/>
                    <a:pt x="7144" y="7144"/>
                    <a:pt x="7144" y="7144"/>
                  </a:cubicBezTo>
                  <a:cubicBezTo>
                    <a:pt x="7144" y="7144"/>
                    <a:pt x="7144" y="7144"/>
                    <a:pt x="7144" y="7144"/>
                  </a:cubicBezTo>
                  <a:cubicBezTo>
                    <a:pt x="7144" y="7144"/>
                    <a:pt x="7144" y="7144"/>
                    <a:pt x="7144" y="7144"/>
                  </a:cubicBezTo>
                  <a:close/>
                </a:path>
              </a:pathLst>
            </a:custGeom>
            <a:grpFill/>
            <a:ln w="9525" cap="flat">
              <a:noFill/>
              <a:prstDash val="solid"/>
              <a:miter/>
            </a:ln>
          </p:spPr>
          <p:txBody>
            <a:bodyPr rtlCol="0" anchor="ctr"/>
            <a:lstStyle/>
            <a:p>
              <a:endParaRPr lang="ru-RU"/>
            </a:p>
          </p:txBody>
        </p:sp>
        <p:sp>
          <p:nvSpPr>
            <p:cNvPr id="20" name="Полилиния: фигура 19">
              <a:extLst>
                <a:ext uri="{FF2B5EF4-FFF2-40B4-BE49-F238E27FC236}">
                  <a16:creationId xmlns:a16="http://schemas.microsoft.com/office/drawing/2014/main" id="{A1BA4AC4-CD0B-44DD-9990-B36007D90878}"/>
                </a:ext>
              </a:extLst>
            </p:cNvPr>
            <p:cNvSpPr/>
            <p:nvPr/>
          </p:nvSpPr>
          <p:spPr>
            <a:xfrm>
              <a:off x="10669429" y="712573"/>
              <a:ext cx="19050" cy="9525"/>
            </a:xfrm>
            <a:custGeom>
              <a:avLst/>
              <a:gdLst>
                <a:gd name="connsiteX0" fmla="*/ 7144 w 19050"/>
                <a:gd name="connsiteY0" fmla="*/ 9422 h 9525"/>
                <a:gd name="connsiteX1" fmla="*/ 10953 w 19050"/>
                <a:gd name="connsiteY1" fmla="*/ 11327 h 9525"/>
                <a:gd name="connsiteX2" fmla="*/ 15716 w 19050"/>
                <a:gd name="connsiteY2" fmla="*/ 8470 h 9525"/>
                <a:gd name="connsiteX3" fmla="*/ 12859 w 19050"/>
                <a:gd name="connsiteY3" fmla="*/ 7517 h 9525"/>
                <a:gd name="connsiteX4" fmla="*/ 7144 w 19050"/>
                <a:gd name="connsiteY4" fmla="*/ 9422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7144" y="9422"/>
                  </a:moveTo>
                  <a:cubicBezTo>
                    <a:pt x="7144" y="11327"/>
                    <a:pt x="9048" y="11327"/>
                    <a:pt x="10953" y="11327"/>
                  </a:cubicBezTo>
                  <a:cubicBezTo>
                    <a:pt x="12859" y="10375"/>
                    <a:pt x="15716" y="11327"/>
                    <a:pt x="15716" y="8470"/>
                  </a:cubicBezTo>
                  <a:cubicBezTo>
                    <a:pt x="15716" y="8470"/>
                    <a:pt x="13811" y="7517"/>
                    <a:pt x="12859" y="7517"/>
                  </a:cubicBezTo>
                  <a:cubicBezTo>
                    <a:pt x="10001" y="6565"/>
                    <a:pt x="8096" y="7517"/>
                    <a:pt x="7144" y="9422"/>
                  </a:cubicBezTo>
                  <a:close/>
                </a:path>
              </a:pathLst>
            </a:custGeom>
            <a:grpFill/>
            <a:ln w="9525" cap="flat">
              <a:noFill/>
              <a:prstDash val="solid"/>
              <a:miter/>
            </a:ln>
          </p:spPr>
          <p:txBody>
            <a:bodyPr rtlCol="0" anchor="ctr"/>
            <a:lstStyle/>
            <a:p>
              <a:endParaRPr lang="ru-RU"/>
            </a:p>
          </p:txBody>
        </p:sp>
        <p:sp>
          <p:nvSpPr>
            <p:cNvPr id="21" name="Полилиния: фигура 20">
              <a:extLst>
                <a:ext uri="{FF2B5EF4-FFF2-40B4-BE49-F238E27FC236}">
                  <a16:creationId xmlns:a16="http://schemas.microsoft.com/office/drawing/2014/main" id="{C830D36A-1629-4436-8549-E0E830C74F05}"/>
                </a:ext>
              </a:extLst>
            </p:cNvPr>
            <p:cNvSpPr/>
            <p:nvPr/>
          </p:nvSpPr>
          <p:spPr>
            <a:xfrm>
              <a:off x="10548461" y="698659"/>
              <a:ext cx="19050" cy="9525"/>
            </a:xfrm>
            <a:custGeom>
              <a:avLst/>
              <a:gdLst>
                <a:gd name="connsiteX0" fmla="*/ 12859 w 19050"/>
                <a:gd name="connsiteY0" fmla="*/ 10001 h 9525"/>
                <a:gd name="connsiteX1" fmla="*/ 10001 w 19050"/>
                <a:gd name="connsiteY1" fmla="*/ 7144 h 9525"/>
                <a:gd name="connsiteX2" fmla="*/ 7144 w 19050"/>
                <a:gd name="connsiteY2" fmla="*/ 8096 h 9525"/>
                <a:gd name="connsiteX3" fmla="*/ 10001 w 19050"/>
                <a:gd name="connsiteY3" fmla="*/ 10954 h 9525"/>
                <a:gd name="connsiteX4" fmla="*/ 12859 w 19050"/>
                <a:gd name="connsiteY4" fmla="*/ 10001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12859" y="10001"/>
                  </a:moveTo>
                  <a:cubicBezTo>
                    <a:pt x="13811" y="8096"/>
                    <a:pt x="11906" y="7144"/>
                    <a:pt x="10001" y="7144"/>
                  </a:cubicBezTo>
                  <a:cubicBezTo>
                    <a:pt x="9049" y="7144"/>
                    <a:pt x="8096" y="8096"/>
                    <a:pt x="7144" y="8096"/>
                  </a:cubicBezTo>
                  <a:cubicBezTo>
                    <a:pt x="8096" y="9049"/>
                    <a:pt x="9049" y="10001"/>
                    <a:pt x="10001" y="10954"/>
                  </a:cubicBezTo>
                  <a:cubicBezTo>
                    <a:pt x="10953" y="10954"/>
                    <a:pt x="12859" y="10954"/>
                    <a:pt x="12859" y="10001"/>
                  </a:cubicBezTo>
                  <a:close/>
                </a:path>
              </a:pathLst>
            </a:custGeom>
            <a:grpFill/>
            <a:ln w="9525" cap="flat">
              <a:noFill/>
              <a:prstDash val="solid"/>
              <a:miter/>
            </a:ln>
          </p:spPr>
          <p:txBody>
            <a:bodyPr rtlCol="0" anchor="ctr"/>
            <a:lstStyle/>
            <a:p>
              <a:endParaRPr lang="ru-RU"/>
            </a:p>
          </p:txBody>
        </p:sp>
      </p:grpSp>
      <p:sp>
        <p:nvSpPr>
          <p:cNvPr id="159" name="Текст 13">
            <a:extLst>
              <a:ext uri="{FF2B5EF4-FFF2-40B4-BE49-F238E27FC236}">
                <a16:creationId xmlns:a16="http://schemas.microsoft.com/office/drawing/2014/main" id="{CE9C0A1F-F2A8-4A6C-B1CE-B90CA6ED0965}"/>
              </a:ext>
            </a:extLst>
          </p:cNvPr>
          <p:cNvSpPr>
            <a:spLocks noGrp="1"/>
          </p:cNvSpPr>
          <p:nvPr>
            <p:ph type="body" sz="quarter" idx="11"/>
          </p:nvPr>
        </p:nvSpPr>
        <p:spPr>
          <a:xfrm>
            <a:off x="1736512" y="4384636"/>
            <a:ext cx="2245731" cy="1971714"/>
          </a:xfrm>
        </p:spPr>
        <p:txBody>
          <a:bodyPr anchor="t">
            <a:normAutofit/>
          </a:bodyPr>
          <a:lstStyle>
            <a:lvl1pPr>
              <a:defRPr sz="2000"/>
            </a:lvl1pPr>
          </a:lstStyle>
          <a:p>
            <a:pPr lvl="0"/>
            <a:r>
              <a:rPr lang="ru-RU" dirty="0"/>
              <a:t>Образец текста</a:t>
            </a:r>
          </a:p>
        </p:txBody>
      </p:sp>
      <p:sp>
        <p:nvSpPr>
          <p:cNvPr id="160" name="Текст 13">
            <a:extLst>
              <a:ext uri="{FF2B5EF4-FFF2-40B4-BE49-F238E27FC236}">
                <a16:creationId xmlns:a16="http://schemas.microsoft.com/office/drawing/2014/main" id="{49862496-E724-4FC3-847E-F1134D7B9F8A}"/>
              </a:ext>
            </a:extLst>
          </p:cNvPr>
          <p:cNvSpPr>
            <a:spLocks noGrp="1"/>
          </p:cNvSpPr>
          <p:nvPr>
            <p:ph type="body" sz="quarter" idx="12"/>
          </p:nvPr>
        </p:nvSpPr>
        <p:spPr>
          <a:xfrm>
            <a:off x="4935653" y="4384636"/>
            <a:ext cx="2245731" cy="1971714"/>
          </a:xfrm>
        </p:spPr>
        <p:txBody>
          <a:bodyPr anchor="t">
            <a:normAutofit/>
          </a:bodyPr>
          <a:lstStyle>
            <a:lvl1pPr>
              <a:defRPr sz="2000"/>
            </a:lvl1pPr>
          </a:lstStyle>
          <a:p>
            <a:pPr lvl="0"/>
            <a:r>
              <a:rPr lang="ru-RU" dirty="0"/>
              <a:t>Образец текста</a:t>
            </a:r>
          </a:p>
        </p:txBody>
      </p:sp>
      <p:sp>
        <p:nvSpPr>
          <p:cNvPr id="161" name="Текст 13">
            <a:extLst>
              <a:ext uri="{FF2B5EF4-FFF2-40B4-BE49-F238E27FC236}">
                <a16:creationId xmlns:a16="http://schemas.microsoft.com/office/drawing/2014/main" id="{5B58C97A-3FA5-440B-9FEB-AE5FA3358C3F}"/>
              </a:ext>
            </a:extLst>
          </p:cNvPr>
          <p:cNvSpPr>
            <a:spLocks noGrp="1"/>
          </p:cNvSpPr>
          <p:nvPr>
            <p:ph type="body" sz="quarter" idx="13"/>
          </p:nvPr>
        </p:nvSpPr>
        <p:spPr>
          <a:xfrm>
            <a:off x="8270664" y="4384636"/>
            <a:ext cx="2245731" cy="1971714"/>
          </a:xfrm>
        </p:spPr>
        <p:txBody>
          <a:bodyPr anchor="t">
            <a:normAutofit/>
          </a:bodyPr>
          <a:lstStyle>
            <a:lvl1pPr>
              <a:defRPr sz="2000"/>
            </a:lvl1pPr>
          </a:lstStyle>
          <a:p>
            <a:pPr lvl="0"/>
            <a:r>
              <a:rPr lang="ru-RU" dirty="0"/>
              <a:t>Образец текста</a:t>
            </a:r>
          </a:p>
        </p:txBody>
      </p:sp>
    </p:spTree>
    <p:extLst>
      <p:ext uri="{BB962C8B-B14F-4D97-AF65-F5344CB8AC3E}">
        <p14:creationId xmlns:p14="http://schemas.microsoft.com/office/powerpoint/2010/main" val="407145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08058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595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08022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20762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138411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222065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3E96F0B-EFA5-42E9-A775-011AFA926B06}" type="datetimeFigureOut">
              <a:rPr lang="ru-RU" smtClean="0"/>
              <a:pPr/>
              <a:t>04.03.2026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AB169C-1499-470F-A434-F98E1C5BD522}" type="slidenum">
              <a:rPr lang="ru-RU" smtClean="0"/>
              <a:pPr/>
              <a:t>‹#›</a:t>
            </a:fld>
            <a:endParaRPr lang="ru-RU"/>
          </a:p>
        </p:txBody>
      </p:sp>
    </p:spTree>
    <p:extLst>
      <p:ext uri="{BB962C8B-B14F-4D97-AF65-F5344CB8AC3E}">
        <p14:creationId xmlns:p14="http://schemas.microsoft.com/office/powerpoint/2010/main" val="404747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B169C-1499-470F-A434-F98E1C5BD522}" type="slidenum">
              <a:rPr lang="ru-RU" smtClean="0"/>
              <a:pPr/>
              <a:t>‹#›</a:t>
            </a:fld>
            <a:endParaRPr lang="ru-RU"/>
          </a:p>
        </p:txBody>
      </p:sp>
    </p:spTree>
    <p:extLst>
      <p:ext uri="{BB962C8B-B14F-4D97-AF65-F5344CB8AC3E}">
        <p14:creationId xmlns:p14="http://schemas.microsoft.com/office/powerpoint/2010/main" val="345534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6F0B-EFA5-42E9-A775-011AFA926B06}" type="datetimeFigureOut">
              <a:rPr lang="ru-RU" smtClean="0"/>
              <a:pPr/>
              <a:t>04.03.2026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B169C-1499-470F-A434-F98E1C5BD522}" type="slidenum">
              <a:rPr lang="ru-RU" smtClean="0"/>
              <a:pPr/>
              <a:t>‹#›</a:t>
            </a:fld>
            <a:endParaRPr lang="ru-RU"/>
          </a:p>
        </p:txBody>
      </p:sp>
    </p:spTree>
    <p:extLst>
      <p:ext uri="{BB962C8B-B14F-4D97-AF65-F5344CB8AC3E}">
        <p14:creationId xmlns:p14="http://schemas.microsoft.com/office/powerpoint/2010/main" val="21673834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hyperlink" Target="https://cppm.kuro-mo.ru/index.php/diagnostika-professional-nykh-kompetentsij"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hyperlink" Target="https://cppm.kuro-mo.ru/index.php/diagnostika-professional-nykh-kompetentsij" TargetMode="External"/><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48.sv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8.svg"/></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png"/><Relationship Id="rId1" Type="http://schemas.openxmlformats.org/officeDocument/2006/relationships/slideLayout" Target="../slideLayouts/slideLayout18.xml"/><Relationship Id="rId4" Type="http://schemas.openxmlformats.org/officeDocument/2006/relationships/image" Target="../media/image48.sv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48.sv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48.svg"/></Relationships>
</file>

<file path=ppt/slides/_rels/slide49.xml.rels><?xml version="1.0" encoding="UTF-8" standalone="yes"?>
<Relationships xmlns="http://schemas.openxmlformats.org/package/2006/relationships"><Relationship Id="rId2" Type="http://schemas.openxmlformats.org/officeDocument/2006/relationships/hyperlink" Target="https://edsoo.ru/rabochie-programmy/"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edsoo.ru/mr-nachalnaya-shkola/" TargetMode="Externa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edsoo.ru/?Polozhenie_o_vnutrennej_sisteme_osenki_kachestva_obrazovanja_ru" TargetMode="Externa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hyperlink" Target="https://fgosreestr.edsoo.ru/extra-work-programs" TargetMode="Externa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gif"/><Relationship Id="rId1" Type="http://schemas.openxmlformats.org/officeDocument/2006/relationships/slideLayout" Target="../slideLayouts/slideLayout12.xml"/><Relationship Id="rId4" Type="http://schemas.openxmlformats.org/officeDocument/2006/relationships/hyperlink" Target="https://t.me/+16Da7791RydhMD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9">
            <a:extLst>
              <a:ext uri="{FF2B5EF4-FFF2-40B4-BE49-F238E27FC236}">
                <a16:creationId xmlns:a16="http://schemas.microsoft.com/office/drawing/2014/main" id="{D16BA606-578A-4603-9EF0-DE6F9ACB0719}"/>
              </a:ext>
            </a:extLst>
          </p:cNvPr>
          <p:cNvSpPr txBox="1">
            <a:spLocks/>
          </p:cNvSpPr>
          <p:nvPr/>
        </p:nvSpPr>
        <p:spPr>
          <a:xfrm>
            <a:off x="1324422" y="2417401"/>
            <a:ext cx="9543154" cy="101391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lnSpcReduction="10000"/>
          </a:bodyPr>
          <a:lstStyle>
            <a:lvl1pPr marL="0" indent="0" algn="ctr">
              <a:lnSpc>
                <a:spcPct val="90000"/>
              </a:lnSpc>
              <a:spcBef>
                <a:spcPts val="1000"/>
              </a:spcBef>
              <a:buSzTx/>
              <a:buFontTx/>
              <a:buNone/>
              <a:defRPr sz="24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8" indent="-320038">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a:lstStyle>
          <a:p>
            <a:pPr lvl="0">
              <a:lnSpc>
                <a:spcPct val="100000"/>
              </a:lnSpc>
              <a:defRPr sz="1800"/>
            </a:pPr>
            <a:r>
              <a:rPr lang="ru-RU" sz="3200" b="1" kern="1200" dirty="0">
                <a:solidFill>
                  <a:schemeClr val="accent5">
                    <a:lumMod val="50000"/>
                  </a:schemeClr>
                </a:solidFill>
                <a:latin typeface="+mj-lt"/>
                <a:ea typeface="+mj-ea"/>
                <a:cs typeface="+mj-cs"/>
              </a:rPr>
              <a:t>«Организация методического сопровождения профессионального роста педагогов»</a:t>
            </a:r>
          </a:p>
        </p:txBody>
      </p:sp>
      <p:sp>
        <p:nvSpPr>
          <p:cNvPr id="7" name="Shape 50">
            <a:extLst>
              <a:ext uri="{FF2B5EF4-FFF2-40B4-BE49-F238E27FC236}">
                <a16:creationId xmlns:a16="http://schemas.microsoft.com/office/drawing/2014/main" id="{7080CD41-C0CE-4C75-907B-63BEF5A9F0E6}"/>
              </a:ext>
            </a:extLst>
          </p:cNvPr>
          <p:cNvSpPr/>
          <p:nvPr/>
        </p:nvSpPr>
        <p:spPr>
          <a:xfrm>
            <a:off x="3950248" y="5656050"/>
            <a:ext cx="4291503" cy="2492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90000"/>
              </a:lnSpc>
              <a:spcBef>
                <a:spcPts val="1000"/>
              </a:spcBef>
              <a:defRPr sz="2400">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a:pPr>
            <a:r>
              <a:rPr kumimoji="0" lang="ru-RU" sz="1800" b="0" i="0" u="none" strike="noStrike" kern="0" cap="none" spc="0" normalizeH="0" baseline="0" noProof="0" dirty="0">
                <a:ln>
                  <a:noFill/>
                </a:ln>
                <a:solidFill>
                  <a:sysClr val="windowText" lastClr="000000"/>
                </a:solidFill>
                <a:effectLst/>
                <a:uLnTx/>
                <a:uFillTx/>
                <a:latin typeface="Calibri"/>
                <a:cs typeface="Calibri"/>
                <a:sym typeface="Calibri"/>
              </a:rPr>
              <a:t>04.03.2026</a:t>
            </a:r>
            <a:endParaRPr kumimoji="0" sz="1800" b="0" i="0" u="none" strike="noStrike" kern="0" cap="none" spc="0" normalizeH="0" baseline="0" noProof="0" dirty="0">
              <a:ln>
                <a:noFill/>
              </a:ln>
              <a:solidFill>
                <a:sysClr val="windowText" lastClr="000000"/>
              </a:solidFill>
              <a:effectLst/>
              <a:uLnTx/>
              <a:uFillTx/>
              <a:latin typeface="Calibri"/>
              <a:cs typeface="Calibri"/>
              <a:sym typeface="Calibri"/>
            </a:endParaRPr>
          </a:p>
        </p:txBody>
      </p:sp>
      <p:pic>
        <p:nvPicPr>
          <p:cNvPr id="5" name="Рисунок 4">
            <a:extLst>
              <a:ext uri="{FF2B5EF4-FFF2-40B4-BE49-F238E27FC236}">
                <a16:creationId xmlns:a16="http://schemas.microsoft.com/office/drawing/2014/main" id="{2B23D482-9E5B-4BD0-BF85-1A6717379A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56" b="45732"/>
          <a:stretch/>
        </p:blipFill>
        <p:spPr>
          <a:xfrm>
            <a:off x="4336160" y="4036726"/>
            <a:ext cx="3519680" cy="1013914"/>
          </a:xfrm>
          <a:prstGeom prst="rect">
            <a:avLst/>
          </a:prstGeom>
        </p:spPr>
      </p:pic>
      <p:sp>
        <p:nvSpPr>
          <p:cNvPr id="8" name="Shape 49">
            <a:extLst>
              <a:ext uri="{FF2B5EF4-FFF2-40B4-BE49-F238E27FC236}">
                <a16:creationId xmlns:a16="http://schemas.microsoft.com/office/drawing/2014/main" id="{40AD20AD-4A57-4B03-A939-916A1E133F8F}"/>
              </a:ext>
            </a:extLst>
          </p:cNvPr>
          <p:cNvSpPr txBox="1">
            <a:spLocks/>
          </p:cNvSpPr>
          <p:nvPr/>
        </p:nvSpPr>
        <p:spPr>
          <a:xfrm>
            <a:off x="1584399" y="1600930"/>
            <a:ext cx="9543154" cy="60541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0" indent="0" algn="ctr">
              <a:lnSpc>
                <a:spcPct val="90000"/>
              </a:lnSpc>
              <a:spcBef>
                <a:spcPts val="1000"/>
              </a:spcBef>
              <a:buSzTx/>
              <a:buFontTx/>
              <a:buNone/>
              <a:defRPr sz="24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8" indent="-320038">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a:lstStyle>
          <a:p>
            <a:pPr lvl="0">
              <a:lnSpc>
                <a:spcPct val="100000"/>
              </a:lnSpc>
              <a:defRPr sz="1800"/>
            </a:pPr>
            <a:r>
              <a:rPr lang="ru-RU" sz="3200" kern="1200" dirty="0">
                <a:solidFill>
                  <a:schemeClr val="tx1"/>
                </a:solidFill>
                <a:latin typeface="+mj-lt"/>
                <a:ea typeface="+mn-ea"/>
                <a:cs typeface="+mn-cs"/>
              </a:rPr>
              <a:t>Совещание руководителей ЭНШ</a:t>
            </a:r>
          </a:p>
        </p:txBody>
      </p:sp>
    </p:spTree>
    <p:extLst>
      <p:ext uri="{BB962C8B-B14F-4D97-AF65-F5344CB8AC3E}">
        <p14:creationId xmlns:p14="http://schemas.microsoft.com/office/powerpoint/2010/main" val="81099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русскому языку</a:t>
            </a:r>
          </a:p>
        </p:txBody>
      </p:sp>
      <p:graphicFrame>
        <p:nvGraphicFramePr>
          <p:cNvPr id="4" name="Таблица 3">
            <a:extLst>
              <a:ext uri="{FF2B5EF4-FFF2-40B4-BE49-F238E27FC236}">
                <a16:creationId xmlns:a16="http://schemas.microsoft.com/office/drawing/2014/main" id="{C6F07E28-0DD1-4613-8180-731078BA4E12}"/>
              </a:ext>
            </a:extLst>
          </p:cNvPr>
          <p:cNvGraphicFramePr>
            <a:graphicFrameLocks noGrp="1"/>
          </p:cNvGraphicFramePr>
          <p:nvPr>
            <p:extLst>
              <p:ext uri="{D42A27DB-BD31-4B8C-83A1-F6EECF244321}">
                <p14:modId xmlns:p14="http://schemas.microsoft.com/office/powerpoint/2010/main" val="2673507813"/>
              </p:ext>
            </p:extLst>
          </p:nvPr>
        </p:nvGraphicFramePr>
        <p:xfrm>
          <a:off x="454479" y="1177864"/>
          <a:ext cx="11487150" cy="4901916"/>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782616">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6805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ru-RU" sz="2000" kern="1200" dirty="0">
                          <a:solidFill>
                            <a:schemeClr val="tx1"/>
                          </a:solidFill>
                          <a:latin typeface="Calibri" panose="020F0502020204030204"/>
                          <a:ea typeface="+mn-ea"/>
                          <a:cs typeface="+mn-cs"/>
                        </a:rPr>
                        <a:t>Правильно списывать (без пропусков и искажений букв) слова и предложения, тексты объёмом не более 25 слов</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t>44 / 1,5%</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12704904"/>
                  </a:ext>
                </a:extLst>
              </a:tr>
              <a:tr h="10208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2.</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ru-RU" sz="2000" kern="1200" dirty="0">
                          <a:solidFill>
                            <a:schemeClr val="tx1"/>
                          </a:solidFill>
                          <a:latin typeface="Calibri" panose="020F0502020204030204"/>
                          <a:ea typeface="+mn-ea"/>
                          <a:cs typeface="+mn-cs"/>
                        </a:rPr>
                        <a:t>Применять изученные правила правописания: раздельное написание слов в предложении; знаки препинания в конце предложения</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t>41 / 1,4%</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58044847"/>
                  </a:ext>
                </a:extLst>
              </a:tr>
              <a:tr h="68053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3.</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ru-RU" sz="2000" kern="1200" dirty="0">
                          <a:solidFill>
                            <a:schemeClr val="tx1"/>
                          </a:solidFill>
                          <a:latin typeface="Calibri" panose="020F0502020204030204"/>
                          <a:ea typeface="+mn-ea"/>
                          <a:cs typeface="+mn-cs"/>
                        </a:rPr>
                        <a:t>Определять количество слогов в слове; делить слова на слоги (простые случаи: слова без стечения согласных)</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518224">
                <a:tc>
                  <a:txBody>
                    <a:bodyPr/>
                    <a:lstStyle/>
                    <a:p>
                      <a:pPr marL="0" indent="0">
                        <a:buFont typeface="+mj-lt"/>
                        <a:buNone/>
                      </a:pPr>
                      <a:r>
                        <a:rPr lang="ru-RU" sz="2000" dirty="0"/>
                        <a:t>4.</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ru-RU" sz="2000" kern="1200" dirty="0">
                          <a:solidFill>
                            <a:schemeClr val="tx1"/>
                          </a:solidFill>
                          <a:latin typeface="Calibri" panose="020F0502020204030204"/>
                          <a:ea typeface="+mn-ea"/>
                          <a:cs typeface="+mn-cs"/>
                        </a:rPr>
                        <a:t>Определять в слове ударный слог</a:t>
                      </a:r>
                    </a:p>
                    <a:p>
                      <a:pPr>
                        <a:lnSpc>
                          <a:spcPct val="100000"/>
                        </a:lnSpc>
                        <a:spcBef>
                          <a:spcPts val="0"/>
                        </a:spcBef>
                        <a:spcAft>
                          <a:spcPts val="0"/>
                        </a:spcAft>
                      </a:pPr>
                      <a:r>
                        <a:rPr lang="ru-RU" sz="2000" kern="1200" dirty="0">
                          <a:solidFill>
                            <a:schemeClr val="tx1"/>
                          </a:solidFill>
                          <a:latin typeface="Calibri" panose="020F0502020204030204"/>
                          <a:ea typeface="+mn-ea"/>
                          <a:cs typeface="+mn-cs"/>
                        </a:rPr>
                        <a:t> </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a:t>181 / 6,1%</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257153"/>
                  </a:ext>
                </a:extLst>
              </a:tr>
              <a:tr h="575429">
                <a:tc>
                  <a:txBody>
                    <a:bodyPr/>
                    <a:lstStyle/>
                    <a:p>
                      <a:pPr marL="0" indent="0">
                        <a:buFont typeface="+mj-lt"/>
                        <a:buNone/>
                      </a:pPr>
                      <a:r>
                        <a:rPr lang="ru-RU" sz="2000" dirty="0"/>
                        <a:t>5.</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ru-RU" sz="2000" kern="1200" dirty="0">
                          <a:solidFill>
                            <a:schemeClr val="tx1"/>
                          </a:solidFill>
                          <a:latin typeface="Calibri" panose="020F0502020204030204"/>
                          <a:ea typeface="+mn-ea"/>
                          <a:cs typeface="+mn-cs"/>
                        </a:rPr>
                        <a:t>Различать согласные звуки: звонкие и глухие.</a:t>
                      </a:r>
                    </a:p>
                    <a:p>
                      <a:pPr>
                        <a:lnSpc>
                          <a:spcPct val="100000"/>
                        </a:lnSpc>
                        <a:spcBef>
                          <a:spcPts val="0"/>
                        </a:spcBef>
                        <a:spcAft>
                          <a:spcPts val="0"/>
                        </a:spcAft>
                      </a:pPr>
                      <a:r>
                        <a:rPr lang="ru-RU" sz="2000" kern="1200" dirty="0">
                          <a:solidFill>
                            <a:schemeClr val="tx1"/>
                          </a:solidFill>
                          <a:latin typeface="Calibri" panose="020F0502020204030204"/>
                          <a:ea typeface="+mn-ea"/>
                          <a:cs typeface="+mn-cs"/>
                        </a:rPr>
                        <a:t> </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1" dirty="0">
                          <a:solidFill>
                            <a:srgbClr val="CC0000"/>
                          </a:solidFill>
                        </a:rPr>
                        <a:t>706 / 23,8%</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602286"/>
                  </a:ext>
                </a:extLst>
              </a:tr>
              <a:tr h="518224">
                <a:tc>
                  <a:txBody>
                    <a:bodyPr/>
                    <a:lstStyle/>
                    <a:p>
                      <a:pPr marL="0" indent="0">
                        <a:buFont typeface="+mj-lt"/>
                        <a:buNone/>
                      </a:pPr>
                      <a:r>
                        <a:rPr lang="ru-RU" sz="2000" dirty="0"/>
                        <a:t>6.</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r>
                        <a:rPr lang="ru-RU" sz="2000" kern="1200" dirty="0">
                          <a:solidFill>
                            <a:schemeClr val="tx1"/>
                          </a:solidFill>
                          <a:latin typeface="Calibri" panose="020F0502020204030204"/>
                          <a:ea typeface="+mn-ea"/>
                          <a:cs typeface="+mn-cs"/>
                        </a:rPr>
                        <a:t>Различать согласные звуки: мягкие и твёрдые</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gn="ctr"/>
                      <a:r>
                        <a:rPr lang="ru-RU" sz="2000" b="1" dirty="0">
                          <a:solidFill>
                            <a:srgbClr val="CC0000"/>
                          </a:solidFill>
                        </a:rPr>
                        <a:t>556 / 18,7%</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384670952"/>
                  </a:ext>
                </a:extLst>
              </a:tr>
            </a:tbl>
          </a:graphicData>
        </a:graphic>
      </p:graphicFrame>
    </p:spTree>
    <p:extLst>
      <p:ext uri="{BB962C8B-B14F-4D97-AF65-F5344CB8AC3E}">
        <p14:creationId xmlns:p14="http://schemas.microsoft.com/office/powerpoint/2010/main" val="243160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русскому языку</a:t>
            </a:r>
          </a:p>
        </p:txBody>
      </p:sp>
      <p:graphicFrame>
        <p:nvGraphicFramePr>
          <p:cNvPr id="5" name="Таблица 4">
            <a:extLst>
              <a:ext uri="{FF2B5EF4-FFF2-40B4-BE49-F238E27FC236}">
                <a16:creationId xmlns:a16="http://schemas.microsoft.com/office/drawing/2014/main" id="{8C071845-7652-4299-9EB9-E3B1561E964B}"/>
              </a:ext>
            </a:extLst>
          </p:cNvPr>
          <p:cNvGraphicFramePr>
            <a:graphicFrameLocks noGrp="1"/>
          </p:cNvGraphicFramePr>
          <p:nvPr>
            <p:extLst>
              <p:ext uri="{D42A27DB-BD31-4B8C-83A1-F6EECF244321}">
                <p14:modId xmlns:p14="http://schemas.microsoft.com/office/powerpoint/2010/main" val="882242085"/>
              </p:ext>
            </p:extLst>
          </p:nvPr>
        </p:nvGraphicFramePr>
        <p:xfrm>
          <a:off x="323850" y="1143001"/>
          <a:ext cx="11487150" cy="4766103"/>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639737">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8344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7.</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Различать гласные и согласные звуки (в том числе различать в словах согласный звук [й’] и гласный звук [и]); находить и подчёркивать буквы, обозначающие гласные звуки</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solidFill>
                            <a:schemeClr val="tx1"/>
                          </a:solidFill>
                        </a:rPr>
                        <a:t>69 / 2,3%</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12704904"/>
                  </a:ext>
                </a:extLst>
              </a:tr>
              <a:tr h="83443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8.</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Применять изученные правила правописания: прописная буква в начале предложения и в именах собственных (имена и фамилии людей, клички животных)</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solidFill>
                            <a:schemeClr val="tx1"/>
                          </a:solidFill>
                        </a:rPr>
                        <a:t>9 / 0,3%</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58044847"/>
                  </a:ext>
                </a:extLst>
              </a:tr>
              <a:tr h="7454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9.</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Применять изученные правила правописания: гласные после шипящих в сочетаниях «</a:t>
                      </a:r>
                      <a:r>
                        <a:rPr lang="ru-RU" sz="2000" kern="1200" dirty="0" err="1">
                          <a:solidFill>
                            <a:schemeClr val="tx1"/>
                          </a:solidFill>
                          <a:latin typeface="Calibri" panose="020F0502020204030204"/>
                          <a:ea typeface="+mn-ea"/>
                          <a:cs typeface="+mn-cs"/>
                        </a:rPr>
                        <a:t>ча</a:t>
                      </a:r>
                      <a:r>
                        <a:rPr lang="ru-RU" sz="2000" kern="1200" dirty="0">
                          <a:solidFill>
                            <a:schemeClr val="tx1"/>
                          </a:solidFill>
                          <a:latin typeface="Calibri" panose="020F0502020204030204"/>
                          <a:ea typeface="+mn-ea"/>
                          <a:cs typeface="+mn-cs"/>
                        </a:rPr>
                        <a:t>», «ща», «чу», «</a:t>
                      </a:r>
                      <a:r>
                        <a:rPr lang="ru-RU" sz="2000" kern="1200" dirty="0" err="1">
                          <a:solidFill>
                            <a:schemeClr val="tx1"/>
                          </a:solidFill>
                          <a:latin typeface="Calibri" panose="020F0502020204030204"/>
                          <a:ea typeface="+mn-ea"/>
                          <a:cs typeface="+mn-cs"/>
                        </a:rPr>
                        <a:t>щу</a:t>
                      </a:r>
                      <a:r>
                        <a:rPr lang="ru-RU" sz="2000" kern="1200" dirty="0">
                          <a:solidFill>
                            <a:schemeClr val="tx1"/>
                          </a:solidFill>
                          <a:latin typeface="Calibri" panose="020F0502020204030204"/>
                          <a:ea typeface="+mn-ea"/>
                          <a:cs typeface="+mn-cs"/>
                        </a:rPr>
                        <a:t>»</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solidFill>
                            <a:schemeClr val="tx1"/>
                          </a:solidFill>
                        </a:rPr>
                        <a:t>79 / 2,7%</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7454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10.</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Применять изученные правила правописания: перенос слов по слогам без учёта морфемного состава слова</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a:solidFill>
                            <a:schemeClr val="tx1"/>
                          </a:solidFill>
                        </a:rPr>
                        <a:t>63 / 2,1%</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2075271"/>
                  </a:ext>
                </a:extLst>
              </a:tr>
              <a:tr h="7454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11.</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Использовать знание последовательности букв русского алфавита для упорядочивания небольшого списка слов (не более 4-х слов)</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gn="ctr"/>
                      <a:r>
                        <a:rPr lang="ru-RU" sz="2000" kern="1200" dirty="0">
                          <a:solidFill>
                            <a:schemeClr val="tx1"/>
                          </a:solidFill>
                          <a:latin typeface="+mn-lt"/>
                          <a:ea typeface="+mn-ea"/>
                          <a:cs typeface="+mn-cs"/>
                        </a:rPr>
                        <a:t>258 / 8,7%</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4283898373"/>
                  </a:ext>
                </a:extLst>
              </a:tr>
            </a:tbl>
          </a:graphicData>
        </a:graphic>
      </p:graphicFrame>
    </p:spTree>
    <p:extLst>
      <p:ext uri="{BB962C8B-B14F-4D97-AF65-F5344CB8AC3E}">
        <p14:creationId xmlns:p14="http://schemas.microsoft.com/office/powerpoint/2010/main" val="181336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русскому языку</a:t>
            </a:r>
          </a:p>
        </p:txBody>
      </p:sp>
      <p:graphicFrame>
        <p:nvGraphicFramePr>
          <p:cNvPr id="4" name="Таблица 3">
            <a:extLst>
              <a:ext uri="{FF2B5EF4-FFF2-40B4-BE49-F238E27FC236}">
                <a16:creationId xmlns:a16="http://schemas.microsoft.com/office/drawing/2014/main" id="{B4184309-77BE-4E5B-99C1-8126A7C65090}"/>
              </a:ext>
            </a:extLst>
          </p:cNvPr>
          <p:cNvGraphicFramePr>
            <a:graphicFrameLocks noGrp="1"/>
          </p:cNvGraphicFramePr>
          <p:nvPr>
            <p:extLst>
              <p:ext uri="{D42A27DB-BD31-4B8C-83A1-F6EECF244321}">
                <p14:modId xmlns:p14="http://schemas.microsoft.com/office/powerpoint/2010/main" val="447145825"/>
              </p:ext>
            </p:extLst>
          </p:nvPr>
        </p:nvGraphicFramePr>
        <p:xfrm>
          <a:off x="352425" y="1371408"/>
          <a:ext cx="11487150" cy="4529625"/>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627372">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765717">
                <a:tc>
                  <a:txBody>
                    <a:bodyPr/>
                    <a:lstStyle/>
                    <a:p>
                      <a:pPr marL="0" indent="0">
                        <a:buFont typeface="+mj-lt"/>
                        <a:buNone/>
                      </a:pPr>
                      <a:r>
                        <a:rPr lang="ru-RU" sz="2000" dirty="0"/>
                        <a:t>12.</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Составлять текст из 2-3 предложений, вносить исправления в предложенный текст</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kern="1200" dirty="0">
                          <a:solidFill>
                            <a:schemeClr val="tx1"/>
                          </a:solidFill>
                          <a:latin typeface="Calibri" panose="020F0502020204030204"/>
                          <a:ea typeface="+mn-ea"/>
                          <a:cs typeface="+mn-cs"/>
                        </a:rPr>
                        <a:t>87 / 2,9%</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2948706"/>
                  </a:ext>
                </a:extLst>
              </a:tr>
              <a:tr h="765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13.</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Читать вслух и про себя (с пониманием) короткие тексты, отвечать на вопросы по содержанию прочитанного </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r>
                        <a:rPr lang="ru-RU" sz="2000" b="0" kern="1200" dirty="0">
                          <a:solidFill>
                            <a:schemeClr val="tx1"/>
                          </a:solidFill>
                          <a:latin typeface="Calibri" panose="020F0502020204030204"/>
                          <a:ea typeface="+mn-ea"/>
                          <a:cs typeface="+mn-cs"/>
                        </a:rPr>
                        <a:t>259 / 8,7%</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765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14.</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Читать вслух и про себя (с пониманием) короткие тексты, отвечать на вопросы по содержанию прочитанного</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1" kern="1200" dirty="0">
                          <a:solidFill>
                            <a:srgbClr val="CC0000"/>
                          </a:solidFill>
                          <a:latin typeface="+mn-lt"/>
                          <a:ea typeface="+mn-ea"/>
                          <a:cs typeface="+mn-cs"/>
                        </a:rPr>
                        <a:t>555 / 18,7%</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5481242"/>
                  </a:ext>
                </a:extLst>
              </a:tr>
              <a:tr h="765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15.</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Читать вслух и про себя (с пониманием) короткие тексты, отвечать на вопросы по содержанию прочитанного</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753322"/>
                  </a:ext>
                </a:extLst>
              </a:tr>
              <a:tr h="765717">
                <a:tc>
                  <a:txBody>
                    <a:bodyPr/>
                    <a:lstStyle/>
                    <a:p>
                      <a:pPr marL="0" indent="0">
                        <a:buFont typeface="+mj-lt"/>
                        <a:buNone/>
                      </a:pPr>
                      <a:r>
                        <a:rPr lang="ru-RU" sz="2000" dirty="0"/>
                        <a:t>16.</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Читать вслух и про себя (с пониманием) короткие тексты, подбирать заголовок, соответствующий содержанию текста</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gn="ctr"/>
                      <a:r>
                        <a:rPr lang="ru-RU" sz="2000" b="1" dirty="0">
                          <a:solidFill>
                            <a:srgbClr val="CC0000"/>
                          </a:solidFill>
                        </a:rPr>
                        <a:t>599 / 20%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939389705"/>
                  </a:ext>
                </a:extLst>
              </a:tr>
            </a:tbl>
          </a:graphicData>
        </a:graphic>
      </p:graphicFrame>
    </p:spTree>
    <p:extLst>
      <p:ext uri="{BB962C8B-B14F-4D97-AF65-F5344CB8AC3E}">
        <p14:creationId xmlns:p14="http://schemas.microsoft.com/office/powerpoint/2010/main" val="175267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18B6AF-360B-4978-97F2-3A4C6486B351}"/>
              </a:ext>
            </a:extLst>
          </p:cNvPr>
          <p:cNvSpPr txBox="1"/>
          <p:nvPr/>
        </p:nvSpPr>
        <p:spPr>
          <a:xfrm>
            <a:off x="357853" y="1304355"/>
            <a:ext cx="11476294" cy="1015663"/>
          </a:xfrm>
          <a:prstGeom prst="rect">
            <a:avLst/>
          </a:prstGeom>
          <a:noFill/>
        </p:spPr>
        <p:txBody>
          <a:bodyPr wrap="square">
            <a:spAutoFit/>
          </a:bodyPr>
          <a:lstStyle/>
          <a:p>
            <a:pPr algn="l" rtl="0"/>
            <a:r>
              <a:rPr lang="ru-RU" sz="2000" kern="1200" dirty="0">
                <a:solidFill>
                  <a:prstClr val="black"/>
                </a:solidFill>
                <a:latin typeface="Calibri" panose="020F0502020204030204"/>
                <a:ea typeface="+mn-ea"/>
                <a:cs typeface="+mn-cs"/>
              </a:rPr>
              <a:t>Наибольшие трудности при определении согласных звуков: звонких и глухих, мягких и твердых; при чтении вслух и про себя (с пониманием) коротких текстов, при ответе на вопросы, при подборе заголовка по содержанию текста</a:t>
            </a:r>
          </a:p>
        </p:txBody>
      </p:sp>
      <p:pic>
        <p:nvPicPr>
          <p:cNvPr id="4" name="Рисунок 3">
            <a:extLst>
              <a:ext uri="{FF2B5EF4-FFF2-40B4-BE49-F238E27FC236}">
                <a16:creationId xmlns:a16="http://schemas.microsoft.com/office/drawing/2014/main" id="{2779963C-5C92-42A3-8DC0-EE8AF4869E58}"/>
              </a:ext>
            </a:extLst>
          </p:cNvPr>
          <p:cNvPicPr>
            <a:picLocks noChangeAspect="1"/>
          </p:cNvPicPr>
          <p:nvPr/>
        </p:nvPicPr>
        <p:blipFill>
          <a:blip r:embed="rId2"/>
          <a:stretch>
            <a:fillRect/>
          </a:stretch>
        </p:blipFill>
        <p:spPr>
          <a:xfrm>
            <a:off x="357853" y="2511879"/>
            <a:ext cx="5569855" cy="1392464"/>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D5AD6A74-40E8-4F39-9E13-DEDC71DF5871}"/>
              </a:ext>
            </a:extLst>
          </p:cNvPr>
          <p:cNvPicPr>
            <a:picLocks noChangeAspect="1"/>
          </p:cNvPicPr>
          <p:nvPr/>
        </p:nvPicPr>
        <p:blipFill>
          <a:blip r:embed="rId3"/>
          <a:stretch>
            <a:fillRect/>
          </a:stretch>
        </p:blipFill>
        <p:spPr>
          <a:xfrm>
            <a:off x="357853" y="4288064"/>
            <a:ext cx="5569855" cy="1425049"/>
          </a:xfrm>
          <a:prstGeom prst="rect">
            <a:avLst/>
          </a:prstGeom>
          <a:ln>
            <a:noFill/>
          </a:ln>
          <a:effectLst>
            <a:outerShdw blurRad="292100" dist="139700" dir="2700000" algn="tl" rotWithShape="0">
              <a:srgbClr val="333333">
                <a:alpha val="65000"/>
              </a:srgbClr>
            </a:outerShdw>
          </a:effectLst>
        </p:spPr>
      </p:pic>
      <p:pic>
        <p:nvPicPr>
          <p:cNvPr id="9" name="Рисунок 8">
            <a:extLst>
              <a:ext uri="{FF2B5EF4-FFF2-40B4-BE49-F238E27FC236}">
                <a16:creationId xmlns:a16="http://schemas.microsoft.com/office/drawing/2014/main" id="{63870AB7-3144-4F06-BA1A-26BC8062C5A5}"/>
              </a:ext>
            </a:extLst>
          </p:cNvPr>
          <p:cNvPicPr>
            <a:picLocks noChangeAspect="1"/>
          </p:cNvPicPr>
          <p:nvPr/>
        </p:nvPicPr>
        <p:blipFill>
          <a:blip r:embed="rId4"/>
          <a:stretch>
            <a:fillRect/>
          </a:stretch>
        </p:blipFill>
        <p:spPr>
          <a:xfrm>
            <a:off x="5980475" y="2511879"/>
            <a:ext cx="5853672" cy="1392464"/>
          </a:xfrm>
          <a:prstGeom prst="rect">
            <a:avLst/>
          </a:prstGeom>
          <a:ln>
            <a:noFill/>
          </a:ln>
          <a:effectLst>
            <a:outerShdw blurRad="292100" dist="139700" dir="2700000" algn="tl" rotWithShape="0">
              <a:srgbClr val="333333">
                <a:alpha val="65000"/>
              </a:srgbClr>
            </a:outerShdw>
          </a:effectLst>
        </p:spPr>
      </p:pic>
      <p:pic>
        <p:nvPicPr>
          <p:cNvPr id="10" name="Рисунок 9">
            <a:extLst>
              <a:ext uri="{FF2B5EF4-FFF2-40B4-BE49-F238E27FC236}">
                <a16:creationId xmlns:a16="http://schemas.microsoft.com/office/drawing/2014/main" id="{B6CE4B66-7A90-4E66-83FD-B5716C5BA95E}"/>
              </a:ext>
            </a:extLst>
          </p:cNvPr>
          <p:cNvPicPr>
            <a:picLocks noChangeAspect="1"/>
          </p:cNvPicPr>
          <p:nvPr/>
        </p:nvPicPr>
        <p:blipFill>
          <a:blip r:embed="rId5"/>
          <a:stretch>
            <a:fillRect/>
          </a:stretch>
        </p:blipFill>
        <p:spPr>
          <a:xfrm>
            <a:off x="5980475" y="4288064"/>
            <a:ext cx="5853672" cy="1604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77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55">
            <a:extLst>
              <a:ext uri="{FF2B5EF4-FFF2-40B4-BE49-F238E27FC236}">
                <a16:creationId xmlns:a16="http://schemas.microsoft.com/office/drawing/2014/main" id="{51194DD0-D568-4052-A5E3-AFEC34B71A2F}"/>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
        <p:nvSpPr>
          <p:cNvPr id="3" name="Объект 2">
            <a:extLst>
              <a:ext uri="{FF2B5EF4-FFF2-40B4-BE49-F238E27FC236}">
                <a16:creationId xmlns:a16="http://schemas.microsoft.com/office/drawing/2014/main" id="{C92BE3AF-D252-4B2D-86FE-6428E87646F1}"/>
              </a:ext>
            </a:extLst>
          </p:cNvPr>
          <p:cNvSpPr txBox="1">
            <a:spLocks/>
          </p:cNvSpPr>
          <p:nvPr/>
        </p:nvSpPr>
        <p:spPr>
          <a:xfrm>
            <a:off x="471237" y="1214475"/>
            <a:ext cx="11249525" cy="492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ru-RU" sz="1600" b="1" dirty="0">
                <a:solidFill>
                  <a:srgbClr val="1D3152"/>
                </a:solidFill>
                <a:ea typeface="+mj-ea"/>
                <a:cs typeface="Calibri"/>
              </a:rPr>
              <a:t>Заместителям директора по учебно-воспитательной работе и методистам:</a:t>
            </a:r>
          </a:p>
          <a:p>
            <a:pPr marL="0" lvl="0" indent="0">
              <a:lnSpc>
                <a:spcPct val="100000"/>
              </a:lnSpc>
              <a:spcBef>
                <a:spcPts val="600"/>
              </a:spcBef>
              <a:buNone/>
              <a:tabLst>
                <a:tab pos="265113" algn="l"/>
              </a:tabLst>
              <a:defRPr/>
            </a:pPr>
            <a:r>
              <a:rPr lang="ru-RU" sz="1600" dirty="0">
                <a:solidFill>
                  <a:sysClr val="windowText" lastClr="000000"/>
                </a:solidFill>
              </a:rPr>
              <a:t>1.	Обеспечить корректировку рабочей программы по русскому языку с целью введения дополнительных часов по фонетике в рамках изучения других разделов или в рамках программы внеурочной деятельности по русскому языку.  </a:t>
            </a:r>
          </a:p>
          <a:p>
            <a:pPr marL="0" lvl="0" indent="0">
              <a:lnSpc>
                <a:spcPct val="100000"/>
              </a:lnSpc>
              <a:spcBef>
                <a:spcPts val="600"/>
              </a:spcBef>
              <a:buNone/>
              <a:tabLst>
                <a:tab pos="265113" algn="l"/>
              </a:tabLst>
              <a:defRPr/>
            </a:pPr>
            <a:r>
              <a:rPr lang="ru-RU" sz="1600" dirty="0">
                <a:solidFill>
                  <a:sysClr val="windowText" lastClr="000000"/>
                </a:solidFill>
              </a:rPr>
              <a:t>2.	Организовать методические практикумы по применению учителями эффективных приёмов, направленных на ликвидацию выявленных дефицитов по разным разделам курса русского языка. </a:t>
            </a:r>
          </a:p>
          <a:p>
            <a:pPr marL="0" lvl="0" indent="0">
              <a:lnSpc>
                <a:spcPct val="100000"/>
              </a:lnSpc>
              <a:spcBef>
                <a:spcPts val="600"/>
              </a:spcBef>
              <a:buNone/>
              <a:tabLst>
                <a:tab pos="265113" algn="l"/>
              </a:tabLst>
              <a:defRPr/>
            </a:pPr>
            <a:r>
              <a:rPr lang="ru-RU" sz="1600" dirty="0">
                <a:solidFill>
                  <a:sysClr val="windowText" lastClr="000000"/>
                </a:solidFill>
              </a:rPr>
              <a:t>3.	Контроль включения учителями в уроки русского языка работы, направленной на формирование навыка смыслового чтения.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ru-RU" sz="1600" b="1" dirty="0">
              <a:solidFill>
                <a:srgbClr val="1D3152"/>
              </a:solidFill>
              <a:ea typeface="+mj-ea"/>
              <a:cs typeface="Calibri"/>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ru-RU" sz="1600" b="1" dirty="0">
                <a:solidFill>
                  <a:srgbClr val="1D3152"/>
                </a:solidFill>
                <a:ea typeface="+mj-ea"/>
                <a:cs typeface="Calibri"/>
              </a:rPr>
              <a:t>Учителям: </a:t>
            </a:r>
          </a:p>
          <a:p>
            <a:pPr marL="0" lvl="0" indent="0">
              <a:lnSpc>
                <a:spcPct val="100000"/>
              </a:lnSpc>
              <a:spcBef>
                <a:spcPts val="600"/>
              </a:spcBef>
              <a:buNone/>
              <a:tabLst>
                <a:tab pos="265113" algn="l"/>
              </a:tabLst>
              <a:defRPr/>
            </a:pPr>
            <a:r>
              <a:rPr lang="ru-RU" sz="1600" dirty="0">
                <a:solidFill>
                  <a:sysClr val="windowText" lastClr="000000"/>
                </a:solidFill>
              </a:rPr>
              <a:t>1.	Систематически включать в урок русского языка задания, направленные на отработку умения различать согласные звуки по заданным характеристикам. Использовать в рамках урока эффективные приёмы, позволяющие достигнуть высокого уровня формируемого умения. </a:t>
            </a:r>
          </a:p>
          <a:p>
            <a:pPr marL="0" lvl="0" indent="0">
              <a:lnSpc>
                <a:spcPct val="100000"/>
              </a:lnSpc>
              <a:spcBef>
                <a:spcPts val="600"/>
              </a:spcBef>
              <a:buNone/>
              <a:tabLst>
                <a:tab pos="265113" algn="l"/>
              </a:tabLst>
              <a:defRPr/>
            </a:pPr>
            <a:r>
              <a:rPr lang="ru-RU" sz="1600" dirty="0">
                <a:solidFill>
                  <a:sysClr val="windowText" lastClr="000000"/>
                </a:solidFill>
              </a:rPr>
              <a:t>2.    Систематически включать в урок русского языка задания, направленные на формирование навыка смыслового чтения (анализ прочитанного упражнения, структура текста, части текста, тема текста, главная мысль текста, выбор подходящего заголовка, соответствующего теме или главной мысли текста, подбор пословицы, отражающей главную мысль текста. </a:t>
            </a:r>
          </a:p>
        </p:txBody>
      </p:sp>
      <p:cxnSp>
        <p:nvCxnSpPr>
          <p:cNvPr id="4" name="Прямая соединительная линия 3">
            <a:extLst>
              <a:ext uri="{FF2B5EF4-FFF2-40B4-BE49-F238E27FC236}">
                <a16:creationId xmlns:a16="http://schemas.microsoft.com/office/drawing/2014/main" id="{63BC8414-9C54-4E59-9B4D-827CBB274BD7}"/>
              </a:ext>
            </a:extLst>
          </p:cNvPr>
          <p:cNvCxnSpPr/>
          <p:nvPr/>
        </p:nvCxnSpPr>
        <p:spPr>
          <a:xfrm>
            <a:off x="579725" y="3429000"/>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562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EB2FB716-3579-47D8-9BC9-3D84D5C2E0C0}"/>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ea typeface="+mn-ea"/>
                <a:cs typeface="+mn-cs"/>
              </a:rPr>
              <a:t>Проверочную работу выполняли 2973 обучающихся из 122 образовательных организаций. </a:t>
            </a:r>
          </a:p>
        </p:txBody>
      </p:sp>
      <p:sp>
        <p:nvSpPr>
          <p:cNvPr id="5" name="TextBox 4">
            <a:extLst>
              <a:ext uri="{FF2B5EF4-FFF2-40B4-BE49-F238E27FC236}">
                <a16:creationId xmlns:a16="http://schemas.microsoft.com/office/drawing/2014/main" id="{EFDAE30D-0FC6-4170-977B-D3CD8AB4FC3F}"/>
              </a:ext>
            </a:extLst>
          </p:cNvPr>
          <p:cNvSpPr txBox="1"/>
          <p:nvPr/>
        </p:nvSpPr>
        <p:spPr>
          <a:xfrm>
            <a:off x="838200" y="2577092"/>
            <a:ext cx="3919780" cy="2419124"/>
          </a:xfrm>
          <a:prstGeom prst="rect">
            <a:avLst/>
          </a:prstGeom>
          <a:noFill/>
        </p:spPr>
        <p:txBody>
          <a:bodyPr wrap="square">
            <a:spAutoFit/>
          </a:bodyPr>
          <a:lstStyle/>
          <a:p>
            <a:pPr algn="l" rtl="0">
              <a:lnSpc>
                <a:spcPct val="90000"/>
              </a:lnSpc>
              <a:spcBef>
                <a:spcPts val="1000"/>
              </a:spcBef>
              <a:buFont typeface="Arial" panose="020B0604020202020204" pitchFamily="34" charset="0"/>
              <a:buNone/>
              <a:defRPr/>
            </a:pPr>
            <a:r>
              <a:rPr lang="ru-RU" sz="2800" kern="1200" dirty="0">
                <a:solidFill>
                  <a:prstClr val="black"/>
                </a:solidFill>
                <a:latin typeface="+mn-lt"/>
                <a:ea typeface="+mn-ea"/>
                <a:cs typeface="+mn-cs"/>
              </a:rPr>
              <a:t>С работой не справились 2 обучающихся, что составляет 0,06% от общего числа  выполнявших работу.</a:t>
            </a:r>
          </a:p>
        </p:txBody>
      </p:sp>
      <p:graphicFrame>
        <p:nvGraphicFramePr>
          <p:cNvPr id="6" name="Диаграмма 5">
            <a:extLst>
              <a:ext uri="{FF2B5EF4-FFF2-40B4-BE49-F238E27FC236}">
                <a16:creationId xmlns:a16="http://schemas.microsoft.com/office/drawing/2014/main" id="{16F9AD23-76A5-4695-9FEF-0DF2CF0D7BB2}"/>
              </a:ext>
            </a:extLst>
          </p:cNvPr>
          <p:cNvGraphicFramePr/>
          <p:nvPr>
            <p:extLst>
              <p:ext uri="{D42A27DB-BD31-4B8C-83A1-F6EECF244321}">
                <p14:modId xmlns:p14="http://schemas.microsoft.com/office/powerpoint/2010/main" val="602675742"/>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55">
            <a:extLst>
              <a:ext uri="{FF2B5EF4-FFF2-40B4-BE49-F238E27FC236}">
                <a16:creationId xmlns:a16="http://schemas.microsoft.com/office/drawing/2014/main" id="{379D359A-42E2-4061-93F2-4E08FF30BADE}"/>
              </a:ext>
            </a:extLst>
          </p:cNvPr>
          <p:cNvSpPr/>
          <p:nvPr/>
        </p:nvSpPr>
        <p:spPr>
          <a:xfrm>
            <a:off x="3253045" y="556134"/>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Литературное чтение</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Tree>
    <p:extLst>
      <p:ext uri="{BB962C8B-B14F-4D97-AF65-F5344CB8AC3E}">
        <p14:creationId xmlns:p14="http://schemas.microsoft.com/office/powerpoint/2010/main" val="111949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литературному чтению</a:t>
            </a:r>
          </a:p>
        </p:txBody>
      </p:sp>
      <p:graphicFrame>
        <p:nvGraphicFramePr>
          <p:cNvPr id="4" name="Таблица 3">
            <a:extLst>
              <a:ext uri="{FF2B5EF4-FFF2-40B4-BE49-F238E27FC236}">
                <a16:creationId xmlns:a16="http://schemas.microsoft.com/office/drawing/2014/main" id="{C6F07E28-0DD1-4613-8180-731078BA4E12}"/>
              </a:ext>
            </a:extLst>
          </p:cNvPr>
          <p:cNvGraphicFramePr>
            <a:graphicFrameLocks noGrp="1"/>
          </p:cNvGraphicFramePr>
          <p:nvPr>
            <p:extLst>
              <p:ext uri="{D42A27DB-BD31-4B8C-83A1-F6EECF244321}">
                <p14:modId xmlns:p14="http://schemas.microsoft.com/office/powerpoint/2010/main" val="2001621896"/>
              </p:ext>
            </p:extLst>
          </p:nvPr>
        </p:nvGraphicFramePr>
        <p:xfrm>
          <a:off x="454479" y="1177865"/>
          <a:ext cx="11487150" cy="4337304"/>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568853">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4192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Различать прозаическую (</a:t>
                      </a:r>
                      <a:r>
                        <a:rPr lang="ru-RU" sz="2000" kern="1200" dirty="0" err="1">
                          <a:solidFill>
                            <a:schemeClr val="tx1"/>
                          </a:solidFill>
                          <a:latin typeface="Calibri" panose="020F0502020204030204"/>
                          <a:ea typeface="+mn-ea"/>
                          <a:cs typeface="+mn-cs"/>
                        </a:rPr>
                        <a:t>нестихотворную</a:t>
                      </a:r>
                      <a:r>
                        <a:rPr lang="ru-RU" sz="2000" kern="1200" dirty="0">
                          <a:solidFill>
                            <a:schemeClr val="tx1"/>
                          </a:solidFill>
                          <a:latin typeface="Calibri" panose="020F0502020204030204"/>
                          <a:ea typeface="+mn-ea"/>
                          <a:cs typeface="+mn-cs"/>
                        </a:rPr>
                        <a:t>) и стихотворную речь</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12704904"/>
                  </a:ext>
                </a:extLst>
              </a:tr>
              <a:tr h="62882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2.</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Выбирать из предложенных подходящий заголовок, опираясь на содержание текста</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r>
                        <a:rPr lang="ru-RU" sz="2000" kern="1200" dirty="0">
                          <a:solidFill>
                            <a:schemeClr val="tx1"/>
                          </a:solidFill>
                          <a:latin typeface="Calibri" panose="020F0502020204030204"/>
                          <a:ea typeface="+mn-ea"/>
                          <a:cs typeface="+mn-cs"/>
                        </a:rPr>
                        <a:t>185 / 6,2%</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58044847"/>
                  </a:ext>
                </a:extLst>
              </a:tr>
              <a:tr h="7419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3.</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Понимать содержание прочитанного произведения: отвечать на вопросы по фактическому содержанию произведения</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494655">
                <a:tc>
                  <a:txBody>
                    <a:bodyPr/>
                    <a:lstStyle/>
                    <a:p>
                      <a:pPr marL="0" indent="0">
                        <a:buFont typeface="+mj-lt"/>
                        <a:buNone/>
                      </a:pPr>
                      <a:r>
                        <a:rPr lang="ru-RU" sz="2000" dirty="0"/>
                        <a:t>4.</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Определять последовательность событий в произведении</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dirty="0"/>
                        <a:t>58 / 2,0%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257153"/>
                  </a:ext>
                </a:extLst>
              </a:tr>
              <a:tr h="741982">
                <a:tc>
                  <a:txBody>
                    <a:bodyPr/>
                    <a:lstStyle/>
                    <a:p>
                      <a:pPr marL="0" indent="0">
                        <a:buFont typeface="+mj-lt"/>
                        <a:buNone/>
                      </a:pPr>
                      <a:r>
                        <a:rPr lang="ru-RU" sz="2000" dirty="0"/>
                        <a:t>5.</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Понимать содержание прочитанного произведения: отвечать на вопросы по фактическому содержанию произведения</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rPr>
                        <a:t>46 / 1,6%</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602286"/>
                  </a:ext>
                </a:extLst>
              </a:tr>
              <a:tr h="494655">
                <a:tc>
                  <a:txBody>
                    <a:bodyPr/>
                    <a:lstStyle/>
                    <a:p>
                      <a:pPr marL="0" indent="0">
                        <a:buFont typeface="+mj-lt"/>
                        <a:buNone/>
                      </a:pPr>
                      <a:r>
                        <a:rPr lang="ru-RU" sz="2000" dirty="0"/>
                        <a:t>6.</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Выбирать пословицу, соответствующую основной мысли произведения</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gn="ctr"/>
                      <a:r>
                        <a:rPr lang="ru-RU" sz="2000" b="1" dirty="0">
                          <a:solidFill>
                            <a:srgbClr val="CC0000"/>
                          </a:solidFill>
                        </a:rPr>
                        <a:t>371 / 12,5%</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384670952"/>
                  </a:ext>
                </a:extLst>
              </a:tr>
            </a:tbl>
          </a:graphicData>
        </a:graphic>
      </p:graphicFrame>
    </p:spTree>
    <p:extLst>
      <p:ext uri="{BB962C8B-B14F-4D97-AF65-F5344CB8AC3E}">
        <p14:creationId xmlns:p14="http://schemas.microsoft.com/office/powerpoint/2010/main" val="145316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литературному чтению</a:t>
            </a:r>
          </a:p>
        </p:txBody>
      </p:sp>
      <p:graphicFrame>
        <p:nvGraphicFramePr>
          <p:cNvPr id="5" name="Таблица 4">
            <a:extLst>
              <a:ext uri="{FF2B5EF4-FFF2-40B4-BE49-F238E27FC236}">
                <a16:creationId xmlns:a16="http://schemas.microsoft.com/office/drawing/2014/main" id="{8C071845-7652-4299-9EB9-E3B1561E964B}"/>
              </a:ext>
            </a:extLst>
          </p:cNvPr>
          <p:cNvGraphicFramePr>
            <a:graphicFrameLocks noGrp="1"/>
          </p:cNvGraphicFramePr>
          <p:nvPr>
            <p:extLst>
              <p:ext uri="{D42A27DB-BD31-4B8C-83A1-F6EECF244321}">
                <p14:modId xmlns:p14="http://schemas.microsoft.com/office/powerpoint/2010/main" val="2584495434"/>
              </p:ext>
            </p:extLst>
          </p:nvPr>
        </p:nvGraphicFramePr>
        <p:xfrm>
          <a:off x="323850" y="1143000"/>
          <a:ext cx="11487150" cy="4921155"/>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648272">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46243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7.</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Объяснять значение слова с использованием словаря</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0" kern="1200" dirty="0">
                          <a:solidFill>
                            <a:schemeClr val="tx1"/>
                          </a:solidFill>
                          <a:latin typeface="Calibri" panose="020F0502020204030204"/>
                          <a:ea typeface="+mn-ea"/>
                          <a:cs typeface="+mn-cs"/>
                        </a:rPr>
                        <a:t>46 / 1,6%</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12704904"/>
                  </a:ext>
                </a:extLst>
              </a:tr>
              <a:tr h="7096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8.</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Выбирать из предложенных предложение, соответствующее главной мысли произведения</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r>
                        <a:rPr lang="ru-RU" sz="2000" b="1" kern="1200" dirty="0">
                          <a:solidFill>
                            <a:srgbClr val="C00000"/>
                          </a:solidFill>
                          <a:latin typeface="Calibri" panose="020F0502020204030204"/>
                          <a:ea typeface="+mn-ea"/>
                          <a:cs typeface="+mn-cs"/>
                        </a:rPr>
                        <a:t>655 / 22%</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58044847"/>
                  </a:ext>
                </a:extLst>
              </a:tr>
              <a:tr h="521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9.</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Понимать содержание прочитанного произведения: характеризовать поступки героя (положительные и отрицательные), подтверждая свой ответ строчками их текста произведения</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0" dirty="0">
                          <a:solidFill>
                            <a:schemeClr val="tx1"/>
                          </a:solidFill>
                        </a:rPr>
                        <a:t>66 / 2,2%</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5075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10.</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0"/>
                        </a:spcAft>
                      </a:pPr>
                      <a:r>
                        <a:rPr lang="ru-RU" sz="2000" kern="1200" dirty="0">
                          <a:solidFill>
                            <a:schemeClr val="tx1"/>
                          </a:solidFill>
                          <a:latin typeface="Calibri" panose="020F0502020204030204"/>
                          <a:ea typeface="+mn-ea"/>
                          <a:cs typeface="+mn-cs"/>
                        </a:rPr>
                        <a:t>Понимать содержание прочитанного произведения: характеризовать поступки героя (положительные и отрицательные), находить верное суждение </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rPr>
                        <a:t>0</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2075271"/>
                  </a:ext>
                </a:extLst>
              </a:tr>
              <a:tr h="8168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11.</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Выбирать верное суждение, соответствующее главной мысли произведения</a:t>
                      </a:r>
                    </a:p>
                    <a:p>
                      <a:pPr marR="58420">
                        <a:lnSpc>
                          <a:spcPct val="100000"/>
                        </a:lnSpc>
                        <a:spcAft>
                          <a:spcPts val="0"/>
                        </a:spcAft>
                      </a:pPr>
                      <a:r>
                        <a:rPr lang="ru-RU" sz="2000" kern="1200" dirty="0">
                          <a:solidFill>
                            <a:schemeClr val="tx1"/>
                          </a:solidFill>
                          <a:latin typeface="Calibri" panose="020F0502020204030204"/>
                          <a:ea typeface="+mn-ea"/>
                          <a:cs typeface="+mn-cs"/>
                        </a:rPr>
                        <a:t> </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gn="ctr"/>
                      <a:r>
                        <a:rPr lang="ru-RU" sz="2000" b="1" kern="1200" dirty="0">
                          <a:solidFill>
                            <a:srgbClr val="C00000"/>
                          </a:solidFill>
                          <a:latin typeface="Calibri" panose="020F0502020204030204"/>
                          <a:ea typeface="+mn-ea"/>
                          <a:cs typeface="+mn-cs"/>
                        </a:rPr>
                        <a:t>334 / 11,2%</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4283898373"/>
                  </a:ext>
                </a:extLst>
              </a:tr>
            </a:tbl>
          </a:graphicData>
        </a:graphic>
      </p:graphicFrame>
    </p:spTree>
    <p:extLst>
      <p:ext uri="{BB962C8B-B14F-4D97-AF65-F5344CB8AC3E}">
        <p14:creationId xmlns:p14="http://schemas.microsoft.com/office/powerpoint/2010/main" val="47436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87A70F-A4DA-4F23-89F0-0D6FB6DCEE49}"/>
              </a:ext>
            </a:extLst>
          </p:cNvPr>
          <p:cNvSpPr txBox="1"/>
          <p:nvPr/>
        </p:nvSpPr>
        <p:spPr>
          <a:xfrm>
            <a:off x="407905" y="1229471"/>
            <a:ext cx="11376190" cy="1015663"/>
          </a:xfrm>
          <a:prstGeom prst="rect">
            <a:avLst/>
          </a:prstGeom>
          <a:noFill/>
        </p:spPr>
        <p:txBody>
          <a:bodyPr wrap="square">
            <a:spAutoFit/>
          </a:bodyPr>
          <a:lstStyle/>
          <a:p>
            <a:pPr algn="l" rtl="0"/>
            <a:r>
              <a:rPr lang="ru-RU" sz="2000" kern="1200" dirty="0">
                <a:solidFill>
                  <a:prstClr val="black"/>
                </a:solidFill>
                <a:latin typeface="Calibri" panose="020F0502020204030204"/>
                <a:ea typeface="+mn-ea"/>
                <a:cs typeface="+mn-cs"/>
              </a:rPr>
              <a:t>Наибольшие трудности при выборе пословицы, соответствующей основной мысли произведения; из предложенных предложение, соответствующее главной мысли произведения; верного суждения, соответствующего главной мысли произведения.</a:t>
            </a:r>
          </a:p>
        </p:txBody>
      </p:sp>
      <p:pic>
        <p:nvPicPr>
          <p:cNvPr id="5" name="Рисунок 4">
            <a:extLst>
              <a:ext uri="{FF2B5EF4-FFF2-40B4-BE49-F238E27FC236}">
                <a16:creationId xmlns:a16="http://schemas.microsoft.com/office/drawing/2014/main" id="{31C9BA47-DBA6-4136-B896-2588B5D0C37A}"/>
              </a:ext>
            </a:extLst>
          </p:cNvPr>
          <p:cNvPicPr>
            <a:picLocks noChangeAspect="1"/>
          </p:cNvPicPr>
          <p:nvPr/>
        </p:nvPicPr>
        <p:blipFill>
          <a:blip r:embed="rId2"/>
          <a:stretch>
            <a:fillRect/>
          </a:stretch>
        </p:blipFill>
        <p:spPr>
          <a:xfrm>
            <a:off x="407905" y="2379633"/>
            <a:ext cx="5238520" cy="1812984"/>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49A1FB43-E3D2-40F7-AF4F-8761AE408C6F}"/>
              </a:ext>
            </a:extLst>
          </p:cNvPr>
          <p:cNvPicPr>
            <a:picLocks noChangeAspect="1"/>
          </p:cNvPicPr>
          <p:nvPr/>
        </p:nvPicPr>
        <p:blipFill>
          <a:blip r:embed="rId3"/>
          <a:stretch>
            <a:fillRect/>
          </a:stretch>
        </p:blipFill>
        <p:spPr>
          <a:xfrm>
            <a:off x="407905" y="4260681"/>
            <a:ext cx="5238520" cy="1751708"/>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993FEF74-64B8-4116-BC9E-5CFA25545593}"/>
              </a:ext>
            </a:extLst>
          </p:cNvPr>
          <p:cNvPicPr>
            <a:picLocks noChangeAspect="1"/>
          </p:cNvPicPr>
          <p:nvPr/>
        </p:nvPicPr>
        <p:blipFill>
          <a:blip r:embed="rId4"/>
          <a:stretch>
            <a:fillRect/>
          </a:stretch>
        </p:blipFill>
        <p:spPr>
          <a:xfrm>
            <a:off x="5926890" y="3265714"/>
            <a:ext cx="5857205" cy="2105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32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55">
            <a:extLst>
              <a:ext uri="{FF2B5EF4-FFF2-40B4-BE49-F238E27FC236}">
                <a16:creationId xmlns:a16="http://schemas.microsoft.com/office/drawing/2014/main" id="{51194DD0-D568-4052-A5E3-AFEC34B71A2F}"/>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
        <p:nvSpPr>
          <p:cNvPr id="3" name="Объект 2">
            <a:extLst>
              <a:ext uri="{FF2B5EF4-FFF2-40B4-BE49-F238E27FC236}">
                <a16:creationId xmlns:a16="http://schemas.microsoft.com/office/drawing/2014/main" id="{C92BE3AF-D252-4B2D-86FE-6428E87646F1}"/>
              </a:ext>
            </a:extLst>
          </p:cNvPr>
          <p:cNvSpPr txBox="1">
            <a:spLocks/>
          </p:cNvSpPr>
          <p:nvPr/>
        </p:nvSpPr>
        <p:spPr>
          <a:xfrm>
            <a:off x="493294" y="1376341"/>
            <a:ext cx="11249525" cy="4105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ru-RU" sz="1600" b="1" dirty="0">
                <a:solidFill>
                  <a:srgbClr val="1D3152"/>
                </a:solidFill>
                <a:ea typeface="+mj-ea"/>
                <a:cs typeface="Calibri"/>
              </a:rPr>
              <a:t>Заместителям директора по учебно-воспитательной работе и методистам:</a:t>
            </a:r>
          </a:p>
          <a:p>
            <a:pPr marL="0" lvl="0" indent="0">
              <a:lnSpc>
                <a:spcPct val="100000"/>
              </a:lnSpc>
              <a:spcBef>
                <a:spcPts val="600"/>
              </a:spcBef>
              <a:buNone/>
              <a:tabLst>
                <a:tab pos="265113" algn="l"/>
              </a:tabLst>
              <a:defRPr/>
            </a:pPr>
            <a:r>
              <a:rPr lang="ru-RU" sz="1600" dirty="0">
                <a:solidFill>
                  <a:sysClr val="windowText" lastClr="000000"/>
                </a:solidFill>
              </a:rPr>
              <a:t>1.	Организовать проведение промежуточных срезовых работ, направленных на проверку уровня сформированности умений, выявленных в качестве дефицитов.  </a:t>
            </a:r>
          </a:p>
          <a:p>
            <a:pPr marL="0" lvl="0" indent="0">
              <a:lnSpc>
                <a:spcPct val="100000"/>
              </a:lnSpc>
              <a:spcBef>
                <a:spcPts val="600"/>
              </a:spcBef>
              <a:buNone/>
              <a:tabLst>
                <a:tab pos="265113" algn="l"/>
              </a:tabLst>
              <a:defRPr/>
            </a:pPr>
            <a:r>
              <a:rPr lang="ru-RU" sz="1600" dirty="0">
                <a:solidFill>
                  <a:sysClr val="windowText" lastClr="000000"/>
                </a:solidFill>
              </a:rPr>
              <a:t>2.	При посещении уроков литературного чтения контролировать включение в урок приёмов индивидуальной работы с учениками, направленной на анализ произведения, в том числе работа с пословицами. </a:t>
            </a:r>
          </a:p>
          <a:p>
            <a:pPr marL="0" lvl="0" indent="0">
              <a:lnSpc>
                <a:spcPct val="100000"/>
              </a:lnSpc>
              <a:spcBef>
                <a:spcPts val="600"/>
              </a:spcBef>
              <a:buNone/>
              <a:tabLst>
                <a:tab pos="265113" algn="l"/>
              </a:tabLst>
              <a:defRPr/>
            </a:pPr>
            <a:r>
              <a:rPr lang="ru-RU" sz="1600" dirty="0">
                <a:solidFill>
                  <a:sysClr val="windowText" lastClr="000000"/>
                </a:solidFill>
              </a:rPr>
              <a:t>3.	Продумать организацию внеурочной деятельности, направленную в том числе на ликвидацию выявленных дефицитов.</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ru-RU" sz="1600" b="1" dirty="0">
              <a:solidFill>
                <a:srgbClr val="1D3152"/>
              </a:solidFill>
              <a:ea typeface="+mj-ea"/>
              <a:cs typeface="Calibri"/>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ru-RU" sz="1600" b="1" dirty="0">
                <a:solidFill>
                  <a:srgbClr val="1D3152"/>
                </a:solidFill>
                <a:ea typeface="+mj-ea"/>
                <a:cs typeface="Calibri"/>
              </a:rPr>
              <a:t>Учителям: </a:t>
            </a:r>
          </a:p>
          <a:p>
            <a:pPr marL="0" lvl="0" indent="0">
              <a:lnSpc>
                <a:spcPct val="100000"/>
              </a:lnSpc>
              <a:spcBef>
                <a:spcPts val="600"/>
              </a:spcBef>
              <a:buNone/>
              <a:tabLst>
                <a:tab pos="265113" algn="l"/>
              </a:tabLst>
              <a:defRPr/>
            </a:pPr>
            <a:r>
              <a:rPr lang="ru-RU" sz="1600" dirty="0">
                <a:solidFill>
                  <a:sysClr val="windowText" lastClr="000000"/>
                </a:solidFill>
              </a:rPr>
              <a:t>1.	Организовать систематическую работу (на каждом уроке), направленную на умение различать тему и основную мысль текста. </a:t>
            </a:r>
          </a:p>
          <a:p>
            <a:pPr marL="0" lvl="0" indent="0">
              <a:lnSpc>
                <a:spcPct val="100000"/>
              </a:lnSpc>
              <a:spcBef>
                <a:spcPts val="600"/>
              </a:spcBef>
              <a:buNone/>
              <a:tabLst>
                <a:tab pos="265113" algn="l"/>
              </a:tabLst>
              <a:defRPr/>
            </a:pPr>
            <a:r>
              <a:rPr lang="ru-RU" sz="1600" dirty="0">
                <a:solidFill>
                  <a:sysClr val="windowText" lastClr="000000"/>
                </a:solidFill>
              </a:rPr>
              <a:t>2. Организовать систематическую работу (на каждом уроке), направленную на формирование навыков индивидуальной работы обучающихся анализу прочитанного произведения, пониманию смысла прочитанного и выбора пословицы, соответствующей содержанию прочитанного. </a:t>
            </a:r>
          </a:p>
        </p:txBody>
      </p:sp>
      <p:cxnSp>
        <p:nvCxnSpPr>
          <p:cNvPr id="4" name="Прямая соединительная линия 3">
            <a:extLst>
              <a:ext uri="{FF2B5EF4-FFF2-40B4-BE49-F238E27FC236}">
                <a16:creationId xmlns:a16="http://schemas.microsoft.com/office/drawing/2014/main" id="{63BC8414-9C54-4E59-9B4D-827CBB274BD7}"/>
              </a:ext>
            </a:extLst>
          </p:cNvPr>
          <p:cNvCxnSpPr/>
          <p:nvPr/>
        </p:nvCxnSpPr>
        <p:spPr>
          <a:xfrm>
            <a:off x="493294" y="3306578"/>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4597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7651" y="2008685"/>
            <a:ext cx="10616697" cy="1718363"/>
          </a:xfrm>
        </p:spPr>
        <p:txBody>
          <a:bodyPr>
            <a:noAutofit/>
          </a:bodyPr>
          <a:lstStyle/>
          <a:p>
            <a:pPr>
              <a:lnSpc>
                <a:spcPct val="100000"/>
              </a:lnSpc>
            </a:pPr>
            <a:r>
              <a:rPr lang="ru-RU" sz="3600" b="1" dirty="0">
                <a:solidFill>
                  <a:srgbClr val="373C59"/>
                </a:solidFill>
              </a:rPr>
              <a:t>Итоги проверочных работ за 1-й класс </a:t>
            </a:r>
            <a:br>
              <a:rPr lang="ru-RU" sz="3600" b="1" dirty="0">
                <a:solidFill>
                  <a:srgbClr val="373C59"/>
                </a:solidFill>
              </a:rPr>
            </a:br>
            <a:r>
              <a:rPr lang="ru-RU" sz="3600" b="1" dirty="0">
                <a:solidFill>
                  <a:srgbClr val="373C59"/>
                </a:solidFill>
              </a:rPr>
              <a:t>по проекту «Эффективная начальная школа» </a:t>
            </a:r>
            <a:br>
              <a:rPr lang="ru-RU" sz="3600" b="1" dirty="0">
                <a:solidFill>
                  <a:srgbClr val="373C59"/>
                </a:solidFill>
              </a:rPr>
            </a:br>
            <a:endParaRPr lang="ru-RU" sz="2400" b="1" dirty="0">
              <a:solidFill>
                <a:srgbClr val="373C59"/>
              </a:solidFill>
            </a:endParaRPr>
          </a:p>
        </p:txBody>
      </p:sp>
    </p:spTree>
    <p:extLst>
      <p:ext uri="{BB962C8B-B14F-4D97-AF65-F5344CB8AC3E}">
        <p14:creationId xmlns:p14="http://schemas.microsoft.com/office/powerpoint/2010/main" val="186933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EB2FB716-3579-47D8-9BC9-3D84D5C2E0C0}"/>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ea typeface="+mn-ea"/>
                <a:cs typeface="+mn-cs"/>
              </a:rPr>
              <a:t>Проверочную работу выполняли 2981 обучающийся из 122 образовательных организаций. </a:t>
            </a:r>
          </a:p>
        </p:txBody>
      </p:sp>
      <p:sp>
        <p:nvSpPr>
          <p:cNvPr id="5" name="TextBox 4">
            <a:extLst>
              <a:ext uri="{FF2B5EF4-FFF2-40B4-BE49-F238E27FC236}">
                <a16:creationId xmlns:a16="http://schemas.microsoft.com/office/drawing/2014/main" id="{EFDAE30D-0FC6-4170-977B-D3CD8AB4FC3F}"/>
              </a:ext>
            </a:extLst>
          </p:cNvPr>
          <p:cNvSpPr txBox="1"/>
          <p:nvPr/>
        </p:nvSpPr>
        <p:spPr>
          <a:xfrm>
            <a:off x="838200" y="2577092"/>
            <a:ext cx="4028268" cy="2031325"/>
          </a:xfrm>
          <a:prstGeom prst="rect">
            <a:avLst/>
          </a:prstGeom>
          <a:noFill/>
        </p:spPr>
        <p:txBody>
          <a:bodyPr wrap="square">
            <a:spAutoFit/>
          </a:bodyPr>
          <a:lstStyle/>
          <a:p>
            <a:pPr algn="l" rtl="0">
              <a:lnSpc>
                <a:spcPct val="90000"/>
              </a:lnSpc>
              <a:spcBef>
                <a:spcPts val="1000"/>
              </a:spcBef>
              <a:buFont typeface="Arial" panose="020B0604020202020204" pitchFamily="34" charset="0"/>
              <a:buNone/>
              <a:defRPr/>
            </a:pPr>
            <a:r>
              <a:rPr lang="ru-RU" sz="2800" kern="1200" dirty="0">
                <a:solidFill>
                  <a:prstClr val="black"/>
                </a:solidFill>
                <a:latin typeface="+mn-lt"/>
                <a:ea typeface="+mn-ea"/>
                <a:cs typeface="+mn-cs"/>
              </a:rPr>
              <a:t>С работой не справился 1 обучающийся, что составляет 0,03% от общего числа  выполнявших работу.</a:t>
            </a:r>
          </a:p>
        </p:txBody>
      </p:sp>
      <p:graphicFrame>
        <p:nvGraphicFramePr>
          <p:cNvPr id="6" name="Диаграмма 5">
            <a:extLst>
              <a:ext uri="{FF2B5EF4-FFF2-40B4-BE49-F238E27FC236}">
                <a16:creationId xmlns:a16="http://schemas.microsoft.com/office/drawing/2014/main" id="{16F9AD23-76A5-4695-9FEF-0DF2CF0D7BB2}"/>
              </a:ext>
            </a:extLst>
          </p:cNvPr>
          <p:cNvGraphicFramePr/>
          <p:nvPr>
            <p:extLst>
              <p:ext uri="{D42A27DB-BD31-4B8C-83A1-F6EECF244321}">
                <p14:modId xmlns:p14="http://schemas.microsoft.com/office/powerpoint/2010/main" val="420252946"/>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
        <p:nvSpPr>
          <p:cNvPr id="7" name="Shape 55">
            <a:extLst>
              <a:ext uri="{FF2B5EF4-FFF2-40B4-BE49-F238E27FC236}">
                <a16:creationId xmlns:a16="http://schemas.microsoft.com/office/drawing/2014/main" id="{E36A4AA3-7905-4E86-B25A-69AE455F1FD8}"/>
              </a:ext>
            </a:extLst>
          </p:cNvPr>
          <p:cNvSpPr/>
          <p:nvPr/>
        </p:nvSpPr>
        <p:spPr>
          <a:xfrm>
            <a:off x="3143012" y="556134"/>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Окружающий мир</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Tree>
    <p:extLst>
      <p:ext uri="{BB962C8B-B14F-4D97-AF65-F5344CB8AC3E}">
        <p14:creationId xmlns:p14="http://schemas.microsoft.com/office/powerpoint/2010/main" val="3863272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окружающему миру</a:t>
            </a:r>
          </a:p>
        </p:txBody>
      </p:sp>
      <p:graphicFrame>
        <p:nvGraphicFramePr>
          <p:cNvPr id="4" name="Таблица 3">
            <a:extLst>
              <a:ext uri="{FF2B5EF4-FFF2-40B4-BE49-F238E27FC236}">
                <a16:creationId xmlns:a16="http://schemas.microsoft.com/office/drawing/2014/main" id="{C6F07E28-0DD1-4613-8180-731078BA4E12}"/>
              </a:ext>
            </a:extLst>
          </p:cNvPr>
          <p:cNvGraphicFramePr>
            <a:graphicFrameLocks noGrp="1"/>
          </p:cNvGraphicFramePr>
          <p:nvPr>
            <p:extLst>
              <p:ext uri="{D42A27DB-BD31-4B8C-83A1-F6EECF244321}">
                <p14:modId xmlns:p14="http://schemas.microsoft.com/office/powerpoint/2010/main" val="4210409694"/>
              </p:ext>
            </p:extLst>
          </p:nvPr>
        </p:nvGraphicFramePr>
        <p:xfrm>
          <a:off x="454479" y="1177866"/>
          <a:ext cx="11487150" cy="5007864"/>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655716">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63647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nSpc>
                          <a:spcPct val="115000"/>
                        </a:lnSpc>
                        <a:spcAft>
                          <a:spcPts val="0"/>
                        </a:spcAft>
                      </a:pPr>
                      <a:r>
                        <a:rPr lang="ru-RU" sz="2000" kern="1200" dirty="0">
                          <a:solidFill>
                            <a:schemeClr val="tx1"/>
                          </a:solidFill>
                          <a:latin typeface="Calibri" panose="020F0502020204030204"/>
                          <a:ea typeface="+mn-ea"/>
                          <a:cs typeface="+mn-cs"/>
                        </a:rPr>
                        <a:t>Выбрать из предложенных предметы, которые сделаны человеком (изделия)</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dirty="0"/>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12704904"/>
                  </a:ext>
                </a:extLst>
              </a:tr>
              <a:tr h="37062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2.</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15000"/>
                        </a:lnSpc>
                        <a:spcAft>
                          <a:spcPts val="0"/>
                        </a:spcAft>
                      </a:pPr>
                      <a:r>
                        <a:rPr lang="ru-RU" sz="2000" kern="1200" dirty="0">
                          <a:solidFill>
                            <a:schemeClr val="tx1"/>
                          </a:solidFill>
                          <a:latin typeface="Calibri" panose="020F0502020204030204"/>
                          <a:ea typeface="+mn-ea"/>
                          <a:cs typeface="+mn-cs"/>
                        </a:rPr>
                        <a:t>Определить объекты неживой природы</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1" dirty="0">
                          <a:solidFill>
                            <a:srgbClr val="C00000"/>
                          </a:solidFill>
                        </a:rPr>
                        <a:t>606 / 20,3%</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58044847"/>
                  </a:ext>
                </a:extLst>
              </a:tr>
              <a:tr h="37062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3.</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kern="1200" dirty="0">
                          <a:solidFill>
                            <a:schemeClr val="tx1"/>
                          </a:solidFill>
                          <a:latin typeface="Calibri" panose="020F0502020204030204"/>
                          <a:ea typeface="+mn-ea"/>
                          <a:cs typeface="+mn-cs"/>
                        </a:rPr>
                        <a:t>Определить объекты  живой природы</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r>
                        <a:rPr lang="ru-RU" sz="2000" b="0" kern="1200" dirty="0">
                          <a:solidFill>
                            <a:schemeClr val="tx1"/>
                          </a:solidFill>
                          <a:latin typeface="+mn-lt"/>
                          <a:ea typeface="+mn-ea"/>
                          <a:cs typeface="+mn-cs"/>
                        </a:rPr>
                        <a:t>228 / 7,7%</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636472">
                <a:tc>
                  <a:txBody>
                    <a:bodyPr/>
                    <a:lstStyle/>
                    <a:p>
                      <a:pPr marL="0" indent="0">
                        <a:buFont typeface="+mj-lt"/>
                        <a:buNone/>
                      </a:pPr>
                      <a:r>
                        <a:rPr lang="ru-RU" sz="2000" dirty="0"/>
                        <a:t>4.</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kern="1200" dirty="0">
                          <a:solidFill>
                            <a:schemeClr val="tx1"/>
                          </a:solidFill>
                          <a:latin typeface="Calibri" panose="020F0502020204030204"/>
                          <a:ea typeface="+mn-ea"/>
                          <a:cs typeface="+mn-cs"/>
                        </a:rPr>
                        <a:t>Различать части растений (корень, стебель, лист, цветок), подписывать их названия</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rPr>
                        <a:t>28 / 0,9%</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257153"/>
                  </a:ext>
                </a:extLst>
              </a:tr>
              <a:tr h="370622">
                <a:tc>
                  <a:txBody>
                    <a:bodyPr/>
                    <a:lstStyle/>
                    <a:p>
                      <a:pPr marL="0" indent="0">
                        <a:buFont typeface="+mj-lt"/>
                        <a:buNone/>
                      </a:pPr>
                      <a:r>
                        <a:rPr lang="ru-RU" sz="2000" dirty="0"/>
                        <a:t>5.</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kern="1200" dirty="0">
                          <a:solidFill>
                            <a:schemeClr val="tx1"/>
                          </a:solidFill>
                          <a:latin typeface="Calibri" panose="020F0502020204030204"/>
                          <a:ea typeface="+mn-ea"/>
                          <a:cs typeface="+mn-cs"/>
                        </a:rPr>
                        <a:t>Называть группу животных одним словом</a:t>
                      </a:r>
                    </a:p>
                  </a:txBody>
                  <a:tcPr marL="68580" marR="6858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1" kern="1200" dirty="0">
                          <a:solidFill>
                            <a:srgbClr val="C00000"/>
                          </a:solidFill>
                          <a:latin typeface="Calibri" panose="020F0502020204030204"/>
                          <a:ea typeface="+mn-ea"/>
                          <a:cs typeface="+mn-cs"/>
                        </a:rPr>
                        <a:t>368 / 12,3%</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602286"/>
                  </a:ext>
                </a:extLst>
              </a:tr>
              <a:tr h="636472">
                <a:tc>
                  <a:txBody>
                    <a:bodyPr/>
                    <a:lstStyle/>
                    <a:p>
                      <a:pPr marL="0" indent="0">
                        <a:buFont typeface="+mj-lt"/>
                        <a:buNone/>
                      </a:pPr>
                      <a:r>
                        <a:rPr lang="ru-RU" sz="2000" dirty="0"/>
                        <a:t>6.</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kern="1200" dirty="0">
                          <a:solidFill>
                            <a:schemeClr val="tx1"/>
                          </a:solidFill>
                          <a:latin typeface="Calibri" panose="020F0502020204030204"/>
                          <a:ea typeface="+mn-ea"/>
                          <a:cs typeface="+mn-cs"/>
                        </a:rPr>
                        <a:t>Различать диких и домашних животных. Приводить свои примеры животных, относящихся к разным группам</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rPr>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670952"/>
                  </a:ext>
                </a:extLst>
              </a:tr>
              <a:tr h="636472">
                <a:tc>
                  <a:txBody>
                    <a:bodyPr/>
                    <a:lstStyle/>
                    <a:p>
                      <a:pPr marL="0" indent="0">
                        <a:buFont typeface="+mj-lt"/>
                        <a:buNone/>
                      </a:pPr>
                      <a:r>
                        <a:rPr lang="ru-RU" sz="2000" dirty="0"/>
                        <a:t>7.</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ru-RU" sz="2000" kern="1200" dirty="0">
                          <a:solidFill>
                            <a:schemeClr val="tx1"/>
                          </a:solidFill>
                          <a:latin typeface="Calibri" panose="020F0502020204030204"/>
                          <a:ea typeface="+mn-ea"/>
                          <a:cs typeface="+mn-cs"/>
                        </a:rPr>
                        <a:t>Описывать на основе опорных слов наиболее распространённые в родном крае дикорастущие или культурные растения</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0" kern="1200" noProof="0" dirty="0">
                          <a:solidFill>
                            <a:schemeClr val="tx1"/>
                          </a:solidFill>
                          <a:latin typeface="+mn-lt"/>
                          <a:ea typeface="+mn-ea"/>
                          <a:cs typeface="+mn-cs"/>
                        </a:rPr>
                        <a:t>57 / 1,9%</a:t>
                      </a:r>
                      <a:endParaRPr lang="ru-RU" sz="2000" b="0" kern="1200" dirty="0">
                        <a:solidFill>
                          <a:schemeClr val="tx1"/>
                        </a:solidFill>
                        <a:latin typeface="+mn-lt"/>
                        <a:ea typeface="+mn-ea"/>
                        <a:cs typeface="+mn-cs"/>
                      </a:endParaRP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5494678"/>
                  </a:ext>
                </a:extLst>
              </a:tr>
              <a:tr h="37062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8.</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15000"/>
                        </a:lnSpc>
                        <a:spcAft>
                          <a:spcPts val="0"/>
                        </a:spcAft>
                      </a:pPr>
                      <a:r>
                        <a:rPr lang="ru-RU" sz="2000" kern="1200" dirty="0">
                          <a:solidFill>
                            <a:schemeClr val="tx1"/>
                          </a:solidFill>
                          <a:latin typeface="Calibri" panose="020F0502020204030204"/>
                          <a:ea typeface="+mn-ea"/>
                          <a:cs typeface="+mn-cs"/>
                        </a:rPr>
                        <a:t>Различать деревья, кустарники, травянистые растения</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0" dirty="0">
                          <a:solidFill>
                            <a:schemeClr val="tx1"/>
                          </a:solidFill>
                        </a:rPr>
                        <a:t>258 / 8,7%</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552394497"/>
                  </a:ext>
                </a:extLst>
              </a:tr>
            </a:tbl>
          </a:graphicData>
        </a:graphic>
      </p:graphicFrame>
    </p:spTree>
    <p:extLst>
      <p:ext uri="{BB962C8B-B14F-4D97-AF65-F5344CB8AC3E}">
        <p14:creationId xmlns:p14="http://schemas.microsoft.com/office/powerpoint/2010/main" val="85028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окружающему миру</a:t>
            </a:r>
          </a:p>
        </p:txBody>
      </p:sp>
      <p:graphicFrame>
        <p:nvGraphicFramePr>
          <p:cNvPr id="5" name="Таблица 4">
            <a:extLst>
              <a:ext uri="{FF2B5EF4-FFF2-40B4-BE49-F238E27FC236}">
                <a16:creationId xmlns:a16="http://schemas.microsoft.com/office/drawing/2014/main" id="{8C071845-7652-4299-9EB9-E3B1561E964B}"/>
              </a:ext>
            </a:extLst>
          </p:cNvPr>
          <p:cNvGraphicFramePr>
            <a:graphicFrameLocks noGrp="1"/>
          </p:cNvGraphicFramePr>
          <p:nvPr>
            <p:extLst>
              <p:ext uri="{D42A27DB-BD31-4B8C-83A1-F6EECF244321}">
                <p14:modId xmlns:p14="http://schemas.microsoft.com/office/powerpoint/2010/main" val="2301130808"/>
              </p:ext>
            </p:extLst>
          </p:nvPr>
        </p:nvGraphicFramePr>
        <p:xfrm>
          <a:off x="323850" y="1143000"/>
          <a:ext cx="11487150" cy="4867470"/>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58154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20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5056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9.</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Применять правила ухода за комнатными растениями и домашними животными</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0" dirty="0">
                          <a:solidFill>
                            <a:schemeClr val="tx1"/>
                          </a:solidFill>
                        </a:rPr>
                        <a:t>22 / 0,7%</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5056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10.</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Различать группы животных (насекомые и паукообразные), исключать лишнее животное</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rPr>
                        <a:t>46 / 1,5%</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2075271"/>
                  </a:ext>
                </a:extLst>
              </a:tr>
              <a:tr h="6776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11.</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Определять время года по рисунку на основе характерных признаков</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2000" b="0" dirty="0">
                          <a:solidFill>
                            <a:schemeClr val="tx1"/>
                          </a:solidFill>
                        </a:rPr>
                        <a:t>185 / 6,2%</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898373"/>
                  </a:ext>
                </a:extLst>
              </a:tr>
              <a:tr h="6776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12.</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Определять по разным признакам и явлениям время года на основе наблюдений за сезонными изменениями </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0" dirty="0">
                          <a:solidFill>
                            <a:schemeClr val="tx1"/>
                          </a:solidFill>
                        </a:rPr>
                        <a:t>48 / 1,6%</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253226"/>
                  </a:ext>
                </a:extLst>
              </a:tr>
              <a:tr h="67761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13.</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Находить в научно-познавательными тексте о природе ответы на заданные вопросы, записывать ответы с опорой на текст</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0" dirty="0">
                          <a:solidFill>
                            <a:schemeClr val="tx1"/>
                          </a:solidFill>
                        </a:rPr>
                        <a:t>29 / 1%</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001558"/>
                  </a:ext>
                </a:extLst>
              </a:tr>
              <a:tr h="7585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2000" dirty="0"/>
                        <a:t>14.</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lnSpc>
                          <a:spcPct val="100000"/>
                        </a:lnSpc>
                        <a:spcAft>
                          <a:spcPts val="0"/>
                        </a:spcAft>
                      </a:pPr>
                      <a:r>
                        <a:rPr lang="ru-RU" sz="2000" kern="1200" dirty="0">
                          <a:solidFill>
                            <a:schemeClr val="tx1"/>
                          </a:solidFill>
                          <a:latin typeface="Calibri" panose="020F0502020204030204"/>
                          <a:ea typeface="+mn-ea"/>
                          <a:cs typeface="+mn-cs"/>
                        </a:rPr>
                        <a:t>Оценивать ситуации, раскрывающие положительное и негативное отношение к природе, правила поведения в быту, в общественных местах, на дороге</a:t>
                      </a:r>
                    </a:p>
                  </a:txBody>
                  <a:tcPr marL="68580" marR="6858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2000" b="0" dirty="0">
                          <a:solidFill>
                            <a:schemeClr val="tx1"/>
                          </a:solidFill>
                        </a:rPr>
                        <a:t>0</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786447551"/>
                  </a:ext>
                </a:extLst>
              </a:tr>
            </a:tbl>
          </a:graphicData>
        </a:graphic>
      </p:graphicFrame>
    </p:spTree>
    <p:extLst>
      <p:ext uri="{BB962C8B-B14F-4D97-AF65-F5344CB8AC3E}">
        <p14:creationId xmlns:p14="http://schemas.microsoft.com/office/powerpoint/2010/main" val="272871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87A70F-A4DA-4F23-89F0-0D6FB6DCEE49}"/>
              </a:ext>
            </a:extLst>
          </p:cNvPr>
          <p:cNvSpPr txBox="1"/>
          <p:nvPr/>
        </p:nvSpPr>
        <p:spPr>
          <a:xfrm>
            <a:off x="1058571" y="1448004"/>
            <a:ext cx="9718286" cy="830997"/>
          </a:xfrm>
          <a:prstGeom prst="rect">
            <a:avLst/>
          </a:prstGeom>
          <a:noFill/>
        </p:spPr>
        <p:txBody>
          <a:bodyPr wrap="square">
            <a:spAutoFit/>
          </a:bodyPr>
          <a:lstStyle/>
          <a:p>
            <a:pPr algn="l" rtl="0"/>
            <a:r>
              <a:rPr lang="ru-RU" sz="2400" kern="1200" dirty="0">
                <a:solidFill>
                  <a:prstClr val="black"/>
                </a:solidFill>
                <a:latin typeface="Calibri" panose="020F0502020204030204"/>
                <a:ea typeface="+mn-ea"/>
                <a:cs typeface="+mn-cs"/>
              </a:rPr>
              <a:t>Наибольшие трудности при определении объектов неживой природы; при назывании группы животных одним словом. </a:t>
            </a:r>
          </a:p>
        </p:txBody>
      </p:sp>
      <p:pic>
        <p:nvPicPr>
          <p:cNvPr id="2" name="Рисунок 1">
            <a:extLst>
              <a:ext uri="{FF2B5EF4-FFF2-40B4-BE49-F238E27FC236}">
                <a16:creationId xmlns:a16="http://schemas.microsoft.com/office/drawing/2014/main" id="{C5DE95AD-A46D-4495-ADF9-49449EF72E04}"/>
              </a:ext>
            </a:extLst>
          </p:cNvPr>
          <p:cNvPicPr>
            <a:picLocks noChangeAspect="1"/>
          </p:cNvPicPr>
          <p:nvPr/>
        </p:nvPicPr>
        <p:blipFill>
          <a:blip r:embed="rId2"/>
          <a:stretch>
            <a:fillRect/>
          </a:stretch>
        </p:blipFill>
        <p:spPr>
          <a:xfrm>
            <a:off x="1058571" y="2758865"/>
            <a:ext cx="4175100" cy="2792850"/>
          </a:xfrm>
          <a:prstGeom prst="rect">
            <a:avLst/>
          </a:prstGeom>
          <a:ln>
            <a:noFill/>
          </a:ln>
          <a:effectLst>
            <a:outerShdw blurRad="292100" dist="139700" dir="2700000" algn="tl" rotWithShape="0">
              <a:srgbClr val="333333">
                <a:alpha val="65000"/>
              </a:srgbClr>
            </a:outerShdw>
          </a:effectLst>
        </p:spPr>
      </p:pic>
      <p:pic>
        <p:nvPicPr>
          <p:cNvPr id="3" name="Рисунок 2">
            <a:extLst>
              <a:ext uri="{FF2B5EF4-FFF2-40B4-BE49-F238E27FC236}">
                <a16:creationId xmlns:a16="http://schemas.microsoft.com/office/drawing/2014/main" id="{85EDEC2D-DFDF-458C-8BCE-858A29D6EFF3}"/>
              </a:ext>
            </a:extLst>
          </p:cNvPr>
          <p:cNvPicPr>
            <a:picLocks noChangeAspect="1"/>
          </p:cNvPicPr>
          <p:nvPr/>
        </p:nvPicPr>
        <p:blipFill>
          <a:blip r:embed="rId3"/>
          <a:stretch>
            <a:fillRect/>
          </a:stretch>
        </p:blipFill>
        <p:spPr>
          <a:xfrm>
            <a:off x="6032014" y="2889492"/>
            <a:ext cx="5267206" cy="2520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861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55">
            <a:extLst>
              <a:ext uri="{FF2B5EF4-FFF2-40B4-BE49-F238E27FC236}">
                <a16:creationId xmlns:a16="http://schemas.microsoft.com/office/drawing/2014/main" id="{51194DD0-D568-4052-A5E3-AFEC34B71A2F}"/>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
        <p:nvSpPr>
          <p:cNvPr id="3" name="Объект 2">
            <a:extLst>
              <a:ext uri="{FF2B5EF4-FFF2-40B4-BE49-F238E27FC236}">
                <a16:creationId xmlns:a16="http://schemas.microsoft.com/office/drawing/2014/main" id="{C92BE3AF-D252-4B2D-86FE-6428E87646F1}"/>
              </a:ext>
            </a:extLst>
          </p:cNvPr>
          <p:cNvSpPr txBox="1">
            <a:spLocks/>
          </p:cNvSpPr>
          <p:nvPr/>
        </p:nvSpPr>
        <p:spPr>
          <a:xfrm>
            <a:off x="471237" y="1364377"/>
            <a:ext cx="11249525" cy="3936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ru-RU" sz="1600" b="1" dirty="0">
                <a:solidFill>
                  <a:srgbClr val="1D3152"/>
                </a:solidFill>
                <a:ea typeface="+mj-ea"/>
                <a:cs typeface="Calibri"/>
              </a:rPr>
              <a:t>Заместителям директора по учебно-воспитательной работе и методистам:</a:t>
            </a:r>
          </a:p>
          <a:p>
            <a:pPr marL="0" lvl="0" indent="0">
              <a:lnSpc>
                <a:spcPct val="100000"/>
              </a:lnSpc>
              <a:spcBef>
                <a:spcPts val="600"/>
              </a:spcBef>
              <a:buNone/>
              <a:tabLst>
                <a:tab pos="265113" algn="l"/>
              </a:tabLst>
              <a:defRPr/>
            </a:pPr>
            <a:r>
              <a:rPr lang="ru-RU" sz="1600" dirty="0">
                <a:solidFill>
                  <a:sysClr val="windowText" lastClr="000000"/>
                </a:solidFill>
              </a:rPr>
              <a:t>1.	Организовать проведение промежуточных срезовых работ, направленных на выявление у обучающихся уровня сформированности умений среди выявленных дефицитов в динамике. </a:t>
            </a:r>
          </a:p>
          <a:p>
            <a:pPr marL="0" lvl="0" indent="0">
              <a:lnSpc>
                <a:spcPct val="100000"/>
              </a:lnSpc>
              <a:spcBef>
                <a:spcPts val="600"/>
              </a:spcBef>
              <a:buNone/>
              <a:tabLst>
                <a:tab pos="265113" algn="l"/>
              </a:tabLst>
              <a:defRPr/>
            </a:pPr>
            <a:r>
              <a:rPr lang="ru-RU" sz="1600" dirty="0">
                <a:solidFill>
                  <a:sysClr val="windowText" lastClr="000000"/>
                </a:solidFill>
              </a:rPr>
              <a:t>2. При посещение уроков окружающего мира контролировать обязательное включение учителями в урок заданий (упражнений), направленных на формирование действий самоконтроля и обучения чтению рисунков.</a:t>
            </a:r>
          </a:p>
          <a:p>
            <a:pPr marL="0" lvl="0" indent="0">
              <a:lnSpc>
                <a:spcPct val="100000"/>
              </a:lnSpc>
              <a:spcBef>
                <a:spcPts val="600"/>
              </a:spcBef>
              <a:buNone/>
              <a:tabLst>
                <a:tab pos="265113" algn="l"/>
              </a:tabLst>
              <a:defRPr/>
            </a:pPr>
            <a:endParaRPr lang="ru-RU" sz="1600" b="1" dirty="0">
              <a:solidFill>
                <a:srgbClr val="1D3152"/>
              </a:solidFill>
              <a:ea typeface="+mj-ea"/>
              <a:cs typeface="Calibri"/>
            </a:endParaRPr>
          </a:p>
          <a:p>
            <a:pPr marL="0" lvl="0" indent="0">
              <a:lnSpc>
                <a:spcPct val="100000"/>
              </a:lnSpc>
              <a:spcBef>
                <a:spcPts val="600"/>
              </a:spcBef>
              <a:buNone/>
              <a:tabLst>
                <a:tab pos="265113" algn="l"/>
              </a:tabLst>
              <a:defRPr/>
            </a:pPr>
            <a:r>
              <a:rPr lang="ru-RU" sz="1600" b="1" dirty="0">
                <a:solidFill>
                  <a:srgbClr val="1D3152"/>
                </a:solidFill>
                <a:ea typeface="+mj-ea"/>
                <a:cs typeface="Calibri"/>
              </a:rPr>
              <a:t>Учителям: </a:t>
            </a:r>
          </a:p>
          <a:p>
            <a:pPr marL="0" lvl="0" indent="0">
              <a:lnSpc>
                <a:spcPct val="100000"/>
              </a:lnSpc>
              <a:spcBef>
                <a:spcPts val="600"/>
              </a:spcBef>
              <a:buNone/>
              <a:tabLst>
                <a:tab pos="265113" algn="l"/>
              </a:tabLst>
              <a:defRPr/>
            </a:pPr>
            <a:r>
              <a:rPr lang="ru-RU" sz="1600" dirty="0">
                <a:solidFill>
                  <a:sysClr val="windowText" lastClr="000000"/>
                </a:solidFill>
              </a:rPr>
              <a:t>1.	Систематически включать в урок окружающего мира работу, направленную на формирование умения читать рисунки.  Например,  читать рисунок с помощью указки (карандаша) слева направо, называя объекты и замечая их детали. После того, как все объекты найдены, выписаны, проверить ещё раз, но уже читая рисунок снизу вверх. Использовать в рамках урока другие эффективные приёмы, позволяющие достигнуть высокого уровня формируемого умения. </a:t>
            </a:r>
          </a:p>
          <a:p>
            <a:pPr marL="0" lvl="0" indent="0">
              <a:lnSpc>
                <a:spcPct val="100000"/>
              </a:lnSpc>
              <a:spcBef>
                <a:spcPts val="600"/>
              </a:spcBef>
              <a:buNone/>
              <a:tabLst>
                <a:tab pos="265113" algn="l"/>
              </a:tabLst>
              <a:defRPr/>
            </a:pPr>
            <a:r>
              <a:rPr lang="ru-RU" sz="1600" dirty="0">
                <a:solidFill>
                  <a:sysClr val="windowText" lastClr="000000"/>
                </a:solidFill>
              </a:rPr>
              <a:t>2.	Организовать систематическую работу, направленную на формирование понятий от общего к частному: ЖИВОТНЫЕ (род) и ЗВЕРИ, ПТИЦЫ, НАСЕКОМЫЕ, РЫБЫ и др. (вид)</a:t>
            </a:r>
          </a:p>
          <a:p>
            <a:pPr marL="0" lvl="0" indent="0">
              <a:lnSpc>
                <a:spcPct val="100000"/>
              </a:lnSpc>
              <a:spcBef>
                <a:spcPts val="600"/>
              </a:spcBef>
              <a:buNone/>
              <a:tabLst>
                <a:tab pos="265113" algn="l"/>
              </a:tabLst>
              <a:defRPr/>
            </a:pPr>
            <a:endParaRPr kumimoji="0" lang="ru-RU" sz="16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endParaRPr>
          </a:p>
        </p:txBody>
      </p:sp>
      <p:cxnSp>
        <p:nvCxnSpPr>
          <p:cNvPr id="4" name="Прямая соединительная линия 3">
            <a:extLst>
              <a:ext uri="{FF2B5EF4-FFF2-40B4-BE49-F238E27FC236}">
                <a16:creationId xmlns:a16="http://schemas.microsoft.com/office/drawing/2014/main" id="{63BC8414-9C54-4E59-9B4D-827CBB274BD7}"/>
              </a:ext>
            </a:extLst>
          </p:cNvPr>
          <p:cNvCxnSpPr/>
          <p:nvPr/>
        </p:nvCxnSpPr>
        <p:spPr>
          <a:xfrm>
            <a:off x="471237" y="3045600"/>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13535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803" y="138622"/>
            <a:ext cx="7180977" cy="1094559"/>
          </a:xfrm>
        </p:spPr>
        <p:txBody>
          <a:bodyPr>
            <a:normAutofit/>
          </a:bodyPr>
          <a:lstStyle/>
          <a:p>
            <a:pPr algn="ctr"/>
            <a:r>
              <a:rPr lang="ru-RU" sz="3200" b="1" dirty="0"/>
              <a:t>Организация промежуточной аттестации в 4 классе</a:t>
            </a:r>
          </a:p>
        </p:txBody>
      </p:sp>
      <p:sp>
        <p:nvSpPr>
          <p:cNvPr id="3" name="Прямоугольник 2"/>
          <p:cNvSpPr/>
          <p:nvPr/>
        </p:nvSpPr>
        <p:spPr>
          <a:xfrm>
            <a:off x="3087149" y="1887523"/>
            <a:ext cx="6006517" cy="70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Промежуточная аттестация в 4 классе </a:t>
            </a:r>
          </a:p>
          <a:p>
            <a:pPr algn="ctr"/>
            <a:r>
              <a:rPr lang="ru-RU" b="1" dirty="0"/>
              <a:t>на основе материалов ВПР</a:t>
            </a:r>
          </a:p>
        </p:txBody>
      </p:sp>
      <p:cxnSp>
        <p:nvCxnSpPr>
          <p:cNvPr id="5" name="Прямая со стрелкой 4"/>
          <p:cNvCxnSpPr/>
          <p:nvPr/>
        </p:nvCxnSpPr>
        <p:spPr>
          <a:xfrm flipH="1">
            <a:off x="1988191" y="2801923"/>
            <a:ext cx="1208015" cy="63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H="1">
            <a:off x="4580389" y="2801922"/>
            <a:ext cx="1" cy="855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947956" y="3657600"/>
            <a:ext cx="2139193" cy="41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Русский язык</a:t>
            </a:r>
          </a:p>
        </p:txBody>
      </p:sp>
      <p:sp>
        <p:nvSpPr>
          <p:cNvPr id="9" name="Прямоугольник 8"/>
          <p:cNvSpPr/>
          <p:nvPr/>
        </p:nvSpPr>
        <p:spPr>
          <a:xfrm>
            <a:off x="3298272" y="3803009"/>
            <a:ext cx="2139193" cy="41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Математика</a:t>
            </a:r>
          </a:p>
        </p:txBody>
      </p:sp>
      <p:cxnSp>
        <p:nvCxnSpPr>
          <p:cNvPr id="11" name="Прямая со стрелкой 10"/>
          <p:cNvCxnSpPr/>
          <p:nvPr/>
        </p:nvCxnSpPr>
        <p:spPr>
          <a:xfrm flipH="1">
            <a:off x="7081707" y="2863442"/>
            <a:ext cx="1" cy="1775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249176" y="2863442"/>
            <a:ext cx="81092" cy="1775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8946861" y="2801922"/>
            <a:ext cx="1220596" cy="7326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5195582" y="4736984"/>
            <a:ext cx="2139193" cy="4110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rPr>
              <a:t>Иностранный язык</a:t>
            </a:r>
          </a:p>
        </p:txBody>
      </p:sp>
      <p:sp>
        <p:nvSpPr>
          <p:cNvPr id="19" name="Прямоугольник 18"/>
          <p:cNvSpPr/>
          <p:nvPr/>
        </p:nvSpPr>
        <p:spPr>
          <a:xfrm>
            <a:off x="7696900" y="4736984"/>
            <a:ext cx="2139193" cy="5480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rPr>
              <a:t>Литературное чтение</a:t>
            </a:r>
          </a:p>
        </p:txBody>
      </p:sp>
      <p:sp>
        <p:nvSpPr>
          <p:cNvPr id="20" name="Прямоугольник 19"/>
          <p:cNvSpPr/>
          <p:nvPr/>
        </p:nvSpPr>
        <p:spPr>
          <a:xfrm>
            <a:off x="9434819" y="3664591"/>
            <a:ext cx="2139193" cy="4110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02060"/>
                </a:solidFill>
              </a:rPr>
              <a:t>Окружающий мир</a:t>
            </a:r>
          </a:p>
        </p:txBody>
      </p:sp>
    </p:spTree>
    <p:extLst>
      <p:ext uri="{BB962C8B-B14F-4D97-AF65-F5344CB8AC3E}">
        <p14:creationId xmlns:p14="http://schemas.microsoft.com/office/powerpoint/2010/main" val="3485761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543C7-E320-82C3-A021-A3B483CA734D}"/>
              </a:ext>
            </a:extLst>
          </p:cNvPr>
          <p:cNvSpPr txBox="1"/>
          <p:nvPr/>
        </p:nvSpPr>
        <p:spPr>
          <a:xfrm>
            <a:off x="1060784" y="2094322"/>
            <a:ext cx="10070431"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sz="1800"/>
            </a:pPr>
            <a:r>
              <a:rPr lang="ru-RU" sz="3600" b="1" kern="1200" dirty="0">
                <a:solidFill>
                  <a:srgbClr val="373C59"/>
                </a:solidFill>
              </a:rPr>
              <a:t>Организация методического сопровождения профессионального роста педагогов</a:t>
            </a:r>
          </a:p>
        </p:txBody>
      </p:sp>
    </p:spTree>
    <p:extLst>
      <p:ext uri="{BB962C8B-B14F-4D97-AF65-F5344CB8AC3E}">
        <p14:creationId xmlns:p14="http://schemas.microsoft.com/office/powerpoint/2010/main" val="1054337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C36728-8A8F-718C-764D-5B6EAB8C7896}"/>
              </a:ext>
            </a:extLst>
          </p:cNvPr>
          <p:cNvSpPr txBox="1"/>
          <p:nvPr/>
        </p:nvSpPr>
        <p:spPr>
          <a:xfrm>
            <a:off x="2279406" y="308561"/>
            <a:ext cx="6097002" cy="369332"/>
          </a:xfrm>
          <a:prstGeom prst="rect">
            <a:avLst/>
          </a:prstGeom>
          <a:noFill/>
        </p:spPr>
        <p:txBody>
          <a:bodyPr wrap="square">
            <a:spAutoFit/>
          </a:bodyPr>
          <a:lstStyle/>
          <a:p>
            <a:r>
              <a:rPr lang="ru-RU" b="1" dirty="0"/>
              <a:t>КОМПЕТЕНЦИИ СОВРЕМЕННОГО УЧИТЕЛЯ</a:t>
            </a:r>
          </a:p>
        </p:txBody>
      </p:sp>
      <p:pic>
        <p:nvPicPr>
          <p:cNvPr id="6" name="Рисунок 5">
            <a:extLst>
              <a:ext uri="{FF2B5EF4-FFF2-40B4-BE49-F238E27FC236}">
                <a16:creationId xmlns:a16="http://schemas.microsoft.com/office/drawing/2014/main" id="{C036B98C-E4D7-FA24-CDA5-2F192868D597}"/>
              </a:ext>
            </a:extLst>
          </p:cNvPr>
          <p:cNvPicPr>
            <a:picLocks noChangeAspect="1"/>
          </p:cNvPicPr>
          <p:nvPr/>
        </p:nvPicPr>
        <p:blipFill>
          <a:blip r:embed="rId2"/>
          <a:stretch>
            <a:fillRect/>
          </a:stretch>
        </p:blipFill>
        <p:spPr>
          <a:xfrm>
            <a:off x="321808" y="1211198"/>
            <a:ext cx="5523912" cy="513211"/>
          </a:xfrm>
          <a:prstGeom prst="rect">
            <a:avLst/>
          </a:prstGeom>
        </p:spPr>
      </p:pic>
      <p:pic>
        <p:nvPicPr>
          <p:cNvPr id="8" name="Рисунок 7">
            <a:extLst>
              <a:ext uri="{FF2B5EF4-FFF2-40B4-BE49-F238E27FC236}">
                <a16:creationId xmlns:a16="http://schemas.microsoft.com/office/drawing/2014/main" id="{61515DB5-A30A-B48F-B247-E30963DDE993}"/>
              </a:ext>
            </a:extLst>
          </p:cNvPr>
          <p:cNvPicPr>
            <a:picLocks noChangeAspect="1"/>
          </p:cNvPicPr>
          <p:nvPr/>
        </p:nvPicPr>
        <p:blipFill>
          <a:blip r:embed="rId3"/>
          <a:stretch>
            <a:fillRect/>
          </a:stretch>
        </p:blipFill>
        <p:spPr>
          <a:xfrm>
            <a:off x="120614" y="1891265"/>
            <a:ext cx="6233563" cy="846823"/>
          </a:xfrm>
          <a:prstGeom prst="rect">
            <a:avLst/>
          </a:prstGeom>
        </p:spPr>
      </p:pic>
      <p:pic>
        <p:nvPicPr>
          <p:cNvPr id="10" name="Рисунок 9">
            <a:extLst>
              <a:ext uri="{FF2B5EF4-FFF2-40B4-BE49-F238E27FC236}">
                <a16:creationId xmlns:a16="http://schemas.microsoft.com/office/drawing/2014/main" id="{28957411-656D-D3A5-C637-9F352DDAABDB}"/>
              </a:ext>
            </a:extLst>
          </p:cNvPr>
          <p:cNvPicPr>
            <a:picLocks noChangeAspect="1"/>
          </p:cNvPicPr>
          <p:nvPr/>
        </p:nvPicPr>
        <p:blipFill>
          <a:blip r:embed="rId4"/>
          <a:stretch>
            <a:fillRect/>
          </a:stretch>
        </p:blipFill>
        <p:spPr>
          <a:xfrm>
            <a:off x="120614" y="3152369"/>
            <a:ext cx="6117749" cy="1224722"/>
          </a:xfrm>
          <a:prstGeom prst="rect">
            <a:avLst/>
          </a:prstGeom>
        </p:spPr>
      </p:pic>
      <p:pic>
        <p:nvPicPr>
          <p:cNvPr id="12" name="Рисунок 11">
            <a:extLst>
              <a:ext uri="{FF2B5EF4-FFF2-40B4-BE49-F238E27FC236}">
                <a16:creationId xmlns:a16="http://schemas.microsoft.com/office/drawing/2014/main" id="{14F376F7-2D29-C537-905B-194F2FCDF056}"/>
              </a:ext>
            </a:extLst>
          </p:cNvPr>
          <p:cNvPicPr>
            <a:picLocks noChangeAspect="1"/>
          </p:cNvPicPr>
          <p:nvPr/>
        </p:nvPicPr>
        <p:blipFill>
          <a:blip r:embed="rId5"/>
          <a:stretch>
            <a:fillRect/>
          </a:stretch>
        </p:blipFill>
        <p:spPr>
          <a:xfrm>
            <a:off x="191001" y="4910396"/>
            <a:ext cx="4481247" cy="697899"/>
          </a:xfrm>
          <a:prstGeom prst="rect">
            <a:avLst/>
          </a:prstGeom>
        </p:spPr>
      </p:pic>
      <p:pic>
        <p:nvPicPr>
          <p:cNvPr id="14" name="Рисунок 13">
            <a:extLst>
              <a:ext uri="{FF2B5EF4-FFF2-40B4-BE49-F238E27FC236}">
                <a16:creationId xmlns:a16="http://schemas.microsoft.com/office/drawing/2014/main" id="{38196DA7-6278-AD0E-29F0-C558664B2CBA}"/>
              </a:ext>
            </a:extLst>
          </p:cNvPr>
          <p:cNvPicPr>
            <a:picLocks noChangeAspect="1"/>
          </p:cNvPicPr>
          <p:nvPr/>
        </p:nvPicPr>
        <p:blipFill>
          <a:blip r:embed="rId6"/>
          <a:stretch>
            <a:fillRect/>
          </a:stretch>
        </p:blipFill>
        <p:spPr>
          <a:xfrm>
            <a:off x="6346281" y="812132"/>
            <a:ext cx="5845719" cy="5470306"/>
          </a:xfrm>
          <a:prstGeom prst="rect">
            <a:avLst/>
          </a:prstGeom>
        </p:spPr>
      </p:pic>
    </p:spTree>
    <p:extLst>
      <p:ext uri="{BB962C8B-B14F-4D97-AF65-F5344CB8AC3E}">
        <p14:creationId xmlns:p14="http://schemas.microsoft.com/office/powerpoint/2010/main" val="1536174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254C9CD-5F3C-62A4-8A9B-5E1C60D49043}"/>
              </a:ext>
            </a:extLst>
          </p:cNvPr>
          <p:cNvPicPr>
            <a:picLocks noChangeAspect="1"/>
          </p:cNvPicPr>
          <p:nvPr/>
        </p:nvPicPr>
        <p:blipFill>
          <a:blip r:embed="rId2"/>
          <a:stretch>
            <a:fillRect/>
          </a:stretch>
        </p:blipFill>
        <p:spPr>
          <a:xfrm>
            <a:off x="2155107" y="0"/>
            <a:ext cx="7166677" cy="6858000"/>
          </a:xfrm>
          <a:prstGeom prst="rect">
            <a:avLst/>
          </a:prstGeom>
        </p:spPr>
      </p:pic>
    </p:spTree>
    <p:extLst>
      <p:ext uri="{BB962C8B-B14F-4D97-AF65-F5344CB8AC3E}">
        <p14:creationId xmlns:p14="http://schemas.microsoft.com/office/powerpoint/2010/main" val="4091308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48622C7-AE26-0A4C-DEE9-B49F39177BCE}"/>
              </a:ext>
            </a:extLst>
          </p:cNvPr>
          <p:cNvPicPr>
            <a:picLocks noChangeAspect="1"/>
          </p:cNvPicPr>
          <p:nvPr/>
        </p:nvPicPr>
        <p:blipFill>
          <a:blip r:embed="rId2"/>
          <a:stretch>
            <a:fillRect/>
          </a:stretch>
        </p:blipFill>
        <p:spPr>
          <a:xfrm>
            <a:off x="216568" y="1072099"/>
            <a:ext cx="6862965" cy="2060834"/>
          </a:xfrm>
          <a:prstGeom prst="rect">
            <a:avLst/>
          </a:prstGeom>
        </p:spPr>
      </p:pic>
      <p:sp>
        <p:nvSpPr>
          <p:cNvPr id="6" name="TextBox 5">
            <a:extLst>
              <a:ext uri="{FF2B5EF4-FFF2-40B4-BE49-F238E27FC236}">
                <a16:creationId xmlns:a16="http://schemas.microsoft.com/office/drawing/2014/main" id="{48910D12-98D4-2002-2434-77C86E1793C8}"/>
              </a:ext>
            </a:extLst>
          </p:cNvPr>
          <p:cNvSpPr txBox="1"/>
          <p:nvPr/>
        </p:nvSpPr>
        <p:spPr>
          <a:xfrm>
            <a:off x="2244969" y="148769"/>
            <a:ext cx="7398341" cy="646331"/>
          </a:xfrm>
          <a:prstGeom prst="rect">
            <a:avLst/>
          </a:prstGeom>
          <a:noFill/>
        </p:spPr>
        <p:txBody>
          <a:bodyPr wrap="square">
            <a:spAutoFit/>
          </a:bodyPr>
          <a:lstStyle/>
          <a:p>
            <a:r>
              <a:rPr lang="ru-RU" b="1" dirty="0"/>
              <a:t>САМОДИАГНОСТИКА ПРОФЕССИОНАЛЬНЫХ ДЕФИЦИТОВ НА ОСНОВАНИИ РЕФЛЕКСИИ ПРОФЕССИОНАЛЬНОЙ ДЕЯТЕЛЬНОСТИ</a:t>
            </a:r>
          </a:p>
        </p:txBody>
      </p:sp>
      <p:pic>
        <p:nvPicPr>
          <p:cNvPr id="8" name="Рисунок 7">
            <a:extLst>
              <a:ext uri="{FF2B5EF4-FFF2-40B4-BE49-F238E27FC236}">
                <a16:creationId xmlns:a16="http://schemas.microsoft.com/office/drawing/2014/main" id="{39FA1892-6AF9-5C0C-356D-963E744826BF}"/>
              </a:ext>
            </a:extLst>
          </p:cNvPr>
          <p:cNvPicPr>
            <a:picLocks noChangeAspect="1"/>
          </p:cNvPicPr>
          <p:nvPr/>
        </p:nvPicPr>
        <p:blipFill>
          <a:blip r:embed="rId3"/>
          <a:stretch>
            <a:fillRect/>
          </a:stretch>
        </p:blipFill>
        <p:spPr>
          <a:xfrm>
            <a:off x="7194595" y="1759237"/>
            <a:ext cx="4696879" cy="917502"/>
          </a:xfrm>
          <a:prstGeom prst="rect">
            <a:avLst/>
          </a:prstGeom>
        </p:spPr>
      </p:pic>
      <p:pic>
        <p:nvPicPr>
          <p:cNvPr id="10" name="Рисунок 9">
            <a:extLst>
              <a:ext uri="{FF2B5EF4-FFF2-40B4-BE49-F238E27FC236}">
                <a16:creationId xmlns:a16="http://schemas.microsoft.com/office/drawing/2014/main" id="{7C0D200D-876D-4B20-D4D5-01D5213072E5}"/>
              </a:ext>
            </a:extLst>
          </p:cNvPr>
          <p:cNvPicPr>
            <a:picLocks noChangeAspect="1"/>
          </p:cNvPicPr>
          <p:nvPr/>
        </p:nvPicPr>
        <p:blipFill>
          <a:blip r:embed="rId4"/>
          <a:srcRect t="2483"/>
          <a:stretch/>
        </p:blipFill>
        <p:spPr>
          <a:xfrm>
            <a:off x="1594183" y="3409932"/>
            <a:ext cx="7858602" cy="2946418"/>
          </a:xfrm>
          <a:prstGeom prst="rect">
            <a:avLst/>
          </a:prstGeom>
        </p:spPr>
      </p:pic>
    </p:spTree>
    <p:extLst>
      <p:ext uri="{BB962C8B-B14F-4D97-AF65-F5344CB8AC3E}">
        <p14:creationId xmlns:p14="http://schemas.microsoft.com/office/powerpoint/2010/main" val="312041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BB6A302F-A1C5-49BC-828A-362835253D19}"/>
              </a:ext>
            </a:extLst>
          </p:cNvPr>
          <p:cNvSpPr txBox="1">
            <a:spLocks/>
          </p:cNvSpPr>
          <p:nvPr/>
        </p:nvSpPr>
        <p:spPr>
          <a:xfrm>
            <a:off x="1003953" y="1407440"/>
            <a:ext cx="9899904" cy="6025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2800" b="1" kern="0" dirty="0">
                <a:solidFill>
                  <a:srgbClr val="1D3152"/>
                </a:solidFill>
                <a:cs typeface="Calibri"/>
                <a:sym typeface="Calibri"/>
              </a:rPr>
              <a:t>Цель проведения проверочных работ:</a:t>
            </a:r>
          </a:p>
        </p:txBody>
      </p:sp>
      <p:sp>
        <p:nvSpPr>
          <p:cNvPr id="8" name="Объект 2">
            <a:extLst>
              <a:ext uri="{FF2B5EF4-FFF2-40B4-BE49-F238E27FC236}">
                <a16:creationId xmlns:a16="http://schemas.microsoft.com/office/drawing/2014/main" id="{DF10308B-EB09-4A79-83F7-3A4062A4BEBF}"/>
              </a:ext>
            </a:extLst>
          </p:cNvPr>
          <p:cNvSpPr txBox="1">
            <a:spLocks/>
          </p:cNvSpPr>
          <p:nvPr/>
        </p:nvSpPr>
        <p:spPr>
          <a:xfrm>
            <a:off x="1003953" y="2191657"/>
            <a:ext cx="9899904" cy="3498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ea typeface="+mn-ea"/>
                <a:cs typeface="+mn-cs"/>
              </a:rPr>
              <a:t>определение уровня усвоения учащимися предметного содержания программы по математике, русскому языку, литературному чтению, окружающему миру за первый класс общеобразовательной школы в рамках проекта «Инновационная модель «Эффективная начальная школа» и выявление элементов содержания, вызывающих наибольшие затруднения.</a:t>
            </a:r>
          </a:p>
        </p:txBody>
      </p:sp>
    </p:spTree>
    <p:extLst>
      <p:ext uri="{BB962C8B-B14F-4D97-AF65-F5344CB8AC3E}">
        <p14:creationId xmlns:p14="http://schemas.microsoft.com/office/powerpoint/2010/main" val="115809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638AE0E-6F11-582B-AFBC-068ACA39682C}"/>
              </a:ext>
            </a:extLst>
          </p:cNvPr>
          <p:cNvPicPr>
            <a:picLocks noChangeAspect="1"/>
          </p:cNvPicPr>
          <p:nvPr/>
        </p:nvPicPr>
        <p:blipFill>
          <a:blip r:embed="rId2"/>
          <a:stretch>
            <a:fillRect/>
          </a:stretch>
        </p:blipFill>
        <p:spPr>
          <a:xfrm>
            <a:off x="4529888" y="136525"/>
            <a:ext cx="7432719" cy="2424316"/>
          </a:xfrm>
          <a:prstGeom prst="rect">
            <a:avLst/>
          </a:prstGeom>
        </p:spPr>
      </p:pic>
      <p:pic>
        <p:nvPicPr>
          <p:cNvPr id="6" name="Рисунок 5">
            <a:extLst>
              <a:ext uri="{FF2B5EF4-FFF2-40B4-BE49-F238E27FC236}">
                <a16:creationId xmlns:a16="http://schemas.microsoft.com/office/drawing/2014/main" id="{44176C32-3672-31FD-DFC8-A09B71A2FE98}"/>
              </a:ext>
            </a:extLst>
          </p:cNvPr>
          <p:cNvPicPr>
            <a:picLocks noChangeAspect="1"/>
          </p:cNvPicPr>
          <p:nvPr/>
        </p:nvPicPr>
        <p:blipFill>
          <a:blip r:embed="rId3"/>
          <a:stretch>
            <a:fillRect/>
          </a:stretch>
        </p:blipFill>
        <p:spPr>
          <a:xfrm>
            <a:off x="409072" y="2614857"/>
            <a:ext cx="4746469" cy="1411612"/>
          </a:xfrm>
          <a:prstGeom prst="rect">
            <a:avLst/>
          </a:prstGeom>
        </p:spPr>
      </p:pic>
      <p:grpSp>
        <p:nvGrpSpPr>
          <p:cNvPr id="10" name="Группа 9">
            <a:extLst>
              <a:ext uri="{FF2B5EF4-FFF2-40B4-BE49-F238E27FC236}">
                <a16:creationId xmlns:a16="http://schemas.microsoft.com/office/drawing/2014/main" id="{2811A586-9126-2444-9067-217AEF057A85}"/>
              </a:ext>
            </a:extLst>
          </p:cNvPr>
          <p:cNvGrpSpPr/>
          <p:nvPr/>
        </p:nvGrpSpPr>
        <p:grpSpPr>
          <a:xfrm>
            <a:off x="2995863" y="3920224"/>
            <a:ext cx="7980154" cy="2366023"/>
            <a:chOff x="2995863" y="3920224"/>
            <a:chExt cx="7980154" cy="2366023"/>
          </a:xfrm>
        </p:grpSpPr>
        <p:pic>
          <p:nvPicPr>
            <p:cNvPr id="8" name="Рисунок 7">
              <a:extLst>
                <a:ext uri="{FF2B5EF4-FFF2-40B4-BE49-F238E27FC236}">
                  <a16:creationId xmlns:a16="http://schemas.microsoft.com/office/drawing/2014/main" id="{DE4BAAFF-1762-086B-3035-EEEC362E2499}"/>
                </a:ext>
              </a:extLst>
            </p:cNvPr>
            <p:cNvPicPr>
              <a:picLocks noChangeAspect="1"/>
            </p:cNvPicPr>
            <p:nvPr/>
          </p:nvPicPr>
          <p:blipFill>
            <a:blip r:embed="rId4"/>
            <a:stretch>
              <a:fillRect/>
            </a:stretch>
          </p:blipFill>
          <p:spPr>
            <a:xfrm>
              <a:off x="2995863" y="3974240"/>
              <a:ext cx="7980154" cy="2312007"/>
            </a:xfrm>
            <a:prstGeom prst="rect">
              <a:avLst/>
            </a:prstGeom>
          </p:spPr>
        </p:pic>
        <p:sp>
          <p:nvSpPr>
            <p:cNvPr id="9" name="Прямоугольник 8">
              <a:extLst>
                <a:ext uri="{FF2B5EF4-FFF2-40B4-BE49-F238E27FC236}">
                  <a16:creationId xmlns:a16="http://schemas.microsoft.com/office/drawing/2014/main" id="{E5F494B5-92BC-8694-EE02-7016100BF80A}"/>
                </a:ext>
              </a:extLst>
            </p:cNvPr>
            <p:cNvSpPr/>
            <p:nvPr/>
          </p:nvSpPr>
          <p:spPr>
            <a:xfrm>
              <a:off x="5245768" y="3920224"/>
              <a:ext cx="1534027" cy="32692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35812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Аудитория">
            <a:extLst>
              <a:ext uri="{FF2B5EF4-FFF2-40B4-BE49-F238E27FC236}">
                <a16:creationId xmlns:a16="http://schemas.microsoft.com/office/drawing/2014/main" id="{C12DF85B-44B7-6BE4-9D22-F7CF32EA2855}"/>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4503906" y="1350523"/>
            <a:ext cx="914400" cy="914400"/>
          </a:xfrm>
          <a:prstGeom prst="rect">
            <a:avLst/>
          </a:prstGeom>
        </p:spPr>
      </p:pic>
      <p:cxnSp>
        <p:nvCxnSpPr>
          <p:cNvPr id="5" name="Прямая со стрелкой 4">
            <a:extLst>
              <a:ext uri="{FF2B5EF4-FFF2-40B4-BE49-F238E27FC236}">
                <a16:creationId xmlns:a16="http://schemas.microsoft.com/office/drawing/2014/main" id="{CDDDD4F1-3BE4-DA2F-01E5-BCF4A59685EA}"/>
              </a:ext>
            </a:extLst>
          </p:cNvPr>
          <p:cNvCxnSpPr>
            <a:cxnSpLocks/>
          </p:cNvCxnSpPr>
          <p:nvPr/>
        </p:nvCxnSpPr>
        <p:spPr>
          <a:xfrm flipH="1">
            <a:off x="2490282" y="1997413"/>
            <a:ext cx="1725037" cy="8981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2C1571C9-402B-563B-D46D-80D6E4DDD6BA}"/>
              </a:ext>
            </a:extLst>
          </p:cNvPr>
          <p:cNvPicPr>
            <a:picLocks noChangeAspect="1"/>
          </p:cNvPicPr>
          <p:nvPr/>
        </p:nvPicPr>
        <p:blipFill>
          <a:blip r:embed="rId4" cstate="print"/>
          <a:stretch>
            <a:fillRect/>
          </a:stretch>
        </p:blipFill>
        <p:spPr>
          <a:xfrm>
            <a:off x="186114" y="3910518"/>
            <a:ext cx="2291943" cy="1887167"/>
          </a:xfrm>
          <a:prstGeom prst="rect">
            <a:avLst/>
          </a:prstGeom>
        </p:spPr>
      </p:pic>
      <p:sp>
        <p:nvSpPr>
          <p:cNvPr id="8" name="Прямоугольник 7">
            <a:extLst>
              <a:ext uri="{FF2B5EF4-FFF2-40B4-BE49-F238E27FC236}">
                <a16:creationId xmlns:a16="http://schemas.microsoft.com/office/drawing/2014/main" id="{74ECBF39-596B-819C-CA25-2AA6815410D3}"/>
              </a:ext>
            </a:extLst>
          </p:cNvPr>
          <p:cNvSpPr/>
          <p:nvPr/>
        </p:nvSpPr>
        <p:spPr>
          <a:xfrm>
            <a:off x="1193260" y="3171217"/>
            <a:ext cx="1212714" cy="52529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2060"/>
                </a:solidFill>
              </a:rPr>
              <a:t>РИКУ</a:t>
            </a:r>
          </a:p>
        </p:txBody>
      </p:sp>
      <p:cxnSp>
        <p:nvCxnSpPr>
          <p:cNvPr id="11" name="Прямая со стрелкой 10">
            <a:extLst>
              <a:ext uri="{FF2B5EF4-FFF2-40B4-BE49-F238E27FC236}">
                <a16:creationId xmlns:a16="http://schemas.microsoft.com/office/drawing/2014/main" id="{CCB2EF08-BDBC-5976-1CED-47DB551FDBBE}"/>
              </a:ext>
            </a:extLst>
          </p:cNvPr>
          <p:cNvCxnSpPr/>
          <p:nvPr/>
        </p:nvCxnSpPr>
        <p:spPr>
          <a:xfrm>
            <a:off x="2795081" y="3482502"/>
            <a:ext cx="17088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a16="http://schemas.microsoft.com/office/drawing/2014/main" id="{6A1AB243-564D-ED58-24D2-A69EC7183D0E}"/>
              </a:ext>
            </a:extLst>
          </p:cNvPr>
          <p:cNvPicPr>
            <a:picLocks noChangeAspect="1"/>
          </p:cNvPicPr>
          <p:nvPr/>
        </p:nvPicPr>
        <p:blipFill>
          <a:blip r:embed="rId5" cstate="print"/>
          <a:stretch>
            <a:fillRect/>
          </a:stretch>
        </p:blipFill>
        <p:spPr>
          <a:xfrm>
            <a:off x="322574" y="2386518"/>
            <a:ext cx="718487" cy="704344"/>
          </a:xfrm>
          <a:prstGeom prst="rect">
            <a:avLst/>
          </a:prstGeom>
        </p:spPr>
      </p:pic>
      <p:pic>
        <p:nvPicPr>
          <p:cNvPr id="17" name="Рисунок 16">
            <a:extLst>
              <a:ext uri="{FF2B5EF4-FFF2-40B4-BE49-F238E27FC236}">
                <a16:creationId xmlns:a16="http://schemas.microsoft.com/office/drawing/2014/main" id="{F9A74931-B3DF-4145-192D-9C7AFC2EAD42}"/>
              </a:ext>
            </a:extLst>
          </p:cNvPr>
          <p:cNvPicPr>
            <a:picLocks noChangeAspect="1"/>
          </p:cNvPicPr>
          <p:nvPr/>
        </p:nvPicPr>
        <p:blipFill>
          <a:blip r:embed="rId6" cstate="print"/>
          <a:stretch>
            <a:fillRect/>
          </a:stretch>
        </p:blipFill>
        <p:spPr>
          <a:xfrm>
            <a:off x="4602869" y="2950724"/>
            <a:ext cx="2986261" cy="1821230"/>
          </a:xfrm>
          <a:prstGeom prst="rect">
            <a:avLst/>
          </a:prstGeom>
        </p:spPr>
      </p:pic>
      <p:pic>
        <p:nvPicPr>
          <p:cNvPr id="19" name="Рисунок 18">
            <a:extLst>
              <a:ext uri="{FF2B5EF4-FFF2-40B4-BE49-F238E27FC236}">
                <a16:creationId xmlns:a16="http://schemas.microsoft.com/office/drawing/2014/main" id="{25E15310-0C20-A138-CE15-8BEBF36D348B}"/>
              </a:ext>
            </a:extLst>
          </p:cNvPr>
          <p:cNvPicPr>
            <a:picLocks noChangeAspect="1"/>
          </p:cNvPicPr>
          <p:nvPr/>
        </p:nvPicPr>
        <p:blipFill>
          <a:blip r:embed="rId7" cstate="print"/>
          <a:stretch>
            <a:fillRect/>
          </a:stretch>
        </p:blipFill>
        <p:spPr>
          <a:xfrm>
            <a:off x="5886586" y="5103777"/>
            <a:ext cx="703773" cy="693907"/>
          </a:xfrm>
          <a:prstGeom prst="rect">
            <a:avLst/>
          </a:prstGeom>
        </p:spPr>
      </p:pic>
      <p:cxnSp>
        <p:nvCxnSpPr>
          <p:cNvPr id="22" name="Прямая со стрелкой 21">
            <a:extLst>
              <a:ext uri="{FF2B5EF4-FFF2-40B4-BE49-F238E27FC236}">
                <a16:creationId xmlns:a16="http://schemas.microsoft.com/office/drawing/2014/main" id="{68B266D7-D6CB-AA75-8F5E-8CCA2B3B9C1F}"/>
              </a:ext>
            </a:extLst>
          </p:cNvPr>
          <p:cNvCxnSpPr>
            <a:cxnSpLocks/>
          </p:cNvCxnSpPr>
          <p:nvPr/>
        </p:nvCxnSpPr>
        <p:spPr>
          <a:xfrm flipV="1">
            <a:off x="7720519" y="2950724"/>
            <a:ext cx="1259595" cy="5317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23">
            <a:extLst>
              <a:ext uri="{FF2B5EF4-FFF2-40B4-BE49-F238E27FC236}">
                <a16:creationId xmlns:a16="http://schemas.microsoft.com/office/drawing/2014/main" id="{DD3A5D34-BAB8-E86B-A4B1-18F5B10BC34B}"/>
              </a:ext>
            </a:extLst>
          </p:cNvPr>
          <p:cNvSpPr/>
          <p:nvPr/>
        </p:nvSpPr>
        <p:spPr>
          <a:xfrm>
            <a:off x="9178112" y="1880681"/>
            <a:ext cx="2556813" cy="2581072"/>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ru-RU" dirty="0">
                <a:solidFill>
                  <a:srgbClr val="002060"/>
                </a:solidFill>
              </a:rPr>
              <a:t>1.ИОМ педагога</a:t>
            </a:r>
          </a:p>
          <a:p>
            <a:r>
              <a:rPr lang="ru-RU" dirty="0">
                <a:solidFill>
                  <a:srgbClr val="002060"/>
                </a:solidFill>
              </a:rPr>
              <a:t>2.Программа ДПО на основе анализа дефицитов педагога</a:t>
            </a:r>
          </a:p>
          <a:p>
            <a:r>
              <a:rPr lang="ru-RU" dirty="0">
                <a:solidFill>
                  <a:srgbClr val="002060"/>
                </a:solidFill>
              </a:rPr>
              <a:t>3.Содержание деятельности ШМО/ГМО</a:t>
            </a:r>
          </a:p>
          <a:p>
            <a:r>
              <a:rPr lang="ru-RU" dirty="0">
                <a:solidFill>
                  <a:srgbClr val="002060"/>
                </a:solidFill>
              </a:rPr>
              <a:t>4.Наставник</a:t>
            </a:r>
          </a:p>
          <a:p>
            <a:r>
              <a:rPr lang="ru-RU" dirty="0">
                <a:solidFill>
                  <a:srgbClr val="002060"/>
                </a:solidFill>
              </a:rPr>
              <a:t>5.ВСОКО</a:t>
            </a:r>
          </a:p>
        </p:txBody>
      </p:sp>
    </p:spTree>
    <p:extLst>
      <p:ext uri="{BB962C8B-B14F-4D97-AF65-F5344CB8AC3E}">
        <p14:creationId xmlns:p14="http://schemas.microsoft.com/office/powerpoint/2010/main" val="1310935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9C0954-DAA5-5AD0-85D3-4AFADD0907B6}"/>
              </a:ext>
            </a:extLst>
          </p:cNvPr>
          <p:cNvSpPr>
            <a:spLocks noGrp="1"/>
          </p:cNvSpPr>
          <p:nvPr>
            <p:ph type="title"/>
          </p:nvPr>
        </p:nvSpPr>
        <p:spPr>
          <a:xfrm>
            <a:off x="2377646" y="287462"/>
            <a:ext cx="6692900" cy="673392"/>
          </a:xfrm>
        </p:spPr>
        <p:txBody>
          <a:bodyPr>
            <a:noAutofit/>
          </a:bodyPr>
          <a:lstStyle/>
          <a:p>
            <a:pPr algn="ctr"/>
            <a:r>
              <a:rPr lang="ru-RU" sz="2400" b="1" dirty="0">
                <a:solidFill>
                  <a:srgbClr val="002060"/>
                </a:solidFill>
                <a:latin typeface="+mn-lt"/>
                <a:ea typeface="+mn-ea"/>
                <a:cs typeface="+mn-cs"/>
              </a:rPr>
              <a:t>Аналитика результатов выполнения тестов РИКУ</a:t>
            </a:r>
          </a:p>
        </p:txBody>
      </p:sp>
      <p:sp>
        <p:nvSpPr>
          <p:cNvPr id="3" name="Объект 2">
            <a:extLst>
              <a:ext uri="{FF2B5EF4-FFF2-40B4-BE49-F238E27FC236}">
                <a16:creationId xmlns:a16="http://schemas.microsoft.com/office/drawing/2014/main" id="{9F1AB3DB-9B3E-A1AD-B3A8-40AC6B6AAC2A}"/>
              </a:ext>
            </a:extLst>
          </p:cNvPr>
          <p:cNvSpPr>
            <a:spLocks noGrp="1"/>
          </p:cNvSpPr>
          <p:nvPr>
            <p:ph idx="1"/>
          </p:nvPr>
        </p:nvSpPr>
        <p:spPr>
          <a:xfrm>
            <a:off x="885568" y="1151645"/>
            <a:ext cx="10989274" cy="5002019"/>
          </a:xfrm>
        </p:spPr>
        <p:txBody>
          <a:bodyPr>
            <a:noAutofit/>
          </a:bodyPr>
          <a:lstStyle/>
          <a:p>
            <a:pPr>
              <a:lnSpc>
                <a:spcPct val="100000"/>
              </a:lnSpc>
              <a:spcBef>
                <a:spcPts val="0"/>
              </a:spcBef>
            </a:pPr>
            <a:r>
              <a:rPr lang="ru-RU" sz="1700" dirty="0">
                <a:latin typeface="Calibri" panose="020F0502020204030204" pitchFamily="34" charset="0"/>
                <a:ea typeface="Calibri" panose="020F0502020204030204" pitchFamily="34" charset="0"/>
                <a:cs typeface="Calibri" panose="020F0502020204030204" pitchFamily="34" charset="0"/>
              </a:rPr>
              <a:t>Результаты региональной диагностики ежемесячно  после завершения РИКУ направляются в 6 ЦНППМ и муниципалитеты.</a:t>
            </a:r>
          </a:p>
          <a:p>
            <a:pPr>
              <a:lnSpc>
                <a:spcPct val="100000"/>
              </a:lnSpc>
              <a:spcBef>
                <a:spcPts val="0"/>
              </a:spcBef>
            </a:pPr>
            <a:r>
              <a:rPr lang="ru-RU" sz="1700" dirty="0">
                <a:latin typeface="Calibri" panose="020F0502020204030204" pitchFamily="34" charset="0"/>
                <a:ea typeface="Calibri" panose="020F0502020204030204" pitchFamily="34" charset="0"/>
                <a:cs typeface="Calibri" panose="020F0502020204030204" pitchFamily="34" charset="0"/>
              </a:rPr>
              <a:t>Результаты содержат: общий балл, процент выполнения и достигнутый уровень за весь тест и по трем блокам (предметному, методическому и функциональной грамотности), а также баллы за каждое задание.</a:t>
            </a:r>
          </a:p>
          <a:p>
            <a:pPr marL="0" indent="0">
              <a:lnSpc>
                <a:spcPct val="100000"/>
              </a:lnSpc>
              <a:spcBef>
                <a:spcPts val="0"/>
              </a:spcBef>
              <a:buNone/>
            </a:pPr>
            <a:endPar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Анализ результатов дает возможность:</a:t>
            </a:r>
          </a:p>
          <a:p>
            <a:pPr>
              <a:lnSpc>
                <a:spcPct val="100000"/>
              </a:lnSpc>
              <a:spcBef>
                <a:spcPts val="0"/>
              </a:spcBef>
              <a:buFont typeface="Wingdings" panose="05000000000000000000" pitchFamily="2" charset="2"/>
              <a:buChar char="ü"/>
            </a:pP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увидеть динамику изменений результатов каждого педагога,</a:t>
            </a:r>
          </a:p>
          <a:p>
            <a:pPr>
              <a:lnSpc>
                <a:spcPct val="100000"/>
              </a:lnSpc>
              <a:spcBef>
                <a:spcPts val="0"/>
              </a:spcBef>
              <a:buFont typeface="Wingdings" panose="05000000000000000000" pitchFamily="2" charset="2"/>
              <a:buChar char="ü"/>
            </a:pP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выявить дефициты,</a:t>
            </a:r>
          </a:p>
          <a:p>
            <a:pPr>
              <a:lnSpc>
                <a:spcPct val="100000"/>
              </a:lnSpc>
              <a:spcBef>
                <a:spcPts val="0"/>
              </a:spcBef>
              <a:buFont typeface="Wingdings" panose="05000000000000000000" pitchFamily="2" charset="2"/>
              <a:buChar char="ü"/>
            </a:pP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организовать сопровождение педагогов с низкими результатами членами методического актива МО,</a:t>
            </a:r>
          </a:p>
          <a:p>
            <a:pPr>
              <a:lnSpc>
                <a:spcPct val="100000"/>
              </a:lnSpc>
              <a:spcBef>
                <a:spcPts val="0"/>
              </a:spcBef>
              <a:buFont typeface="Wingdings" panose="05000000000000000000" pitchFamily="2" charset="2"/>
              <a:buChar char="ü"/>
            </a:pP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направить педагогов с низкими результатами на курсы повышения квалификации,</a:t>
            </a:r>
          </a:p>
          <a:p>
            <a:pPr>
              <a:lnSpc>
                <a:spcPct val="100000"/>
              </a:lnSpc>
              <a:spcBef>
                <a:spcPts val="0"/>
              </a:spcBef>
              <a:buFont typeface="Wingdings" panose="05000000000000000000" pitchFamily="2" charset="2"/>
              <a:buChar char="ü"/>
            </a:pP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планировать систему мероприятий (на всех уровнях) по созданию условий для профессионального роста педагогов.</a:t>
            </a:r>
          </a:p>
          <a:p>
            <a:pPr>
              <a:lnSpc>
                <a:spcPct val="100000"/>
              </a:lnSpc>
              <a:spcBef>
                <a:spcPts val="0"/>
              </a:spcBef>
              <a:buFont typeface="Wingdings" panose="05000000000000000000" pitchFamily="2" charset="2"/>
              <a:buChar char="ü"/>
            </a:pPr>
            <a:endPar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b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br>
            <a:endPar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endParaRPr lang="ru-RU" sz="17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endParaRPr lang="ru-RU" sz="17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pPr>
            <a:r>
              <a:rPr lang="ru-RU" sz="1700" dirty="0">
                <a:latin typeface="Calibri" panose="020F0502020204030204" pitchFamily="34" charset="0"/>
                <a:ea typeface="Calibri" panose="020F0502020204030204" pitchFamily="34" charset="0"/>
                <a:cs typeface="Calibri" panose="020F0502020204030204" pitchFamily="34" charset="0"/>
              </a:rPr>
              <a:t>Статистика по региональной диагностике направляется в Министерство образования МО: </a:t>
            </a:r>
            <a:br>
              <a:rPr lang="ru-RU" sz="1700" dirty="0">
                <a:latin typeface="Calibri" panose="020F0502020204030204" pitchFamily="34" charset="0"/>
                <a:ea typeface="Calibri" panose="020F0502020204030204" pitchFamily="34" charset="0"/>
                <a:cs typeface="Calibri" panose="020F0502020204030204" pitchFamily="34" charset="0"/>
              </a:rPr>
            </a:br>
            <a:r>
              <a:rPr lang="ru-RU" sz="1700" b="1" dirty="0">
                <a:latin typeface="Calibri" panose="020F0502020204030204" pitchFamily="34" charset="0"/>
                <a:ea typeface="Calibri" panose="020F0502020204030204" pitchFamily="34" charset="0"/>
                <a:cs typeface="Calibri" panose="020F0502020204030204" pitchFamily="34" charset="0"/>
              </a:rPr>
              <a:t>ежемесячно, по кварталам, за полугодие, календарный и учебный годы.</a:t>
            </a:r>
            <a:br>
              <a:rPr lang="ru-RU" sz="1800" dirty="0">
                <a:latin typeface="Calibri" panose="020F0502020204030204" pitchFamily="34" charset="0"/>
                <a:ea typeface="Calibri" panose="020F0502020204030204" pitchFamily="34" charset="0"/>
                <a:cs typeface="Calibri" panose="020F0502020204030204" pitchFamily="34" charset="0"/>
              </a:rPr>
            </a:br>
            <a:endParaRPr lang="ru-RU"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ru-RU" sz="2200" dirty="0">
                <a:solidFill>
                  <a:srgbClr val="002060"/>
                </a:solidFill>
              </a:rPr>
              <a:t> </a:t>
            </a:r>
          </a:p>
          <a:p>
            <a:pPr marL="0" indent="0">
              <a:lnSpc>
                <a:spcPct val="100000"/>
              </a:lnSpc>
              <a:spcBef>
                <a:spcPts val="0"/>
              </a:spcBef>
              <a:buNone/>
            </a:pPr>
            <a:br>
              <a:rPr lang="ru-RU" sz="2200" b="1" dirty="0">
                <a:solidFill>
                  <a:srgbClr val="002060"/>
                </a:solidFill>
              </a:rPr>
            </a:br>
            <a:r>
              <a:rPr lang="ru-RU" sz="2200" b="1" dirty="0">
                <a:solidFill>
                  <a:srgbClr val="002060"/>
                </a:solidFill>
              </a:rPr>
              <a:t> </a:t>
            </a:r>
          </a:p>
        </p:txBody>
      </p:sp>
      <p:sp>
        <p:nvSpPr>
          <p:cNvPr id="4" name="Прямоугольник: скругленные углы 3">
            <a:extLst>
              <a:ext uri="{FF2B5EF4-FFF2-40B4-BE49-F238E27FC236}">
                <a16:creationId xmlns:a16="http://schemas.microsoft.com/office/drawing/2014/main" id="{BC875CF8-3DD6-4917-B440-FC643B212A3F}"/>
              </a:ext>
            </a:extLst>
          </p:cNvPr>
          <p:cNvSpPr/>
          <p:nvPr/>
        </p:nvSpPr>
        <p:spPr>
          <a:xfrm>
            <a:off x="1258328" y="4436075"/>
            <a:ext cx="10048105" cy="1050324"/>
          </a:xfrm>
          <a:prstGeom prst="roundRect">
            <a:avLst/>
          </a:prstGeom>
          <a:solidFill>
            <a:schemeClr val="accent4">
              <a:lumMod val="20000"/>
              <a:lumOff val="80000"/>
            </a:schemeClr>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nSpc>
                <a:spcPct val="100000"/>
              </a:lnSpc>
              <a:spcBef>
                <a:spcPts val="0"/>
              </a:spcBef>
              <a:buNone/>
            </a:pP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Аналитический отчет по результатам РИКУ за каждый учебный год размещается </a:t>
            </a:r>
            <a:r>
              <a:rPr lang="ru-RU" sz="1700" b="1" dirty="0">
                <a:solidFill>
                  <a:srgbClr val="002060"/>
                </a:solidFill>
                <a:latin typeface="Calibri" panose="020F0502020204030204" pitchFamily="34" charset="0"/>
                <a:ea typeface="Calibri" panose="020F0502020204030204" pitchFamily="34" charset="0"/>
                <a:cs typeface="Calibri" panose="020F0502020204030204" pitchFamily="34" charset="0"/>
              </a:rPr>
              <a:t>на сайте ЦНППМ КУРО в разделе «Диагностика» – «Документация»: </a:t>
            </a:r>
            <a:b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br>
            <a:r>
              <a:rPr lang="en-US" sz="17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https://cppm.kuro-mo.ru/index.php/diagnostika-professional-nykh-kompetentsij</a:t>
            </a:r>
            <a:r>
              <a:rPr lang="ru-RU" sz="17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ru-RU"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910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9C0954-DAA5-5AD0-85D3-4AFADD0907B6}"/>
              </a:ext>
            </a:extLst>
          </p:cNvPr>
          <p:cNvSpPr>
            <a:spLocks noGrp="1"/>
          </p:cNvSpPr>
          <p:nvPr>
            <p:ph type="title"/>
          </p:nvPr>
        </p:nvSpPr>
        <p:spPr>
          <a:xfrm>
            <a:off x="2464143" y="295019"/>
            <a:ext cx="6692900" cy="757130"/>
          </a:xfrm>
          <a:noFill/>
        </p:spPr>
        <p:txBody>
          <a:bodyPr wrap="square" rtlCol="0">
            <a:spAutoFit/>
          </a:bodyPr>
          <a:lstStyle/>
          <a:p>
            <a:pPr algn="ctr"/>
            <a:r>
              <a:rPr lang="ru-RU" sz="2400" b="1" dirty="0">
                <a:solidFill>
                  <a:srgbClr val="002060"/>
                </a:solidFill>
                <a:latin typeface="+mn-lt"/>
                <a:ea typeface="+mn-ea"/>
                <a:cs typeface="+mn-cs"/>
              </a:rPr>
              <a:t>Аналитический отчет о результатах выполнения РИКУ</a:t>
            </a:r>
          </a:p>
        </p:txBody>
      </p:sp>
      <p:pic>
        <p:nvPicPr>
          <p:cNvPr id="1026" name="Рисунок 1">
            <a:extLst>
              <a:ext uri="{FF2B5EF4-FFF2-40B4-BE49-F238E27FC236}">
                <a16:creationId xmlns:a16="http://schemas.microsoft.com/office/drawing/2014/main" id="{133C6EEC-E1DA-4325-B713-759B1CF62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05" y="1306599"/>
            <a:ext cx="27908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Рисунок 1">
            <a:extLst>
              <a:ext uri="{FF2B5EF4-FFF2-40B4-BE49-F238E27FC236}">
                <a16:creationId xmlns:a16="http://schemas.microsoft.com/office/drawing/2014/main" id="{DC7981B0-52E8-4203-BCA4-2EF3E2FDF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112" y="4168437"/>
            <a:ext cx="3533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2874B86-DC80-4EDD-803E-5FB54EAACEFE}"/>
              </a:ext>
            </a:extLst>
          </p:cNvPr>
          <p:cNvSpPr txBox="1"/>
          <p:nvPr/>
        </p:nvSpPr>
        <p:spPr>
          <a:xfrm>
            <a:off x="3447536" y="1080962"/>
            <a:ext cx="5535826" cy="2985433"/>
          </a:xfrm>
          <a:prstGeom prst="rect">
            <a:avLst/>
          </a:prstGeom>
          <a:noFill/>
        </p:spPr>
        <p:txBody>
          <a:bodyPr wrap="square" rtlCol="0">
            <a:spAutoFit/>
          </a:bodyPr>
          <a:lstStyle/>
          <a:p>
            <a:r>
              <a:rPr lang="ru-RU" sz="1700" b="1" dirty="0"/>
              <a:t>Отчет содержит</a:t>
            </a:r>
            <a:r>
              <a:rPr lang="ru-RU" sz="1700" dirty="0"/>
              <a:t>: общую статистику за учебный год, статистику и аналитику по каждому предмету, проиллюстрированную диаграммами, динамику повышения уровня педагогами, кластеризацию ОО МО на основе результатов РИКУ.</a:t>
            </a:r>
          </a:p>
          <a:p>
            <a:br>
              <a:rPr lang="ru-RU" sz="1700" dirty="0">
                <a:solidFill>
                  <a:srgbClr val="002060"/>
                </a:solidFill>
              </a:rPr>
            </a:br>
            <a:r>
              <a:rPr lang="ru-RU" sz="1600" dirty="0">
                <a:solidFill>
                  <a:srgbClr val="002060"/>
                </a:solidFill>
              </a:rPr>
              <a:t>Диаграммы аналитического отчета:</a:t>
            </a:r>
          </a:p>
          <a:p>
            <a:pPr marL="285750" indent="-285750">
              <a:buFont typeface="Arial" panose="020B0604020202020204" pitchFamily="34" charset="0"/>
              <a:buChar char="•"/>
            </a:pPr>
            <a:r>
              <a:rPr lang="ru-RU" sz="1400" b="1" dirty="0">
                <a:solidFill>
                  <a:srgbClr val="002060"/>
                </a:solidFill>
              </a:rPr>
              <a:t>«Средний процент выполнения теста по предмету по муниципалитетам»</a:t>
            </a:r>
          </a:p>
          <a:p>
            <a:pPr marL="285750" indent="-285750">
              <a:buFont typeface="Arial" panose="020B0604020202020204" pitchFamily="34" charset="0"/>
              <a:buChar char="•"/>
            </a:pPr>
            <a:r>
              <a:rPr lang="ru-RU" sz="1400" b="1" dirty="0">
                <a:solidFill>
                  <a:srgbClr val="002060"/>
                </a:solidFill>
              </a:rPr>
              <a:t>«Средний процент выполнения заданий по предмету»</a:t>
            </a:r>
          </a:p>
          <a:p>
            <a:pPr marL="285750" indent="-285750">
              <a:buFont typeface="Arial" panose="020B0604020202020204" pitchFamily="34" charset="0"/>
              <a:buChar char="•"/>
            </a:pPr>
            <a:r>
              <a:rPr lang="ru-RU" sz="1400" b="1" dirty="0">
                <a:solidFill>
                  <a:srgbClr val="002060"/>
                </a:solidFill>
              </a:rPr>
              <a:t>«Средний процент выполнения РИКУ по блокам»</a:t>
            </a:r>
          </a:p>
          <a:p>
            <a:pPr marL="285750" indent="-285750">
              <a:buFont typeface="Arial" panose="020B0604020202020204" pitchFamily="34" charset="0"/>
              <a:buChar char="•"/>
            </a:pPr>
            <a:r>
              <a:rPr lang="ru-RU" sz="1400" b="1" dirty="0">
                <a:solidFill>
                  <a:srgbClr val="002060"/>
                </a:solidFill>
              </a:rPr>
              <a:t>«Дефициты компетенций учителей по предмету»</a:t>
            </a:r>
            <a:endParaRPr lang="ru-RU" sz="1400" dirty="0">
              <a:solidFill>
                <a:srgbClr val="002060"/>
              </a:solidFill>
            </a:endParaRPr>
          </a:p>
        </p:txBody>
      </p:sp>
      <p:pic>
        <p:nvPicPr>
          <p:cNvPr id="1028" name="Рисунок 1">
            <a:extLst>
              <a:ext uri="{FF2B5EF4-FFF2-40B4-BE49-F238E27FC236}">
                <a16:creationId xmlns:a16="http://schemas.microsoft.com/office/drawing/2014/main" id="{D124576D-88DE-4C31-99FF-A89ED56DF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7043" y="1455901"/>
            <a:ext cx="24860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Рисунок 1">
            <a:extLst>
              <a:ext uri="{FF2B5EF4-FFF2-40B4-BE49-F238E27FC236}">
                <a16:creationId xmlns:a16="http://schemas.microsoft.com/office/drawing/2014/main" id="{839CB6F3-CF75-4EDC-A3A2-5E302285C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7043" y="3943284"/>
            <a:ext cx="25527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37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8D2B6-27F1-9E85-D927-BBA86ABF3CF9}"/>
              </a:ext>
            </a:extLst>
          </p:cNvPr>
          <p:cNvSpPr txBox="1"/>
          <p:nvPr/>
        </p:nvSpPr>
        <p:spPr>
          <a:xfrm>
            <a:off x="3826213" y="350195"/>
            <a:ext cx="3566874" cy="584775"/>
          </a:xfrm>
          <a:prstGeom prst="rect">
            <a:avLst/>
          </a:prstGeom>
          <a:noFill/>
        </p:spPr>
        <p:txBody>
          <a:bodyPr wrap="none" rtlCol="0">
            <a:spAutoFit/>
          </a:bodyPr>
          <a:lstStyle/>
          <a:p>
            <a:r>
              <a:rPr lang="ru-RU" sz="3200" b="1" dirty="0">
                <a:solidFill>
                  <a:srgbClr val="002060"/>
                </a:solidFill>
              </a:rPr>
              <a:t>Подготовка к РИКУ</a:t>
            </a:r>
          </a:p>
        </p:txBody>
      </p:sp>
      <p:sp>
        <p:nvSpPr>
          <p:cNvPr id="3" name="TextBox 2">
            <a:extLst>
              <a:ext uri="{FF2B5EF4-FFF2-40B4-BE49-F238E27FC236}">
                <a16:creationId xmlns:a16="http://schemas.microsoft.com/office/drawing/2014/main" id="{E7AD3748-1593-A870-A22E-426D00E5866A}"/>
              </a:ext>
            </a:extLst>
          </p:cNvPr>
          <p:cNvSpPr txBox="1"/>
          <p:nvPr/>
        </p:nvSpPr>
        <p:spPr>
          <a:xfrm>
            <a:off x="4468238" y="1284051"/>
            <a:ext cx="800219" cy="369332"/>
          </a:xfrm>
          <a:prstGeom prst="rect">
            <a:avLst/>
          </a:prstGeom>
          <a:noFill/>
        </p:spPr>
        <p:txBody>
          <a:bodyPr wrap="none" rtlCol="0">
            <a:spAutoFit/>
          </a:bodyPr>
          <a:lstStyle/>
          <a:p>
            <a:r>
              <a:rPr lang="ru-RU" b="1" dirty="0">
                <a:solidFill>
                  <a:srgbClr val="002060"/>
                </a:solidFill>
              </a:rPr>
              <a:t>ШАГ 1</a:t>
            </a:r>
          </a:p>
        </p:txBody>
      </p:sp>
      <p:pic>
        <p:nvPicPr>
          <p:cNvPr id="5" name="Рисунок 4">
            <a:extLst>
              <a:ext uri="{FF2B5EF4-FFF2-40B4-BE49-F238E27FC236}">
                <a16:creationId xmlns:a16="http://schemas.microsoft.com/office/drawing/2014/main" id="{48A2DAB6-0E62-C6EB-A217-FD8BD8FA1FD3}"/>
              </a:ext>
            </a:extLst>
          </p:cNvPr>
          <p:cNvPicPr>
            <a:picLocks noChangeAspect="1"/>
          </p:cNvPicPr>
          <p:nvPr/>
        </p:nvPicPr>
        <p:blipFill>
          <a:blip r:embed="rId2"/>
          <a:stretch>
            <a:fillRect/>
          </a:stretch>
        </p:blipFill>
        <p:spPr>
          <a:xfrm>
            <a:off x="201038" y="2002464"/>
            <a:ext cx="5811296" cy="3614548"/>
          </a:xfrm>
          <a:prstGeom prst="rect">
            <a:avLst/>
          </a:prstGeom>
        </p:spPr>
      </p:pic>
      <p:sp>
        <p:nvSpPr>
          <p:cNvPr id="7" name="TextBox 6">
            <a:extLst>
              <a:ext uri="{FF2B5EF4-FFF2-40B4-BE49-F238E27FC236}">
                <a16:creationId xmlns:a16="http://schemas.microsoft.com/office/drawing/2014/main" id="{3140ADDB-FA8F-B82B-BD42-718B85FD1F99}"/>
              </a:ext>
            </a:extLst>
          </p:cNvPr>
          <p:cNvSpPr txBox="1"/>
          <p:nvPr/>
        </p:nvSpPr>
        <p:spPr>
          <a:xfrm>
            <a:off x="6861243" y="2828835"/>
            <a:ext cx="4578485" cy="1200329"/>
          </a:xfrm>
          <a:prstGeom prst="rect">
            <a:avLst/>
          </a:prstGeom>
          <a:noFill/>
        </p:spPr>
        <p:txBody>
          <a:bodyPr wrap="square">
            <a:spAutoFit/>
          </a:bodyPr>
          <a:lstStyle/>
          <a:p>
            <a:r>
              <a:rPr lang="en-US" dirty="0">
                <a:hlinkClick r:id="rId3"/>
              </a:rPr>
              <a:t>https://cppm.kuro-mo.ru/index.php/diagnostika-professional-nykh-kompetentsij</a:t>
            </a:r>
            <a:endParaRPr lang="ru-RU" dirty="0"/>
          </a:p>
          <a:p>
            <a:endParaRPr lang="ru-RU" dirty="0"/>
          </a:p>
        </p:txBody>
      </p:sp>
    </p:spTree>
    <p:extLst>
      <p:ext uri="{BB962C8B-B14F-4D97-AF65-F5344CB8AC3E}">
        <p14:creationId xmlns:p14="http://schemas.microsoft.com/office/powerpoint/2010/main" val="219293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74C8D74-1450-5472-FEBD-76D9F71386CD}"/>
              </a:ext>
            </a:extLst>
          </p:cNvPr>
          <p:cNvPicPr>
            <a:picLocks noChangeAspect="1"/>
          </p:cNvPicPr>
          <p:nvPr/>
        </p:nvPicPr>
        <p:blipFill>
          <a:blip r:embed="rId2"/>
          <a:stretch>
            <a:fillRect/>
          </a:stretch>
        </p:blipFill>
        <p:spPr>
          <a:xfrm>
            <a:off x="756492" y="1361786"/>
            <a:ext cx="10679015" cy="4134427"/>
          </a:xfrm>
          <a:prstGeom prst="rect">
            <a:avLst/>
          </a:prstGeom>
        </p:spPr>
      </p:pic>
    </p:spTree>
    <p:extLst>
      <p:ext uri="{BB962C8B-B14F-4D97-AF65-F5344CB8AC3E}">
        <p14:creationId xmlns:p14="http://schemas.microsoft.com/office/powerpoint/2010/main" val="382826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ED3ADC4-9CFD-348F-C444-F6B50FCF7F2B}"/>
              </a:ext>
            </a:extLst>
          </p:cNvPr>
          <p:cNvPicPr>
            <a:picLocks noChangeAspect="1"/>
          </p:cNvPicPr>
          <p:nvPr/>
        </p:nvPicPr>
        <p:blipFill>
          <a:blip r:embed="rId2"/>
          <a:stretch>
            <a:fillRect/>
          </a:stretch>
        </p:blipFill>
        <p:spPr>
          <a:xfrm>
            <a:off x="1738008" y="1148120"/>
            <a:ext cx="7677748" cy="5314288"/>
          </a:xfrm>
          <a:prstGeom prst="rect">
            <a:avLst/>
          </a:prstGeom>
        </p:spPr>
      </p:pic>
    </p:spTree>
    <p:extLst>
      <p:ext uri="{BB962C8B-B14F-4D97-AF65-F5344CB8AC3E}">
        <p14:creationId xmlns:p14="http://schemas.microsoft.com/office/powerpoint/2010/main" val="95145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9E170C6-0366-C29A-28D5-9EDAB162CE1F}"/>
              </a:ext>
            </a:extLst>
          </p:cNvPr>
          <p:cNvPicPr>
            <a:picLocks noChangeAspect="1"/>
          </p:cNvPicPr>
          <p:nvPr/>
        </p:nvPicPr>
        <p:blipFill>
          <a:blip r:embed="rId2"/>
          <a:stretch>
            <a:fillRect/>
          </a:stretch>
        </p:blipFill>
        <p:spPr>
          <a:xfrm>
            <a:off x="1815830" y="1194915"/>
            <a:ext cx="7780079" cy="5196158"/>
          </a:xfrm>
          <a:prstGeom prst="rect">
            <a:avLst/>
          </a:prstGeom>
        </p:spPr>
      </p:pic>
    </p:spTree>
    <p:extLst>
      <p:ext uri="{BB962C8B-B14F-4D97-AF65-F5344CB8AC3E}">
        <p14:creationId xmlns:p14="http://schemas.microsoft.com/office/powerpoint/2010/main" val="340474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1858698-81CA-BDCF-2D9D-7B850935251B}"/>
              </a:ext>
            </a:extLst>
          </p:cNvPr>
          <p:cNvPicPr>
            <a:picLocks noChangeAspect="1"/>
          </p:cNvPicPr>
          <p:nvPr/>
        </p:nvPicPr>
        <p:blipFill>
          <a:blip r:embed="rId2"/>
          <a:stretch>
            <a:fillRect/>
          </a:stretch>
        </p:blipFill>
        <p:spPr>
          <a:xfrm>
            <a:off x="1374843" y="1169568"/>
            <a:ext cx="8681462" cy="4807476"/>
          </a:xfrm>
          <a:prstGeom prst="rect">
            <a:avLst/>
          </a:prstGeom>
        </p:spPr>
      </p:pic>
    </p:spTree>
    <p:extLst>
      <p:ext uri="{BB962C8B-B14F-4D97-AF65-F5344CB8AC3E}">
        <p14:creationId xmlns:p14="http://schemas.microsoft.com/office/powerpoint/2010/main" val="1817916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AA31486-8F9D-62AF-6BC9-335752968F8C}"/>
              </a:ext>
            </a:extLst>
          </p:cNvPr>
          <p:cNvPicPr>
            <a:picLocks noChangeAspect="1"/>
          </p:cNvPicPr>
          <p:nvPr/>
        </p:nvPicPr>
        <p:blipFill>
          <a:blip r:embed="rId2"/>
          <a:stretch>
            <a:fillRect/>
          </a:stretch>
        </p:blipFill>
        <p:spPr>
          <a:xfrm>
            <a:off x="1472119" y="1306835"/>
            <a:ext cx="8243002" cy="4683693"/>
          </a:xfrm>
          <a:prstGeom prst="rect">
            <a:avLst/>
          </a:prstGeom>
        </p:spPr>
      </p:pic>
    </p:spTree>
    <p:extLst>
      <p:ext uri="{BB962C8B-B14F-4D97-AF65-F5344CB8AC3E}">
        <p14:creationId xmlns:p14="http://schemas.microsoft.com/office/powerpoint/2010/main" val="97108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55">
            <a:extLst>
              <a:ext uri="{FF2B5EF4-FFF2-40B4-BE49-F238E27FC236}">
                <a16:creationId xmlns:a16="http://schemas.microsoft.com/office/drawing/2014/main" id="{51194DD0-D568-4052-A5E3-AFEC34B71A2F}"/>
              </a:ext>
            </a:extLst>
          </p:cNvPr>
          <p:cNvSpPr/>
          <p:nvPr/>
        </p:nvSpPr>
        <p:spPr>
          <a:xfrm>
            <a:off x="3143012" y="637760"/>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Математика</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
        <p:nvSpPr>
          <p:cNvPr id="4" name="Объект 2">
            <a:extLst>
              <a:ext uri="{FF2B5EF4-FFF2-40B4-BE49-F238E27FC236}">
                <a16:creationId xmlns:a16="http://schemas.microsoft.com/office/drawing/2014/main" id="{EB2FB716-3579-47D8-9BC9-3D84D5C2E0C0}"/>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ea typeface="+mn-ea"/>
                <a:cs typeface="+mn-cs"/>
              </a:rPr>
              <a:t>Проверочную работу выполняли 2970 обучающихся из 122 образовательных организаций. </a:t>
            </a:r>
          </a:p>
        </p:txBody>
      </p:sp>
      <p:sp>
        <p:nvSpPr>
          <p:cNvPr id="5" name="TextBox 4">
            <a:extLst>
              <a:ext uri="{FF2B5EF4-FFF2-40B4-BE49-F238E27FC236}">
                <a16:creationId xmlns:a16="http://schemas.microsoft.com/office/drawing/2014/main" id="{EFDAE30D-0FC6-4170-977B-D3CD8AB4FC3F}"/>
              </a:ext>
            </a:extLst>
          </p:cNvPr>
          <p:cNvSpPr txBox="1"/>
          <p:nvPr/>
        </p:nvSpPr>
        <p:spPr>
          <a:xfrm>
            <a:off x="838200" y="2577092"/>
            <a:ext cx="3935278" cy="2031325"/>
          </a:xfrm>
          <a:prstGeom prst="rect">
            <a:avLst/>
          </a:prstGeom>
          <a:noFill/>
        </p:spPr>
        <p:txBody>
          <a:bodyPr wrap="square">
            <a:spAutoFit/>
          </a:bodyPr>
          <a:lstStyle/>
          <a:p>
            <a:pPr algn="l" rtl="0">
              <a:lnSpc>
                <a:spcPct val="90000"/>
              </a:lnSpc>
              <a:spcBef>
                <a:spcPts val="1000"/>
              </a:spcBef>
              <a:buFont typeface="Arial" panose="020B0604020202020204" pitchFamily="34" charset="0"/>
              <a:buNone/>
              <a:defRPr/>
            </a:pPr>
            <a:r>
              <a:rPr lang="ru-RU" sz="2800" kern="1200" dirty="0">
                <a:solidFill>
                  <a:prstClr val="black"/>
                </a:solidFill>
                <a:latin typeface="+mn-lt"/>
                <a:ea typeface="+mn-ea"/>
                <a:cs typeface="+mn-cs"/>
              </a:rPr>
              <a:t>С работой не справился 1 обучающийся, что составляет 0,03% от общего числа  выполнявших работу.</a:t>
            </a:r>
          </a:p>
        </p:txBody>
      </p:sp>
      <p:graphicFrame>
        <p:nvGraphicFramePr>
          <p:cNvPr id="6" name="Диаграмма 5">
            <a:extLst>
              <a:ext uri="{FF2B5EF4-FFF2-40B4-BE49-F238E27FC236}">
                <a16:creationId xmlns:a16="http://schemas.microsoft.com/office/drawing/2014/main" id="{16F9AD23-76A5-4695-9FEF-0DF2CF0D7BB2}"/>
              </a:ext>
            </a:extLst>
          </p:cNvPr>
          <p:cNvGraphicFramePr/>
          <p:nvPr>
            <p:extLst>
              <p:ext uri="{D42A27DB-BD31-4B8C-83A1-F6EECF244321}">
                <p14:modId xmlns:p14="http://schemas.microsoft.com/office/powerpoint/2010/main" val="705204167"/>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0171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82E73A0-8858-44E1-40B1-0899ABC46853}"/>
              </a:ext>
            </a:extLst>
          </p:cNvPr>
          <p:cNvPicPr>
            <a:picLocks noChangeAspect="1"/>
          </p:cNvPicPr>
          <p:nvPr/>
        </p:nvPicPr>
        <p:blipFill>
          <a:blip r:embed="rId2"/>
          <a:stretch>
            <a:fillRect/>
          </a:stretch>
        </p:blipFill>
        <p:spPr>
          <a:xfrm>
            <a:off x="810720" y="1388978"/>
            <a:ext cx="10440857" cy="3639058"/>
          </a:xfrm>
          <a:prstGeom prst="rect">
            <a:avLst/>
          </a:prstGeom>
        </p:spPr>
      </p:pic>
    </p:spTree>
    <p:extLst>
      <p:ext uri="{BB962C8B-B14F-4D97-AF65-F5344CB8AC3E}">
        <p14:creationId xmlns:p14="http://schemas.microsoft.com/office/powerpoint/2010/main" val="3822126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5B80350-BFE0-45BA-7221-CA95EE8A3460}"/>
              </a:ext>
            </a:extLst>
          </p:cNvPr>
          <p:cNvPicPr>
            <a:picLocks noChangeAspect="1"/>
          </p:cNvPicPr>
          <p:nvPr/>
        </p:nvPicPr>
        <p:blipFill>
          <a:blip r:embed="rId2"/>
          <a:stretch>
            <a:fillRect/>
          </a:stretch>
        </p:blipFill>
        <p:spPr>
          <a:xfrm>
            <a:off x="994650" y="1390365"/>
            <a:ext cx="10202699" cy="4077269"/>
          </a:xfrm>
          <a:prstGeom prst="rect">
            <a:avLst/>
          </a:prstGeom>
        </p:spPr>
      </p:pic>
    </p:spTree>
    <p:extLst>
      <p:ext uri="{BB962C8B-B14F-4D97-AF65-F5344CB8AC3E}">
        <p14:creationId xmlns:p14="http://schemas.microsoft.com/office/powerpoint/2010/main" val="2196216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EE785-F10F-0003-B8C1-80CC7996DD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651628E-0C90-12C1-65C2-A5BEFCE683B9}"/>
              </a:ext>
            </a:extLst>
          </p:cNvPr>
          <p:cNvSpPr txBox="1"/>
          <p:nvPr/>
        </p:nvSpPr>
        <p:spPr>
          <a:xfrm>
            <a:off x="4280170" y="492868"/>
            <a:ext cx="800219" cy="369332"/>
          </a:xfrm>
          <a:prstGeom prst="rect">
            <a:avLst/>
          </a:prstGeom>
          <a:noFill/>
        </p:spPr>
        <p:txBody>
          <a:bodyPr wrap="none" rtlCol="0">
            <a:spAutoFit/>
          </a:bodyPr>
          <a:lstStyle/>
          <a:p>
            <a:r>
              <a:rPr lang="ru-RU" b="1" dirty="0">
                <a:solidFill>
                  <a:srgbClr val="002060"/>
                </a:solidFill>
              </a:rPr>
              <a:t>ШАГ 2</a:t>
            </a:r>
          </a:p>
        </p:txBody>
      </p:sp>
      <p:pic>
        <p:nvPicPr>
          <p:cNvPr id="4" name="Рисунок 3">
            <a:extLst>
              <a:ext uri="{FF2B5EF4-FFF2-40B4-BE49-F238E27FC236}">
                <a16:creationId xmlns:a16="http://schemas.microsoft.com/office/drawing/2014/main" id="{21524D22-4A8A-899A-5FD6-13CA91E95EA3}"/>
              </a:ext>
            </a:extLst>
          </p:cNvPr>
          <p:cNvPicPr>
            <a:picLocks noChangeAspect="1"/>
          </p:cNvPicPr>
          <p:nvPr/>
        </p:nvPicPr>
        <p:blipFill>
          <a:blip r:embed="rId2"/>
          <a:stretch>
            <a:fillRect/>
          </a:stretch>
        </p:blipFill>
        <p:spPr>
          <a:xfrm>
            <a:off x="247031" y="1740272"/>
            <a:ext cx="5356102" cy="1367410"/>
          </a:xfrm>
          <a:prstGeom prst="rect">
            <a:avLst/>
          </a:prstGeom>
        </p:spPr>
      </p:pic>
      <p:pic>
        <p:nvPicPr>
          <p:cNvPr id="6" name="Рисунок 5">
            <a:extLst>
              <a:ext uri="{FF2B5EF4-FFF2-40B4-BE49-F238E27FC236}">
                <a16:creationId xmlns:a16="http://schemas.microsoft.com/office/drawing/2014/main" id="{6979C85A-511D-85AF-7140-872528EC0AD2}"/>
              </a:ext>
            </a:extLst>
          </p:cNvPr>
          <p:cNvPicPr>
            <a:picLocks noChangeAspect="1"/>
          </p:cNvPicPr>
          <p:nvPr/>
        </p:nvPicPr>
        <p:blipFill>
          <a:blip r:embed="rId3"/>
          <a:stretch>
            <a:fillRect/>
          </a:stretch>
        </p:blipFill>
        <p:spPr>
          <a:xfrm>
            <a:off x="6996262" y="3800271"/>
            <a:ext cx="5195738" cy="2142745"/>
          </a:xfrm>
          <a:prstGeom prst="rect">
            <a:avLst/>
          </a:prstGeom>
        </p:spPr>
      </p:pic>
      <p:pic>
        <p:nvPicPr>
          <p:cNvPr id="9" name="Рисунок 8" descr="Справа налево (обратно)">
            <a:extLst>
              <a:ext uri="{FF2B5EF4-FFF2-40B4-BE49-F238E27FC236}">
                <a16:creationId xmlns:a16="http://schemas.microsoft.com/office/drawing/2014/main" id="{413CDBCF-9149-B9FD-BF38-BB40FDEBCA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476424">
            <a:off x="5742212" y="2344308"/>
            <a:ext cx="1426842" cy="1426842"/>
          </a:xfrm>
          <a:prstGeom prst="rect">
            <a:avLst/>
          </a:prstGeom>
        </p:spPr>
      </p:pic>
    </p:spTree>
    <p:extLst>
      <p:ext uri="{BB962C8B-B14F-4D97-AF65-F5344CB8AC3E}">
        <p14:creationId xmlns:p14="http://schemas.microsoft.com/office/powerpoint/2010/main" val="2749553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3FA9A90-0881-5375-A50F-76F1DF6868FE}"/>
              </a:ext>
            </a:extLst>
          </p:cNvPr>
          <p:cNvPicPr>
            <a:picLocks noChangeAspect="1"/>
          </p:cNvPicPr>
          <p:nvPr/>
        </p:nvPicPr>
        <p:blipFill>
          <a:blip r:embed="rId2"/>
          <a:stretch>
            <a:fillRect/>
          </a:stretch>
        </p:blipFill>
        <p:spPr>
          <a:xfrm>
            <a:off x="2101175" y="1462528"/>
            <a:ext cx="6377088" cy="3932944"/>
          </a:xfrm>
          <a:prstGeom prst="rect">
            <a:avLst/>
          </a:prstGeom>
        </p:spPr>
      </p:pic>
    </p:spTree>
    <p:extLst>
      <p:ext uri="{BB962C8B-B14F-4D97-AF65-F5344CB8AC3E}">
        <p14:creationId xmlns:p14="http://schemas.microsoft.com/office/powerpoint/2010/main" val="1842003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C02F2-ED06-70AB-CB66-2F41001EB3DE}"/>
              </a:ext>
            </a:extLst>
          </p:cNvPr>
          <p:cNvSpPr txBox="1"/>
          <p:nvPr/>
        </p:nvSpPr>
        <p:spPr>
          <a:xfrm>
            <a:off x="4280170" y="492868"/>
            <a:ext cx="800219" cy="369332"/>
          </a:xfrm>
          <a:prstGeom prst="rect">
            <a:avLst/>
          </a:prstGeom>
          <a:noFill/>
        </p:spPr>
        <p:txBody>
          <a:bodyPr wrap="none" rtlCol="0">
            <a:spAutoFit/>
          </a:bodyPr>
          <a:lstStyle/>
          <a:p>
            <a:r>
              <a:rPr lang="ru-RU" b="1" dirty="0">
                <a:solidFill>
                  <a:srgbClr val="002060"/>
                </a:solidFill>
              </a:rPr>
              <a:t>ШАГ 2</a:t>
            </a:r>
          </a:p>
        </p:txBody>
      </p:sp>
      <p:pic>
        <p:nvPicPr>
          <p:cNvPr id="4" name="Рисунок 3">
            <a:extLst>
              <a:ext uri="{FF2B5EF4-FFF2-40B4-BE49-F238E27FC236}">
                <a16:creationId xmlns:a16="http://schemas.microsoft.com/office/drawing/2014/main" id="{CDD78033-B2C9-260C-C2F3-F6A8EB83C4C1}"/>
              </a:ext>
            </a:extLst>
          </p:cNvPr>
          <p:cNvPicPr>
            <a:picLocks noChangeAspect="1"/>
          </p:cNvPicPr>
          <p:nvPr/>
        </p:nvPicPr>
        <p:blipFill>
          <a:blip r:embed="rId2"/>
          <a:stretch>
            <a:fillRect/>
          </a:stretch>
        </p:blipFill>
        <p:spPr>
          <a:xfrm>
            <a:off x="247031" y="1740272"/>
            <a:ext cx="5356102" cy="1367410"/>
          </a:xfrm>
          <a:prstGeom prst="rect">
            <a:avLst/>
          </a:prstGeom>
        </p:spPr>
      </p:pic>
      <p:pic>
        <p:nvPicPr>
          <p:cNvPr id="9" name="Рисунок 8" descr="Справа налево (обратно)">
            <a:extLst>
              <a:ext uri="{FF2B5EF4-FFF2-40B4-BE49-F238E27FC236}">
                <a16:creationId xmlns:a16="http://schemas.microsoft.com/office/drawing/2014/main" id="{7FB3A037-4AD8-A80B-D4FF-504F350CA3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76424">
            <a:off x="5742212" y="2344308"/>
            <a:ext cx="1426842" cy="1426842"/>
          </a:xfrm>
          <a:prstGeom prst="rect">
            <a:avLst/>
          </a:prstGeom>
        </p:spPr>
      </p:pic>
      <p:pic>
        <p:nvPicPr>
          <p:cNvPr id="11" name="Рисунок 10">
            <a:extLst>
              <a:ext uri="{FF2B5EF4-FFF2-40B4-BE49-F238E27FC236}">
                <a16:creationId xmlns:a16="http://schemas.microsoft.com/office/drawing/2014/main" id="{6442A413-5D8B-9487-B42B-D8CD03C194AE}"/>
              </a:ext>
            </a:extLst>
          </p:cNvPr>
          <p:cNvPicPr>
            <a:picLocks noChangeAspect="1"/>
          </p:cNvPicPr>
          <p:nvPr/>
        </p:nvPicPr>
        <p:blipFill>
          <a:blip r:embed="rId5"/>
          <a:stretch>
            <a:fillRect/>
          </a:stretch>
        </p:blipFill>
        <p:spPr>
          <a:xfrm>
            <a:off x="7211438" y="2877765"/>
            <a:ext cx="4663138" cy="3143688"/>
          </a:xfrm>
          <a:prstGeom prst="rect">
            <a:avLst/>
          </a:prstGeom>
        </p:spPr>
      </p:pic>
    </p:spTree>
    <p:extLst>
      <p:ext uri="{BB962C8B-B14F-4D97-AF65-F5344CB8AC3E}">
        <p14:creationId xmlns:p14="http://schemas.microsoft.com/office/powerpoint/2010/main" val="2657089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80B41-BBA9-AF8C-63D3-610A1E2E1433}"/>
              </a:ext>
            </a:extLst>
          </p:cNvPr>
          <p:cNvSpPr txBox="1"/>
          <p:nvPr/>
        </p:nvSpPr>
        <p:spPr>
          <a:xfrm>
            <a:off x="4280170" y="492868"/>
            <a:ext cx="800219" cy="369332"/>
          </a:xfrm>
          <a:prstGeom prst="rect">
            <a:avLst/>
          </a:prstGeom>
          <a:noFill/>
        </p:spPr>
        <p:txBody>
          <a:bodyPr wrap="none" rtlCol="0">
            <a:spAutoFit/>
          </a:bodyPr>
          <a:lstStyle/>
          <a:p>
            <a:r>
              <a:rPr lang="ru-RU" b="1" dirty="0">
                <a:solidFill>
                  <a:srgbClr val="002060"/>
                </a:solidFill>
              </a:rPr>
              <a:t>ШАГ 3</a:t>
            </a:r>
          </a:p>
        </p:txBody>
      </p:sp>
      <p:pic>
        <p:nvPicPr>
          <p:cNvPr id="4" name="Рисунок 3">
            <a:extLst>
              <a:ext uri="{FF2B5EF4-FFF2-40B4-BE49-F238E27FC236}">
                <a16:creationId xmlns:a16="http://schemas.microsoft.com/office/drawing/2014/main" id="{867E6DE1-6B7F-AEAD-C765-77F1708B2A68}"/>
              </a:ext>
            </a:extLst>
          </p:cNvPr>
          <p:cNvPicPr>
            <a:picLocks noChangeAspect="1"/>
          </p:cNvPicPr>
          <p:nvPr/>
        </p:nvPicPr>
        <p:blipFill>
          <a:blip r:embed="rId2"/>
          <a:stretch>
            <a:fillRect/>
          </a:stretch>
        </p:blipFill>
        <p:spPr>
          <a:xfrm>
            <a:off x="1783404" y="1022317"/>
            <a:ext cx="6285760" cy="5018560"/>
          </a:xfrm>
          <a:prstGeom prst="rect">
            <a:avLst/>
          </a:prstGeom>
        </p:spPr>
      </p:pic>
    </p:spTree>
    <p:extLst>
      <p:ext uri="{BB962C8B-B14F-4D97-AF65-F5344CB8AC3E}">
        <p14:creationId xmlns:p14="http://schemas.microsoft.com/office/powerpoint/2010/main" val="3612739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E461-2E16-1B04-2573-32E69CD4743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93E288-5833-7922-B23C-F94ACEBC06C2}"/>
              </a:ext>
            </a:extLst>
          </p:cNvPr>
          <p:cNvSpPr txBox="1"/>
          <p:nvPr/>
        </p:nvSpPr>
        <p:spPr>
          <a:xfrm>
            <a:off x="4280170" y="492868"/>
            <a:ext cx="800219" cy="369332"/>
          </a:xfrm>
          <a:prstGeom prst="rect">
            <a:avLst/>
          </a:prstGeom>
          <a:noFill/>
        </p:spPr>
        <p:txBody>
          <a:bodyPr wrap="none" rtlCol="0">
            <a:spAutoFit/>
          </a:bodyPr>
          <a:lstStyle/>
          <a:p>
            <a:r>
              <a:rPr lang="ru-RU" b="1" dirty="0">
                <a:solidFill>
                  <a:srgbClr val="002060"/>
                </a:solidFill>
              </a:rPr>
              <a:t>ШАГ 3</a:t>
            </a:r>
          </a:p>
        </p:txBody>
      </p:sp>
      <p:pic>
        <p:nvPicPr>
          <p:cNvPr id="4" name="Рисунок 3">
            <a:extLst>
              <a:ext uri="{FF2B5EF4-FFF2-40B4-BE49-F238E27FC236}">
                <a16:creationId xmlns:a16="http://schemas.microsoft.com/office/drawing/2014/main" id="{9D71D8C8-42FC-7538-B49E-57A82880049A}"/>
              </a:ext>
            </a:extLst>
          </p:cNvPr>
          <p:cNvPicPr>
            <a:picLocks noChangeAspect="1"/>
          </p:cNvPicPr>
          <p:nvPr/>
        </p:nvPicPr>
        <p:blipFill>
          <a:blip r:embed="rId2"/>
          <a:stretch>
            <a:fillRect/>
          </a:stretch>
        </p:blipFill>
        <p:spPr>
          <a:xfrm>
            <a:off x="1783404" y="1022317"/>
            <a:ext cx="6285760" cy="5018560"/>
          </a:xfrm>
          <a:prstGeom prst="rect">
            <a:avLst/>
          </a:prstGeom>
        </p:spPr>
      </p:pic>
      <p:pic>
        <p:nvPicPr>
          <p:cNvPr id="3" name="Рисунок 2" descr="Справа налево (обратно)">
            <a:extLst>
              <a:ext uri="{FF2B5EF4-FFF2-40B4-BE49-F238E27FC236}">
                <a16:creationId xmlns:a16="http://schemas.microsoft.com/office/drawing/2014/main" id="{799354C9-14FE-D9C0-6680-15C9ED0659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76424">
            <a:off x="5742212" y="2344308"/>
            <a:ext cx="1426842" cy="1426842"/>
          </a:xfrm>
          <a:prstGeom prst="rect">
            <a:avLst/>
          </a:prstGeom>
        </p:spPr>
      </p:pic>
      <p:sp>
        <p:nvSpPr>
          <p:cNvPr id="6" name="TextBox 5">
            <a:extLst>
              <a:ext uri="{FF2B5EF4-FFF2-40B4-BE49-F238E27FC236}">
                <a16:creationId xmlns:a16="http://schemas.microsoft.com/office/drawing/2014/main" id="{50D46291-BB46-D60B-1B35-C1B2CD6325C5}"/>
              </a:ext>
            </a:extLst>
          </p:cNvPr>
          <p:cNvSpPr txBox="1"/>
          <p:nvPr/>
        </p:nvSpPr>
        <p:spPr>
          <a:xfrm>
            <a:off x="6700742" y="3801973"/>
            <a:ext cx="2204936" cy="369332"/>
          </a:xfrm>
          <a:prstGeom prst="rect">
            <a:avLst/>
          </a:prstGeom>
          <a:solidFill>
            <a:schemeClr val="accent1">
              <a:lumMod val="20000"/>
              <a:lumOff val="8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ru-RU" dirty="0"/>
              <a:t>ТОЧКИ ЗАПАДАНИЯ</a:t>
            </a:r>
          </a:p>
        </p:txBody>
      </p:sp>
      <p:sp>
        <p:nvSpPr>
          <p:cNvPr id="7" name="TextBox 6">
            <a:extLst>
              <a:ext uri="{FF2B5EF4-FFF2-40B4-BE49-F238E27FC236}">
                <a16:creationId xmlns:a16="http://schemas.microsoft.com/office/drawing/2014/main" id="{EAA18B21-EBC9-F906-AE6F-7ACFE45D5470}"/>
              </a:ext>
            </a:extLst>
          </p:cNvPr>
          <p:cNvSpPr txBox="1"/>
          <p:nvPr/>
        </p:nvSpPr>
        <p:spPr>
          <a:xfrm>
            <a:off x="7863963" y="4736759"/>
            <a:ext cx="2804037" cy="369332"/>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ru-RU" dirty="0"/>
              <a:t>Тепловая карта дефицитов</a:t>
            </a:r>
          </a:p>
        </p:txBody>
      </p:sp>
    </p:spTree>
    <p:extLst>
      <p:ext uri="{BB962C8B-B14F-4D97-AF65-F5344CB8AC3E}">
        <p14:creationId xmlns:p14="http://schemas.microsoft.com/office/powerpoint/2010/main" val="4188154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8D24F-49A1-F2D3-CC99-5DCB35AF647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DC8BAD-6646-35DF-7C73-197B6A442806}"/>
              </a:ext>
            </a:extLst>
          </p:cNvPr>
          <p:cNvSpPr txBox="1"/>
          <p:nvPr/>
        </p:nvSpPr>
        <p:spPr>
          <a:xfrm>
            <a:off x="4280170" y="492868"/>
            <a:ext cx="800219" cy="369332"/>
          </a:xfrm>
          <a:prstGeom prst="rect">
            <a:avLst/>
          </a:prstGeom>
          <a:noFill/>
        </p:spPr>
        <p:txBody>
          <a:bodyPr wrap="none" rtlCol="0">
            <a:spAutoFit/>
          </a:bodyPr>
          <a:lstStyle/>
          <a:p>
            <a:r>
              <a:rPr lang="ru-RU" b="1" dirty="0">
                <a:solidFill>
                  <a:srgbClr val="002060"/>
                </a:solidFill>
              </a:rPr>
              <a:t>ШАГ 4</a:t>
            </a:r>
          </a:p>
        </p:txBody>
      </p:sp>
      <p:pic>
        <p:nvPicPr>
          <p:cNvPr id="4" name="Рисунок 3">
            <a:extLst>
              <a:ext uri="{FF2B5EF4-FFF2-40B4-BE49-F238E27FC236}">
                <a16:creationId xmlns:a16="http://schemas.microsoft.com/office/drawing/2014/main" id="{3FA72856-CD66-166F-C05C-0C1969CCBE3B}"/>
              </a:ext>
            </a:extLst>
          </p:cNvPr>
          <p:cNvPicPr>
            <a:picLocks noChangeAspect="1"/>
          </p:cNvPicPr>
          <p:nvPr/>
        </p:nvPicPr>
        <p:blipFill>
          <a:blip r:embed="rId2"/>
          <a:stretch>
            <a:fillRect/>
          </a:stretch>
        </p:blipFill>
        <p:spPr>
          <a:xfrm>
            <a:off x="247031" y="1740272"/>
            <a:ext cx="5356102" cy="1367410"/>
          </a:xfrm>
          <a:prstGeom prst="rect">
            <a:avLst/>
          </a:prstGeom>
        </p:spPr>
      </p:pic>
      <p:pic>
        <p:nvPicPr>
          <p:cNvPr id="9" name="Рисунок 8" descr="Справа налево (обратно)">
            <a:extLst>
              <a:ext uri="{FF2B5EF4-FFF2-40B4-BE49-F238E27FC236}">
                <a16:creationId xmlns:a16="http://schemas.microsoft.com/office/drawing/2014/main" id="{FFAF26BA-8AE4-692A-F144-BCF4105D8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76424">
            <a:off x="5742212" y="2344308"/>
            <a:ext cx="1426842" cy="1426842"/>
          </a:xfrm>
          <a:prstGeom prst="rect">
            <a:avLst/>
          </a:prstGeom>
        </p:spPr>
      </p:pic>
      <p:pic>
        <p:nvPicPr>
          <p:cNvPr id="6" name="Рисунок 5">
            <a:extLst>
              <a:ext uri="{FF2B5EF4-FFF2-40B4-BE49-F238E27FC236}">
                <a16:creationId xmlns:a16="http://schemas.microsoft.com/office/drawing/2014/main" id="{FF6C505D-8534-4036-0C96-EB1D079F92D1}"/>
              </a:ext>
            </a:extLst>
          </p:cNvPr>
          <p:cNvPicPr>
            <a:picLocks noChangeAspect="1"/>
          </p:cNvPicPr>
          <p:nvPr/>
        </p:nvPicPr>
        <p:blipFill>
          <a:blip r:embed="rId5"/>
          <a:stretch>
            <a:fillRect/>
          </a:stretch>
        </p:blipFill>
        <p:spPr>
          <a:xfrm>
            <a:off x="6988665" y="3127961"/>
            <a:ext cx="5058955" cy="2494450"/>
          </a:xfrm>
          <a:prstGeom prst="rect">
            <a:avLst/>
          </a:prstGeom>
        </p:spPr>
      </p:pic>
    </p:spTree>
    <p:extLst>
      <p:ext uri="{BB962C8B-B14F-4D97-AF65-F5344CB8AC3E}">
        <p14:creationId xmlns:p14="http://schemas.microsoft.com/office/powerpoint/2010/main" val="1598105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0F606-705C-568B-9F47-5E5953084D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A0E6E8-A609-4803-DE0F-24E4734F7897}"/>
              </a:ext>
            </a:extLst>
          </p:cNvPr>
          <p:cNvSpPr txBox="1"/>
          <p:nvPr/>
        </p:nvSpPr>
        <p:spPr>
          <a:xfrm>
            <a:off x="4280170" y="492868"/>
            <a:ext cx="800219" cy="369332"/>
          </a:xfrm>
          <a:prstGeom prst="rect">
            <a:avLst/>
          </a:prstGeom>
          <a:noFill/>
        </p:spPr>
        <p:txBody>
          <a:bodyPr wrap="none" rtlCol="0">
            <a:spAutoFit/>
          </a:bodyPr>
          <a:lstStyle/>
          <a:p>
            <a:r>
              <a:rPr lang="ru-RU" b="1" dirty="0">
                <a:solidFill>
                  <a:srgbClr val="002060"/>
                </a:solidFill>
              </a:rPr>
              <a:t>ШАГ 4</a:t>
            </a:r>
          </a:p>
        </p:txBody>
      </p:sp>
      <p:pic>
        <p:nvPicPr>
          <p:cNvPr id="4" name="Рисунок 3">
            <a:extLst>
              <a:ext uri="{FF2B5EF4-FFF2-40B4-BE49-F238E27FC236}">
                <a16:creationId xmlns:a16="http://schemas.microsoft.com/office/drawing/2014/main" id="{78B51BA5-E047-53FA-02A5-1963D605D217}"/>
              </a:ext>
            </a:extLst>
          </p:cNvPr>
          <p:cNvPicPr>
            <a:picLocks noChangeAspect="1"/>
          </p:cNvPicPr>
          <p:nvPr/>
        </p:nvPicPr>
        <p:blipFill>
          <a:blip r:embed="rId2"/>
          <a:stretch>
            <a:fillRect/>
          </a:stretch>
        </p:blipFill>
        <p:spPr>
          <a:xfrm>
            <a:off x="247031" y="1740272"/>
            <a:ext cx="5356102" cy="1367410"/>
          </a:xfrm>
          <a:prstGeom prst="rect">
            <a:avLst/>
          </a:prstGeom>
        </p:spPr>
      </p:pic>
      <p:pic>
        <p:nvPicPr>
          <p:cNvPr id="9" name="Рисунок 8" descr="Справа налево (обратно)">
            <a:extLst>
              <a:ext uri="{FF2B5EF4-FFF2-40B4-BE49-F238E27FC236}">
                <a16:creationId xmlns:a16="http://schemas.microsoft.com/office/drawing/2014/main" id="{BF6C9232-A6F6-8DD2-1C3F-03D02EFFAD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76424">
            <a:off x="5742212" y="2344308"/>
            <a:ext cx="1426842" cy="1426842"/>
          </a:xfrm>
          <a:prstGeom prst="rect">
            <a:avLst/>
          </a:prstGeom>
        </p:spPr>
      </p:pic>
      <p:pic>
        <p:nvPicPr>
          <p:cNvPr id="6" name="Рисунок 5">
            <a:extLst>
              <a:ext uri="{FF2B5EF4-FFF2-40B4-BE49-F238E27FC236}">
                <a16:creationId xmlns:a16="http://schemas.microsoft.com/office/drawing/2014/main" id="{BF82E89B-0257-31F2-EEEE-2B69F6FDDC87}"/>
              </a:ext>
            </a:extLst>
          </p:cNvPr>
          <p:cNvPicPr>
            <a:picLocks noChangeAspect="1"/>
          </p:cNvPicPr>
          <p:nvPr/>
        </p:nvPicPr>
        <p:blipFill>
          <a:blip r:embed="rId5"/>
          <a:stretch>
            <a:fillRect/>
          </a:stretch>
        </p:blipFill>
        <p:spPr>
          <a:xfrm>
            <a:off x="7023646" y="3249039"/>
            <a:ext cx="5064591" cy="2778410"/>
          </a:xfrm>
          <a:prstGeom prst="rect">
            <a:avLst/>
          </a:prstGeom>
        </p:spPr>
      </p:pic>
      <p:sp>
        <p:nvSpPr>
          <p:cNvPr id="8" name="TextBox 7">
            <a:extLst>
              <a:ext uri="{FF2B5EF4-FFF2-40B4-BE49-F238E27FC236}">
                <a16:creationId xmlns:a16="http://schemas.microsoft.com/office/drawing/2014/main" id="{9B9C665E-6E97-93D5-78A2-D64AEA0F1049}"/>
              </a:ext>
            </a:extLst>
          </p:cNvPr>
          <p:cNvSpPr txBox="1"/>
          <p:nvPr/>
        </p:nvSpPr>
        <p:spPr>
          <a:xfrm>
            <a:off x="2207888" y="4110912"/>
            <a:ext cx="4247745" cy="923330"/>
          </a:xfrm>
          <a:prstGeom prst="rect">
            <a:avLst/>
          </a:prstGeom>
          <a:noFill/>
        </p:spPr>
        <p:txBody>
          <a:bodyPr wrap="square">
            <a:spAutoFit/>
          </a:bodyPr>
          <a:lstStyle/>
          <a:p>
            <a:r>
              <a:rPr lang="en-US" dirty="0"/>
              <a:t>https://cppm.kuro-mo.ru/index.php/component/sppagebuilder/?view=page&amp;id=830</a:t>
            </a:r>
            <a:endParaRPr lang="ru-RU" dirty="0"/>
          </a:p>
        </p:txBody>
      </p:sp>
    </p:spTree>
    <p:extLst>
      <p:ext uri="{BB962C8B-B14F-4D97-AF65-F5344CB8AC3E}">
        <p14:creationId xmlns:p14="http://schemas.microsoft.com/office/powerpoint/2010/main" val="2861421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9DF0FA39-D986-7196-C016-9397DFE9F5D3}"/>
              </a:ext>
            </a:extLst>
          </p:cNvPr>
          <p:cNvSpPr>
            <a:spLocks noGrp="1"/>
          </p:cNvSpPr>
          <p:nvPr>
            <p:ph type="sldNum" sz="quarter" idx="10"/>
          </p:nvPr>
        </p:nvSpPr>
        <p:spPr/>
        <p:txBody>
          <a:bodyPr/>
          <a:lstStyle/>
          <a:p>
            <a:fld id="{A2B81EC3-0DE3-4C6B-8621-10CD16AE7ADB}" type="slidenum">
              <a:rPr lang="ru-RU" smtClean="0"/>
              <a:pPr/>
              <a:t>49</a:t>
            </a:fld>
            <a:endParaRPr lang="ru-RU"/>
          </a:p>
        </p:txBody>
      </p:sp>
      <p:sp>
        <p:nvSpPr>
          <p:cNvPr id="4" name="Текст 3">
            <a:extLst>
              <a:ext uri="{FF2B5EF4-FFF2-40B4-BE49-F238E27FC236}">
                <a16:creationId xmlns:a16="http://schemas.microsoft.com/office/drawing/2014/main" id="{A0872A93-DD2C-F846-5099-1BECCCE9AA6C}"/>
              </a:ext>
            </a:extLst>
          </p:cNvPr>
          <p:cNvSpPr>
            <a:spLocks noGrp="1"/>
          </p:cNvSpPr>
          <p:nvPr>
            <p:ph type="body" sz="quarter" idx="11"/>
          </p:nvPr>
        </p:nvSpPr>
        <p:spPr>
          <a:xfrm>
            <a:off x="816096" y="2224968"/>
            <a:ext cx="2245731" cy="1971714"/>
          </a:xfrm>
          <a:solidFill>
            <a:schemeClr val="accent6">
              <a:lumMod val="20000"/>
              <a:lumOff val="80000"/>
            </a:schemeClr>
          </a:solidFill>
        </p:spPr>
        <p:txBody>
          <a:bodyPr/>
          <a:lstStyle/>
          <a:p>
            <a:r>
              <a:rPr lang="ru-RU" dirty="0"/>
              <a:t>Содержание рабочей программы</a:t>
            </a:r>
          </a:p>
        </p:txBody>
      </p:sp>
      <p:sp>
        <p:nvSpPr>
          <p:cNvPr id="7" name="Заголовок 4">
            <a:extLst>
              <a:ext uri="{FF2B5EF4-FFF2-40B4-BE49-F238E27FC236}">
                <a16:creationId xmlns:a16="http://schemas.microsoft.com/office/drawing/2014/main" id="{30A2BA0E-E5BD-D7FC-3E6C-52F1D4090A79}"/>
              </a:ext>
            </a:extLst>
          </p:cNvPr>
          <p:cNvSpPr>
            <a:spLocks noGrp="1"/>
          </p:cNvSpPr>
          <p:nvPr>
            <p:ph type="title"/>
          </p:nvPr>
        </p:nvSpPr>
        <p:spPr>
          <a:xfrm>
            <a:off x="2555132" y="681038"/>
            <a:ext cx="6815847" cy="649287"/>
          </a:xfrm>
        </p:spPr>
        <p:txBody>
          <a:bodyPr>
            <a:normAutofit fontScale="90000"/>
          </a:bodyPr>
          <a:lstStyle/>
          <a:p>
            <a:r>
              <a:rPr lang="ru-RU" dirty="0">
                <a:solidFill>
                  <a:srgbClr val="931827"/>
                </a:solidFill>
              </a:rPr>
              <a:t>НАПРАВЛЕНИЯ МЕТОДИЧЕСКОЙ РАБОТЫ</a:t>
            </a:r>
            <a:br>
              <a:rPr lang="ru-RU" dirty="0">
                <a:solidFill>
                  <a:srgbClr val="931827"/>
                </a:solidFill>
              </a:rPr>
            </a:br>
            <a:r>
              <a:rPr lang="ru-RU" sz="2200" dirty="0"/>
              <a:t>методического сопровождения педагогов на уровне образовательной организации</a:t>
            </a:r>
            <a:endParaRPr lang="ru-RU" dirty="0"/>
          </a:p>
        </p:txBody>
      </p:sp>
      <p:cxnSp>
        <p:nvCxnSpPr>
          <p:cNvPr id="9" name="Прямая со стрелкой 8">
            <a:extLst>
              <a:ext uri="{FF2B5EF4-FFF2-40B4-BE49-F238E27FC236}">
                <a16:creationId xmlns:a16="http://schemas.microsoft.com/office/drawing/2014/main" id="{28284659-7173-4500-26AC-172D46A8D8EF}"/>
              </a:ext>
            </a:extLst>
          </p:cNvPr>
          <p:cNvCxnSpPr/>
          <p:nvPr/>
        </p:nvCxnSpPr>
        <p:spPr>
          <a:xfrm>
            <a:off x="1876926" y="4367463"/>
            <a:ext cx="0" cy="481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08B4885-AF24-541C-91D3-09494A4B5203}"/>
              </a:ext>
            </a:extLst>
          </p:cNvPr>
          <p:cNvSpPr txBox="1"/>
          <p:nvPr/>
        </p:nvSpPr>
        <p:spPr>
          <a:xfrm>
            <a:off x="557663" y="5196322"/>
            <a:ext cx="6097002" cy="646331"/>
          </a:xfrm>
          <a:prstGeom prst="rect">
            <a:avLst/>
          </a:prstGeom>
          <a:noFill/>
        </p:spPr>
        <p:txBody>
          <a:bodyPr wrap="square">
            <a:spAutoFit/>
          </a:bodyPr>
          <a:lstStyle/>
          <a:p>
            <a:r>
              <a:rPr lang="ru-RU" dirty="0">
                <a:hlinkClick r:id="rId2">
                  <a:extLst>
                    <a:ext uri="{A12FA001-AC4F-418D-AE19-62706E023703}">
                      <ahyp:hlinkClr xmlns:ahyp="http://schemas.microsoft.com/office/drawing/2018/hyperlinkcolor" val="tx"/>
                    </a:ext>
                  </a:extLst>
                </a:hlinkClick>
              </a:rPr>
              <a:t>Рабочие программы – Единое содержание общего образования</a:t>
            </a:r>
            <a:endParaRPr lang="ru-RU" dirty="0"/>
          </a:p>
        </p:txBody>
      </p:sp>
    </p:spTree>
    <p:extLst>
      <p:ext uri="{BB962C8B-B14F-4D97-AF65-F5344CB8AC3E}">
        <p14:creationId xmlns:p14="http://schemas.microsoft.com/office/powerpoint/2010/main" val="93129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математике</a:t>
            </a:r>
          </a:p>
        </p:txBody>
      </p:sp>
      <p:graphicFrame>
        <p:nvGraphicFramePr>
          <p:cNvPr id="4" name="Таблица 3">
            <a:extLst>
              <a:ext uri="{FF2B5EF4-FFF2-40B4-BE49-F238E27FC236}">
                <a16:creationId xmlns:a16="http://schemas.microsoft.com/office/drawing/2014/main" id="{C6F07E28-0DD1-4613-8180-731078BA4E12}"/>
              </a:ext>
            </a:extLst>
          </p:cNvPr>
          <p:cNvGraphicFramePr>
            <a:graphicFrameLocks noGrp="1"/>
          </p:cNvGraphicFramePr>
          <p:nvPr>
            <p:extLst>
              <p:ext uri="{D42A27DB-BD31-4B8C-83A1-F6EECF244321}">
                <p14:modId xmlns:p14="http://schemas.microsoft.com/office/powerpoint/2010/main" val="667578157"/>
              </p:ext>
            </p:extLst>
          </p:nvPr>
        </p:nvGraphicFramePr>
        <p:xfrm>
          <a:off x="352425" y="1246384"/>
          <a:ext cx="11487150" cy="4365231"/>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513037">
                  <a:extLst>
                    <a:ext uri="{9D8B030D-6E8A-4147-A177-3AD203B41FA5}">
                      <a16:colId xmlns:a16="http://schemas.microsoft.com/office/drawing/2014/main" val="684776148"/>
                    </a:ext>
                  </a:extLst>
                </a:gridCol>
                <a:gridCol w="3162300">
                  <a:extLst>
                    <a:ext uri="{9D8B030D-6E8A-4147-A177-3AD203B41FA5}">
                      <a16:colId xmlns:a16="http://schemas.microsoft.com/office/drawing/2014/main" val="1895633611"/>
                    </a:ext>
                  </a:extLst>
                </a:gridCol>
              </a:tblGrid>
              <a:tr h="666561">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18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18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18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5796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1.</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spcBef>
                          <a:spcPts val="0"/>
                        </a:spcBef>
                        <a:spcAft>
                          <a:spcPts val="0"/>
                        </a:spcAft>
                      </a:pPr>
                      <a:r>
                        <a:rPr lang="ru-RU" sz="1800" kern="1200" dirty="0">
                          <a:solidFill>
                            <a:schemeClr val="tx1"/>
                          </a:solidFill>
                          <a:latin typeface="Calibri" panose="020F0502020204030204"/>
                          <a:ea typeface="+mn-ea"/>
                          <a:cs typeface="+mn-cs"/>
                        </a:rPr>
                        <a:t>Читать, записывать, сравнивать и упорядочивать числа от 0 до 20. </a:t>
                      </a:r>
                    </a:p>
                    <a:p>
                      <a:pPr>
                        <a:spcBef>
                          <a:spcPts val="0"/>
                        </a:spcBef>
                        <a:spcAft>
                          <a:spcPts val="0"/>
                        </a:spcAft>
                      </a:pPr>
                      <a:r>
                        <a:rPr lang="ru-RU" sz="1800" kern="1200" dirty="0">
                          <a:solidFill>
                            <a:schemeClr val="tx1"/>
                          </a:solidFill>
                          <a:latin typeface="Calibri" panose="020F0502020204030204"/>
                          <a:ea typeface="+mn-ea"/>
                          <a:cs typeface="+mn-cs"/>
                        </a:rPr>
                        <a:t>Находить число большее или меньшее на заданное число</a:t>
                      </a: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b="0" dirty="0">
                          <a:solidFill>
                            <a:schemeClr val="tx1"/>
                          </a:solidFill>
                        </a:rPr>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12704904"/>
                  </a:ext>
                </a:extLst>
              </a:tr>
              <a:tr h="5991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2.</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marR="58420">
                        <a:spcBef>
                          <a:spcPts val="0"/>
                        </a:spcBef>
                        <a:spcAft>
                          <a:spcPts val="0"/>
                        </a:spcAft>
                      </a:pPr>
                      <a:r>
                        <a:rPr lang="ru-RU" sz="1800" kern="1200" dirty="0">
                          <a:solidFill>
                            <a:schemeClr val="tx1"/>
                          </a:solidFill>
                          <a:latin typeface="Calibri" panose="020F0502020204030204"/>
                          <a:ea typeface="+mn-ea"/>
                          <a:cs typeface="+mn-cs"/>
                        </a:rPr>
                        <a:t>Называть и различать компоненты действий сложения (слагаемое, сумма, значение суммы)</a:t>
                      </a:r>
                      <a:r>
                        <a:rPr lang="ru-RU" sz="1800" kern="1200" dirty="0">
                          <a:solidFill>
                            <a:schemeClr val="tx1"/>
                          </a:solidFill>
                          <a:latin typeface="+mn-lt"/>
                          <a:ea typeface="+mn-ea"/>
                          <a:cs typeface="+mn-cs"/>
                        </a:rPr>
                        <a:t>, записывать действие сложения</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b="0" dirty="0">
                          <a:solidFill>
                            <a:schemeClr val="tx1"/>
                          </a:solidFill>
                        </a:rPr>
                        <a:t>152 / 5,1%</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58044847"/>
                  </a:ext>
                </a:extLst>
              </a:tr>
              <a:tr h="52294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3.</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spcBef>
                          <a:spcPts val="0"/>
                        </a:spcBef>
                        <a:spcAft>
                          <a:spcPts val="0"/>
                        </a:spcAft>
                      </a:pPr>
                      <a:r>
                        <a:rPr lang="ru-RU" sz="1800" kern="1200" dirty="0">
                          <a:solidFill>
                            <a:schemeClr val="tx1"/>
                          </a:solidFill>
                          <a:latin typeface="+mn-lt"/>
                          <a:ea typeface="+mn-ea"/>
                          <a:cs typeface="+mn-cs"/>
                        </a:rPr>
                        <a:t>Различать компоненты действия вычитания (уменьшаемое, вычитаемое, значение разности), записывать действие вычитания</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b="0" dirty="0">
                          <a:solidFill>
                            <a:schemeClr val="tx1"/>
                          </a:solidFill>
                        </a:rPr>
                        <a:t>16 / 0,5%</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784412">
                <a:tc>
                  <a:txBody>
                    <a:bodyPr/>
                    <a:lstStyle/>
                    <a:p>
                      <a:pPr marL="0" indent="0">
                        <a:buFont typeface="+mj-lt"/>
                        <a:buNone/>
                      </a:pPr>
                      <a:r>
                        <a:rPr lang="ru-RU" sz="1800" dirty="0"/>
                        <a:t>4.</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spcBef>
                          <a:spcPts val="0"/>
                        </a:spcBef>
                        <a:spcAft>
                          <a:spcPts val="0"/>
                        </a:spcAft>
                      </a:pPr>
                      <a:r>
                        <a:rPr lang="ru-RU" sz="1800" kern="1200" dirty="0">
                          <a:solidFill>
                            <a:schemeClr val="tx1"/>
                          </a:solidFill>
                          <a:latin typeface="+mn-lt"/>
                          <a:ea typeface="+mn-ea"/>
                          <a:cs typeface="+mn-cs"/>
                        </a:rPr>
                        <a:t>Решать текстовые задачи в одно действие на сложение и вычитание. Составлять задачу по рисунку, фиксировать вопрос или условие задачи</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1800" b="0" dirty="0">
                          <a:solidFill>
                            <a:schemeClr val="tx1"/>
                          </a:solidFill>
                        </a:rPr>
                        <a:t>13 / 0,4%</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257153"/>
                  </a:ext>
                </a:extLst>
              </a:tr>
              <a:tr h="593406">
                <a:tc>
                  <a:txBody>
                    <a:bodyPr/>
                    <a:lstStyle/>
                    <a:p>
                      <a:pPr marL="0" indent="0">
                        <a:buFont typeface="+mj-lt"/>
                        <a:buNone/>
                      </a:pPr>
                      <a:r>
                        <a:rPr lang="ru-RU" sz="1800" dirty="0"/>
                        <a:t>5.</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ru-RU" sz="1800" kern="1200" dirty="0">
                          <a:solidFill>
                            <a:schemeClr val="tx1"/>
                          </a:solidFill>
                          <a:latin typeface="+mn-lt"/>
                          <a:ea typeface="+mn-ea"/>
                          <a:cs typeface="+mn-cs"/>
                        </a:rPr>
                        <a:t>Сравнивать полоски по длине. Измерять </a:t>
                      </a:r>
                      <a:r>
                        <a:rPr lang="ru-RU" sz="1800" kern="1200" dirty="0">
                          <a:solidFill>
                            <a:schemeClr val="tx1"/>
                          </a:solidFill>
                          <a:latin typeface="Calibri" panose="020F0502020204030204"/>
                          <a:ea typeface="+mn-ea"/>
                          <a:cs typeface="+mn-cs"/>
                        </a:rPr>
                        <a:t>длину отрезка (в сантиметрах), находить отрезок заданной длины</a:t>
                      </a: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1800" b="0" dirty="0">
                          <a:solidFill>
                            <a:schemeClr val="tx1"/>
                          </a:solidFill>
                        </a:rPr>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602286"/>
                  </a:ext>
                </a:extLst>
              </a:tr>
              <a:tr h="593406">
                <a:tc>
                  <a:txBody>
                    <a:bodyPr/>
                    <a:lstStyle/>
                    <a:p>
                      <a:pPr marL="0" indent="0">
                        <a:buFont typeface="+mj-lt"/>
                        <a:buNone/>
                      </a:pPr>
                      <a:r>
                        <a:rPr lang="ru-RU" sz="1800" dirty="0"/>
                        <a:t>6.</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spcBef>
                          <a:spcPts val="0"/>
                        </a:spcBef>
                        <a:spcAft>
                          <a:spcPts val="0"/>
                        </a:spcAft>
                      </a:pPr>
                      <a:r>
                        <a:rPr lang="ru-RU" sz="1800" kern="1200" dirty="0">
                          <a:solidFill>
                            <a:schemeClr val="tx1"/>
                          </a:solidFill>
                          <a:latin typeface="+mn-lt"/>
                          <a:ea typeface="+mn-ea"/>
                          <a:cs typeface="+mn-cs"/>
                        </a:rPr>
                        <a:t>Чертить отрезок заданной длины. Находить нужную длину по заданным основаниям</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p>
                      <a:pPr algn="ctr"/>
                      <a:r>
                        <a:rPr lang="ru-RU" sz="1800" dirty="0"/>
                        <a:t>134 / 4,5%</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384670952"/>
                  </a:ext>
                </a:extLst>
              </a:tr>
            </a:tbl>
          </a:graphicData>
        </a:graphic>
      </p:graphicFrame>
    </p:spTree>
    <p:extLst>
      <p:ext uri="{BB962C8B-B14F-4D97-AF65-F5344CB8AC3E}">
        <p14:creationId xmlns:p14="http://schemas.microsoft.com/office/powerpoint/2010/main" val="3088991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BC5A-4B02-B156-8F5E-39A19B776037}"/>
            </a:ext>
          </a:extLst>
        </p:cNvPr>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C7D0EB9D-7938-37E9-1213-680A4D63C3D9}"/>
              </a:ext>
            </a:extLst>
          </p:cNvPr>
          <p:cNvSpPr>
            <a:spLocks noGrp="1"/>
          </p:cNvSpPr>
          <p:nvPr>
            <p:ph type="sldNum" sz="quarter" idx="10"/>
          </p:nvPr>
        </p:nvSpPr>
        <p:spPr/>
        <p:txBody>
          <a:bodyPr/>
          <a:lstStyle/>
          <a:p>
            <a:fld id="{A2B81EC3-0DE3-4C6B-8621-10CD16AE7ADB}" type="slidenum">
              <a:rPr lang="ru-RU" smtClean="0"/>
              <a:pPr/>
              <a:t>50</a:t>
            </a:fld>
            <a:endParaRPr lang="ru-RU"/>
          </a:p>
        </p:txBody>
      </p:sp>
      <p:sp>
        <p:nvSpPr>
          <p:cNvPr id="4" name="Текст 3">
            <a:extLst>
              <a:ext uri="{FF2B5EF4-FFF2-40B4-BE49-F238E27FC236}">
                <a16:creationId xmlns:a16="http://schemas.microsoft.com/office/drawing/2014/main" id="{D945A09F-290D-C8C5-626B-F1ED74064173}"/>
              </a:ext>
            </a:extLst>
          </p:cNvPr>
          <p:cNvSpPr>
            <a:spLocks noGrp="1"/>
          </p:cNvSpPr>
          <p:nvPr>
            <p:ph type="body" sz="quarter" idx="11"/>
          </p:nvPr>
        </p:nvSpPr>
        <p:spPr>
          <a:xfrm>
            <a:off x="816096" y="2224968"/>
            <a:ext cx="2245731" cy="1971714"/>
          </a:xfrm>
          <a:solidFill>
            <a:schemeClr val="accent6">
              <a:lumMod val="20000"/>
              <a:lumOff val="80000"/>
            </a:schemeClr>
          </a:solidFill>
        </p:spPr>
        <p:txBody>
          <a:bodyPr/>
          <a:lstStyle/>
          <a:p>
            <a:r>
              <a:rPr lang="ru-RU" dirty="0"/>
              <a:t>Содержание рабочей программы</a:t>
            </a:r>
          </a:p>
        </p:txBody>
      </p:sp>
      <p:sp>
        <p:nvSpPr>
          <p:cNvPr id="5" name="Текст 4">
            <a:extLst>
              <a:ext uri="{FF2B5EF4-FFF2-40B4-BE49-F238E27FC236}">
                <a16:creationId xmlns:a16="http://schemas.microsoft.com/office/drawing/2014/main" id="{DF83B68C-557D-7383-3D16-33BB65061913}"/>
              </a:ext>
            </a:extLst>
          </p:cNvPr>
          <p:cNvSpPr>
            <a:spLocks noGrp="1"/>
          </p:cNvSpPr>
          <p:nvPr>
            <p:ph type="body" sz="quarter" idx="12"/>
          </p:nvPr>
        </p:nvSpPr>
        <p:spPr>
          <a:xfrm>
            <a:off x="3606164" y="2242141"/>
            <a:ext cx="2245731" cy="1971714"/>
          </a:xfrm>
          <a:solidFill>
            <a:schemeClr val="accent6">
              <a:lumMod val="20000"/>
              <a:lumOff val="80000"/>
            </a:schemeClr>
          </a:solidFill>
        </p:spPr>
        <p:txBody>
          <a:bodyPr/>
          <a:lstStyle/>
          <a:p>
            <a:r>
              <a:rPr lang="ru-RU" dirty="0"/>
              <a:t>Организация оценочных процедур</a:t>
            </a:r>
          </a:p>
        </p:txBody>
      </p:sp>
      <p:sp>
        <p:nvSpPr>
          <p:cNvPr id="7" name="Заголовок 4">
            <a:extLst>
              <a:ext uri="{FF2B5EF4-FFF2-40B4-BE49-F238E27FC236}">
                <a16:creationId xmlns:a16="http://schemas.microsoft.com/office/drawing/2014/main" id="{9BD7703E-9F91-29E3-CC8F-AE335B939F54}"/>
              </a:ext>
            </a:extLst>
          </p:cNvPr>
          <p:cNvSpPr>
            <a:spLocks noGrp="1"/>
          </p:cNvSpPr>
          <p:nvPr>
            <p:ph type="title"/>
          </p:nvPr>
        </p:nvSpPr>
        <p:spPr>
          <a:xfrm>
            <a:off x="2431915" y="681038"/>
            <a:ext cx="6783421" cy="649287"/>
          </a:xfrm>
        </p:spPr>
        <p:txBody>
          <a:bodyPr>
            <a:normAutofit fontScale="90000"/>
          </a:bodyPr>
          <a:lstStyle/>
          <a:p>
            <a:r>
              <a:rPr lang="ru-RU" dirty="0">
                <a:solidFill>
                  <a:srgbClr val="931827"/>
                </a:solidFill>
              </a:rPr>
              <a:t>НАПРАВЛЕНИЯ МЕТОДИЧЕСКОЙ РАБОТЫ</a:t>
            </a:r>
            <a:br>
              <a:rPr lang="ru-RU" dirty="0">
                <a:solidFill>
                  <a:srgbClr val="931827"/>
                </a:solidFill>
              </a:rPr>
            </a:br>
            <a:r>
              <a:rPr lang="ru-RU" sz="2200" dirty="0"/>
              <a:t>методического сопровождения педагогов на уровне образовательной организации</a:t>
            </a:r>
            <a:endParaRPr lang="ru-RU" dirty="0"/>
          </a:p>
        </p:txBody>
      </p:sp>
      <p:cxnSp>
        <p:nvCxnSpPr>
          <p:cNvPr id="2" name="Прямая со стрелкой 1">
            <a:extLst>
              <a:ext uri="{FF2B5EF4-FFF2-40B4-BE49-F238E27FC236}">
                <a16:creationId xmlns:a16="http://schemas.microsoft.com/office/drawing/2014/main" id="{FBCCBCBE-3285-B948-A787-D9E651188976}"/>
              </a:ext>
            </a:extLst>
          </p:cNvPr>
          <p:cNvCxnSpPr>
            <a:cxnSpLocks/>
          </p:cNvCxnSpPr>
          <p:nvPr/>
        </p:nvCxnSpPr>
        <p:spPr>
          <a:xfrm>
            <a:off x="4650205" y="4337385"/>
            <a:ext cx="0" cy="12512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F39D00-CE1C-9322-68E5-5374047A73B6}"/>
              </a:ext>
            </a:extLst>
          </p:cNvPr>
          <p:cNvSpPr txBox="1"/>
          <p:nvPr/>
        </p:nvSpPr>
        <p:spPr>
          <a:xfrm>
            <a:off x="5635290" y="5404002"/>
            <a:ext cx="6097002" cy="646331"/>
          </a:xfrm>
          <a:prstGeom prst="rect">
            <a:avLst/>
          </a:prstGeom>
          <a:noFill/>
        </p:spPr>
        <p:txBody>
          <a:bodyPr wrap="square">
            <a:spAutoFit/>
          </a:bodyPr>
          <a:lstStyle/>
          <a:p>
            <a:r>
              <a:rPr lang="en-US" dirty="0">
                <a:hlinkClick r:id="rId2"/>
              </a:rPr>
              <a:t>https://edsoo.ru/mr-nachalnaya-shkola/</a:t>
            </a:r>
            <a:endParaRPr lang="ru-RU" dirty="0"/>
          </a:p>
          <a:p>
            <a:endParaRPr lang="ru-RU" dirty="0"/>
          </a:p>
        </p:txBody>
      </p:sp>
      <p:pic>
        <p:nvPicPr>
          <p:cNvPr id="13" name="Рисунок 12">
            <a:extLst>
              <a:ext uri="{FF2B5EF4-FFF2-40B4-BE49-F238E27FC236}">
                <a16:creationId xmlns:a16="http://schemas.microsoft.com/office/drawing/2014/main" id="{519143B9-11F3-9403-B5A4-AAAB5F6EC56C}"/>
              </a:ext>
            </a:extLst>
          </p:cNvPr>
          <p:cNvPicPr>
            <a:picLocks noChangeAspect="1"/>
          </p:cNvPicPr>
          <p:nvPr/>
        </p:nvPicPr>
        <p:blipFill>
          <a:blip r:embed="rId3"/>
          <a:stretch>
            <a:fillRect/>
          </a:stretch>
        </p:blipFill>
        <p:spPr>
          <a:xfrm>
            <a:off x="7357601" y="2153652"/>
            <a:ext cx="3401664" cy="2809374"/>
          </a:xfrm>
          <a:prstGeom prst="rect">
            <a:avLst/>
          </a:prstGeom>
        </p:spPr>
      </p:pic>
    </p:spTree>
    <p:extLst>
      <p:ext uri="{BB962C8B-B14F-4D97-AF65-F5344CB8AC3E}">
        <p14:creationId xmlns:p14="http://schemas.microsoft.com/office/powerpoint/2010/main" val="1123967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F0239-8D0D-D8EA-0C62-A8F81F3562B5}"/>
            </a:ext>
          </a:extLst>
        </p:cNvPr>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6DBDBD6F-5656-E919-B5EA-53325F2528F6}"/>
              </a:ext>
            </a:extLst>
          </p:cNvPr>
          <p:cNvSpPr>
            <a:spLocks noGrp="1"/>
          </p:cNvSpPr>
          <p:nvPr>
            <p:ph type="sldNum" sz="quarter" idx="10"/>
          </p:nvPr>
        </p:nvSpPr>
        <p:spPr/>
        <p:txBody>
          <a:bodyPr/>
          <a:lstStyle/>
          <a:p>
            <a:fld id="{A2B81EC3-0DE3-4C6B-8621-10CD16AE7ADB}" type="slidenum">
              <a:rPr lang="ru-RU" smtClean="0"/>
              <a:pPr/>
              <a:t>51</a:t>
            </a:fld>
            <a:endParaRPr lang="ru-RU"/>
          </a:p>
        </p:txBody>
      </p:sp>
      <p:sp>
        <p:nvSpPr>
          <p:cNvPr id="4" name="Текст 3">
            <a:extLst>
              <a:ext uri="{FF2B5EF4-FFF2-40B4-BE49-F238E27FC236}">
                <a16:creationId xmlns:a16="http://schemas.microsoft.com/office/drawing/2014/main" id="{A1EA087B-7D5A-8A06-BDB6-50BBC53A7E01}"/>
              </a:ext>
            </a:extLst>
          </p:cNvPr>
          <p:cNvSpPr>
            <a:spLocks noGrp="1"/>
          </p:cNvSpPr>
          <p:nvPr>
            <p:ph type="body" sz="quarter" idx="11"/>
          </p:nvPr>
        </p:nvSpPr>
        <p:spPr>
          <a:xfrm>
            <a:off x="503275" y="2242141"/>
            <a:ext cx="2245731" cy="1971714"/>
          </a:xfrm>
          <a:solidFill>
            <a:schemeClr val="accent6">
              <a:lumMod val="20000"/>
              <a:lumOff val="80000"/>
            </a:schemeClr>
          </a:solidFill>
        </p:spPr>
        <p:txBody>
          <a:bodyPr/>
          <a:lstStyle/>
          <a:p>
            <a:r>
              <a:rPr lang="ru-RU" dirty="0"/>
              <a:t>Содержание рабочей программы</a:t>
            </a:r>
          </a:p>
        </p:txBody>
      </p:sp>
      <p:sp>
        <p:nvSpPr>
          <p:cNvPr id="5" name="Текст 4">
            <a:extLst>
              <a:ext uri="{FF2B5EF4-FFF2-40B4-BE49-F238E27FC236}">
                <a16:creationId xmlns:a16="http://schemas.microsoft.com/office/drawing/2014/main" id="{39DE171A-61CC-0DA0-9710-05531F248749}"/>
              </a:ext>
            </a:extLst>
          </p:cNvPr>
          <p:cNvSpPr>
            <a:spLocks noGrp="1"/>
          </p:cNvSpPr>
          <p:nvPr>
            <p:ph type="body" sz="quarter" idx="12"/>
          </p:nvPr>
        </p:nvSpPr>
        <p:spPr>
          <a:xfrm>
            <a:off x="3359517" y="2242141"/>
            <a:ext cx="2245731" cy="1971714"/>
          </a:xfrm>
          <a:solidFill>
            <a:schemeClr val="accent6">
              <a:lumMod val="20000"/>
              <a:lumOff val="80000"/>
            </a:schemeClr>
          </a:solidFill>
        </p:spPr>
        <p:txBody>
          <a:bodyPr/>
          <a:lstStyle/>
          <a:p>
            <a:r>
              <a:rPr lang="ru-RU" dirty="0"/>
              <a:t>Организация оценочных процедур</a:t>
            </a:r>
          </a:p>
        </p:txBody>
      </p:sp>
      <p:sp>
        <p:nvSpPr>
          <p:cNvPr id="6" name="Текст 5">
            <a:extLst>
              <a:ext uri="{FF2B5EF4-FFF2-40B4-BE49-F238E27FC236}">
                <a16:creationId xmlns:a16="http://schemas.microsoft.com/office/drawing/2014/main" id="{11074D61-6D2F-2097-37BA-F0CB5F2D9A44}"/>
              </a:ext>
            </a:extLst>
          </p:cNvPr>
          <p:cNvSpPr>
            <a:spLocks noGrp="1"/>
          </p:cNvSpPr>
          <p:nvPr>
            <p:ph type="body" sz="quarter" idx="13"/>
          </p:nvPr>
        </p:nvSpPr>
        <p:spPr>
          <a:xfrm>
            <a:off x="6215759" y="2258440"/>
            <a:ext cx="2610689" cy="1971714"/>
          </a:xfrm>
          <a:solidFill>
            <a:schemeClr val="accent6">
              <a:lumMod val="20000"/>
              <a:lumOff val="80000"/>
            </a:schemeClr>
          </a:solidFill>
        </p:spPr>
        <p:txBody>
          <a:bodyPr/>
          <a:lstStyle/>
          <a:p>
            <a:r>
              <a:rPr lang="ru-RU" dirty="0"/>
              <a:t>Образовательные технологии, методы, подходы</a:t>
            </a:r>
          </a:p>
        </p:txBody>
      </p:sp>
      <p:sp>
        <p:nvSpPr>
          <p:cNvPr id="7" name="Заголовок 4">
            <a:extLst>
              <a:ext uri="{FF2B5EF4-FFF2-40B4-BE49-F238E27FC236}">
                <a16:creationId xmlns:a16="http://schemas.microsoft.com/office/drawing/2014/main" id="{FDAC1348-63A2-95C4-588B-62F25DC8A9D7}"/>
              </a:ext>
            </a:extLst>
          </p:cNvPr>
          <p:cNvSpPr>
            <a:spLocks noGrp="1"/>
          </p:cNvSpPr>
          <p:nvPr>
            <p:ph type="title"/>
          </p:nvPr>
        </p:nvSpPr>
        <p:spPr>
          <a:xfrm>
            <a:off x="2204936" y="681038"/>
            <a:ext cx="7003915" cy="649287"/>
          </a:xfrm>
        </p:spPr>
        <p:txBody>
          <a:bodyPr>
            <a:normAutofit fontScale="90000"/>
          </a:bodyPr>
          <a:lstStyle/>
          <a:p>
            <a:r>
              <a:rPr lang="ru-RU" dirty="0">
                <a:solidFill>
                  <a:srgbClr val="931827"/>
                </a:solidFill>
              </a:rPr>
              <a:t>НАПРАВЛЕНИЯ МЕТОДИЧЕСКОЙ РАБОТЫ</a:t>
            </a:r>
            <a:br>
              <a:rPr lang="ru-RU" dirty="0">
                <a:solidFill>
                  <a:srgbClr val="931827"/>
                </a:solidFill>
              </a:rPr>
            </a:br>
            <a:r>
              <a:rPr lang="ru-RU" sz="2200" dirty="0"/>
              <a:t>методического сопровождения педагогов на уровне образовательной организации</a:t>
            </a:r>
            <a:endParaRPr lang="ru-RU" dirty="0"/>
          </a:p>
        </p:txBody>
      </p:sp>
      <p:cxnSp>
        <p:nvCxnSpPr>
          <p:cNvPr id="2" name="Прямая со стрелкой 1">
            <a:extLst>
              <a:ext uri="{FF2B5EF4-FFF2-40B4-BE49-F238E27FC236}">
                <a16:creationId xmlns:a16="http://schemas.microsoft.com/office/drawing/2014/main" id="{714B205C-D136-4EAF-BAFF-39ECCDDD6BE9}"/>
              </a:ext>
            </a:extLst>
          </p:cNvPr>
          <p:cNvCxnSpPr>
            <a:cxnSpLocks/>
          </p:cNvCxnSpPr>
          <p:nvPr/>
        </p:nvCxnSpPr>
        <p:spPr>
          <a:xfrm>
            <a:off x="8993604" y="3131746"/>
            <a:ext cx="12108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AE749-CCCC-AB40-321D-FB5B0168085B}"/>
              </a:ext>
            </a:extLst>
          </p:cNvPr>
          <p:cNvSpPr txBox="1"/>
          <p:nvPr/>
        </p:nvSpPr>
        <p:spPr>
          <a:xfrm>
            <a:off x="8933448" y="3314442"/>
            <a:ext cx="2944284" cy="1477328"/>
          </a:xfrm>
          <a:prstGeom prst="rect">
            <a:avLst/>
          </a:prstGeom>
          <a:noFill/>
        </p:spPr>
        <p:txBody>
          <a:bodyPr wrap="square">
            <a:spAutoFit/>
          </a:bodyPr>
          <a:lstStyle/>
          <a:p>
            <a:r>
              <a:rPr lang="en-US" dirty="0">
                <a:hlinkClick r:id="rId2">
                  <a:extLst>
                    <a:ext uri="{A12FA001-AC4F-418D-AE19-62706E023703}">
                      <ahyp:hlinkClr xmlns:ahyp="http://schemas.microsoft.com/office/drawing/2018/hyperlinkcolor" val="tx"/>
                    </a:ext>
                  </a:extLst>
                </a:hlinkClick>
              </a:rPr>
              <a:t>https://edsoo.ru/?Polozhenie_o_vnutrennej_sisteme_osenki_kachestva_obrazovanja_ru</a:t>
            </a:r>
            <a:endParaRPr lang="ru-RU" dirty="0"/>
          </a:p>
          <a:p>
            <a:endParaRPr lang="ru-RU" dirty="0"/>
          </a:p>
        </p:txBody>
      </p:sp>
      <p:pic>
        <p:nvPicPr>
          <p:cNvPr id="12" name="Рисунок 11">
            <a:extLst>
              <a:ext uri="{FF2B5EF4-FFF2-40B4-BE49-F238E27FC236}">
                <a16:creationId xmlns:a16="http://schemas.microsoft.com/office/drawing/2014/main" id="{8F810E56-AC55-6C8E-3755-B0ACB916D47D}"/>
              </a:ext>
            </a:extLst>
          </p:cNvPr>
          <p:cNvPicPr>
            <a:picLocks noChangeAspect="1"/>
          </p:cNvPicPr>
          <p:nvPr/>
        </p:nvPicPr>
        <p:blipFill>
          <a:blip r:embed="rId3"/>
          <a:stretch>
            <a:fillRect/>
          </a:stretch>
        </p:blipFill>
        <p:spPr>
          <a:xfrm>
            <a:off x="5370621" y="4470388"/>
            <a:ext cx="3622983" cy="2142509"/>
          </a:xfrm>
          <a:prstGeom prst="rect">
            <a:avLst/>
          </a:prstGeom>
        </p:spPr>
      </p:pic>
    </p:spTree>
    <p:extLst>
      <p:ext uri="{BB962C8B-B14F-4D97-AF65-F5344CB8AC3E}">
        <p14:creationId xmlns:p14="http://schemas.microsoft.com/office/powerpoint/2010/main" val="2930602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A0D4-635B-3F69-50B5-652D4DEC4B58}"/>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755DC504-726C-9B0F-4627-C6958F6422A5}"/>
              </a:ext>
            </a:extLst>
          </p:cNvPr>
          <p:cNvSpPr>
            <a:spLocks noGrp="1"/>
          </p:cNvSpPr>
          <p:nvPr>
            <p:ph type="body" sz="quarter" idx="11"/>
          </p:nvPr>
        </p:nvSpPr>
        <p:spPr>
          <a:xfrm>
            <a:off x="503275" y="2242141"/>
            <a:ext cx="2245731" cy="1971714"/>
          </a:xfrm>
          <a:solidFill>
            <a:schemeClr val="accent6">
              <a:lumMod val="20000"/>
              <a:lumOff val="80000"/>
            </a:schemeClr>
          </a:solidFill>
        </p:spPr>
        <p:txBody>
          <a:bodyPr/>
          <a:lstStyle/>
          <a:p>
            <a:r>
              <a:rPr lang="ru-RU" dirty="0"/>
              <a:t>Содержание рабочей программы</a:t>
            </a:r>
          </a:p>
        </p:txBody>
      </p:sp>
      <p:sp>
        <p:nvSpPr>
          <p:cNvPr id="5" name="Текст 4">
            <a:extLst>
              <a:ext uri="{FF2B5EF4-FFF2-40B4-BE49-F238E27FC236}">
                <a16:creationId xmlns:a16="http://schemas.microsoft.com/office/drawing/2014/main" id="{82F6C5D7-24A1-7DD0-AEF1-B826904B7A1B}"/>
              </a:ext>
            </a:extLst>
          </p:cNvPr>
          <p:cNvSpPr>
            <a:spLocks noGrp="1"/>
          </p:cNvSpPr>
          <p:nvPr>
            <p:ph type="body" sz="quarter" idx="12"/>
          </p:nvPr>
        </p:nvSpPr>
        <p:spPr>
          <a:xfrm>
            <a:off x="3359517" y="2242141"/>
            <a:ext cx="2245731" cy="1971714"/>
          </a:xfrm>
          <a:solidFill>
            <a:schemeClr val="accent6">
              <a:lumMod val="20000"/>
              <a:lumOff val="80000"/>
            </a:schemeClr>
          </a:solidFill>
        </p:spPr>
        <p:txBody>
          <a:bodyPr/>
          <a:lstStyle/>
          <a:p>
            <a:r>
              <a:rPr lang="ru-RU" dirty="0"/>
              <a:t>Организация оценочных процедур</a:t>
            </a:r>
          </a:p>
        </p:txBody>
      </p:sp>
      <p:sp>
        <p:nvSpPr>
          <p:cNvPr id="6" name="Текст 5">
            <a:extLst>
              <a:ext uri="{FF2B5EF4-FFF2-40B4-BE49-F238E27FC236}">
                <a16:creationId xmlns:a16="http://schemas.microsoft.com/office/drawing/2014/main" id="{F11A2214-7401-A1DA-21A4-510F121EBE92}"/>
              </a:ext>
            </a:extLst>
          </p:cNvPr>
          <p:cNvSpPr>
            <a:spLocks noGrp="1"/>
          </p:cNvSpPr>
          <p:nvPr>
            <p:ph type="body" sz="quarter" idx="13"/>
          </p:nvPr>
        </p:nvSpPr>
        <p:spPr>
          <a:xfrm>
            <a:off x="6215759" y="2258440"/>
            <a:ext cx="2610689" cy="1971714"/>
          </a:xfrm>
          <a:solidFill>
            <a:schemeClr val="accent6">
              <a:lumMod val="20000"/>
              <a:lumOff val="80000"/>
            </a:schemeClr>
          </a:solidFill>
        </p:spPr>
        <p:txBody>
          <a:bodyPr/>
          <a:lstStyle/>
          <a:p>
            <a:r>
              <a:rPr lang="ru-RU" dirty="0"/>
              <a:t>Образовательные технологии, методы, подходы</a:t>
            </a:r>
          </a:p>
        </p:txBody>
      </p:sp>
      <p:sp>
        <p:nvSpPr>
          <p:cNvPr id="7" name="Заголовок 4">
            <a:extLst>
              <a:ext uri="{FF2B5EF4-FFF2-40B4-BE49-F238E27FC236}">
                <a16:creationId xmlns:a16="http://schemas.microsoft.com/office/drawing/2014/main" id="{F2F841F2-B19F-EB66-EE42-449C6A417C30}"/>
              </a:ext>
            </a:extLst>
          </p:cNvPr>
          <p:cNvSpPr>
            <a:spLocks noGrp="1"/>
          </p:cNvSpPr>
          <p:nvPr>
            <p:ph type="title"/>
          </p:nvPr>
        </p:nvSpPr>
        <p:spPr>
          <a:xfrm>
            <a:off x="2269787" y="681038"/>
            <a:ext cx="6841787" cy="649287"/>
          </a:xfrm>
        </p:spPr>
        <p:txBody>
          <a:bodyPr>
            <a:normAutofit fontScale="90000"/>
          </a:bodyPr>
          <a:lstStyle/>
          <a:p>
            <a:r>
              <a:rPr lang="ru-RU" dirty="0">
                <a:solidFill>
                  <a:srgbClr val="931827"/>
                </a:solidFill>
              </a:rPr>
              <a:t>НАПРАВЛЕНИЯ МЕТОДИЧЕСКОЙ РАБОТЫ</a:t>
            </a:r>
            <a:br>
              <a:rPr lang="ru-RU" dirty="0">
                <a:solidFill>
                  <a:srgbClr val="931827"/>
                </a:solidFill>
              </a:rPr>
            </a:br>
            <a:r>
              <a:rPr lang="ru-RU" sz="2200" dirty="0"/>
              <a:t>методического сопровождения педагогов на уровне образовательной организации</a:t>
            </a:r>
            <a:endParaRPr lang="ru-RU" dirty="0"/>
          </a:p>
        </p:txBody>
      </p:sp>
      <p:sp>
        <p:nvSpPr>
          <p:cNvPr id="2" name="Текст 4">
            <a:extLst>
              <a:ext uri="{FF2B5EF4-FFF2-40B4-BE49-F238E27FC236}">
                <a16:creationId xmlns:a16="http://schemas.microsoft.com/office/drawing/2014/main" id="{F4AE89E0-66A1-ABE4-2EEA-091C9C53BF64}"/>
              </a:ext>
            </a:extLst>
          </p:cNvPr>
          <p:cNvSpPr txBox="1">
            <a:spLocks/>
          </p:cNvSpPr>
          <p:nvPr/>
        </p:nvSpPr>
        <p:spPr>
          <a:xfrm>
            <a:off x="9365280" y="2242141"/>
            <a:ext cx="2245731" cy="1971714"/>
          </a:xfrm>
          <a:prstGeom prst="rect">
            <a:avLst/>
          </a:prstGeom>
          <a:solidFill>
            <a:schemeClr val="accent6">
              <a:lumMod val="20000"/>
              <a:lumOff val="80000"/>
            </a:schemeClr>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ontserrat" panose="00000500000000000000" pitchFamily="2" charset="-52"/>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ontserrat" panose="00000500000000000000" pitchFamily="2" charset="-52"/>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ontserrat" panose="00000500000000000000" pitchFamily="2" charset="-52"/>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52"/>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5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Организация внеурочной деятельности</a:t>
            </a:r>
          </a:p>
        </p:txBody>
      </p:sp>
      <p:sp>
        <p:nvSpPr>
          <p:cNvPr id="9" name="TextBox 8">
            <a:extLst>
              <a:ext uri="{FF2B5EF4-FFF2-40B4-BE49-F238E27FC236}">
                <a16:creationId xmlns:a16="http://schemas.microsoft.com/office/drawing/2014/main" id="{F12C4A51-6176-BCC8-F331-B16B39D0569B}"/>
              </a:ext>
            </a:extLst>
          </p:cNvPr>
          <p:cNvSpPr txBox="1"/>
          <p:nvPr/>
        </p:nvSpPr>
        <p:spPr>
          <a:xfrm>
            <a:off x="10044481" y="5370915"/>
            <a:ext cx="1692324" cy="369332"/>
          </a:xfrm>
          <a:prstGeom prst="rect">
            <a:avLst/>
          </a:prstGeom>
          <a:noFill/>
        </p:spPr>
        <p:txBody>
          <a:bodyPr wrap="square">
            <a:spAutoFit/>
          </a:bodyPr>
          <a:lstStyle/>
          <a:p>
            <a:r>
              <a:rPr lang="ru-RU" dirty="0">
                <a:hlinkClick r:id="rId2">
                  <a:extLst>
                    <a:ext uri="{A12FA001-AC4F-418D-AE19-62706E023703}">
                      <ahyp:hlinkClr xmlns:ahyp="http://schemas.microsoft.com/office/drawing/2018/hyperlinkcolor" val="tx"/>
                    </a:ext>
                  </a:extLst>
                </a:hlinkClick>
              </a:rPr>
              <a:t>Реестр</a:t>
            </a:r>
            <a:endParaRPr lang="ru-RU" dirty="0"/>
          </a:p>
        </p:txBody>
      </p:sp>
      <p:cxnSp>
        <p:nvCxnSpPr>
          <p:cNvPr id="10" name="Прямая со стрелкой 9">
            <a:extLst>
              <a:ext uri="{FF2B5EF4-FFF2-40B4-BE49-F238E27FC236}">
                <a16:creationId xmlns:a16="http://schemas.microsoft.com/office/drawing/2014/main" id="{8DDABDF1-DD57-F6BC-EDCD-5380C0044441}"/>
              </a:ext>
            </a:extLst>
          </p:cNvPr>
          <p:cNvCxnSpPr>
            <a:cxnSpLocks/>
          </p:cNvCxnSpPr>
          <p:nvPr/>
        </p:nvCxnSpPr>
        <p:spPr>
          <a:xfrm>
            <a:off x="10515600" y="4349416"/>
            <a:ext cx="0" cy="6797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341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412DA7C-D8D7-9E19-5DB5-45CC177EF0B8}"/>
              </a:ext>
            </a:extLst>
          </p:cNvPr>
          <p:cNvPicPr>
            <a:picLocks noChangeAspect="1"/>
          </p:cNvPicPr>
          <p:nvPr/>
        </p:nvPicPr>
        <p:blipFill rotWithShape="1">
          <a:blip r:embed="rId2">
            <a:alphaModFix amt="56000"/>
            <a:extLst>
              <a:ext uri="{28A0092B-C50C-407E-A947-70E740481C1C}">
                <a14:useLocalDpi xmlns:a14="http://schemas.microsoft.com/office/drawing/2010/main" val="0"/>
              </a:ext>
            </a:extLst>
          </a:blip>
          <a:srcRect l="10729" r="33021"/>
          <a:stretch/>
        </p:blipFill>
        <p:spPr>
          <a:xfrm rot="16200000">
            <a:off x="7961263" y="2551176"/>
            <a:ext cx="6858000" cy="1755648"/>
          </a:xfrm>
          <a:prstGeom prst="rect">
            <a:avLst/>
          </a:prstGeom>
        </p:spPr>
      </p:pic>
      <p:sp>
        <p:nvSpPr>
          <p:cNvPr id="11" name="Номер слайда 3">
            <a:extLst>
              <a:ext uri="{FF2B5EF4-FFF2-40B4-BE49-F238E27FC236}">
                <a16:creationId xmlns:a16="http://schemas.microsoft.com/office/drawing/2014/main" id="{C1135671-94E6-41B0-CF7A-675435286C18}"/>
              </a:ext>
            </a:extLst>
          </p:cNvPr>
          <p:cNvSpPr txBox="1">
            <a:spLocks/>
          </p:cNvSpPr>
          <p:nvPr/>
        </p:nvSpPr>
        <p:spPr>
          <a:xfrm>
            <a:off x="11234792" y="6320944"/>
            <a:ext cx="602381" cy="33614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7D0BFA-31FF-4593-97A9-6BE861E8BE36}" type="slidenum">
              <a:rPr kumimoji="0" lang="ru-RU" sz="1400" b="0" i="0" u="none" strike="noStrike" kern="1200" cap="none" spc="0" normalizeH="0" baseline="0" noProof="0" smtClean="0">
                <a:ln>
                  <a:noFill/>
                </a:ln>
                <a:solidFill>
                  <a:prstClr val="white">
                    <a:lumMod val="75000"/>
                  </a:prstClr>
                </a:solidFill>
                <a:effectLst/>
                <a:uLnTx/>
                <a:uFillTx/>
                <a:latin typeface="DIN Condensed Light" panose="020B0506040000020204" pitchFamily="34" charset="-52"/>
                <a:ea typeface="DIN Condensed Light" panose="020B0506040000020204" pitchFamily="34" charset="-5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ru-RU" sz="1400" b="0" i="0" u="none" strike="noStrike" kern="1200" cap="none" spc="0" normalizeH="0" baseline="0" noProof="0" dirty="0">
              <a:ln>
                <a:noFill/>
              </a:ln>
              <a:solidFill>
                <a:prstClr val="white">
                  <a:lumMod val="75000"/>
                </a:prstClr>
              </a:solidFill>
              <a:effectLst/>
              <a:uLnTx/>
              <a:uFillTx/>
              <a:latin typeface="DIN Condensed Light" panose="020B0506040000020204" pitchFamily="34" charset="-52"/>
              <a:ea typeface="DIN Condensed Light" panose="020B0506040000020204" pitchFamily="34" charset="-52"/>
              <a:cs typeface="Arial" panose="020B0604020202020204" pitchFamily="34" charset="0"/>
            </a:endParaRPr>
          </a:p>
        </p:txBody>
      </p:sp>
      <p:pic>
        <p:nvPicPr>
          <p:cNvPr id="12" name="Рисунок 11">
            <a:extLst>
              <a:ext uri="{FF2B5EF4-FFF2-40B4-BE49-F238E27FC236}">
                <a16:creationId xmlns:a16="http://schemas.microsoft.com/office/drawing/2014/main" id="{05A30D9A-ED9F-B68D-6D56-17590D4E8A33}"/>
              </a:ext>
            </a:extLst>
          </p:cNvPr>
          <p:cNvPicPr>
            <a:picLocks noChangeAspect="1"/>
          </p:cNvPicPr>
          <p:nvPr/>
        </p:nvPicPr>
        <p:blipFill>
          <a:blip r:embed="rId3"/>
          <a:stretch>
            <a:fillRect/>
          </a:stretch>
        </p:blipFill>
        <p:spPr>
          <a:xfrm>
            <a:off x="2514587" y="319525"/>
            <a:ext cx="5767390" cy="2744210"/>
          </a:xfrm>
          <a:prstGeom prst="rect">
            <a:avLst/>
          </a:prstGeom>
          <a:ln>
            <a:solidFill>
              <a:schemeClr val="bg1">
                <a:lumMod val="75000"/>
              </a:schemeClr>
            </a:solidFill>
          </a:ln>
        </p:spPr>
      </p:pic>
      <p:pic>
        <p:nvPicPr>
          <p:cNvPr id="13" name="Рисунок 12">
            <a:extLst>
              <a:ext uri="{FF2B5EF4-FFF2-40B4-BE49-F238E27FC236}">
                <a16:creationId xmlns:a16="http://schemas.microsoft.com/office/drawing/2014/main" id="{AADAAE19-6710-A343-275D-F1911D128483}"/>
              </a:ext>
            </a:extLst>
          </p:cNvPr>
          <p:cNvPicPr>
            <a:picLocks noChangeAspect="1"/>
          </p:cNvPicPr>
          <p:nvPr/>
        </p:nvPicPr>
        <p:blipFill rotWithShape="1">
          <a:blip r:embed="rId4"/>
          <a:srcRect r="851"/>
          <a:stretch/>
        </p:blipFill>
        <p:spPr>
          <a:xfrm>
            <a:off x="5398282" y="3599401"/>
            <a:ext cx="6438891" cy="3057685"/>
          </a:xfrm>
          <a:prstGeom prst="rect">
            <a:avLst/>
          </a:prstGeom>
          <a:ln>
            <a:solidFill>
              <a:schemeClr val="bg1">
                <a:lumMod val="75000"/>
              </a:schemeClr>
            </a:solidFill>
          </a:ln>
        </p:spPr>
      </p:pic>
    </p:spTree>
    <p:extLst>
      <p:ext uri="{BB962C8B-B14F-4D97-AF65-F5344CB8AC3E}">
        <p14:creationId xmlns:p14="http://schemas.microsoft.com/office/powerpoint/2010/main" val="2875391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15783A80-48B8-3E15-75D1-CC4A2730EC28}"/>
              </a:ext>
            </a:extLst>
          </p:cNvPr>
          <p:cNvPicPr>
            <a:picLocks noChangeAspect="1"/>
          </p:cNvPicPr>
          <p:nvPr/>
        </p:nvPicPr>
        <p:blipFill>
          <a:blip r:embed="rId2"/>
          <a:stretch>
            <a:fillRect/>
          </a:stretch>
        </p:blipFill>
        <p:spPr>
          <a:xfrm>
            <a:off x="1027992" y="1661866"/>
            <a:ext cx="10136015" cy="3534268"/>
          </a:xfrm>
          <a:prstGeom prst="rect">
            <a:avLst/>
          </a:prstGeom>
        </p:spPr>
      </p:pic>
    </p:spTree>
    <p:extLst>
      <p:ext uri="{BB962C8B-B14F-4D97-AF65-F5344CB8AC3E}">
        <p14:creationId xmlns:p14="http://schemas.microsoft.com/office/powerpoint/2010/main" val="1741669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664043" y="1112108"/>
          <a:ext cx="9069859" cy="5609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598141" y="73335"/>
            <a:ext cx="8213124" cy="984885"/>
          </a:xfrm>
          <a:prstGeom prst="rect">
            <a:avLst/>
          </a:prstGeom>
        </p:spPr>
        <p:txBody>
          <a:bodyPr wrap="square">
            <a:spAutoFit/>
          </a:bodyPr>
          <a:lstStyle/>
          <a:p>
            <a:pPr algn="ctr"/>
            <a:r>
              <a:rPr lang="ru-RU" sz="2900" dirty="0">
                <a:solidFill>
                  <a:srgbClr val="002060"/>
                </a:solidFill>
                <a:ea typeface="+mj-ea"/>
                <a:cs typeface="+mj-cs"/>
              </a:rPr>
              <a:t>ИОМ</a:t>
            </a:r>
            <a:br>
              <a:rPr lang="ru-RU" sz="2900" dirty="0">
                <a:solidFill>
                  <a:srgbClr val="002060"/>
                </a:solidFill>
                <a:ea typeface="+mj-ea"/>
                <a:cs typeface="+mj-cs"/>
              </a:rPr>
            </a:br>
            <a:r>
              <a:rPr lang="ru-RU" sz="2900" dirty="0">
                <a:solidFill>
                  <a:srgbClr val="002060"/>
                </a:solidFill>
                <a:ea typeface="+mj-ea"/>
                <a:cs typeface="+mj-cs"/>
              </a:rPr>
              <a:t>педагогического работника </a:t>
            </a:r>
          </a:p>
        </p:txBody>
      </p:sp>
    </p:spTree>
    <p:extLst>
      <p:ext uri="{BB962C8B-B14F-4D97-AF65-F5344CB8AC3E}">
        <p14:creationId xmlns:p14="http://schemas.microsoft.com/office/powerpoint/2010/main" val="2523674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1B796DC-D81B-43A4-AB09-20725C447892}"/>
              </a:ext>
            </a:extLst>
          </p:cNvPr>
          <p:cNvPicPr>
            <a:picLocks noChangeAspect="1"/>
          </p:cNvPicPr>
          <p:nvPr/>
        </p:nvPicPr>
        <p:blipFill>
          <a:blip r:embed="rId2"/>
          <a:stretch>
            <a:fillRect/>
          </a:stretch>
        </p:blipFill>
        <p:spPr>
          <a:xfrm>
            <a:off x="1855175" y="709408"/>
            <a:ext cx="8056644" cy="5151654"/>
          </a:xfrm>
          <a:prstGeom prst="rect">
            <a:avLst/>
          </a:prstGeom>
        </p:spPr>
      </p:pic>
    </p:spTree>
    <p:extLst>
      <p:ext uri="{BB962C8B-B14F-4D97-AF65-F5344CB8AC3E}">
        <p14:creationId xmlns:p14="http://schemas.microsoft.com/office/powerpoint/2010/main" val="3236452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7EC4E11-99DB-9746-ADD2-2E9BFA5AA880}"/>
              </a:ext>
            </a:extLst>
          </p:cNvPr>
          <p:cNvPicPr>
            <a:picLocks noChangeAspect="1"/>
          </p:cNvPicPr>
          <p:nvPr/>
        </p:nvPicPr>
        <p:blipFill>
          <a:blip r:embed="rId2"/>
          <a:stretch>
            <a:fillRect/>
          </a:stretch>
        </p:blipFill>
        <p:spPr>
          <a:xfrm>
            <a:off x="1647092" y="1023177"/>
            <a:ext cx="8134504" cy="2037456"/>
          </a:xfrm>
          <a:prstGeom prst="rect">
            <a:avLst/>
          </a:prstGeom>
        </p:spPr>
      </p:pic>
      <p:sp>
        <p:nvSpPr>
          <p:cNvPr id="5" name="TextBox 4">
            <a:extLst>
              <a:ext uri="{FF2B5EF4-FFF2-40B4-BE49-F238E27FC236}">
                <a16:creationId xmlns:a16="http://schemas.microsoft.com/office/drawing/2014/main" id="{FF109ABC-8556-CCF3-B4AF-49A0004B54DE}"/>
              </a:ext>
            </a:extLst>
          </p:cNvPr>
          <p:cNvSpPr txBox="1"/>
          <p:nvPr/>
        </p:nvSpPr>
        <p:spPr>
          <a:xfrm>
            <a:off x="1102290" y="3283741"/>
            <a:ext cx="9920614" cy="2862322"/>
          </a:xfrm>
          <a:prstGeom prst="rect">
            <a:avLst/>
          </a:prstGeom>
          <a:noFill/>
        </p:spPr>
        <p:txBody>
          <a:bodyPr wrap="square">
            <a:spAutoFit/>
          </a:bodyPr>
          <a:lstStyle/>
          <a:p>
            <a:pPr algn="just"/>
            <a:r>
              <a:rPr lang="ru-RU" dirty="0"/>
              <a:t> Проектирование и курирование ИОМ, обеспечение сопровождения педагогического работника при прохождении ИОМ осуществляется региональным методистом и школьной командой, в состав которой входят: </a:t>
            </a:r>
          </a:p>
          <a:p>
            <a:pPr algn="just"/>
            <a:r>
              <a:rPr lang="ru-RU" dirty="0"/>
              <a:t>■ заместитель директора; </a:t>
            </a:r>
          </a:p>
          <a:p>
            <a:pPr algn="just"/>
            <a:r>
              <a:rPr lang="ru-RU" dirty="0"/>
              <a:t>■ учитель-наставник/учитель-методист. </a:t>
            </a:r>
          </a:p>
          <a:p>
            <a:pPr algn="just"/>
            <a:r>
              <a:rPr lang="ru-RU" dirty="0"/>
              <a:t>■ руководитель методического объединения учителей-предметников; </a:t>
            </a:r>
          </a:p>
          <a:p>
            <a:pPr algn="just"/>
            <a:r>
              <a:rPr lang="ru-RU" dirty="0"/>
              <a:t>Кроме того, в разработке ИОМ участвует и сам педагог. </a:t>
            </a:r>
          </a:p>
          <a:p>
            <a:pPr algn="just"/>
            <a:endParaRPr lang="ru-RU" dirty="0"/>
          </a:p>
          <a:p>
            <a:pPr algn="just"/>
            <a:r>
              <a:rPr lang="ru-RU" dirty="0"/>
              <a:t>Необходимость организации командной работы особенно важна при проектировании и реализации ИОМ, а также на завершающем этапе прохождения педагогом ИОМ</a:t>
            </a:r>
          </a:p>
        </p:txBody>
      </p:sp>
    </p:spTree>
    <p:extLst>
      <p:ext uri="{BB962C8B-B14F-4D97-AF65-F5344CB8AC3E}">
        <p14:creationId xmlns:p14="http://schemas.microsoft.com/office/powerpoint/2010/main" val="296613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A049569C-9FBF-0EBC-202E-07075E1A7E7F}"/>
              </a:ext>
            </a:extLst>
          </p:cNvPr>
          <p:cNvGrpSpPr/>
          <p:nvPr/>
        </p:nvGrpSpPr>
        <p:grpSpPr>
          <a:xfrm>
            <a:off x="1934307" y="785446"/>
            <a:ext cx="7417929" cy="1537246"/>
            <a:chOff x="613775" y="519830"/>
            <a:chExt cx="9137527" cy="1897771"/>
          </a:xfrm>
        </p:grpSpPr>
        <p:pic>
          <p:nvPicPr>
            <p:cNvPr id="3" name="Рисунок 2">
              <a:extLst>
                <a:ext uri="{FF2B5EF4-FFF2-40B4-BE49-F238E27FC236}">
                  <a16:creationId xmlns:a16="http://schemas.microsoft.com/office/drawing/2014/main" id="{B91FD9A2-C8A5-E54F-BB8D-7B519A80041C}"/>
                </a:ext>
              </a:extLst>
            </p:cNvPr>
            <p:cNvPicPr>
              <a:picLocks noChangeAspect="1"/>
            </p:cNvPicPr>
            <p:nvPr/>
          </p:nvPicPr>
          <p:blipFill>
            <a:blip r:embed="rId2"/>
            <a:stretch>
              <a:fillRect/>
            </a:stretch>
          </p:blipFill>
          <p:spPr>
            <a:xfrm>
              <a:off x="613775" y="560731"/>
              <a:ext cx="9137527" cy="1856870"/>
            </a:xfrm>
            <a:prstGeom prst="rect">
              <a:avLst/>
            </a:prstGeom>
          </p:spPr>
        </p:pic>
        <p:sp>
          <p:nvSpPr>
            <p:cNvPr id="4" name="Прямоугольник 3">
              <a:extLst>
                <a:ext uri="{FF2B5EF4-FFF2-40B4-BE49-F238E27FC236}">
                  <a16:creationId xmlns:a16="http://schemas.microsoft.com/office/drawing/2014/main" id="{29B28F4B-B822-44D7-B554-142C7D2F2FC1}"/>
                </a:ext>
              </a:extLst>
            </p:cNvPr>
            <p:cNvSpPr/>
            <p:nvPr/>
          </p:nvSpPr>
          <p:spPr>
            <a:xfrm>
              <a:off x="3131507" y="519830"/>
              <a:ext cx="5868444" cy="212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8">
            <a:extLst>
              <a:ext uri="{FF2B5EF4-FFF2-40B4-BE49-F238E27FC236}">
                <a16:creationId xmlns:a16="http://schemas.microsoft.com/office/drawing/2014/main" id="{7F7B2FFC-CBBC-423B-E0B3-EC39E66038A3}"/>
              </a:ext>
            </a:extLst>
          </p:cNvPr>
          <p:cNvGrpSpPr/>
          <p:nvPr/>
        </p:nvGrpSpPr>
        <p:grpSpPr>
          <a:xfrm>
            <a:off x="3657601" y="2575420"/>
            <a:ext cx="8010394" cy="4195330"/>
            <a:chOff x="3657601" y="2575420"/>
            <a:chExt cx="8010394" cy="4195330"/>
          </a:xfrm>
        </p:grpSpPr>
        <p:pic>
          <p:nvPicPr>
            <p:cNvPr id="7" name="Рисунок 6">
              <a:extLst>
                <a:ext uri="{FF2B5EF4-FFF2-40B4-BE49-F238E27FC236}">
                  <a16:creationId xmlns:a16="http://schemas.microsoft.com/office/drawing/2014/main" id="{A25C8295-C6F1-11A4-5A91-254BA00A8C96}"/>
                </a:ext>
              </a:extLst>
            </p:cNvPr>
            <p:cNvPicPr>
              <a:picLocks noChangeAspect="1"/>
            </p:cNvPicPr>
            <p:nvPr/>
          </p:nvPicPr>
          <p:blipFill>
            <a:blip r:embed="rId3"/>
            <a:stretch>
              <a:fillRect/>
            </a:stretch>
          </p:blipFill>
          <p:spPr>
            <a:xfrm>
              <a:off x="3657601" y="2575420"/>
              <a:ext cx="7965816" cy="4195330"/>
            </a:xfrm>
            <a:prstGeom prst="rect">
              <a:avLst/>
            </a:prstGeom>
          </p:spPr>
        </p:pic>
        <p:sp>
          <p:nvSpPr>
            <p:cNvPr id="8" name="Прямоугольник 7">
              <a:extLst>
                <a:ext uri="{FF2B5EF4-FFF2-40B4-BE49-F238E27FC236}">
                  <a16:creationId xmlns:a16="http://schemas.microsoft.com/office/drawing/2014/main" id="{E6A2B9BE-B779-C443-F778-0FA5C767135B}"/>
                </a:ext>
              </a:extLst>
            </p:cNvPr>
            <p:cNvSpPr/>
            <p:nvPr/>
          </p:nvSpPr>
          <p:spPr>
            <a:xfrm>
              <a:off x="5956126" y="2575420"/>
              <a:ext cx="5711869" cy="2121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861819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44C9612-7DEE-409D-BC08-24E1C272DB75}"/>
              </a:ext>
            </a:extLst>
          </p:cNvPr>
          <p:cNvSpPr>
            <a:spLocks noGrp="1"/>
          </p:cNvSpPr>
          <p:nvPr>
            <p:ph type="ctrTitle"/>
          </p:nvPr>
        </p:nvSpPr>
        <p:spPr>
          <a:xfrm>
            <a:off x="787651" y="2047303"/>
            <a:ext cx="10616697" cy="1718363"/>
          </a:xfrm>
        </p:spPr>
        <p:txBody>
          <a:bodyPr>
            <a:noAutofit/>
          </a:bodyPr>
          <a:lstStyle/>
          <a:p>
            <a:pPr>
              <a:lnSpc>
                <a:spcPct val="100000"/>
              </a:lnSpc>
            </a:pPr>
            <a:r>
              <a:rPr lang="ru-RU" sz="3600" b="1" dirty="0">
                <a:solidFill>
                  <a:srgbClr val="373C59"/>
                </a:solidFill>
              </a:rPr>
              <a:t>Мониторинг деятельности ЭНШ </a:t>
            </a:r>
            <a:br>
              <a:rPr lang="ru-RU" sz="3600" b="1" dirty="0">
                <a:solidFill>
                  <a:srgbClr val="373C59"/>
                </a:solidFill>
              </a:rPr>
            </a:br>
            <a:r>
              <a:rPr lang="ru-RU" sz="3600" b="1" dirty="0">
                <a:solidFill>
                  <a:srgbClr val="373C59"/>
                </a:solidFill>
              </a:rPr>
              <a:t>2025-2026 учебного года </a:t>
            </a:r>
            <a:br>
              <a:rPr lang="ru-RU" sz="3600" b="1" dirty="0">
                <a:solidFill>
                  <a:srgbClr val="373C59"/>
                </a:solidFill>
              </a:rPr>
            </a:br>
            <a:endParaRPr lang="ru-RU" sz="2400" b="1" dirty="0">
              <a:solidFill>
                <a:srgbClr val="373C59"/>
              </a:solidFill>
            </a:endParaRPr>
          </a:p>
        </p:txBody>
      </p:sp>
    </p:spTree>
    <p:extLst>
      <p:ext uri="{BB962C8B-B14F-4D97-AF65-F5344CB8AC3E}">
        <p14:creationId xmlns:p14="http://schemas.microsoft.com/office/powerpoint/2010/main" val="22383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6">
            <a:extLst>
              <a:ext uri="{FF2B5EF4-FFF2-40B4-BE49-F238E27FC236}">
                <a16:creationId xmlns:a16="http://schemas.microsoft.com/office/drawing/2014/main" id="{EE44FF36-897C-4A1D-B361-22BDF308B71F}"/>
              </a:ext>
            </a:extLst>
          </p:cNvPr>
          <p:cNvSpPr txBox="1">
            <a:spLocks/>
          </p:cNvSpPr>
          <p:nvPr/>
        </p:nvSpPr>
        <p:spPr>
          <a:xfrm>
            <a:off x="704850" y="251027"/>
            <a:ext cx="10782300" cy="926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ru-RU" sz="2000" b="1" kern="0" dirty="0">
                <a:solidFill>
                  <a:srgbClr val="1D3152"/>
                </a:solidFill>
                <a:cs typeface="Calibri"/>
                <a:sym typeface="Calibri"/>
              </a:rPr>
              <a:t>Сводная таблица качественных показателей выполнения </a:t>
            </a:r>
            <a:br>
              <a:rPr lang="ru-RU" sz="2000" b="1" kern="0" dirty="0">
                <a:solidFill>
                  <a:srgbClr val="1D3152"/>
                </a:solidFill>
                <a:cs typeface="Calibri"/>
                <a:sym typeface="Calibri"/>
              </a:rPr>
            </a:br>
            <a:r>
              <a:rPr lang="ru-RU" sz="2000" b="1" kern="0" dirty="0">
                <a:solidFill>
                  <a:srgbClr val="1D3152"/>
                </a:solidFill>
                <a:cs typeface="Calibri"/>
                <a:sym typeface="Calibri"/>
              </a:rPr>
              <a:t>итоговой проверочной работы по математике</a:t>
            </a:r>
          </a:p>
        </p:txBody>
      </p:sp>
      <p:graphicFrame>
        <p:nvGraphicFramePr>
          <p:cNvPr id="5" name="Таблица 4">
            <a:extLst>
              <a:ext uri="{FF2B5EF4-FFF2-40B4-BE49-F238E27FC236}">
                <a16:creationId xmlns:a16="http://schemas.microsoft.com/office/drawing/2014/main" id="{8C071845-7652-4299-9EB9-E3B1561E964B}"/>
              </a:ext>
            </a:extLst>
          </p:cNvPr>
          <p:cNvGraphicFramePr>
            <a:graphicFrameLocks noGrp="1"/>
          </p:cNvGraphicFramePr>
          <p:nvPr>
            <p:extLst>
              <p:ext uri="{D42A27DB-BD31-4B8C-83A1-F6EECF244321}">
                <p14:modId xmlns:p14="http://schemas.microsoft.com/office/powerpoint/2010/main" val="1004421724"/>
              </p:ext>
            </p:extLst>
          </p:nvPr>
        </p:nvGraphicFramePr>
        <p:xfrm>
          <a:off x="323850" y="1143001"/>
          <a:ext cx="11487150" cy="4975216"/>
        </p:xfrm>
        <a:graphic>
          <a:graphicData uri="http://schemas.openxmlformats.org/drawingml/2006/table">
            <a:tbl>
              <a:tblPr firstRow="1" bandRow="1"/>
              <a:tblGrid>
                <a:gridCol w="811813">
                  <a:extLst>
                    <a:ext uri="{9D8B030D-6E8A-4147-A177-3AD203B41FA5}">
                      <a16:colId xmlns:a16="http://schemas.microsoft.com/office/drawing/2014/main" val="3888935905"/>
                    </a:ext>
                  </a:extLst>
                </a:gridCol>
                <a:gridCol w="7837856">
                  <a:extLst>
                    <a:ext uri="{9D8B030D-6E8A-4147-A177-3AD203B41FA5}">
                      <a16:colId xmlns:a16="http://schemas.microsoft.com/office/drawing/2014/main" val="684776148"/>
                    </a:ext>
                  </a:extLst>
                </a:gridCol>
                <a:gridCol w="2837481">
                  <a:extLst>
                    <a:ext uri="{9D8B030D-6E8A-4147-A177-3AD203B41FA5}">
                      <a16:colId xmlns:a16="http://schemas.microsoft.com/office/drawing/2014/main" val="1895633611"/>
                    </a:ext>
                  </a:extLst>
                </a:gridCol>
              </a:tblGrid>
              <a:tr h="853144">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1800" dirty="0"/>
                        <a:t>№ п/п</a:t>
                      </a:r>
                    </a:p>
                  </a:txBody>
                  <a:tcPr anchor="ct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1800" dirty="0"/>
                        <a:t>Планируемые результаты</a:t>
                      </a:r>
                    </a:p>
                  </a:txBody>
                  <a:tcPr anchor="ctr">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ru-RU" sz="1800" dirty="0"/>
                        <a:t>Количество обучающихся, допустивших ошибки</a:t>
                      </a:r>
                    </a:p>
                  </a:txBody>
                  <a:tcPr anchor="ct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43484887"/>
                  </a:ext>
                </a:extLst>
              </a:tr>
              <a:tr h="5972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7.</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1800" dirty="0"/>
                        <a:t>Распознавать геометрические фигуры (круг, квадрат, треугольник, прямоугольник), обнаружить закономерность в ряду объектов, продолжить ряд</a:t>
                      </a:r>
                    </a:p>
                  </a:txBody>
                  <a:tcPr>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dirty="0"/>
                        <a:t>28 / 0,9%</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12704904"/>
                  </a:ext>
                </a:extLst>
              </a:tr>
              <a:tr h="5972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8.</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1800" dirty="0"/>
                        <a:t>Чертить геометрические фигуры с помощью линейки (квадрат, треугольник, прямоугольник) </a:t>
                      </a:r>
                    </a:p>
                  </a:txBody>
                  <a:tcPr>
                    <a:lnL>
                      <a:noFill/>
                    </a:lnL>
                    <a:lnR>
                      <a:noFill/>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dirty="0"/>
                        <a:t>175 / 5,9%</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458044847"/>
                  </a:ext>
                </a:extLst>
              </a:tr>
              <a:tr h="3412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9.</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ru-RU" sz="1800" dirty="0"/>
                        <a:t>Определять расположение объектов в пространстве: слева, справа, между</a:t>
                      </a:r>
                    </a:p>
                  </a:txBody>
                  <a:tcPr>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b="1" kern="1200" dirty="0">
                          <a:solidFill>
                            <a:srgbClr val="CC0000"/>
                          </a:solidFill>
                          <a:latin typeface="Calibri" panose="020F0502020204030204"/>
                          <a:ea typeface="+mn-ea"/>
                          <a:cs typeface="+mn-cs"/>
                        </a:rPr>
                        <a:t>437 / 14,7%</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546462"/>
                  </a:ext>
                </a:extLst>
              </a:tr>
              <a:tr h="64371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10.</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spcBef>
                          <a:spcPts val="0"/>
                        </a:spcBef>
                        <a:spcAft>
                          <a:spcPts val="0"/>
                        </a:spcAft>
                      </a:pPr>
                      <a:r>
                        <a:rPr lang="ru-RU" sz="1800" kern="1200" dirty="0">
                          <a:solidFill>
                            <a:schemeClr val="tx1"/>
                          </a:solidFill>
                          <a:latin typeface="+mn-lt"/>
                          <a:ea typeface="+mn-ea"/>
                          <a:cs typeface="+mn-cs"/>
                        </a:rPr>
                        <a:t>Выполнять арифметические действия (сложение и вычитание) в пределах 20, определять порядок выполнения действий в выражении без скобок</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dirty="0"/>
                        <a:t>0</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860697"/>
                  </a:ext>
                </a:extLst>
              </a:tr>
              <a:tr h="3412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11.</a:t>
                      </a:r>
                    </a:p>
                  </a:txBody>
                  <a:tcPr>
                    <a:lnL w="6350" cap="flat" cmpd="sng" algn="ctr">
                      <a:solidFill>
                        <a:srgbClr val="4472C4"/>
                      </a:solidFill>
                      <a:prstDash val="solid"/>
                      <a:miter lim="800000"/>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234315">
                        <a:spcBef>
                          <a:spcPts val="0"/>
                        </a:spcBef>
                        <a:spcAft>
                          <a:spcPts val="0"/>
                        </a:spcAft>
                      </a:pPr>
                      <a:r>
                        <a:rPr lang="ru-RU" sz="1800" kern="1200" dirty="0">
                          <a:solidFill>
                            <a:schemeClr val="tx1"/>
                          </a:solidFill>
                          <a:latin typeface="+mn-lt"/>
                          <a:ea typeface="+mn-ea"/>
                          <a:cs typeface="+mn-cs"/>
                        </a:rPr>
                        <a:t>Решать текстовую задачу с опорой на рисунок, выбирать верный ответ</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kern="1200" dirty="0">
                          <a:solidFill>
                            <a:schemeClr val="tx1"/>
                          </a:solidFill>
                          <a:latin typeface="Calibri" panose="020F0502020204030204"/>
                          <a:ea typeface="+mn-ea"/>
                          <a:cs typeface="+mn-cs"/>
                        </a:rPr>
                        <a:t>273 / 9,2%</a:t>
                      </a:r>
                    </a:p>
                  </a:txBody>
                  <a:tcPr>
                    <a:lnL>
                      <a:noFill/>
                    </a:lnL>
                    <a:lnR w="6350" cap="flat" cmpd="sng" algn="ctr">
                      <a:solidFill>
                        <a:srgbClr val="4472C4"/>
                      </a:solidFill>
                      <a:prstDash val="solid"/>
                      <a:miter lim="800000"/>
                    </a:lnR>
                    <a:lnT w="6350" cap="flat" cmpd="sng" algn="ctr">
                      <a:solidFill>
                        <a:srgbClr val="4472C4"/>
                      </a:solidFill>
                      <a:prstDash val="solid"/>
                      <a:miter lim="800000"/>
                      <a:headEnd type="none" w="med" len="med"/>
                      <a:tailEnd type="none" w="med" len="med"/>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183452"/>
                  </a:ext>
                </a:extLst>
              </a:tr>
              <a:tr h="511886">
                <a:tc>
                  <a:txBody>
                    <a:bodyPr/>
                    <a:lstStyle/>
                    <a:p>
                      <a:pPr marL="0" indent="0">
                        <a:buFont typeface="+mj-lt"/>
                        <a:buNone/>
                      </a:pPr>
                      <a:r>
                        <a:rPr lang="ru-RU" sz="1800" dirty="0"/>
                        <a:t>12.</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spcBef>
                          <a:spcPts val="0"/>
                        </a:spcBef>
                        <a:spcAft>
                          <a:spcPts val="0"/>
                        </a:spcAft>
                      </a:pPr>
                      <a:r>
                        <a:rPr lang="ru-RU" sz="1800" kern="1200" dirty="0">
                          <a:solidFill>
                            <a:schemeClr val="tx1"/>
                          </a:solidFill>
                          <a:latin typeface="+mn-lt"/>
                          <a:ea typeface="+mn-ea"/>
                          <a:cs typeface="+mn-cs"/>
                        </a:rPr>
                        <a:t>Распознавать верные (истинные) и неверные (ложные) высказывания относительно заданного основания</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algn="ctr"/>
                      <a:r>
                        <a:rPr lang="ru-RU" sz="1800" b="1" kern="1200" dirty="0">
                          <a:solidFill>
                            <a:srgbClr val="CC0000"/>
                          </a:solidFill>
                          <a:latin typeface="Calibri" panose="020F0502020204030204"/>
                          <a:ea typeface="+mn-ea"/>
                          <a:cs typeface="+mn-cs"/>
                        </a:rPr>
                        <a:t>434 / 14,6%</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2659423"/>
                  </a:ext>
                </a:extLst>
              </a:tr>
              <a:tr h="64371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buFont typeface="+mj-lt"/>
                        <a:buNone/>
                      </a:pPr>
                      <a:r>
                        <a:rPr lang="ru-RU" sz="1800" dirty="0"/>
                        <a:t>13.</a:t>
                      </a:r>
                    </a:p>
                  </a:txBody>
                  <a:tcPr>
                    <a:lnL w="6350" cap="flat" cmpd="sng" algn="ctr">
                      <a:solidFill>
                        <a:srgbClr val="4472C4"/>
                      </a:solidFill>
                      <a:prstDash val="solid"/>
                      <a:miter lim="800000"/>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p>
                      <a:pPr marR="58420">
                        <a:spcBef>
                          <a:spcPts val="0"/>
                        </a:spcBef>
                        <a:spcAft>
                          <a:spcPts val="0"/>
                        </a:spcAft>
                      </a:pPr>
                      <a:r>
                        <a:rPr lang="ru-RU" sz="1800" kern="1200" dirty="0">
                          <a:solidFill>
                            <a:schemeClr val="tx1"/>
                          </a:solidFill>
                          <a:latin typeface="+mn-lt"/>
                          <a:ea typeface="+mn-ea"/>
                          <a:cs typeface="+mn-cs"/>
                        </a:rPr>
                        <a:t>Вносить и извлекать данные из таблицы, применять порядковый счёт при работе с таблицей</a:t>
                      </a:r>
                      <a:endParaRPr lang="ru-RU" sz="1800" kern="1200" dirty="0">
                        <a:solidFill>
                          <a:schemeClr val="tx1"/>
                        </a:solidFill>
                        <a:latin typeface="Calibri" panose="020F0502020204030204"/>
                        <a:ea typeface="+mn-ea"/>
                        <a:cs typeface="+mn-cs"/>
                      </a:endParaRPr>
                    </a:p>
                  </a:txBody>
                  <a:tcPr marL="68390" marR="68390" marT="0" marB="0">
                    <a:lnL>
                      <a:noFill/>
                    </a:lnL>
                    <a:lnR>
                      <a:noFill/>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ru-RU" sz="1800" dirty="0"/>
                        <a:t>78 / 2,6%</a:t>
                      </a:r>
                    </a:p>
                  </a:txBody>
                  <a:tcPr>
                    <a:lnL>
                      <a:noFill/>
                    </a:lnL>
                    <a:lnR w="6350" cap="flat" cmpd="sng" algn="ctr">
                      <a:solidFill>
                        <a:srgbClr val="4472C4"/>
                      </a:solidFill>
                      <a:prstDash val="solid"/>
                      <a:miter lim="800000"/>
                    </a:lnR>
                    <a:lnT w="6350" cap="flat" cmpd="sng" algn="ctr">
                      <a:solidFill>
                        <a:srgbClr val="4472C4"/>
                      </a:solidFill>
                      <a:prstDash val="solid"/>
                      <a:miter lim="800000"/>
                    </a:lnT>
                    <a:lnB w="6350" cap="flat" cmpd="sng" algn="ctr">
                      <a:solidFill>
                        <a:srgbClr val="4472C4"/>
                      </a:solidFill>
                      <a:prstDash val="solid"/>
                      <a:miter lim="800000"/>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1970777"/>
                  </a:ext>
                </a:extLst>
              </a:tr>
            </a:tbl>
          </a:graphicData>
        </a:graphic>
      </p:graphicFrame>
    </p:spTree>
    <p:extLst>
      <p:ext uri="{BB962C8B-B14F-4D97-AF65-F5344CB8AC3E}">
        <p14:creationId xmlns:p14="http://schemas.microsoft.com/office/powerpoint/2010/main" val="3732852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a:extLst>
              <a:ext uri="{FF2B5EF4-FFF2-40B4-BE49-F238E27FC236}">
                <a16:creationId xmlns:a16="http://schemas.microsoft.com/office/drawing/2014/main" id="{89298D8C-0A61-4B8E-A1A6-193505BD104A}"/>
              </a:ext>
            </a:extLst>
          </p:cNvPr>
          <p:cNvGraphicFramePr/>
          <p:nvPr>
            <p:extLst>
              <p:ext uri="{D42A27DB-BD31-4B8C-83A1-F6EECF244321}">
                <p14:modId xmlns:p14="http://schemas.microsoft.com/office/powerpoint/2010/main" val="3276683870"/>
              </p:ext>
            </p:extLst>
          </p:nvPr>
        </p:nvGraphicFramePr>
        <p:xfrm>
          <a:off x="433734" y="1129090"/>
          <a:ext cx="1115956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a:extLst>
              <a:ext uri="{FF2B5EF4-FFF2-40B4-BE49-F238E27FC236}">
                <a16:creationId xmlns:a16="http://schemas.microsoft.com/office/drawing/2014/main" id="{82B1C335-59EA-4003-B57F-C11D669DB9EF}"/>
              </a:ext>
            </a:extLst>
          </p:cNvPr>
          <p:cNvSpPr/>
          <p:nvPr/>
        </p:nvSpPr>
        <p:spPr>
          <a:xfrm>
            <a:off x="2399630" y="2075383"/>
            <a:ext cx="3126177" cy="369332"/>
          </a:xfrm>
          <a:prstGeom prst="rect">
            <a:avLst/>
          </a:prstGeom>
        </p:spPr>
        <p:txBody>
          <a:bodyPr wrap="none">
            <a:spAutoFit/>
          </a:bodyPr>
          <a:lstStyle/>
          <a:p>
            <a:r>
              <a:rPr lang="ru-RU" b="1" dirty="0">
                <a:latin typeface="Calibri" panose="020F0502020204030204" pitchFamily="34" charset="0"/>
                <a:cs typeface="Calibri" panose="020F0502020204030204" pitchFamily="34" charset="0"/>
              </a:rPr>
              <a:t>С 16 марта по 30 апреля 2026</a:t>
            </a:r>
          </a:p>
        </p:txBody>
      </p:sp>
      <p:sp>
        <p:nvSpPr>
          <p:cNvPr id="8" name="Прямоугольник: скругленные углы 7">
            <a:extLst>
              <a:ext uri="{FF2B5EF4-FFF2-40B4-BE49-F238E27FC236}">
                <a16:creationId xmlns:a16="http://schemas.microsoft.com/office/drawing/2014/main" id="{DEEEC8B2-3F8E-41CB-9806-82261FFAB27B}"/>
              </a:ext>
            </a:extLst>
          </p:cNvPr>
          <p:cNvSpPr/>
          <p:nvPr/>
        </p:nvSpPr>
        <p:spPr>
          <a:xfrm>
            <a:off x="271502" y="2735924"/>
            <a:ext cx="7382435" cy="2474259"/>
          </a:xfrm>
          <a:prstGeom prst="roundRect">
            <a:avLst/>
          </a:prstGeom>
          <a:noFill/>
          <a:ln w="25400" cap="flat">
            <a:solidFill>
              <a:srgbClr val="4472C4"/>
            </a:solidFill>
            <a:prstDash val="solid"/>
            <a:bevel/>
          </a:ln>
          <a:effectLst/>
        </p:spPr>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Helvetica Neue"/>
            </a:endParaRPr>
          </a:p>
        </p:txBody>
      </p:sp>
      <p:sp>
        <p:nvSpPr>
          <p:cNvPr id="9" name="Заголовок 1">
            <a:extLst>
              <a:ext uri="{FF2B5EF4-FFF2-40B4-BE49-F238E27FC236}">
                <a16:creationId xmlns:a16="http://schemas.microsoft.com/office/drawing/2014/main" id="{D048022F-09AA-4FED-958E-E1CB4389D0D0}"/>
              </a:ext>
            </a:extLst>
          </p:cNvPr>
          <p:cNvSpPr txBox="1">
            <a:spLocks/>
          </p:cNvSpPr>
          <p:nvPr/>
        </p:nvSpPr>
        <p:spPr>
          <a:xfrm>
            <a:off x="2687412" y="493040"/>
            <a:ext cx="6652211" cy="946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defRPr/>
            </a:pPr>
            <a:r>
              <a:rPr lang="ru-RU" sz="2800" b="1" kern="0" dirty="0">
                <a:solidFill>
                  <a:srgbClr val="1D3152"/>
                </a:solidFill>
                <a:cs typeface="Calibri"/>
                <a:sym typeface="Calibri"/>
              </a:rPr>
              <a:t>Мониторинг деятельности участников проекта 2025-2026 учебного года</a:t>
            </a:r>
          </a:p>
        </p:txBody>
      </p:sp>
    </p:spTree>
    <p:extLst>
      <p:ext uri="{BB962C8B-B14F-4D97-AF65-F5344CB8AC3E}">
        <p14:creationId xmlns:p14="http://schemas.microsoft.com/office/powerpoint/2010/main" val="2705684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DBA5B443-DFF1-455D-B833-667787DB8DAC}"/>
              </a:ext>
            </a:extLst>
          </p:cNvPr>
          <p:cNvSpPr txBox="1">
            <a:spLocks/>
          </p:cNvSpPr>
          <p:nvPr/>
        </p:nvSpPr>
        <p:spPr>
          <a:xfrm>
            <a:off x="2569281" y="493040"/>
            <a:ext cx="6652211" cy="6025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ru-RU" sz="2800" b="1" kern="0" dirty="0">
                <a:solidFill>
                  <a:srgbClr val="1D3152"/>
                </a:solidFill>
                <a:cs typeface="Calibri"/>
                <a:sym typeface="Calibri"/>
              </a:rPr>
              <a:t>Этап 1. Мониторинг сайтов</a:t>
            </a:r>
          </a:p>
        </p:txBody>
      </p:sp>
      <p:sp>
        <p:nvSpPr>
          <p:cNvPr id="4" name="TextBox 3">
            <a:extLst>
              <a:ext uri="{FF2B5EF4-FFF2-40B4-BE49-F238E27FC236}">
                <a16:creationId xmlns:a16="http://schemas.microsoft.com/office/drawing/2014/main" id="{5FC5B433-FF42-478A-9266-B7F9FFD55D71}"/>
              </a:ext>
            </a:extLst>
          </p:cNvPr>
          <p:cNvSpPr txBox="1"/>
          <p:nvPr/>
        </p:nvSpPr>
        <p:spPr>
          <a:xfrm>
            <a:off x="711279" y="1117755"/>
            <a:ext cx="6092456" cy="369332"/>
          </a:xfrm>
          <a:prstGeom prst="rect">
            <a:avLst/>
          </a:prstGeom>
          <a:noFill/>
          <a:ln w="12700" cap="flat">
            <a:noFill/>
            <a:miter lim="4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Чек-лист проведения мониторинга официальных сайтов:</a:t>
            </a:r>
          </a:p>
        </p:txBody>
      </p:sp>
      <p:sp>
        <p:nvSpPr>
          <p:cNvPr id="6" name="TextBox 5">
            <a:extLst>
              <a:ext uri="{FF2B5EF4-FFF2-40B4-BE49-F238E27FC236}">
                <a16:creationId xmlns:a16="http://schemas.microsoft.com/office/drawing/2014/main" id="{23C4DDE8-CC90-4646-9526-38E34799BB4C}"/>
              </a:ext>
            </a:extLst>
          </p:cNvPr>
          <p:cNvSpPr txBox="1"/>
          <p:nvPr/>
        </p:nvSpPr>
        <p:spPr>
          <a:xfrm>
            <a:off x="9983618" y="2125339"/>
            <a:ext cx="200607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1200" dirty="0" err="1">
                <a:latin typeface="Calibri" panose="020F0502020204030204" pitchFamily="34" charset="0"/>
                <a:cs typeface="Calibri" panose="020F0502020204030204" pitchFamily="34" charset="0"/>
              </a:rPr>
              <a:t>Яндекс.Таблица</a:t>
            </a:r>
            <a:r>
              <a:rPr lang="ru-RU" sz="1200" dirty="0">
                <a:latin typeface="Calibri" panose="020F0502020204030204" pitchFamily="34" charset="0"/>
                <a:cs typeface="Calibri" panose="020F0502020204030204" pitchFamily="34" charset="0"/>
              </a:rPr>
              <a:t> «Мониторинг ЭНШ 2026»</a:t>
            </a:r>
          </a:p>
        </p:txBody>
      </p:sp>
      <p:graphicFrame>
        <p:nvGraphicFramePr>
          <p:cNvPr id="8" name="Таблица 7">
            <a:extLst>
              <a:ext uri="{FF2B5EF4-FFF2-40B4-BE49-F238E27FC236}">
                <a16:creationId xmlns:a16="http://schemas.microsoft.com/office/drawing/2014/main" id="{C300B17A-A81E-4300-A86F-FB227F4F2C05}"/>
              </a:ext>
            </a:extLst>
          </p:cNvPr>
          <p:cNvGraphicFramePr>
            <a:graphicFrameLocks noGrp="1"/>
          </p:cNvGraphicFramePr>
          <p:nvPr>
            <p:extLst>
              <p:ext uri="{D42A27DB-BD31-4B8C-83A1-F6EECF244321}">
                <p14:modId xmlns:p14="http://schemas.microsoft.com/office/powerpoint/2010/main" val="3456767755"/>
              </p:ext>
            </p:extLst>
          </p:nvPr>
        </p:nvGraphicFramePr>
        <p:xfrm>
          <a:off x="10071816" y="4692246"/>
          <a:ext cx="1917879" cy="1371600"/>
        </p:xfrm>
        <a:graphic>
          <a:graphicData uri="http://schemas.openxmlformats.org/drawingml/2006/table">
            <a:tbl>
              <a:tblPr firstRow="1" firstCol="1" bandRow="1"/>
              <a:tblGrid>
                <a:gridCol w="335471">
                  <a:extLst>
                    <a:ext uri="{9D8B030D-6E8A-4147-A177-3AD203B41FA5}">
                      <a16:colId xmlns:a16="http://schemas.microsoft.com/office/drawing/2014/main" val="595409630"/>
                    </a:ext>
                  </a:extLst>
                </a:gridCol>
                <a:gridCol w="1582408">
                  <a:extLst>
                    <a:ext uri="{9D8B030D-6E8A-4147-A177-3AD203B41FA5}">
                      <a16:colId xmlns:a16="http://schemas.microsoft.com/office/drawing/2014/main" val="123735541"/>
                    </a:ext>
                  </a:extLst>
                </a:gridCol>
              </a:tblGrid>
              <a:tr h="415733">
                <a:tc>
                  <a:txBody>
                    <a:bodyPr/>
                    <a:lstStyle/>
                    <a:p>
                      <a:pPr>
                        <a:tabLst>
                          <a:tab pos="5362575" algn="l"/>
                        </a:tabLst>
                      </a:pPr>
                      <a:r>
                        <a:rPr lang="ru-RU" sz="15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tabLst>
                          <a:tab pos="5362575" algn="l"/>
                        </a:tabLst>
                      </a:pPr>
                      <a:r>
                        <a:rPr lang="ru-RU" sz="1500" dirty="0">
                          <a:effectLst/>
                          <a:latin typeface="Calibri Light" panose="020F0302020204030204" pitchFamily="34" charset="0"/>
                          <a:ea typeface="Times New Roman" panose="02020603050405020304" pitchFamily="18" charset="0"/>
                          <a:cs typeface="Calibri Light" panose="020F0302020204030204" pitchFamily="34" charset="0"/>
                        </a:rPr>
                        <a:t>10-8 баллов – высокий уровень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2397320"/>
                  </a:ext>
                </a:extLst>
              </a:tr>
              <a:tr h="415733">
                <a:tc>
                  <a:txBody>
                    <a:bodyPr/>
                    <a:lstStyle/>
                    <a:p>
                      <a:pPr>
                        <a:tabLst>
                          <a:tab pos="5362575" algn="l"/>
                        </a:tabLst>
                      </a:pPr>
                      <a:r>
                        <a:rPr lang="ru-RU" sz="15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tabLst>
                          <a:tab pos="5362575" algn="l"/>
                        </a:tabLst>
                      </a:pPr>
                      <a:r>
                        <a:rPr lang="ru-RU" sz="1500" dirty="0">
                          <a:effectLst/>
                          <a:latin typeface="Calibri Light" panose="020F0302020204030204" pitchFamily="34" charset="0"/>
                          <a:ea typeface="Times New Roman" panose="02020603050405020304" pitchFamily="18" charset="0"/>
                          <a:cs typeface="Calibri Light" panose="020F0302020204030204" pitchFamily="34" charset="0"/>
                        </a:rPr>
                        <a:t>7-6 баллов – базовый уровень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2519942"/>
                  </a:ext>
                </a:extLst>
              </a:tr>
              <a:tr h="415733">
                <a:tc>
                  <a:txBody>
                    <a:bodyPr/>
                    <a:lstStyle/>
                    <a:p>
                      <a:pPr>
                        <a:tabLst>
                          <a:tab pos="5362575" algn="l"/>
                        </a:tabLst>
                      </a:pPr>
                      <a:r>
                        <a:rPr lang="ru-RU" sz="1500">
                          <a:effectLst/>
                          <a:latin typeface="Calibri Light" panose="020F0302020204030204" pitchFamily="34" charset="0"/>
                          <a:ea typeface="Times New Roman" panose="02020603050405020304" pitchFamily="18" charset="0"/>
                          <a:cs typeface="Calibri Light" panose="020F03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tabLst>
                          <a:tab pos="5362575" algn="l"/>
                        </a:tabLst>
                      </a:pPr>
                      <a:r>
                        <a:rPr lang="ru-RU" sz="1500" dirty="0">
                          <a:effectLst/>
                          <a:latin typeface="Calibri Light" panose="020F0302020204030204" pitchFamily="34" charset="0"/>
                          <a:ea typeface="Times New Roman" panose="02020603050405020304" pitchFamily="18" charset="0"/>
                          <a:cs typeface="Calibri Light" panose="020F0302020204030204" pitchFamily="34" charset="0"/>
                        </a:rPr>
                        <a:t>5-0 баллов – низкий уровень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3812796"/>
                  </a:ext>
                </a:extLst>
              </a:tr>
            </a:tbl>
          </a:graphicData>
        </a:graphic>
      </p:graphicFrame>
      <p:graphicFrame>
        <p:nvGraphicFramePr>
          <p:cNvPr id="2" name="Таблица 1">
            <a:extLst>
              <a:ext uri="{FF2B5EF4-FFF2-40B4-BE49-F238E27FC236}">
                <a16:creationId xmlns:a16="http://schemas.microsoft.com/office/drawing/2014/main" id="{8E0C1222-649C-4E3E-9C6B-0CF2A13F3370}"/>
              </a:ext>
            </a:extLst>
          </p:cNvPr>
          <p:cNvGraphicFramePr>
            <a:graphicFrameLocks noGrp="1"/>
          </p:cNvGraphicFramePr>
          <p:nvPr>
            <p:extLst>
              <p:ext uri="{D42A27DB-BD31-4B8C-83A1-F6EECF244321}">
                <p14:modId xmlns:p14="http://schemas.microsoft.com/office/powerpoint/2010/main" val="572663401"/>
              </p:ext>
            </p:extLst>
          </p:nvPr>
        </p:nvGraphicFramePr>
        <p:xfrm>
          <a:off x="711279" y="1509251"/>
          <a:ext cx="8873318" cy="4655615"/>
        </p:xfrm>
        <a:graphic>
          <a:graphicData uri="http://schemas.openxmlformats.org/drawingml/2006/table">
            <a:tbl>
              <a:tblPr firstRow="1" firstCol="1" bandRow="1"/>
              <a:tblGrid>
                <a:gridCol w="771857">
                  <a:extLst>
                    <a:ext uri="{9D8B030D-6E8A-4147-A177-3AD203B41FA5}">
                      <a16:colId xmlns:a16="http://schemas.microsoft.com/office/drawing/2014/main" val="606873001"/>
                    </a:ext>
                  </a:extLst>
                </a:gridCol>
                <a:gridCol w="6389031">
                  <a:extLst>
                    <a:ext uri="{9D8B030D-6E8A-4147-A177-3AD203B41FA5}">
                      <a16:colId xmlns:a16="http://schemas.microsoft.com/office/drawing/2014/main" val="953096167"/>
                    </a:ext>
                  </a:extLst>
                </a:gridCol>
                <a:gridCol w="1712430">
                  <a:extLst>
                    <a:ext uri="{9D8B030D-6E8A-4147-A177-3AD203B41FA5}">
                      <a16:colId xmlns:a16="http://schemas.microsoft.com/office/drawing/2014/main" val="4263114177"/>
                    </a:ext>
                  </a:extLst>
                </a:gridCol>
              </a:tblGrid>
              <a:tr h="462995">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 п/п</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Показатель</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085" marR="53340" indent="20320" algn="ct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Количество баллов</a:t>
                      </a:r>
                      <a:endParaRPr lang="ru-RU" sz="1500" dirty="0">
                        <a:effectLst/>
                        <a:latin typeface="+mn-lt"/>
                        <a:ea typeface="Times New Roman" panose="02020603050405020304" pitchFamily="18" charset="0"/>
                        <a:cs typeface="Times New Roman" panose="02020603050405020304" pitchFamily="18" charset="0"/>
                      </a:endParaRPr>
                    </a:p>
                    <a:p>
                      <a:pPr marL="45085" marR="53340" indent="20320" algn="ct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a:t>
                      </a:r>
                      <a:r>
                        <a:rPr lang="ru-RU" sz="1500" dirty="0" err="1">
                          <a:solidFill>
                            <a:srgbClr val="000000"/>
                          </a:solidFill>
                          <a:effectLst/>
                          <a:latin typeface="+mn-lt"/>
                          <a:ea typeface="Calibri" panose="020F0502020204030204" pitchFamily="34" charset="0"/>
                          <a:cs typeface="Times New Roman" panose="02020603050405020304" pitchFamily="18" charset="0"/>
                        </a:rPr>
                        <a:t>min</a:t>
                      </a:r>
                      <a:r>
                        <a:rPr lang="ru-RU" sz="1500" dirty="0">
                          <a:solidFill>
                            <a:srgbClr val="000000"/>
                          </a:solidFill>
                          <a:effectLst/>
                          <a:latin typeface="+mn-lt"/>
                          <a:ea typeface="Calibri" panose="020F0502020204030204" pitchFamily="34" charset="0"/>
                          <a:cs typeface="Times New Roman" panose="02020603050405020304" pitchFamily="18" charset="0"/>
                        </a:rPr>
                        <a:t>/</a:t>
                      </a:r>
                      <a:r>
                        <a:rPr lang="ru-RU" sz="1500" dirty="0" err="1">
                          <a:solidFill>
                            <a:srgbClr val="000000"/>
                          </a:solidFill>
                          <a:effectLst/>
                          <a:latin typeface="+mn-lt"/>
                          <a:ea typeface="Calibri" panose="020F0502020204030204" pitchFamily="34" charset="0"/>
                          <a:cs typeface="Times New Roman" panose="02020603050405020304" pitchFamily="18" charset="0"/>
                        </a:rPr>
                        <a:t>max</a:t>
                      </a:r>
                      <a:r>
                        <a:rPr lang="ru-RU" sz="1500" dirty="0">
                          <a:solidFill>
                            <a:srgbClr val="000000"/>
                          </a:solidFill>
                          <a:effectLst/>
                          <a:latin typeface="+mn-lt"/>
                          <a:ea typeface="Calibri" panose="020F0502020204030204" pitchFamily="34" charset="0"/>
                          <a:cs typeface="Times New Roman" panose="02020603050405020304" pitchFamily="18" charset="0"/>
                        </a:rPr>
                        <a:t>)</a:t>
                      </a:r>
                      <a:endParaRPr lang="ru-RU" sz="15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548474"/>
                  </a:ext>
                </a:extLst>
              </a:tr>
              <a:tr h="471638">
                <a:tc gridSpan="3">
                  <a:txBody>
                    <a:bodyPr/>
                    <a:lstStyle/>
                    <a:p>
                      <a:pPr marL="85725" marR="62230" indent="0">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Наличие программ и документов в разделе «Деятельность», подразделе «Образовательные программы»:</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32322810"/>
                  </a:ext>
                </a:extLst>
              </a:tr>
              <a:tr h="301559">
                <a:tc>
                  <a:txBody>
                    <a:bodyPr/>
                    <a:lstStyle/>
                    <a:p>
                      <a:pPr marL="0" lvl="0" indent="0">
                        <a:lnSpc>
                          <a:spcPct val="106000"/>
                        </a:lnSpc>
                        <a:spcAft>
                          <a:spcPts val="0"/>
                        </a:spcAft>
                        <a:buFont typeface="+mj-lt"/>
                        <a:buNone/>
                      </a:pPr>
                      <a:r>
                        <a:rPr lang="ru-RU" sz="1500" dirty="0">
                          <a:solidFill>
                            <a:srgbClr val="000000"/>
                          </a:solidFill>
                          <a:effectLst/>
                          <a:latin typeface="+mn-lt"/>
                          <a:ea typeface="Calibri" panose="020F0502020204030204" pitchFamily="34" charset="0"/>
                          <a:cs typeface="Times New Roman" panose="02020603050405020304" pitchFamily="18" charset="0"/>
                        </a:rPr>
                        <a:t> 1.</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ОП НОО ускоренного обучения в соответствии с ФГОС и ФОП</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465" marR="62230"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804867"/>
                  </a:ext>
                </a:extLst>
              </a:tr>
              <a:tr h="301559">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2.</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Учебный план и его соответствие ОП НОО ускоренного обучения</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18861"/>
                  </a:ext>
                </a:extLst>
              </a:tr>
              <a:tr h="471638">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3.</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Рабочие программы внеурочной деятельности и их соответствие ОП НОО ускоренного обучения</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374698"/>
                  </a:ext>
                </a:extLst>
              </a:tr>
              <a:tr h="467765">
                <a:tc gridSpan="3">
                  <a:txBody>
                    <a:bodyPr/>
                    <a:lstStyle/>
                    <a:p>
                      <a:pPr marL="85725" indent="0">
                        <a:lnSpc>
                          <a:spcPct val="106000"/>
                        </a:lnSpc>
                        <a:spcAft>
                          <a:spcPts val="0"/>
                        </a:spcAft>
                        <a:tabLst>
                          <a:tab pos="191770" algn="l"/>
                        </a:tabLst>
                      </a:pPr>
                      <a:r>
                        <a:rPr lang="ru-RU" sz="1500" dirty="0">
                          <a:effectLst/>
                          <a:latin typeface="+mn-lt"/>
                          <a:ea typeface="Times New Roman" panose="02020603050405020304" pitchFamily="18" charset="0"/>
                          <a:cs typeface="Times New Roman" panose="02020603050405020304" pitchFamily="18" charset="0"/>
                        </a:rPr>
                        <a:t>Наличие нормативно-правовых документов в разделе «Проекты», подразделе «Эффективная начальная школа», вкладка «Документы»:</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95533857"/>
                  </a:ext>
                </a:extLst>
              </a:tr>
              <a:tr h="301559">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4.</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effectLst/>
                          <a:latin typeface="+mn-lt"/>
                          <a:ea typeface="Times New Roman" panose="02020603050405020304" pitchFamily="18" charset="0"/>
                          <a:cs typeface="Times New Roman" panose="02020603050405020304" pitchFamily="18" charset="0"/>
                        </a:rPr>
                        <a:t>Приказ КУРО о реализации проекта в 2025–2026 учебном году</a:t>
                      </a: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226707"/>
                  </a:ext>
                </a:extLst>
              </a:tr>
              <a:tr h="234885">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5.</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Региональный стандарт «Эффективной начальной школы» </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69422"/>
                  </a:ext>
                </a:extLst>
              </a:tr>
              <a:tr h="234885">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6.</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Положение об ускоренном обучении </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28610"/>
                  </a:ext>
                </a:extLst>
              </a:tr>
              <a:tr h="234885">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7.</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Положение об индивидуальном учебном плане</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688014"/>
                  </a:ext>
                </a:extLst>
              </a:tr>
              <a:tr h="301559">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8.</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Положение о текущем контроле и промежуточной аттестации обучающихся</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922005"/>
                  </a:ext>
                </a:extLst>
              </a:tr>
              <a:tr h="301559">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9.</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Приказ ОО о реализации ускоренного обучения в 2025–2026 учебном году</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286998"/>
                  </a:ext>
                </a:extLst>
              </a:tr>
              <a:tr h="234885">
                <a:tc>
                  <a:txBody>
                    <a:bodyPr/>
                    <a:lstStyle/>
                    <a:p>
                      <a:pPr marL="0" lvl="0" indent="0">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10.</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Форма заявления на ускоренное обучение</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0–1</a:t>
                      </a: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277461"/>
                  </a:ext>
                </a:extLst>
              </a:tr>
              <a:tr h="233225">
                <a:tc gridSpan="2">
                  <a:txBody>
                    <a:bodyPr/>
                    <a:lstStyle/>
                    <a:p>
                      <a:pPr marL="457200" algn="r">
                        <a:lnSpc>
                          <a:spcPct val="106000"/>
                        </a:lnSpc>
                        <a:spcAft>
                          <a:spcPts val="0"/>
                        </a:spcAft>
                        <a:tabLst>
                          <a:tab pos="191770" algn="l"/>
                        </a:tabLst>
                      </a:pPr>
                      <a:r>
                        <a:rPr lang="ru-RU" sz="1500" b="1">
                          <a:solidFill>
                            <a:srgbClr val="000000"/>
                          </a:solidFill>
                          <a:effectLst/>
                          <a:latin typeface="+mn-lt"/>
                          <a:ea typeface="Calibri" panose="020F0502020204030204" pitchFamily="34" charset="0"/>
                          <a:cs typeface="Times New Roman" panose="02020603050405020304" pitchFamily="18" charset="0"/>
                        </a:rPr>
                        <a:t>Итого:</a:t>
                      </a:r>
                      <a:endParaRPr lang="ru-RU" sz="150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L="34925" algn="ctr">
                        <a:lnSpc>
                          <a:spcPct val="107000"/>
                        </a:lnSpc>
                        <a:spcAft>
                          <a:spcPts val="0"/>
                        </a:spcAft>
                      </a:pPr>
                      <a:r>
                        <a:rPr lang="ru-RU" sz="1500" b="1" dirty="0">
                          <a:solidFill>
                            <a:srgbClr val="000000"/>
                          </a:solidFill>
                          <a:effectLst/>
                          <a:latin typeface="+mn-lt"/>
                          <a:ea typeface="Calibri" panose="020F0502020204030204" pitchFamily="34" charset="0"/>
                          <a:cs typeface="Times New Roman" panose="02020603050405020304" pitchFamily="18" charset="0"/>
                        </a:rPr>
                        <a:t>0-10</a:t>
                      </a:r>
                      <a:endParaRPr lang="ru-RU" sz="15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333288"/>
                  </a:ext>
                </a:extLst>
              </a:tr>
            </a:tbl>
          </a:graphicData>
        </a:graphic>
      </p:graphicFrame>
      <p:pic>
        <p:nvPicPr>
          <p:cNvPr id="9" name="Рисунок 8">
            <a:extLst>
              <a:ext uri="{FF2B5EF4-FFF2-40B4-BE49-F238E27FC236}">
                <a16:creationId xmlns:a16="http://schemas.microsoft.com/office/drawing/2014/main" id="{0F2BA305-808D-4751-A7B3-C7739EBEECB7}"/>
              </a:ext>
            </a:extLst>
          </p:cNvPr>
          <p:cNvPicPr>
            <a:picLocks noChangeAspect="1"/>
          </p:cNvPicPr>
          <p:nvPr/>
        </p:nvPicPr>
        <p:blipFill>
          <a:blip r:embed="rId2"/>
          <a:stretch>
            <a:fillRect/>
          </a:stretch>
        </p:blipFill>
        <p:spPr>
          <a:xfrm>
            <a:off x="9983618" y="2587004"/>
            <a:ext cx="2006077" cy="2006077"/>
          </a:xfrm>
          <a:prstGeom prst="rect">
            <a:avLst/>
          </a:prstGeom>
        </p:spPr>
      </p:pic>
    </p:spTree>
    <p:extLst>
      <p:ext uri="{BB962C8B-B14F-4D97-AF65-F5344CB8AC3E}">
        <p14:creationId xmlns:p14="http://schemas.microsoft.com/office/powerpoint/2010/main" val="3510523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6BCB7B-8D95-4513-9CC6-30BD3F1569A0}"/>
              </a:ext>
            </a:extLst>
          </p:cNvPr>
          <p:cNvSpPr txBox="1">
            <a:spLocks/>
          </p:cNvSpPr>
          <p:nvPr/>
        </p:nvSpPr>
        <p:spPr>
          <a:xfrm>
            <a:off x="2354797" y="452637"/>
            <a:ext cx="6789203" cy="9354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ru-RU" sz="2800" b="1" kern="0" dirty="0">
                <a:solidFill>
                  <a:srgbClr val="1D3152"/>
                </a:solidFill>
                <a:cs typeface="Calibri"/>
                <a:sym typeface="Calibri"/>
              </a:rPr>
              <a:t>Этап 2. Мониторинг по показателям эффективности</a:t>
            </a:r>
          </a:p>
        </p:txBody>
      </p:sp>
      <p:sp>
        <p:nvSpPr>
          <p:cNvPr id="3" name="Shape 57">
            <a:extLst>
              <a:ext uri="{FF2B5EF4-FFF2-40B4-BE49-F238E27FC236}">
                <a16:creationId xmlns:a16="http://schemas.microsoft.com/office/drawing/2014/main" id="{77FA8BEE-1A57-4657-8B35-5884E151ED30}"/>
              </a:ext>
            </a:extLst>
          </p:cNvPr>
          <p:cNvSpPr/>
          <p:nvPr/>
        </p:nvSpPr>
        <p:spPr>
          <a:xfrm>
            <a:off x="679382" y="1459491"/>
            <a:ext cx="9555999" cy="447814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nSpc>
                <a:spcPct val="90000"/>
              </a:lnSpc>
              <a:spcBef>
                <a:spcPts val="1000"/>
              </a:spcBef>
              <a:defRPr sz="1600">
                <a:latin typeface="Calibri"/>
                <a:ea typeface="Calibri"/>
                <a:cs typeface="Calibri"/>
                <a:sym typeface="Calibri"/>
              </a:defRPr>
            </a:lvl1pPr>
          </a:lstStyle>
          <a:p>
            <a:pPr marL="0" marR="0" lvl="0" indent="0" defTabSz="914400" eaLnBrk="1" fontAlgn="auto" latinLnBrk="0" hangingPunct="1">
              <a:lnSpc>
                <a:spcPct val="100000"/>
              </a:lnSpc>
              <a:spcBef>
                <a:spcPts val="1000"/>
              </a:spcBef>
              <a:spcAft>
                <a:spcPts val="0"/>
              </a:spcAft>
              <a:buClrTx/>
              <a:buSzTx/>
              <a:buFontTx/>
              <a:buNone/>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rPr>
              <a:t>1. Не менее 90% реализованных тематических недель и событий, включенных в рекомендованный единый календарь событий;</a:t>
            </a:r>
          </a:p>
          <a:p>
            <a:pPr lvl="0">
              <a:lnSpc>
                <a:spcPct val="100000"/>
              </a:lnSpc>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rPr>
              <a:t>2. Не менее 85% удовлетворенность родителей обучающихся ЭНШ </a:t>
            </a:r>
            <a:r>
              <a:rPr lang="ru-RU" sz="2000" dirty="0"/>
              <a:t>(от общего числа родителей обучающихся ЭНШ, принявших участие в опросе (минимум 50%));</a:t>
            </a:r>
            <a:endPar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endParaRPr>
          </a:p>
          <a:p>
            <a:pPr marL="0" marR="0" lvl="0" indent="0" defTabSz="914400" eaLnBrk="1" fontAlgn="auto" latinLnBrk="0" hangingPunct="1">
              <a:lnSpc>
                <a:spcPct val="100000"/>
              </a:lnSpc>
              <a:spcBef>
                <a:spcPts val="1000"/>
              </a:spcBef>
              <a:spcAft>
                <a:spcPts val="0"/>
              </a:spcAft>
              <a:buClrTx/>
              <a:buSzTx/>
              <a:buFontTx/>
              <a:buNone/>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rPr>
              <a:t>3. Не менее 80% обучающихся, успевающих на «отлично» и «хорошо» по итогам второго триместра;</a:t>
            </a:r>
          </a:p>
          <a:p>
            <a:pPr marL="0" marR="0" lvl="0" indent="0" defTabSz="914400" eaLnBrk="1" fontAlgn="auto" latinLnBrk="0" hangingPunct="1">
              <a:lnSpc>
                <a:spcPct val="100000"/>
              </a:lnSpc>
              <a:spcBef>
                <a:spcPts val="1000"/>
              </a:spcBef>
              <a:spcAft>
                <a:spcPts val="0"/>
              </a:spcAft>
              <a:buClrTx/>
              <a:buSzTx/>
              <a:buFontTx/>
              <a:buNone/>
              <a:tabLst>
                <a:tab pos="8613775" algn="l"/>
              </a:tabLst>
              <a:defRPr sz="1800"/>
            </a:pPr>
            <a:r>
              <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rPr>
              <a:t>4. Уровень управленческих компетенций: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8613775" algn="l"/>
              </a:tabLst>
              <a:defRPr sz="1800"/>
            </a:pPr>
            <a:r>
              <a:rPr kumimoji="0" lang="ru-RU" sz="2000" b="0" i="0" u="sng" strike="noStrike" kern="0" cap="none" spc="0" normalizeH="0" baseline="0" noProof="0" dirty="0">
                <a:ln>
                  <a:noFill/>
                </a:ln>
                <a:solidFill>
                  <a:sysClr val="windowText" lastClr="000000"/>
                </a:solidFill>
                <a:effectLst/>
                <a:uLnTx/>
                <a:uFillTx/>
                <a:latin typeface="Calibri"/>
                <a:cs typeface="Calibri"/>
                <a:sym typeface="Calibri"/>
              </a:rPr>
              <a:t>высокий уровень</a:t>
            </a:r>
            <a:r>
              <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rPr>
              <a:t> - отчеты предоставлены своевременно, в полном объеме;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8613775" algn="l"/>
              </a:tabLst>
              <a:defRPr sz="1800"/>
            </a:pPr>
            <a:r>
              <a:rPr kumimoji="0" lang="ru-RU" sz="2000" b="0" i="0" u="sng" strike="noStrike" kern="0" cap="none" spc="0" normalizeH="0" baseline="0" noProof="0" dirty="0">
                <a:ln>
                  <a:noFill/>
                </a:ln>
                <a:solidFill>
                  <a:sysClr val="windowText" lastClr="000000"/>
                </a:solidFill>
                <a:effectLst/>
                <a:uLnTx/>
                <a:uFillTx/>
                <a:latin typeface="Calibri"/>
                <a:cs typeface="Calibri"/>
                <a:sym typeface="Calibri"/>
              </a:rPr>
              <a:t>базовый уровень</a:t>
            </a:r>
            <a:r>
              <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rPr>
              <a:t> - отчеты недостаточного содержания предоставлены своевременно;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8613775" algn="l"/>
              </a:tabLst>
              <a:defRPr sz="1800"/>
            </a:pPr>
            <a:r>
              <a:rPr kumimoji="0" lang="ru-RU" sz="2000" b="0" i="0" u="sng" strike="noStrike" kern="0" cap="none" spc="0" normalizeH="0" baseline="0" noProof="0" dirty="0">
                <a:ln>
                  <a:noFill/>
                </a:ln>
                <a:solidFill>
                  <a:sysClr val="windowText" lastClr="000000"/>
                </a:solidFill>
                <a:effectLst/>
                <a:uLnTx/>
                <a:uFillTx/>
                <a:latin typeface="Calibri"/>
                <a:cs typeface="Calibri"/>
                <a:sym typeface="Calibri"/>
              </a:rPr>
              <a:t>недопустимый уровень</a:t>
            </a:r>
            <a:r>
              <a:rPr kumimoji="0" lang="ru-RU" sz="2000" b="0" i="0" u="none" strike="noStrike" kern="0" cap="none" spc="0" normalizeH="0" baseline="0" noProof="0" dirty="0">
                <a:ln>
                  <a:noFill/>
                </a:ln>
                <a:solidFill>
                  <a:sysClr val="windowText" lastClr="000000"/>
                </a:solidFill>
                <a:effectLst/>
                <a:uLnTx/>
                <a:uFillTx/>
                <a:latin typeface="Calibri"/>
                <a:cs typeface="Calibri"/>
                <a:sym typeface="Calibri"/>
              </a:rPr>
              <a:t> - отчеты не предоставлены. </a:t>
            </a:r>
          </a:p>
          <a:p>
            <a:pPr marL="0" marR="0" lvl="0" indent="0" defTabSz="914400" eaLnBrk="1" fontAlgn="auto" latinLnBrk="0" hangingPunct="1">
              <a:lnSpc>
                <a:spcPct val="100000"/>
              </a:lnSpc>
              <a:spcBef>
                <a:spcPts val="0"/>
              </a:spcBef>
              <a:spcAft>
                <a:spcPts val="0"/>
              </a:spcAft>
              <a:buClrTx/>
              <a:buSzTx/>
              <a:buFontTx/>
              <a:buNone/>
              <a:tabLst>
                <a:tab pos="8613775" algn="l"/>
              </a:tabLst>
              <a:defRPr sz="1800"/>
            </a:pPr>
            <a:r>
              <a:rPr kumimoji="0" lang="ru-RU" sz="2000" b="0" i="1" u="none" strike="noStrike" kern="0" cap="none" spc="0" normalizeH="0" baseline="0" noProof="0" dirty="0">
                <a:ln>
                  <a:noFill/>
                </a:ln>
                <a:solidFill>
                  <a:sysClr val="windowText" lastClr="000000"/>
                </a:solidFill>
                <a:effectLst/>
                <a:uLnTx/>
                <a:uFillTx/>
                <a:latin typeface="Calibri"/>
                <a:cs typeface="Calibri"/>
                <a:sym typeface="Calibri"/>
              </a:rPr>
              <a:t>Учитываются справки и отчеты по стартовой диагностике, промежуточной аттестации, аудиту урока, успеваемости обучающихся, опросу родителей.</a:t>
            </a:r>
          </a:p>
        </p:txBody>
      </p:sp>
      <p:sp>
        <p:nvSpPr>
          <p:cNvPr id="4" name="TextBox 3">
            <a:extLst>
              <a:ext uri="{FF2B5EF4-FFF2-40B4-BE49-F238E27FC236}">
                <a16:creationId xmlns:a16="http://schemas.microsoft.com/office/drawing/2014/main" id="{A493F36E-91BC-4E6E-81B6-7CEB3C9E0712}"/>
              </a:ext>
            </a:extLst>
          </p:cNvPr>
          <p:cNvSpPr txBox="1"/>
          <p:nvPr/>
        </p:nvSpPr>
        <p:spPr>
          <a:xfrm>
            <a:off x="9851625" y="3467730"/>
            <a:ext cx="200607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ru-RU" sz="1200" dirty="0" err="1">
                <a:latin typeface="Calibri" panose="020F0502020204030204" pitchFamily="34" charset="0"/>
                <a:cs typeface="Calibri" panose="020F0502020204030204" pitchFamily="34" charset="0"/>
              </a:rPr>
              <a:t>Яндекс.Таблица</a:t>
            </a:r>
            <a:r>
              <a:rPr lang="ru-RU" sz="1200" dirty="0">
                <a:latin typeface="Calibri" panose="020F0502020204030204" pitchFamily="34" charset="0"/>
                <a:cs typeface="Calibri" panose="020F0502020204030204" pitchFamily="34" charset="0"/>
              </a:rPr>
              <a:t> «Мониторинг ЭНШ 2026»</a:t>
            </a:r>
          </a:p>
        </p:txBody>
      </p:sp>
      <p:pic>
        <p:nvPicPr>
          <p:cNvPr id="6" name="Рисунок 5">
            <a:extLst>
              <a:ext uri="{FF2B5EF4-FFF2-40B4-BE49-F238E27FC236}">
                <a16:creationId xmlns:a16="http://schemas.microsoft.com/office/drawing/2014/main" id="{5BE4E0B3-C5E9-4BC2-833B-09233DD33627}"/>
              </a:ext>
            </a:extLst>
          </p:cNvPr>
          <p:cNvPicPr>
            <a:picLocks noChangeAspect="1"/>
          </p:cNvPicPr>
          <p:nvPr/>
        </p:nvPicPr>
        <p:blipFill>
          <a:blip r:embed="rId2"/>
          <a:stretch>
            <a:fillRect/>
          </a:stretch>
        </p:blipFill>
        <p:spPr>
          <a:xfrm>
            <a:off x="9851944" y="3929395"/>
            <a:ext cx="2005758" cy="2005758"/>
          </a:xfrm>
          <a:prstGeom prst="rect">
            <a:avLst/>
          </a:prstGeom>
        </p:spPr>
      </p:pic>
    </p:spTree>
    <p:extLst>
      <p:ext uri="{BB962C8B-B14F-4D97-AF65-F5344CB8AC3E}">
        <p14:creationId xmlns:p14="http://schemas.microsoft.com/office/powerpoint/2010/main" val="3850903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011323-7736-4B10-9780-A8ED4BD5F070}"/>
              </a:ext>
            </a:extLst>
          </p:cNvPr>
          <p:cNvSpPr txBox="1">
            <a:spLocks/>
          </p:cNvSpPr>
          <p:nvPr/>
        </p:nvSpPr>
        <p:spPr>
          <a:xfrm>
            <a:off x="2305811" y="144170"/>
            <a:ext cx="8248536" cy="6025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ru-RU" sz="2800" b="1" kern="0" dirty="0">
                <a:solidFill>
                  <a:srgbClr val="1D3152"/>
                </a:solidFill>
                <a:cs typeface="Calibri"/>
                <a:sym typeface="Calibri"/>
              </a:rPr>
              <a:t>Этап 3. Очное собеседование по чек-листу</a:t>
            </a:r>
          </a:p>
        </p:txBody>
      </p:sp>
      <p:sp>
        <p:nvSpPr>
          <p:cNvPr id="3" name="Прямоугольник 2">
            <a:extLst>
              <a:ext uri="{FF2B5EF4-FFF2-40B4-BE49-F238E27FC236}">
                <a16:creationId xmlns:a16="http://schemas.microsoft.com/office/drawing/2014/main" id="{101B211D-4E42-4606-B37D-7FD2E96E4721}"/>
              </a:ext>
            </a:extLst>
          </p:cNvPr>
          <p:cNvSpPr/>
          <p:nvPr/>
        </p:nvSpPr>
        <p:spPr>
          <a:xfrm>
            <a:off x="2305811" y="654389"/>
            <a:ext cx="5206875" cy="369332"/>
          </a:xfrm>
          <a:prstGeom prst="rect">
            <a:avLst/>
          </a:prstGeom>
        </p:spPr>
        <p:txBody>
          <a:bodyPr wrap="none">
            <a:spAutoFit/>
          </a:bodyPr>
          <a:lstStyle/>
          <a:p>
            <a:r>
              <a:rPr lang="ru-RU" b="1" dirty="0">
                <a:latin typeface="Calibri" panose="020F0502020204030204" pitchFamily="34" charset="0"/>
                <a:cs typeface="Calibri" panose="020F0502020204030204" pitchFamily="34" charset="0"/>
              </a:rPr>
              <a:t>Для тех ОО, которые не прошли мониторинг 1 и 2</a:t>
            </a:r>
          </a:p>
        </p:txBody>
      </p:sp>
      <p:graphicFrame>
        <p:nvGraphicFramePr>
          <p:cNvPr id="5" name="Таблица 4">
            <a:extLst>
              <a:ext uri="{FF2B5EF4-FFF2-40B4-BE49-F238E27FC236}">
                <a16:creationId xmlns:a16="http://schemas.microsoft.com/office/drawing/2014/main" id="{F6DE016E-FAE6-4232-B811-39F81F4E340D}"/>
              </a:ext>
            </a:extLst>
          </p:cNvPr>
          <p:cNvGraphicFramePr>
            <a:graphicFrameLocks noGrp="1"/>
          </p:cNvGraphicFramePr>
          <p:nvPr>
            <p:extLst>
              <p:ext uri="{D42A27DB-BD31-4B8C-83A1-F6EECF244321}">
                <p14:modId xmlns:p14="http://schemas.microsoft.com/office/powerpoint/2010/main" val="3306491492"/>
              </p:ext>
            </p:extLst>
          </p:nvPr>
        </p:nvGraphicFramePr>
        <p:xfrm>
          <a:off x="472588" y="1255198"/>
          <a:ext cx="11345140" cy="4640275"/>
        </p:xfrm>
        <a:graphic>
          <a:graphicData uri="http://schemas.openxmlformats.org/drawingml/2006/table">
            <a:tbl>
              <a:tblPr firstRow="1" firstCol="1" bandRow="1"/>
              <a:tblGrid>
                <a:gridCol w="986872">
                  <a:extLst>
                    <a:ext uri="{9D8B030D-6E8A-4147-A177-3AD203B41FA5}">
                      <a16:colId xmlns:a16="http://schemas.microsoft.com/office/drawing/2014/main" val="606873001"/>
                    </a:ext>
                  </a:extLst>
                </a:gridCol>
                <a:gridCol w="7323593">
                  <a:extLst>
                    <a:ext uri="{9D8B030D-6E8A-4147-A177-3AD203B41FA5}">
                      <a16:colId xmlns:a16="http://schemas.microsoft.com/office/drawing/2014/main" val="953096167"/>
                    </a:ext>
                  </a:extLst>
                </a:gridCol>
                <a:gridCol w="3034675">
                  <a:extLst>
                    <a:ext uri="{9D8B030D-6E8A-4147-A177-3AD203B41FA5}">
                      <a16:colId xmlns:a16="http://schemas.microsoft.com/office/drawing/2014/main" val="1988363502"/>
                    </a:ext>
                  </a:extLst>
                </a:gridCol>
              </a:tblGrid>
              <a:tr h="501673">
                <a:tc>
                  <a:txBody>
                    <a:bodyPr/>
                    <a:lstStyle/>
                    <a:p>
                      <a:pPr algn="ct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 п/п</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Показатель</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dirty="0">
                          <a:effectLst/>
                          <a:latin typeface="Calibri" panose="020F0502020204030204" pitchFamily="34" charset="0"/>
                          <a:ea typeface="Calibri" panose="020F0502020204030204" pitchFamily="34" charset="0"/>
                          <a:cs typeface="Times New Roman" panose="02020603050405020304" pitchFamily="18" charset="0"/>
                        </a:rPr>
                        <a:t>Ссылка на подтверждающий документ</a:t>
                      </a:r>
                      <a:endParaRPr lang="ru-RU" sz="15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548474"/>
                  </a:ext>
                </a:extLst>
              </a:tr>
              <a:tr h="403977">
                <a:tc gridSpan="3">
                  <a:txBody>
                    <a:bodyPr/>
                    <a:lstStyle/>
                    <a:p>
                      <a:pPr marL="85725" marR="62230" indent="0" algn="ctr">
                        <a:lnSpc>
                          <a:spcPct val="107000"/>
                        </a:lnSpc>
                        <a:spcAft>
                          <a:spcPts val="0"/>
                        </a:spcAft>
                      </a:pPr>
                      <a:r>
                        <a:rPr lang="ru-RU" sz="1500" b="1" dirty="0">
                          <a:effectLst/>
                          <a:latin typeface="+mn-lt"/>
                          <a:ea typeface="Times New Roman" panose="02020603050405020304" pitchFamily="18" charset="0"/>
                          <a:cs typeface="Times New Roman" panose="02020603050405020304" pitchFamily="18" charset="0"/>
                        </a:rPr>
                        <a:t>ДОКУМЕНТЫ НА САЙТЕ</a:t>
                      </a:r>
                    </a:p>
                  </a:txBody>
                  <a:tcPr marL="64285" marR="64285" marT="89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36764160"/>
                  </a:ext>
                </a:extLst>
              </a:tr>
              <a:tr h="278840">
                <a:tc gridSpan="3">
                  <a:txBody>
                    <a:bodyPr/>
                    <a:lstStyle/>
                    <a:p>
                      <a:pPr marL="85725" marR="62230" indent="0">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Наличие программ и документов в разделе «Деятельность», подразделе «Образовательные программы»:</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32322810"/>
                  </a:ext>
                </a:extLst>
              </a:tr>
              <a:tr h="316265">
                <a:tc>
                  <a:txBody>
                    <a:bodyPr/>
                    <a:lstStyle/>
                    <a:p>
                      <a:pPr marL="0" lvl="0" indent="0" algn="ctr">
                        <a:lnSpc>
                          <a:spcPct val="106000"/>
                        </a:lnSpc>
                        <a:spcAft>
                          <a:spcPts val="0"/>
                        </a:spcAft>
                        <a:buFont typeface="+mj-lt"/>
                        <a:buNone/>
                      </a:pPr>
                      <a:r>
                        <a:rPr lang="ru-RU" sz="1500" dirty="0">
                          <a:solidFill>
                            <a:srgbClr val="000000"/>
                          </a:solidFill>
                          <a:effectLst/>
                          <a:latin typeface="+mn-lt"/>
                          <a:ea typeface="Calibri" panose="020F0502020204030204" pitchFamily="34" charset="0"/>
                          <a:cs typeface="Times New Roman" panose="02020603050405020304" pitchFamily="18" charset="0"/>
                        </a:rPr>
                        <a:t> 1.</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ОП НОО ускоренного обучения в соответствии с ФГОС и ФОП</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804867"/>
                  </a:ext>
                </a:extLst>
              </a:tr>
              <a:tr h="316265">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2.</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Учебный план и его соответствие ОП НОО ускоренного обучения</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518861"/>
                  </a:ext>
                </a:extLst>
              </a:tr>
              <a:tr h="511038">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3.</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Рабочие программы внеурочной деятельности и их соответствие ОП НОО ускоренного обучения</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374698"/>
                  </a:ext>
                </a:extLst>
              </a:tr>
              <a:tr h="345394">
                <a:tc gridSpan="3">
                  <a:txBody>
                    <a:bodyPr/>
                    <a:lstStyle/>
                    <a:p>
                      <a:pPr marL="85725" indent="0">
                        <a:lnSpc>
                          <a:spcPct val="106000"/>
                        </a:lnSpc>
                        <a:spcAft>
                          <a:spcPts val="0"/>
                        </a:spcAft>
                        <a:tabLst>
                          <a:tab pos="191770" algn="l"/>
                        </a:tabLst>
                      </a:pPr>
                      <a:r>
                        <a:rPr lang="ru-RU" sz="1500" dirty="0">
                          <a:effectLst/>
                          <a:latin typeface="+mn-lt"/>
                          <a:ea typeface="Times New Roman" panose="02020603050405020304" pitchFamily="18" charset="0"/>
                          <a:cs typeface="Times New Roman" panose="02020603050405020304" pitchFamily="18" charset="0"/>
                        </a:rPr>
                        <a:t>Наличие нормативно-правовых документов в разделе «Проекты», подразделе «Эффективная начальная школа», вкладка «Документы»:</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095533857"/>
                  </a:ext>
                </a:extLst>
              </a:tr>
              <a:tr h="316265">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4.</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effectLst/>
                          <a:latin typeface="+mn-lt"/>
                          <a:ea typeface="Times New Roman" panose="02020603050405020304" pitchFamily="18" charset="0"/>
                          <a:cs typeface="Times New Roman" panose="02020603050405020304" pitchFamily="18" charset="0"/>
                        </a:rPr>
                        <a:t>Приказ КУРО о реализации проекта в 2025–2026 учебном году</a:t>
                      </a: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226707"/>
                  </a:ext>
                </a:extLst>
              </a:tr>
              <a:tr h="254507">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5.</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Региональный стандарт «Эффективной начальной школы» </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769422"/>
                  </a:ext>
                </a:extLst>
              </a:tr>
              <a:tr h="254507">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6.</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Положение об ускоренном обучении </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28610"/>
                  </a:ext>
                </a:extLst>
              </a:tr>
              <a:tr h="254507">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7.</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Положение об индивидуальном учебном плане</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688014"/>
                  </a:ext>
                </a:extLst>
              </a:tr>
              <a:tr h="316265">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8.</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Положение о текущем контроле и промежуточной аттестации обучающихся</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922005"/>
                  </a:ext>
                </a:extLst>
              </a:tr>
              <a:tr h="316265">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9.</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dirty="0">
                          <a:solidFill>
                            <a:srgbClr val="000000"/>
                          </a:solidFill>
                          <a:effectLst/>
                          <a:latin typeface="+mn-lt"/>
                          <a:ea typeface="Calibri" panose="020F0502020204030204" pitchFamily="34" charset="0"/>
                          <a:cs typeface="Times New Roman" panose="02020603050405020304" pitchFamily="18" charset="0"/>
                        </a:rPr>
                        <a:t>Приказ ОО о реализации ускоренного обучения в 2025–2026 учебном году</a:t>
                      </a:r>
                      <a:endParaRPr lang="ru-RU" sz="1500" dirty="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286998"/>
                  </a:ext>
                </a:extLst>
              </a:tr>
              <a:tr h="254507">
                <a:tc>
                  <a:txBody>
                    <a:bodyPr/>
                    <a:lstStyle/>
                    <a:p>
                      <a:pPr marL="0" lvl="0" indent="0" algn="ctr">
                        <a:lnSpc>
                          <a:spcPct val="106000"/>
                        </a:lnSpc>
                        <a:spcAft>
                          <a:spcPts val="0"/>
                        </a:spcAft>
                        <a:buFont typeface="+mj-lt"/>
                        <a:buNone/>
                      </a:pPr>
                      <a:r>
                        <a:rPr lang="ru-RU" sz="1500" dirty="0">
                          <a:effectLst/>
                          <a:latin typeface="+mn-lt"/>
                          <a:ea typeface="Times New Roman" panose="02020603050405020304" pitchFamily="18" charset="0"/>
                          <a:cs typeface="Times New Roman" panose="02020603050405020304" pitchFamily="18" charset="0"/>
                        </a:rPr>
                        <a:t> 10.</a:t>
                      </a:r>
                      <a:endParaRPr lang="ru-RU" sz="1500" dirty="0">
                        <a:effectLst/>
                        <a:latin typeface="+mn-lt"/>
                        <a:ea typeface="Calibri" panose="020F0502020204030204" pitchFamily="34"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500">
                          <a:solidFill>
                            <a:srgbClr val="000000"/>
                          </a:solidFill>
                          <a:effectLst/>
                          <a:latin typeface="+mn-lt"/>
                          <a:ea typeface="Calibri" panose="020F0502020204030204" pitchFamily="34" charset="0"/>
                          <a:cs typeface="Times New Roman" panose="02020603050405020304" pitchFamily="18" charset="0"/>
                        </a:rPr>
                        <a:t>Форма заявления на ускоренное обучение</a:t>
                      </a:r>
                      <a:endParaRPr lang="ru-RU" sz="1500">
                        <a:effectLst/>
                        <a:latin typeface="+mn-lt"/>
                        <a:ea typeface="Times New Roman" panose="02020603050405020304" pitchFamily="18" charset="0"/>
                        <a:cs typeface="Times New Roman" panose="02020603050405020304" pitchFamily="18" charset="0"/>
                      </a:endParaRPr>
                    </a:p>
                  </a:txBody>
                  <a:tcPr marL="64285" marR="64285" marT="89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ru-RU" sz="1500" dirty="0">
                        <a:effectLst/>
                        <a:latin typeface="+mn-lt"/>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277461"/>
                  </a:ext>
                </a:extLst>
              </a:tr>
            </a:tbl>
          </a:graphicData>
        </a:graphic>
      </p:graphicFrame>
    </p:spTree>
    <p:extLst>
      <p:ext uri="{BB962C8B-B14F-4D97-AF65-F5344CB8AC3E}">
        <p14:creationId xmlns:p14="http://schemas.microsoft.com/office/powerpoint/2010/main" val="1656924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011323-7736-4B10-9780-A8ED4BD5F070}"/>
              </a:ext>
            </a:extLst>
          </p:cNvPr>
          <p:cNvSpPr txBox="1">
            <a:spLocks/>
          </p:cNvSpPr>
          <p:nvPr/>
        </p:nvSpPr>
        <p:spPr>
          <a:xfrm>
            <a:off x="2305811" y="445445"/>
            <a:ext cx="8248536" cy="6025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ru-RU" sz="2800" b="1" kern="0" dirty="0">
                <a:solidFill>
                  <a:srgbClr val="1D3152"/>
                </a:solidFill>
                <a:cs typeface="Calibri"/>
                <a:sym typeface="Calibri"/>
              </a:rPr>
              <a:t>Этап 3. Очное собеседование по чек-листу</a:t>
            </a:r>
          </a:p>
        </p:txBody>
      </p:sp>
      <p:sp>
        <p:nvSpPr>
          <p:cNvPr id="3" name="Прямоугольник 2">
            <a:extLst>
              <a:ext uri="{FF2B5EF4-FFF2-40B4-BE49-F238E27FC236}">
                <a16:creationId xmlns:a16="http://schemas.microsoft.com/office/drawing/2014/main" id="{101B211D-4E42-4606-B37D-7FD2E96E4721}"/>
              </a:ext>
            </a:extLst>
          </p:cNvPr>
          <p:cNvSpPr/>
          <p:nvPr/>
        </p:nvSpPr>
        <p:spPr>
          <a:xfrm>
            <a:off x="2305811" y="1148709"/>
            <a:ext cx="5206875" cy="369332"/>
          </a:xfrm>
          <a:prstGeom prst="rect">
            <a:avLst/>
          </a:prstGeom>
        </p:spPr>
        <p:txBody>
          <a:bodyPr wrap="none">
            <a:spAutoFit/>
          </a:bodyPr>
          <a:lstStyle/>
          <a:p>
            <a:r>
              <a:rPr lang="ru-RU" b="1" dirty="0">
                <a:latin typeface="Calibri" panose="020F0502020204030204" pitchFamily="34" charset="0"/>
                <a:cs typeface="Calibri" panose="020F0502020204030204" pitchFamily="34" charset="0"/>
              </a:rPr>
              <a:t>Для тех ОО, которые не прошли мониторинг 1 и 2</a:t>
            </a:r>
          </a:p>
        </p:txBody>
      </p:sp>
      <p:graphicFrame>
        <p:nvGraphicFramePr>
          <p:cNvPr id="5" name="Таблица 4">
            <a:extLst>
              <a:ext uri="{FF2B5EF4-FFF2-40B4-BE49-F238E27FC236}">
                <a16:creationId xmlns:a16="http://schemas.microsoft.com/office/drawing/2014/main" id="{5F65E9E6-8F6D-430F-92E0-2364C8138076}"/>
              </a:ext>
            </a:extLst>
          </p:cNvPr>
          <p:cNvGraphicFramePr>
            <a:graphicFrameLocks noGrp="1"/>
          </p:cNvGraphicFramePr>
          <p:nvPr>
            <p:extLst>
              <p:ext uri="{D42A27DB-BD31-4B8C-83A1-F6EECF244321}">
                <p14:modId xmlns:p14="http://schemas.microsoft.com/office/powerpoint/2010/main" val="2475209878"/>
              </p:ext>
            </p:extLst>
          </p:nvPr>
        </p:nvGraphicFramePr>
        <p:xfrm>
          <a:off x="580412" y="1811745"/>
          <a:ext cx="11031176" cy="3622626"/>
        </p:xfrm>
        <a:graphic>
          <a:graphicData uri="http://schemas.openxmlformats.org/drawingml/2006/table">
            <a:tbl>
              <a:tblPr firstRow="1" firstCol="1" bandRow="1"/>
              <a:tblGrid>
                <a:gridCol w="786947">
                  <a:extLst>
                    <a:ext uri="{9D8B030D-6E8A-4147-A177-3AD203B41FA5}">
                      <a16:colId xmlns:a16="http://schemas.microsoft.com/office/drawing/2014/main" val="791372474"/>
                    </a:ext>
                  </a:extLst>
                </a:gridCol>
                <a:gridCol w="7409590">
                  <a:extLst>
                    <a:ext uri="{9D8B030D-6E8A-4147-A177-3AD203B41FA5}">
                      <a16:colId xmlns:a16="http://schemas.microsoft.com/office/drawing/2014/main" val="3944956917"/>
                    </a:ext>
                  </a:extLst>
                </a:gridCol>
                <a:gridCol w="2834639">
                  <a:extLst>
                    <a:ext uri="{9D8B030D-6E8A-4147-A177-3AD203B41FA5}">
                      <a16:colId xmlns:a16="http://schemas.microsoft.com/office/drawing/2014/main" val="190146561"/>
                    </a:ext>
                  </a:extLst>
                </a:gridCol>
              </a:tblGrid>
              <a:tr h="67605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a:effectLst/>
                          <a:latin typeface="Calibri" panose="020F0502020204030204" pitchFamily="34" charset="0"/>
                          <a:ea typeface="Calibri" panose="020F0502020204030204" pitchFamily="34" charset="0"/>
                          <a:cs typeface="Times New Roman" panose="02020603050405020304" pitchFamily="18" charset="0"/>
                        </a:rPr>
                        <a:t>№ п/п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Показатель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Ссылка на подтверждающий документ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946020"/>
                  </a:ext>
                </a:extLst>
              </a:tr>
              <a:tr h="415887">
                <a:tc gridSpan="3">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ОТЧЕТНАЯ ДОКУМЕНТАЦИЯ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384594703"/>
                  </a:ext>
                </a:extLst>
              </a:tr>
              <a:tr h="306964">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84138" indent="0"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Аналитическая справка по стартовой диагностике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701340"/>
                  </a:ext>
                </a:extLst>
              </a:tr>
              <a:tr h="531172">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marR="0" lvl="0" indent="0" algn="l" defTabSz="914400" eaLnBrk="1" fontAlgn="auto" latinLnBrk="0" hangingPunct="1">
                        <a:lnSpc>
                          <a:spcPct val="107000"/>
                        </a:lnSpc>
                        <a:spcBef>
                          <a:spcPts val="0"/>
                        </a:spcBef>
                        <a:spcAft>
                          <a:spcPts val="0"/>
                        </a:spcAft>
                        <a:buClrTx/>
                        <a:buSzTx/>
                        <a:buFontTx/>
                        <a:buNone/>
                        <a:tabLst/>
                        <a:defRPr/>
                      </a:pPr>
                      <a:r>
                        <a:rPr lang="ru-RU" sz="1600" dirty="0">
                          <a:effectLst/>
                          <a:latin typeface="Calibri" panose="020F0502020204030204" pitchFamily="34" charset="0"/>
                          <a:ea typeface="Calibri" panose="020F0502020204030204" pitchFamily="34" charset="0"/>
                          <a:cs typeface="Times New Roman" panose="02020603050405020304" pitchFamily="18" charset="0"/>
                        </a:rPr>
                        <a:t>Протоколы и аналитические справки по итогам промежуточной аттестации за 1 (2, 3, 4) класс(ы)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601737"/>
                  </a:ext>
                </a:extLst>
              </a:tr>
              <a:tr h="552640">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Аналитическая справка «Успеваемость обучающихся ЭНШ» по итогам учебного года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828859"/>
                  </a:ext>
                </a:extLst>
              </a:tr>
              <a:tr h="525982">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Аналитические справки и экспертные заключения по результатам посещения уроков (занятий)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8638499"/>
                  </a:ext>
                </a:extLst>
              </a:tr>
              <a:tr h="306964">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Аналитическая справка «Удовлетворенность родителей»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109460"/>
                  </a:ext>
                </a:extLst>
              </a:tr>
              <a:tr h="306964">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lnSpc>
                          <a:spcPct val="107000"/>
                        </a:lnSpc>
                        <a:spcAft>
                          <a:spcPts val="0"/>
                        </a:spcAft>
                      </a:pPr>
                      <a:r>
                        <a:rPr lang="ru-RU"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marL="0" marR="0" lvl="0" indent="0" algn="l" defTabSz="914400" eaLnBrk="1" fontAlgn="auto" latinLnBrk="0" hangingPunct="1">
                        <a:lnSpc>
                          <a:spcPct val="107000"/>
                        </a:lnSpc>
                        <a:spcBef>
                          <a:spcPts val="0"/>
                        </a:spcBef>
                        <a:spcAft>
                          <a:spcPts val="0"/>
                        </a:spcAft>
                        <a:buClrTx/>
                        <a:buSzTx/>
                        <a:buFontTx/>
                        <a:buNone/>
                        <a:tabLst/>
                        <a:defRPr/>
                      </a:pPr>
                      <a:r>
                        <a:rPr lang="ru-RU" sz="1600" dirty="0">
                          <a:effectLst/>
                          <a:latin typeface="Calibri" panose="020F0502020204030204" pitchFamily="34" charset="0"/>
                          <a:ea typeface="Calibri" panose="020F0502020204030204" pitchFamily="34" charset="0"/>
                          <a:cs typeface="Times New Roman" panose="02020603050405020304" pitchFamily="18" charset="0"/>
                        </a:rPr>
                        <a:t>Единый график оценочных процедур (оценка на соответствие требованиям)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4643689"/>
                  </a:ext>
                </a:extLst>
              </a:tr>
            </a:tbl>
          </a:graphicData>
        </a:graphic>
      </p:graphicFrame>
    </p:spTree>
    <p:extLst>
      <p:ext uri="{BB962C8B-B14F-4D97-AF65-F5344CB8AC3E}">
        <p14:creationId xmlns:p14="http://schemas.microsoft.com/office/powerpoint/2010/main" val="3342070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435910EC-E297-416E-A4EB-5D8BB020730D}"/>
              </a:ext>
            </a:extLst>
          </p:cNvPr>
          <p:cNvSpPr txBox="1">
            <a:spLocks/>
          </p:cNvSpPr>
          <p:nvPr/>
        </p:nvSpPr>
        <p:spPr>
          <a:xfrm>
            <a:off x="2612571" y="558354"/>
            <a:ext cx="6515780" cy="9462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defRPr/>
            </a:pPr>
            <a:r>
              <a:rPr lang="ru-RU" sz="2800" b="1" kern="0" dirty="0">
                <a:solidFill>
                  <a:srgbClr val="1D3152"/>
                </a:solidFill>
                <a:cs typeface="Calibri"/>
                <a:sym typeface="Calibri"/>
              </a:rPr>
              <a:t>Прием заявок на участие в проекте ЭНШ 2026 – 2027 учебного года</a:t>
            </a:r>
          </a:p>
        </p:txBody>
      </p:sp>
      <p:sp>
        <p:nvSpPr>
          <p:cNvPr id="8" name="Объект 7">
            <a:extLst>
              <a:ext uri="{FF2B5EF4-FFF2-40B4-BE49-F238E27FC236}">
                <a16:creationId xmlns:a16="http://schemas.microsoft.com/office/drawing/2014/main" id="{D00F8D63-4509-43E0-A2DC-B7D0274E2179}"/>
              </a:ext>
            </a:extLst>
          </p:cNvPr>
          <p:cNvSpPr>
            <a:spLocks noGrp="1"/>
          </p:cNvSpPr>
          <p:nvPr>
            <p:ph sz="half" idx="1"/>
          </p:nvPr>
        </p:nvSpPr>
        <p:spPr>
          <a:xfrm>
            <a:off x="838202" y="3429000"/>
            <a:ext cx="7685312" cy="919396"/>
          </a:xfrm>
        </p:spPr>
        <p:txBody>
          <a:bodyPr/>
          <a:lstStyle/>
          <a:p>
            <a:pPr>
              <a:lnSpc>
                <a:spcPct val="100000"/>
              </a:lnSpc>
              <a:buClr>
                <a:schemeClr val="accent5">
                  <a:lumMod val="75000"/>
                </a:schemeClr>
              </a:buClr>
            </a:pPr>
            <a:r>
              <a:rPr lang="ru-RU" sz="2400" dirty="0">
                <a:solidFill>
                  <a:prstClr val="black"/>
                </a:solidFill>
                <a:latin typeface="Calibri" panose="020F0502020204030204"/>
                <a:sym typeface="Helvetica Neue"/>
              </a:rPr>
              <a:t>Участники 2025 – 2026 учебного года по итогам мониторинга деятельности</a:t>
            </a:r>
          </a:p>
        </p:txBody>
      </p:sp>
      <p:sp>
        <p:nvSpPr>
          <p:cNvPr id="9" name="Объект 8">
            <a:extLst>
              <a:ext uri="{FF2B5EF4-FFF2-40B4-BE49-F238E27FC236}">
                <a16:creationId xmlns:a16="http://schemas.microsoft.com/office/drawing/2014/main" id="{F576F667-1FFC-4C7D-932D-9A69CF761C98}"/>
              </a:ext>
            </a:extLst>
          </p:cNvPr>
          <p:cNvSpPr>
            <a:spLocks noGrp="1"/>
          </p:cNvSpPr>
          <p:nvPr>
            <p:ph sz="half" idx="2"/>
          </p:nvPr>
        </p:nvSpPr>
        <p:spPr>
          <a:xfrm>
            <a:off x="914400" y="4648769"/>
            <a:ext cx="7609114" cy="919396"/>
          </a:xfrm>
        </p:spPr>
        <p:txBody>
          <a:bodyPr/>
          <a:lstStyle/>
          <a:p>
            <a:pPr>
              <a:lnSpc>
                <a:spcPct val="100000"/>
              </a:lnSpc>
              <a:spcBef>
                <a:spcPts val="0"/>
              </a:spcBef>
              <a:buClr>
                <a:schemeClr val="accent5">
                  <a:lumMod val="75000"/>
                </a:schemeClr>
              </a:buClr>
            </a:pPr>
            <a:r>
              <a:rPr lang="ru-RU" sz="2400" dirty="0">
                <a:solidFill>
                  <a:prstClr val="black"/>
                </a:solidFill>
                <a:latin typeface="Calibri" panose="020F0502020204030204"/>
              </a:rPr>
              <a:t>Новые участники </a:t>
            </a:r>
          </a:p>
          <a:p>
            <a:pPr marL="0" indent="0">
              <a:lnSpc>
                <a:spcPct val="100000"/>
              </a:lnSpc>
              <a:spcBef>
                <a:spcPts val="0"/>
              </a:spcBef>
              <a:buClr>
                <a:schemeClr val="accent5">
                  <a:lumMod val="75000"/>
                </a:schemeClr>
              </a:buClr>
              <a:buNone/>
            </a:pPr>
            <a:r>
              <a:rPr lang="ru-RU" sz="2400" i="1" dirty="0">
                <a:solidFill>
                  <a:prstClr val="black"/>
                </a:solidFill>
                <a:latin typeface="Calibri" panose="020F0502020204030204"/>
              </a:rPr>
              <a:t>Информация будет дана на Часе завуча 17 марта 2026</a:t>
            </a:r>
          </a:p>
        </p:txBody>
      </p:sp>
      <p:sp>
        <p:nvSpPr>
          <p:cNvPr id="11" name="Прямоугольник: скругленные углы 10">
            <a:extLst>
              <a:ext uri="{FF2B5EF4-FFF2-40B4-BE49-F238E27FC236}">
                <a16:creationId xmlns:a16="http://schemas.microsoft.com/office/drawing/2014/main" id="{DC290A04-9850-4CEA-8A6B-491C77423E9E}"/>
              </a:ext>
            </a:extLst>
          </p:cNvPr>
          <p:cNvSpPr/>
          <p:nvPr/>
        </p:nvSpPr>
        <p:spPr>
          <a:xfrm>
            <a:off x="830377" y="1980999"/>
            <a:ext cx="10515598" cy="919396"/>
          </a:xfrm>
          <a:prstGeom prst="roundRect">
            <a:avLst/>
          </a:prstGeom>
          <a:noFill/>
          <a:ln w="25400" cap="flat">
            <a:solidFill>
              <a:srgbClr val="4472C4"/>
            </a:solidFill>
            <a:prstDash val="solid"/>
            <a:bevel/>
          </a:ln>
          <a:effectLst/>
        </p:spPr>
        <p:txBody>
          <a:bodyPr rot="0" spcFirstLastPara="1" vertOverflow="overflow" horzOverflow="overflow" vert="horz" wrap="square" lIns="45718" tIns="45718" rIns="45718" bIns="45718" numCol="1" spcCol="38100" rtlCol="0" anchor="ctr">
            <a:spAutoFit/>
          </a:bodyPr>
          <a:lstStyle/>
          <a:p>
            <a:r>
              <a:rPr lang="ru-RU" sz="2400" b="1" kern="1200" dirty="0">
                <a:solidFill>
                  <a:prstClr val="black"/>
                </a:solidFill>
                <a:latin typeface="+mn-lt"/>
              </a:rPr>
              <a:t>С 20 апреля по 20 мая 2026 </a:t>
            </a:r>
            <a:r>
              <a:rPr lang="ru-RU" sz="2400" kern="1200" dirty="0">
                <a:solidFill>
                  <a:prstClr val="black"/>
                </a:solidFill>
                <a:latin typeface="+mn-lt"/>
              </a:rPr>
              <a:t>через форму, размещенную на сайте ЦНППМ в разделе «Эффективная начальная школа»</a:t>
            </a:r>
          </a:p>
        </p:txBody>
      </p:sp>
      <p:pic>
        <p:nvPicPr>
          <p:cNvPr id="13" name="Рисунок 12">
            <a:extLst>
              <a:ext uri="{FF2B5EF4-FFF2-40B4-BE49-F238E27FC236}">
                <a16:creationId xmlns:a16="http://schemas.microsoft.com/office/drawing/2014/main" id="{BCF0D1BE-EED6-4D2B-BB99-245FE90567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9015" y="3200136"/>
            <a:ext cx="2518585" cy="2518585"/>
          </a:xfrm>
          <a:prstGeom prst="rect">
            <a:avLst/>
          </a:prstGeom>
        </p:spPr>
      </p:pic>
    </p:spTree>
    <p:extLst>
      <p:ext uri="{BB962C8B-B14F-4D97-AF65-F5344CB8AC3E}">
        <p14:creationId xmlns:p14="http://schemas.microsoft.com/office/powerpoint/2010/main" val="29087692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qrcoder.ru/code/?https%3A%2F%2Ft.me%2F%2B16Da7791RydhMDcy&amp;4&amp;0">
            <a:extLst>
              <a:ext uri="{FF2B5EF4-FFF2-40B4-BE49-F238E27FC236}">
                <a16:creationId xmlns:a16="http://schemas.microsoft.com/office/drawing/2014/main" id="{F0E7E142-8897-42E8-8300-82F791DEC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902" y="1270254"/>
            <a:ext cx="1969770" cy="19697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elegram — Википедия">
            <a:extLst>
              <a:ext uri="{FF2B5EF4-FFF2-40B4-BE49-F238E27FC236}">
                <a16:creationId xmlns:a16="http://schemas.microsoft.com/office/drawing/2014/main" id="{1C8A824A-9E72-472B-BF64-DE5FC3ADBA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2934" y="1356003"/>
            <a:ext cx="436721" cy="436721"/>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a:extLst>
              <a:ext uri="{FF2B5EF4-FFF2-40B4-BE49-F238E27FC236}">
                <a16:creationId xmlns:a16="http://schemas.microsoft.com/office/drawing/2014/main" id="{AEF9E654-BDDF-4BED-9A82-88207ACA8058}"/>
              </a:ext>
            </a:extLst>
          </p:cNvPr>
          <p:cNvSpPr txBox="1">
            <a:spLocks/>
          </p:cNvSpPr>
          <p:nvPr/>
        </p:nvSpPr>
        <p:spPr>
          <a:xfrm>
            <a:off x="3292934" y="1884188"/>
            <a:ext cx="7741920" cy="1361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en-US" sz="2400" dirty="0">
                <a:latin typeface="Calibri"/>
                <a:ea typeface="+mj-ea"/>
                <a:cs typeface="Calibri"/>
                <a:sym typeface="Calibri"/>
              </a:rPr>
              <a:t>Telegram</a:t>
            </a:r>
            <a:r>
              <a:rPr lang="ru-RU" sz="2400" dirty="0">
                <a:latin typeface="Calibri"/>
                <a:ea typeface="+mj-ea"/>
                <a:cs typeface="Calibri"/>
                <a:sym typeface="Calibri"/>
              </a:rPr>
              <a:t> чат Эффективная начальная школа</a:t>
            </a:r>
          </a:p>
          <a:p>
            <a:pPr marL="0" indent="0">
              <a:lnSpc>
                <a:spcPct val="100000"/>
              </a:lnSpc>
              <a:spcBef>
                <a:spcPts val="1200"/>
              </a:spcBef>
              <a:buFont typeface="Arial" panose="020B0604020202020204" pitchFamily="34" charset="0"/>
              <a:buNone/>
            </a:pPr>
            <a:r>
              <a:rPr lang="en-US" sz="2400" dirty="0">
                <a:solidFill>
                  <a:prstClr val="black">
                    <a:lumMod val="75000"/>
                    <a:lumOff val="25000"/>
                  </a:prstClr>
                </a:solidFill>
                <a:latin typeface="Calibri"/>
                <a:hlinkClick r:id="rId4"/>
              </a:rPr>
              <a:t>https://t.me/+16Da7791RydhMDcy</a:t>
            </a:r>
            <a:r>
              <a:rPr lang="ru-RU" sz="2400" dirty="0">
                <a:solidFill>
                  <a:prstClr val="black">
                    <a:lumMod val="75000"/>
                    <a:lumOff val="25000"/>
                  </a:prstClr>
                </a:solidFill>
                <a:latin typeface="Calibri"/>
              </a:rPr>
              <a:t> </a:t>
            </a:r>
          </a:p>
        </p:txBody>
      </p:sp>
    </p:spTree>
    <p:extLst>
      <p:ext uri="{BB962C8B-B14F-4D97-AF65-F5344CB8AC3E}">
        <p14:creationId xmlns:p14="http://schemas.microsoft.com/office/powerpoint/2010/main" val="381936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3C8DE-695C-4E37-BF37-611C7008F68E}"/>
              </a:ext>
            </a:extLst>
          </p:cNvPr>
          <p:cNvSpPr txBox="1"/>
          <p:nvPr/>
        </p:nvSpPr>
        <p:spPr>
          <a:xfrm>
            <a:off x="865852" y="1466674"/>
            <a:ext cx="10460294" cy="1200329"/>
          </a:xfrm>
          <a:prstGeom prst="rect">
            <a:avLst/>
          </a:prstGeom>
          <a:noFill/>
        </p:spPr>
        <p:txBody>
          <a:bodyPr wrap="square">
            <a:spAutoFit/>
          </a:bodyPr>
          <a:lstStyle/>
          <a:p>
            <a:pPr algn="l" rtl="0"/>
            <a:r>
              <a:rPr lang="ru-RU" sz="2400" kern="1200" dirty="0">
                <a:solidFill>
                  <a:prstClr val="black"/>
                </a:solidFill>
                <a:latin typeface="Calibri" panose="020F0502020204030204"/>
                <a:ea typeface="+mn-ea"/>
                <a:cs typeface="+mn-cs"/>
              </a:rPr>
              <a:t>Наибольшие трудности при определении расположения объектов в пространстве: слева, справа, между; распознавании верных (истинных) и неверных (ложных) высказываний относительно заданного основания.</a:t>
            </a:r>
          </a:p>
        </p:txBody>
      </p:sp>
      <p:pic>
        <p:nvPicPr>
          <p:cNvPr id="4" name="Рисунок 3">
            <a:extLst>
              <a:ext uri="{FF2B5EF4-FFF2-40B4-BE49-F238E27FC236}">
                <a16:creationId xmlns:a16="http://schemas.microsoft.com/office/drawing/2014/main" id="{8C9E9E7E-74AF-4DA7-9B49-9E5060B93246}"/>
              </a:ext>
            </a:extLst>
          </p:cNvPr>
          <p:cNvPicPr>
            <a:picLocks noChangeAspect="1"/>
          </p:cNvPicPr>
          <p:nvPr/>
        </p:nvPicPr>
        <p:blipFill>
          <a:blip r:embed="rId2"/>
          <a:stretch>
            <a:fillRect/>
          </a:stretch>
        </p:blipFill>
        <p:spPr>
          <a:xfrm>
            <a:off x="865853" y="2929179"/>
            <a:ext cx="4619221" cy="2293459"/>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id="{C4A6729E-1715-430C-84DD-CDFE8D734A7C}"/>
              </a:ext>
            </a:extLst>
          </p:cNvPr>
          <p:cNvPicPr>
            <a:picLocks noChangeAspect="1"/>
          </p:cNvPicPr>
          <p:nvPr/>
        </p:nvPicPr>
        <p:blipFill>
          <a:blip r:embed="rId3"/>
          <a:stretch>
            <a:fillRect/>
          </a:stretch>
        </p:blipFill>
        <p:spPr>
          <a:xfrm>
            <a:off x="5683199" y="2929179"/>
            <a:ext cx="5642947" cy="2933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85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55">
            <a:extLst>
              <a:ext uri="{FF2B5EF4-FFF2-40B4-BE49-F238E27FC236}">
                <a16:creationId xmlns:a16="http://schemas.microsoft.com/office/drawing/2014/main" id="{51194DD0-D568-4052-A5E3-AFEC34B71A2F}"/>
              </a:ext>
            </a:extLst>
          </p:cNvPr>
          <p:cNvSpPr/>
          <p:nvPr/>
        </p:nvSpPr>
        <p:spPr>
          <a:xfrm>
            <a:off x="3275102" y="473767"/>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Адресные рекомендации</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
        <p:nvSpPr>
          <p:cNvPr id="3" name="Объект 2">
            <a:extLst>
              <a:ext uri="{FF2B5EF4-FFF2-40B4-BE49-F238E27FC236}">
                <a16:creationId xmlns:a16="http://schemas.microsoft.com/office/drawing/2014/main" id="{C92BE3AF-D252-4B2D-86FE-6428E87646F1}"/>
              </a:ext>
            </a:extLst>
          </p:cNvPr>
          <p:cNvSpPr txBox="1">
            <a:spLocks/>
          </p:cNvSpPr>
          <p:nvPr/>
        </p:nvSpPr>
        <p:spPr>
          <a:xfrm>
            <a:off x="471237" y="1214475"/>
            <a:ext cx="11249525" cy="484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ru-RU" sz="1600" b="1" dirty="0">
                <a:solidFill>
                  <a:srgbClr val="1D3152"/>
                </a:solidFill>
                <a:ea typeface="+mj-ea"/>
                <a:cs typeface="Calibri"/>
              </a:rPr>
              <a:t>Заместителям директора по учебно-воспитательной работе и методистам:</a:t>
            </a:r>
          </a:p>
          <a:p>
            <a:pPr marL="0" lvl="0" indent="0">
              <a:lnSpc>
                <a:spcPct val="100000"/>
              </a:lnSpc>
              <a:spcBef>
                <a:spcPts val="600"/>
              </a:spcBef>
              <a:buNone/>
              <a:tabLst>
                <a:tab pos="265113" algn="l"/>
              </a:tabLst>
              <a:defRPr/>
            </a:pPr>
            <a:r>
              <a:rPr lang="ru-RU" sz="1600" dirty="0">
                <a:solidFill>
                  <a:sysClr val="windowText" lastClr="000000"/>
                </a:solidFill>
              </a:rPr>
              <a:t>1.	Организовать проведение промежуточных срезовых работ, направленных на выявление у обучающихся уровня сформированности умений в соответствии с выявленными дефицитами в динамике. </a:t>
            </a:r>
          </a:p>
          <a:p>
            <a:pPr marL="0" lvl="0" indent="0">
              <a:lnSpc>
                <a:spcPct val="100000"/>
              </a:lnSpc>
              <a:spcBef>
                <a:spcPts val="600"/>
              </a:spcBef>
              <a:buNone/>
              <a:tabLst>
                <a:tab pos="265113" algn="l"/>
              </a:tabLst>
              <a:defRPr/>
            </a:pPr>
            <a:r>
              <a:rPr lang="ru-RU" sz="1600" dirty="0">
                <a:solidFill>
                  <a:sysClr val="windowText" lastClr="000000"/>
                </a:solidFill>
              </a:rPr>
              <a:t>2.	Продолжить реализацию модели внеурочной деятельности по математике, как эффективной модели, направленной в том числе на ликвидацию выявленных дефицитов.</a:t>
            </a:r>
          </a:p>
          <a:p>
            <a:pPr marL="0" lvl="0" indent="0">
              <a:lnSpc>
                <a:spcPct val="100000"/>
              </a:lnSpc>
              <a:spcBef>
                <a:spcPts val="600"/>
              </a:spcBef>
              <a:buNone/>
              <a:tabLst>
                <a:tab pos="265113" algn="l"/>
              </a:tabLst>
              <a:defRPr/>
            </a:pPr>
            <a:r>
              <a:rPr lang="ru-RU" sz="1600" dirty="0">
                <a:solidFill>
                  <a:sysClr val="windowText" lastClr="000000"/>
                </a:solidFill>
              </a:rPr>
              <a:t>3.	При посещении уроков математики контролировать обязательное включение в урок приёмов, направленных на формирование логических действий, как отдельных заданий или приёмов в рамках заданий, предложенных учебником.</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ru-RU" sz="1600" b="1" dirty="0">
              <a:solidFill>
                <a:srgbClr val="1D3152"/>
              </a:solidFill>
              <a:ea typeface="+mj-ea"/>
              <a:cs typeface="Calibri"/>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ru-RU" sz="1600" b="1" dirty="0">
                <a:solidFill>
                  <a:srgbClr val="1D3152"/>
                </a:solidFill>
                <a:ea typeface="+mj-ea"/>
                <a:cs typeface="Calibri"/>
              </a:rPr>
              <a:t>Учителям: </a:t>
            </a:r>
          </a:p>
          <a:p>
            <a:pPr marL="0" lvl="0" indent="0">
              <a:lnSpc>
                <a:spcPct val="100000"/>
              </a:lnSpc>
              <a:spcBef>
                <a:spcPts val="600"/>
              </a:spcBef>
              <a:buNone/>
              <a:tabLst>
                <a:tab pos="265113" algn="l"/>
              </a:tabLst>
              <a:defRPr/>
            </a:pPr>
            <a:r>
              <a:rPr lang="ru-RU" sz="1600" dirty="0">
                <a:solidFill>
                  <a:sysClr val="windowText" lastClr="000000"/>
                </a:solidFill>
              </a:rPr>
              <a:t>1.	Систематически включать в урок математики задания, направленные на ликвидацию конкретных дефицитов, выявленных в ходе написания проверочной работы или подготовке к ней. </a:t>
            </a:r>
          </a:p>
          <a:p>
            <a:pPr marL="0" lvl="0" indent="0">
              <a:lnSpc>
                <a:spcPct val="100000"/>
              </a:lnSpc>
              <a:spcBef>
                <a:spcPts val="600"/>
              </a:spcBef>
              <a:buNone/>
              <a:tabLst>
                <a:tab pos="265113" algn="l"/>
              </a:tabLst>
              <a:defRPr/>
            </a:pPr>
            <a:r>
              <a:rPr lang="ru-RU" sz="1600" dirty="0">
                <a:solidFill>
                  <a:sysClr val="windowText" lastClr="000000"/>
                </a:solidFill>
              </a:rPr>
              <a:t>2.	Систематически включать в урок математики задания, направленные на формирование логических действий, как отдельных заданий или приёмов в рамках заданий, предложенных учебником (анализ каждого утверждения по порядку, как детектив, с опорой на условия логической задачи, смысловое маркирование и др.)</a:t>
            </a:r>
          </a:p>
        </p:txBody>
      </p:sp>
      <p:cxnSp>
        <p:nvCxnSpPr>
          <p:cNvPr id="4" name="Прямая соединительная линия 3">
            <a:extLst>
              <a:ext uri="{FF2B5EF4-FFF2-40B4-BE49-F238E27FC236}">
                <a16:creationId xmlns:a16="http://schemas.microsoft.com/office/drawing/2014/main" id="{63BC8414-9C54-4E59-9B4D-827CBB274BD7}"/>
              </a:ext>
            </a:extLst>
          </p:cNvPr>
          <p:cNvCxnSpPr/>
          <p:nvPr/>
        </p:nvCxnSpPr>
        <p:spPr>
          <a:xfrm>
            <a:off x="471237" y="3429000"/>
            <a:ext cx="5157216"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054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EB2FB716-3579-47D8-9BC9-3D84D5C2E0C0}"/>
              </a:ext>
            </a:extLst>
          </p:cNvPr>
          <p:cNvSpPr txBox="1">
            <a:spLocks/>
          </p:cNvSpPr>
          <p:nvPr/>
        </p:nvSpPr>
        <p:spPr>
          <a:xfrm>
            <a:off x="838200" y="1223347"/>
            <a:ext cx="10515600" cy="1162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800" b="0" i="0" u="none" strike="noStrike" kern="1200" cap="none" spc="0" normalizeH="0" baseline="0" noProof="0" dirty="0">
                <a:ln>
                  <a:noFill/>
                </a:ln>
                <a:solidFill>
                  <a:sysClr val="windowText" lastClr="000000"/>
                </a:solidFill>
                <a:effectLst/>
                <a:uLnTx/>
                <a:uFillTx/>
                <a:ea typeface="+mn-ea"/>
                <a:cs typeface="+mn-cs"/>
              </a:rPr>
              <a:t>Проверочную работу выполняли 2972 обучающихся из 122 образовательных организаций. </a:t>
            </a:r>
          </a:p>
        </p:txBody>
      </p:sp>
      <p:sp>
        <p:nvSpPr>
          <p:cNvPr id="5" name="TextBox 4">
            <a:extLst>
              <a:ext uri="{FF2B5EF4-FFF2-40B4-BE49-F238E27FC236}">
                <a16:creationId xmlns:a16="http://schemas.microsoft.com/office/drawing/2014/main" id="{EFDAE30D-0FC6-4170-977B-D3CD8AB4FC3F}"/>
              </a:ext>
            </a:extLst>
          </p:cNvPr>
          <p:cNvSpPr txBox="1"/>
          <p:nvPr/>
        </p:nvSpPr>
        <p:spPr>
          <a:xfrm>
            <a:off x="838200" y="2577092"/>
            <a:ext cx="3935278" cy="867930"/>
          </a:xfrm>
          <a:prstGeom prst="rect">
            <a:avLst/>
          </a:prstGeom>
          <a:noFill/>
        </p:spPr>
        <p:txBody>
          <a:bodyPr wrap="square">
            <a:spAutoFit/>
          </a:bodyPr>
          <a:lstStyle/>
          <a:p>
            <a:pPr algn="l" rtl="0">
              <a:lnSpc>
                <a:spcPct val="90000"/>
              </a:lnSpc>
              <a:spcBef>
                <a:spcPts val="1000"/>
              </a:spcBef>
              <a:buFont typeface="Arial" panose="020B0604020202020204" pitchFamily="34" charset="0"/>
              <a:buNone/>
              <a:defRPr/>
            </a:pPr>
            <a:r>
              <a:rPr lang="ru-RU" sz="2800" kern="1200" dirty="0">
                <a:solidFill>
                  <a:prstClr val="black"/>
                </a:solidFill>
                <a:latin typeface="+mn-lt"/>
                <a:ea typeface="+mn-ea"/>
                <a:cs typeface="+mn-cs"/>
              </a:rPr>
              <a:t>С работой справились все 100% обучающихся.</a:t>
            </a:r>
          </a:p>
        </p:txBody>
      </p:sp>
      <p:graphicFrame>
        <p:nvGraphicFramePr>
          <p:cNvPr id="6" name="Диаграмма 5">
            <a:extLst>
              <a:ext uri="{FF2B5EF4-FFF2-40B4-BE49-F238E27FC236}">
                <a16:creationId xmlns:a16="http://schemas.microsoft.com/office/drawing/2014/main" id="{16F9AD23-76A5-4695-9FEF-0DF2CF0D7BB2}"/>
              </a:ext>
            </a:extLst>
          </p:cNvPr>
          <p:cNvGraphicFramePr/>
          <p:nvPr>
            <p:extLst>
              <p:ext uri="{D42A27DB-BD31-4B8C-83A1-F6EECF244321}">
                <p14:modId xmlns:p14="http://schemas.microsoft.com/office/powerpoint/2010/main" val="3249796212"/>
              </p:ext>
            </p:extLst>
          </p:nvPr>
        </p:nvGraphicFramePr>
        <p:xfrm>
          <a:off x="4648200" y="2077646"/>
          <a:ext cx="6705600" cy="3916754"/>
        </p:xfrm>
        <a:graphic>
          <a:graphicData uri="http://schemas.openxmlformats.org/drawingml/2006/chart">
            <c:chart xmlns:c="http://schemas.openxmlformats.org/drawingml/2006/chart" xmlns:r="http://schemas.openxmlformats.org/officeDocument/2006/relationships" r:id="rId2"/>
          </a:graphicData>
        </a:graphic>
      </p:graphicFrame>
      <p:sp>
        <p:nvSpPr>
          <p:cNvPr id="7" name="Shape 55">
            <a:extLst>
              <a:ext uri="{FF2B5EF4-FFF2-40B4-BE49-F238E27FC236}">
                <a16:creationId xmlns:a16="http://schemas.microsoft.com/office/drawing/2014/main" id="{8B129D5B-D871-49E9-A8ED-2D70D353A22F}"/>
              </a:ext>
            </a:extLst>
          </p:cNvPr>
          <p:cNvSpPr/>
          <p:nvPr/>
        </p:nvSpPr>
        <p:spPr>
          <a:xfrm>
            <a:off x="3253045" y="556134"/>
            <a:ext cx="5685910" cy="4801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nSpc>
                <a:spcPct val="90000"/>
              </a:lnSpc>
              <a:spcBef>
                <a:spcPts val="1000"/>
              </a:spcBef>
              <a:defRPr sz="3600" b="1">
                <a:solidFill>
                  <a:srgbClr val="1D3152"/>
                </a:solidFill>
                <a:latin typeface="Calibri"/>
                <a:ea typeface="Calibri"/>
                <a:cs typeface="Calibri"/>
                <a:sym typeface="Calibri"/>
              </a:defRPr>
            </a:lvl1pPr>
          </a:lstStyle>
          <a:p>
            <a:pPr marL="0" marR="0" lvl="0" indent="0" algn="ctr" defTabSz="914400" eaLnBrk="1" fontAlgn="auto" latinLnBrk="0" hangingPunct="1">
              <a:lnSpc>
                <a:spcPct val="90000"/>
              </a:lnSpc>
              <a:spcBef>
                <a:spcPts val="1000"/>
              </a:spcBef>
              <a:spcAft>
                <a:spcPts val="0"/>
              </a:spcAft>
              <a:buClrTx/>
              <a:buSzTx/>
              <a:buFontTx/>
              <a:buNone/>
              <a:tabLst/>
              <a:defRPr sz="1800" b="0">
                <a:solidFill>
                  <a:srgbClr val="000000"/>
                </a:solidFill>
              </a:defRPr>
            </a:pPr>
            <a:r>
              <a:rPr kumimoji="0" lang="ru-RU" sz="2800" b="1" i="0" u="none" strike="noStrike" kern="0" cap="none" spc="0" normalizeH="0" baseline="0" noProof="0" dirty="0">
                <a:ln>
                  <a:noFill/>
                </a:ln>
                <a:solidFill>
                  <a:srgbClr val="1D3152"/>
                </a:solidFill>
                <a:effectLst/>
                <a:uLnTx/>
                <a:uFillTx/>
                <a:latin typeface="+mj-lt"/>
                <a:cs typeface="Calibri"/>
                <a:sym typeface="Calibri"/>
              </a:rPr>
              <a:t>Русский язык</a:t>
            </a:r>
            <a:endParaRPr kumimoji="0" sz="2800" b="1" i="0" u="none" strike="noStrike" kern="0" cap="none" spc="0" normalizeH="0" baseline="0" noProof="0" dirty="0">
              <a:ln>
                <a:noFill/>
              </a:ln>
              <a:solidFill>
                <a:srgbClr val="1D3152"/>
              </a:solidFill>
              <a:effectLst/>
              <a:uLnTx/>
              <a:uFillTx/>
              <a:latin typeface="+mj-lt"/>
              <a:cs typeface="Calibri"/>
              <a:sym typeface="Calibri"/>
            </a:endParaRPr>
          </a:p>
        </p:txBody>
      </p:sp>
    </p:spTree>
    <p:extLst>
      <p:ext uri="{BB962C8B-B14F-4D97-AF65-F5344CB8AC3E}">
        <p14:creationId xmlns:p14="http://schemas.microsoft.com/office/powerpoint/2010/main" val="4108808817"/>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472C4"/>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472C4"/>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2948</TotalTime>
  <Words>3530</Words>
  <Application>Microsoft Office PowerPoint</Application>
  <PresentationFormat>Широкоэкранный</PresentationFormat>
  <Paragraphs>475</Paragraphs>
  <Slides>66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66</vt:i4>
      </vt:variant>
    </vt:vector>
  </HeadingPairs>
  <TitlesOfParts>
    <vt:vector size="77" baseType="lpstr">
      <vt:lpstr>Arial</vt:lpstr>
      <vt:lpstr>Calibri</vt:lpstr>
      <vt:lpstr>Calibri Light</vt:lpstr>
      <vt:lpstr>DIN Condensed Light</vt:lpstr>
      <vt:lpstr>Helvetica</vt:lpstr>
      <vt:lpstr>Helvetica Neue</vt:lpstr>
      <vt:lpstr>Montserrat</vt:lpstr>
      <vt:lpstr>Times New Roman</vt:lpstr>
      <vt:lpstr>Wingdings</vt:lpstr>
      <vt:lpstr>1_Тема Office</vt:lpstr>
      <vt:lpstr>2_Тема Office</vt:lpstr>
      <vt:lpstr>Презентация PowerPoint</vt:lpstr>
      <vt:lpstr>Итоги проверочных работ за 1-й класс  по проекту «Эффективная начальная школа»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Организация промежуточной аттестации в 4 классе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Аналитика результатов выполнения тестов РИКУ</vt:lpstr>
      <vt:lpstr>Аналитический отчет о результатах выполнения РИКУ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НАПРАВЛЕНИЯ МЕТОДИЧЕСКОЙ РАБОТЫ методического сопровождения педагогов на уровне образовательной организации</vt:lpstr>
      <vt:lpstr>НАПРАВЛЕНИЯ МЕТОДИЧЕСКОЙ РАБОТЫ методического сопровождения педагогов на уровне образовательной организации</vt:lpstr>
      <vt:lpstr>НАПРАВЛЕНИЯ МЕТОДИЧЕСКОЙ РАБОТЫ методического сопровождения педагогов на уровне образовательной организации</vt:lpstr>
      <vt:lpstr>НАПРАВЛЕНИЯ МЕТОДИЧЕСКОЙ РАБОТЫ методического сопровождения педагогов на уровне образовательной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Мониторинг деятельности ЭНШ  2025-2026 учебного года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Топал Елена Константиновна</dc:creator>
  <cp:lastModifiedBy>CNPPM-1</cp:lastModifiedBy>
  <cp:revision>312</cp:revision>
  <dcterms:modified xsi:type="dcterms:W3CDTF">2026-03-04T10:40:11Z</dcterms:modified>
</cp:coreProperties>
</file>