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66" r:id="rId5"/>
    <p:sldId id="267" r:id="rId6"/>
    <p:sldId id="286" r:id="rId7"/>
    <p:sldId id="268" r:id="rId8"/>
    <p:sldId id="287" r:id="rId9"/>
    <p:sldId id="288" r:id="rId10"/>
    <p:sldId id="269" r:id="rId11"/>
    <p:sldId id="270" r:id="rId12"/>
    <p:sldId id="289" r:id="rId13"/>
    <p:sldId id="271" r:id="rId14"/>
    <p:sldId id="281" r:id="rId15"/>
    <p:sldId id="294" r:id="rId16"/>
    <p:sldId id="292" r:id="rId17"/>
    <p:sldId id="293" r:id="rId18"/>
    <p:sldId id="290" r:id="rId19"/>
    <p:sldId id="284" r:id="rId20"/>
    <p:sldId id="285" r:id="rId21"/>
    <p:sldId id="295" r:id="rId22"/>
    <p:sldId id="296" r:id="rId23"/>
    <p:sldId id="264"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9" d="100"/>
          <a:sy n="69" d="100"/>
        </p:scale>
        <p:origin x="16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56B2E6-5E7C-49A2-8D9B-70459DB4B79E}"/>
              </a:ext>
            </a:extLst>
          </p:cNvPr>
          <p:cNvSpPr>
            <a:spLocks noGrp="1"/>
          </p:cNvSpPr>
          <p:nvPr>
            <p:ph type="ctrTitle"/>
          </p:nvPr>
        </p:nvSpPr>
        <p:spPr>
          <a:xfrm>
            <a:off x="4689986" y="1122363"/>
            <a:ext cx="5978013" cy="2387600"/>
          </a:xfrm>
        </p:spPr>
        <p:txBody>
          <a:bodyPr anchor="b"/>
          <a:lstStyle>
            <a:lvl1pPr algn="ctr">
              <a:defRPr sz="6000"/>
            </a:lvl1pPr>
          </a:lstStyle>
          <a:p>
            <a:r>
              <a:rPr lang="ru-RU" dirty="0"/>
              <a:t>Образец заголовка</a:t>
            </a:r>
          </a:p>
        </p:txBody>
      </p:sp>
      <p:sp>
        <p:nvSpPr>
          <p:cNvPr id="3" name="Подзаголовок 2">
            <a:extLst>
              <a:ext uri="{FF2B5EF4-FFF2-40B4-BE49-F238E27FC236}">
                <a16:creationId xmlns:a16="http://schemas.microsoft.com/office/drawing/2014/main" id="{F5E3DC2B-B133-46D9-9848-C04B60C9C1E0}"/>
              </a:ext>
            </a:extLst>
          </p:cNvPr>
          <p:cNvSpPr>
            <a:spLocks noGrp="1"/>
          </p:cNvSpPr>
          <p:nvPr>
            <p:ph type="subTitle" idx="1"/>
          </p:nvPr>
        </p:nvSpPr>
        <p:spPr>
          <a:xfrm>
            <a:off x="4689986" y="3602038"/>
            <a:ext cx="5978014" cy="1655762"/>
          </a:xfrm>
        </p:spPr>
        <p:txBody>
          <a:bodyPr>
            <a:normAutofit/>
          </a:bodyPr>
          <a:lstStyle>
            <a:lvl1pPr marL="0" indent="0" algn="r">
              <a:lnSpc>
                <a:spcPct val="100000"/>
              </a:lnSpc>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4" name="Дата 3">
            <a:extLst>
              <a:ext uri="{FF2B5EF4-FFF2-40B4-BE49-F238E27FC236}">
                <a16:creationId xmlns:a16="http://schemas.microsoft.com/office/drawing/2014/main" id="{0F7F8351-E7B2-4D62-9499-887C857846C3}"/>
              </a:ext>
            </a:extLst>
          </p:cNvPr>
          <p:cNvSpPr>
            <a:spLocks noGrp="1"/>
          </p:cNvSpPr>
          <p:nvPr>
            <p:ph type="dt" sz="half" idx="10"/>
          </p:nvPr>
        </p:nvSpPr>
        <p:spPr/>
        <p:txBody>
          <a:bodyPr/>
          <a:lstStyle/>
          <a:p>
            <a:fld id="{A77201D2-7283-415B-B336-B76FE91CBAA0}" type="datetimeFigureOut">
              <a:rPr lang="ru-RU" smtClean="0"/>
              <a:t>27.02.2026</a:t>
            </a:fld>
            <a:endParaRPr lang="ru-RU"/>
          </a:p>
        </p:txBody>
      </p:sp>
      <p:sp>
        <p:nvSpPr>
          <p:cNvPr id="5" name="Нижний колонтитул 4">
            <a:extLst>
              <a:ext uri="{FF2B5EF4-FFF2-40B4-BE49-F238E27FC236}">
                <a16:creationId xmlns:a16="http://schemas.microsoft.com/office/drawing/2014/main" id="{8F97D553-05E4-4861-A7F9-9BD4FB365CC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2BDAC33-B932-44B2-BDF0-498CA9243F7B}"/>
              </a:ext>
            </a:extLst>
          </p:cNvPr>
          <p:cNvSpPr>
            <a:spLocks noGrp="1"/>
          </p:cNvSpPr>
          <p:nvPr>
            <p:ph type="sldNum" sz="quarter" idx="12"/>
          </p:nvPr>
        </p:nvSpPr>
        <p:spPr/>
        <p:txBody>
          <a:bodyPr/>
          <a:lstStyle/>
          <a:p>
            <a:fld id="{2F7AD83F-DA2E-4E61-82F8-4005FA69B455}" type="slidenum">
              <a:rPr lang="ru-RU" smtClean="0"/>
              <a:t>‹#›</a:t>
            </a:fld>
            <a:endParaRPr lang="ru-RU"/>
          </a:p>
        </p:txBody>
      </p:sp>
    </p:spTree>
    <p:extLst>
      <p:ext uri="{BB962C8B-B14F-4D97-AF65-F5344CB8AC3E}">
        <p14:creationId xmlns:p14="http://schemas.microsoft.com/office/powerpoint/2010/main" val="1073811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142D01-7AF8-4B7E-9FF2-94863F60CA4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BD5C343-0BA8-42BC-A8DD-E5CBC7EB1C0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7CDB04F-2AE3-42A0-8546-10E57391F306}"/>
              </a:ext>
            </a:extLst>
          </p:cNvPr>
          <p:cNvSpPr>
            <a:spLocks noGrp="1"/>
          </p:cNvSpPr>
          <p:nvPr>
            <p:ph type="dt" sz="half" idx="10"/>
          </p:nvPr>
        </p:nvSpPr>
        <p:spPr/>
        <p:txBody>
          <a:bodyPr/>
          <a:lstStyle/>
          <a:p>
            <a:fld id="{A77201D2-7283-415B-B336-B76FE91CBAA0}" type="datetimeFigureOut">
              <a:rPr lang="ru-RU" smtClean="0"/>
              <a:t>27.02.2026</a:t>
            </a:fld>
            <a:endParaRPr lang="ru-RU"/>
          </a:p>
        </p:txBody>
      </p:sp>
      <p:sp>
        <p:nvSpPr>
          <p:cNvPr id="5" name="Нижний колонтитул 4">
            <a:extLst>
              <a:ext uri="{FF2B5EF4-FFF2-40B4-BE49-F238E27FC236}">
                <a16:creationId xmlns:a16="http://schemas.microsoft.com/office/drawing/2014/main" id="{48A18551-A623-4191-8A4E-218D0A2763E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51AC3A5-F4D7-47AE-9FEC-D7A82F53673E}"/>
              </a:ext>
            </a:extLst>
          </p:cNvPr>
          <p:cNvSpPr>
            <a:spLocks noGrp="1"/>
          </p:cNvSpPr>
          <p:nvPr>
            <p:ph type="sldNum" sz="quarter" idx="12"/>
          </p:nvPr>
        </p:nvSpPr>
        <p:spPr/>
        <p:txBody>
          <a:bodyPr/>
          <a:lstStyle/>
          <a:p>
            <a:fld id="{2F7AD83F-DA2E-4E61-82F8-4005FA69B455}" type="slidenum">
              <a:rPr lang="ru-RU" smtClean="0"/>
              <a:t>‹#›</a:t>
            </a:fld>
            <a:endParaRPr lang="ru-RU"/>
          </a:p>
        </p:txBody>
      </p:sp>
    </p:spTree>
    <p:extLst>
      <p:ext uri="{BB962C8B-B14F-4D97-AF65-F5344CB8AC3E}">
        <p14:creationId xmlns:p14="http://schemas.microsoft.com/office/powerpoint/2010/main" val="273002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CBAD08C9-87CD-40F1-9D1E-979B2768351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806C1DE5-55AF-409F-B0B8-24C731E18FA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96EEA8D-94F2-43CF-AD78-00F38058DE5B}"/>
              </a:ext>
            </a:extLst>
          </p:cNvPr>
          <p:cNvSpPr>
            <a:spLocks noGrp="1"/>
          </p:cNvSpPr>
          <p:nvPr>
            <p:ph type="dt" sz="half" idx="10"/>
          </p:nvPr>
        </p:nvSpPr>
        <p:spPr/>
        <p:txBody>
          <a:bodyPr/>
          <a:lstStyle/>
          <a:p>
            <a:fld id="{A77201D2-7283-415B-B336-B76FE91CBAA0}" type="datetimeFigureOut">
              <a:rPr lang="ru-RU" smtClean="0"/>
              <a:t>27.02.2026</a:t>
            </a:fld>
            <a:endParaRPr lang="ru-RU"/>
          </a:p>
        </p:txBody>
      </p:sp>
      <p:sp>
        <p:nvSpPr>
          <p:cNvPr id="5" name="Нижний колонтитул 4">
            <a:extLst>
              <a:ext uri="{FF2B5EF4-FFF2-40B4-BE49-F238E27FC236}">
                <a16:creationId xmlns:a16="http://schemas.microsoft.com/office/drawing/2014/main" id="{E09C0DB0-75E3-4463-A507-2236C452A39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5024648-0137-40A9-B9F2-67310A017E34}"/>
              </a:ext>
            </a:extLst>
          </p:cNvPr>
          <p:cNvSpPr>
            <a:spLocks noGrp="1"/>
          </p:cNvSpPr>
          <p:nvPr>
            <p:ph type="sldNum" sz="quarter" idx="12"/>
          </p:nvPr>
        </p:nvSpPr>
        <p:spPr/>
        <p:txBody>
          <a:bodyPr/>
          <a:lstStyle/>
          <a:p>
            <a:fld id="{2F7AD83F-DA2E-4E61-82F8-4005FA69B455}" type="slidenum">
              <a:rPr lang="ru-RU" smtClean="0"/>
              <a:t>‹#›</a:t>
            </a:fld>
            <a:endParaRPr lang="ru-RU"/>
          </a:p>
        </p:txBody>
      </p:sp>
    </p:spTree>
    <p:extLst>
      <p:ext uri="{BB962C8B-B14F-4D97-AF65-F5344CB8AC3E}">
        <p14:creationId xmlns:p14="http://schemas.microsoft.com/office/powerpoint/2010/main" val="1869211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1E01DF-C898-4DC8-8DE3-81F5AE8C1DCA}"/>
              </a:ext>
            </a:extLst>
          </p:cNvPr>
          <p:cNvSpPr>
            <a:spLocks noGrp="1"/>
          </p:cNvSpPr>
          <p:nvPr>
            <p:ph type="title"/>
          </p:nvPr>
        </p:nvSpPr>
        <p:spPr>
          <a:xfrm>
            <a:off x="2462981" y="719086"/>
            <a:ext cx="6619568" cy="1325563"/>
          </a:xfrm>
        </p:spPr>
        <p:txBody>
          <a:bodyPr>
            <a:normAutofit/>
          </a:bodyPr>
          <a:lstStyle>
            <a:lvl1pPr>
              <a:defRPr sz="4400">
                <a:solidFill>
                  <a:schemeClr val="bg1"/>
                </a:solidFill>
              </a:defRPr>
            </a:lvl1pPr>
          </a:lstStyle>
          <a:p>
            <a:r>
              <a:rPr lang="ru-RU" dirty="0"/>
              <a:t>Образец заголовка</a:t>
            </a:r>
          </a:p>
        </p:txBody>
      </p:sp>
      <p:sp>
        <p:nvSpPr>
          <p:cNvPr id="3" name="Дата 2">
            <a:extLst>
              <a:ext uri="{FF2B5EF4-FFF2-40B4-BE49-F238E27FC236}">
                <a16:creationId xmlns:a16="http://schemas.microsoft.com/office/drawing/2014/main" id="{DE5EAD28-AFD6-40C1-B82A-CB3472504188}"/>
              </a:ext>
            </a:extLst>
          </p:cNvPr>
          <p:cNvSpPr>
            <a:spLocks noGrp="1"/>
          </p:cNvSpPr>
          <p:nvPr>
            <p:ph type="dt" sz="half" idx="10"/>
          </p:nvPr>
        </p:nvSpPr>
        <p:spPr/>
        <p:txBody>
          <a:bodyPr/>
          <a:lstStyle/>
          <a:p>
            <a:fld id="{A77201D2-7283-415B-B336-B76FE91CBAA0}" type="datetimeFigureOut">
              <a:rPr lang="ru-RU" smtClean="0"/>
              <a:t>27.02.2026</a:t>
            </a:fld>
            <a:endParaRPr lang="ru-RU"/>
          </a:p>
        </p:txBody>
      </p:sp>
      <p:sp>
        <p:nvSpPr>
          <p:cNvPr id="4" name="Нижний колонтитул 3">
            <a:extLst>
              <a:ext uri="{FF2B5EF4-FFF2-40B4-BE49-F238E27FC236}">
                <a16:creationId xmlns:a16="http://schemas.microsoft.com/office/drawing/2014/main" id="{F70A0F88-552D-448F-9490-C75082275F3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141997F4-C98D-4085-BC73-0D30164E2106}"/>
              </a:ext>
            </a:extLst>
          </p:cNvPr>
          <p:cNvSpPr>
            <a:spLocks noGrp="1"/>
          </p:cNvSpPr>
          <p:nvPr>
            <p:ph type="sldNum" sz="quarter" idx="12"/>
          </p:nvPr>
        </p:nvSpPr>
        <p:spPr/>
        <p:txBody>
          <a:bodyPr/>
          <a:lstStyle/>
          <a:p>
            <a:fld id="{2F7AD83F-DA2E-4E61-82F8-4005FA69B455}" type="slidenum">
              <a:rPr lang="ru-RU" smtClean="0"/>
              <a:t>‹#›</a:t>
            </a:fld>
            <a:endParaRPr lang="ru-RU"/>
          </a:p>
        </p:txBody>
      </p:sp>
    </p:spTree>
    <p:extLst>
      <p:ext uri="{BB962C8B-B14F-4D97-AF65-F5344CB8AC3E}">
        <p14:creationId xmlns:p14="http://schemas.microsoft.com/office/powerpoint/2010/main" val="1677413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9A2FAC6-8E32-4F06-A5F1-CA62832D68BA}"/>
              </a:ext>
            </a:extLst>
          </p:cNvPr>
          <p:cNvSpPr>
            <a:spLocks noGrp="1"/>
          </p:cNvSpPr>
          <p:nvPr>
            <p:ph type="dt" sz="half" idx="10"/>
          </p:nvPr>
        </p:nvSpPr>
        <p:spPr/>
        <p:txBody>
          <a:bodyPr/>
          <a:lstStyle/>
          <a:p>
            <a:fld id="{A77201D2-7283-415B-B336-B76FE91CBAA0}" type="datetimeFigureOut">
              <a:rPr lang="ru-RU" smtClean="0"/>
              <a:t>27.02.2026</a:t>
            </a:fld>
            <a:endParaRPr lang="ru-RU"/>
          </a:p>
        </p:txBody>
      </p:sp>
      <p:sp>
        <p:nvSpPr>
          <p:cNvPr id="3" name="Нижний колонтитул 2">
            <a:extLst>
              <a:ext uri="{FF2B5EF4-FFF2-40B4-BE49-F238E27FC236}">
                <a16:creationId xmlns:a16="http://schemas.microsoft.com/office/drawing/2014/main" id="{F907E636-F1CC-4D8A-8425-7DA64828961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4D6FBDD-8E4C-4C40-995D-C28C2C401403}"/>
              </a:ext>
            </a:extLst>
          </p:cNvPr>
          <p:cNvSpPr>
            <a:spLocks noGrp="1"/>
          </p:cNvSpPr>
          <p:nvPr>
            <p:ph type="sldNum" sz="quarter" idx="12"/>
          </p:nvPr>
        </p:nvSpPr>
        <p:spPr/>
        <p:txBody>
          <a:bodyPr/>
          <a:lstStyle/>
          <a:p>
            <a:fld id="{2F7AD83F-DA2E-4E61-82F8-4005FA69B455}" type="slidenum">
              <a:rPr lang="ru-RU" smtClean="0"/>
              <a:t>‹#›</a:t>
            </a:fld>
            <a:endParaRPr lang="ru-RU"/>
          </a:p>
        </p:txBody>
      </p:sp>
    </p:spTree>
    <p:extLst>
      <p:ext uri="{BB962C8B-B14F-4D97-AF65-F5344CB8AC3E}">
        <p14:creationId xmlns:p14="http://schemas.microsoft.com/office/powerpoint/2010/main" val="3711217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B95344-D359-4394-BD7F-6A6C55A940C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11846A6-23D6-4282-B4BE-DA68CACCA3D1}"/>
              </a:ext>
            </a:extLst>
          </p:cNvPr>
          <p:cNvSpPr>
            <a:spLocks noGrp="1"/>
          </p:cNvSpPr>
          <p:nvPr>
            <p:ph idx="1"/>
          </p:nvPr>
        </p:nvSpPr>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a:extLst>
              <a:ext uri="{FF2B5EF4-FFF2-40B4-BE49-F238E27FC236}">
                <a16:creationId xmlns:a16="http://schemas.microsoft.com/office/drawing/2014/main" id="{5CCB708E-F5D3-4AB5-92AC-2E0BCAA835A3}"/>
              </a:ext>
            </a:extLst>
          </p:cNvPr>
          <p:cNvSpPr>
            <a:spLocks noGrp="1"/>
          </p:cNvSpPr>
          <p:nvPr>
            <p:ph type="dt" sz="half" idx="10"/>
          </p:nvPr>
        </p:nvSpPr>
        <p:spPr/>
        <p:txBody>
          <a:bodyPr/>
          <a:lstStyle/>
          <a:p>
            <a:fld id="{A77201D2-7283-415B-B336-B76FE91CBAA0}" type="datetimeFigureOut">
              <a:rPr lang="ru-RU" smtClean="0"/>
              <a:t>27.02.2026</a:t>
            </a:fld>
            <a:endParaRPr lang="ru-RU"/>
          </a:p>
        </p:txBody>
      </p:sp>
      <p:sp>
        <p:nvSpPr>
          <p:cNvPr id="5" name="Нижний колонтитул 4">
            <a:extLst>
              <a:ext uri="{FF2B5EF4-FFF2-40B4-BE49-F238E27FC236}">
                <a16:creationId xmlns:a16="http://schemas.microsoft.com/office/drawing/2014/main" id="{D423E8EE-5E5C-42D9-B9F8-2FDC1D11D9D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B77C7B0-A966-4444-AAAE-8E838191DDBB}"/>
              </a:ext>
            </a:extLst>
          </p:cNvPr>
          <p:cNvSpPr>
            <a:spLocks noGrp="1"/>
          </p:cNvSpPr>
          <p:nvPr>
            <p:ph type="sldNum" sz="quarter" idx="12"/>
          </p:nvPr>
        </p:nvSpPr>
        <p:spPr/>
        <p:txBody>
          <a:bodyPr/>
          <a:lstStyle/>
          <a:p>
            <a:fld id="{2F7AD83F-DA2E-4E61-82F8-4005FA69B455}" type="slidenum">
              <a:rPr lang="ru-RU" smtClean="0"/>
              <a:t>‹#›</a:t>
            </a:fld>
            <a:endParaRPr lang="ru-RU"/>
          </a:p>
        </p:txBody>
      </p:sp>
    </p:spTree>
    <p:extLst>
      <p:ext uri="{BB962C8B-B14F-4D97-AF65-F5344CB8AC3E}">
        <p14:creationId xmlns:p14="http://schemas.microsoft.com/office/powerpoint/2010/main" val="14883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C90B74-DCD4-4E37-AA47-80EB6087118D}"/>
              </a:ext>
            </a:extLst>
          </p:cNvPr>
          <p:cNvSpPr>
            <a:spLocks noGrp="1"/>
          </p:cNvSpPr>
          <p:nvPr>
            <p:ph type="title"/>
          </p:nvPr>
        </p:nvSpPr>
        <p:spPr>
          <a:xfrm>
            <a:off x="831850" y="1709738"/>
            <a:ext cx="10515600" cy="2852737"/>
          </a:xfrm>
        </p:spPr>
        <p:txBody>
          <a:bodyPr anchor="b"/>
          <a:lstStyle>
            <a:lvl1pPr>
              <a:defRPr sz="6000"/>
            </a:lvl1pPr>
          </a:lstStyle>
          <a:p>
            <a:r>
              <a:rPr lang="ru-RU" dirty="0"/>
              <a:t>Образец заголовка</a:t>
            </a:r>
          </a:p>
        </p:txBody>
      </p:sp>
      <p:sp>
        <p:nvSpPr>
          <p:cNvPr id="3" name="Текст 2">
            <a:extLst>
              <a:ext uri="{FF2B5EF4-FFF2-40B4-BE49-F238E27FC236}">
                <a16:creationId xmlns:a16="http://schemas.microsoft.com/office/drawing/2014/main" id="{BC4B226B-1253-478D-83F8-B80BB83EB9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A2C5938-1441-40FB-A232-B8947BBB899C}"/>
              </a:ext>
            </a:extLst>
          </p:cNvPr>
          <p:cNvSpPr>
            <a:spLocks noGrp="1"/>
          </p:cNvSpPr>
          <p:nvPr>
            <p:ph type="dt" sz="half" idx="10"/>
          </p:nvPr>
        </p:nvSpPr>
        <p:spPr/>
        <p:txBody>
          <a:bodyPr/>
          <a:lstStyle/>
          <a:p>
            <a:fld id="{A77201D2-7283-415B-B336-B76FE91CBAA0}" type="datetimeFigureOut">
              <a:rPr lang="ru-RU" smtClean="0"/>
              <a:t>27.02.2026</a:t>
            </a:fld>
            <a:endParaRPr lang="ru-RU"/>
          </a:p>
        </p:txBody>
      </p:sp>
      <p:sp>
        <p:nvSpPr>
          <p:cNvPr id="5" name="Нижний колонтитул 4">
            <a:extLst>
              <a:ext uri="{FF2B5EF4-FFF2-40B4-BE49-F238E27FC236}">
                <a16:creationId xmlns:a16="http://schemas.microsoft.com/office/drawing/2014/main" id="{C8F29612-04EA-4B30-A4D1-478ABE4C175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A092618-140F-496A-B124-04EA425B3B13}"/>
              </a:ext>
            </a:extLst>
          </p:cNvPr>
          <p:cNvSpPr>
            <a:spLocks noGrp="1"/>
          </p:cNvSpPr>
          <p:nvPr>
            <p:ph type="sldNum" sz="quarter" idx="12"/>
          </p:nvPr>
        </p:nvSpPr>
        <p:spPr/>
        <p:txBody>
          <a:bodyPr/>
          <a:lstStyle/>
          <a:p>
            <a:fld id="{2F7AD83F-DA2E-4E61-82F8-4005FA69B455}" type="slidenum">
              <a:rPr lang="ru-RU" smtClean="0"/>
              <a:t>‹#›</a:t>
            </a:fld>
            <a:endParaRPr lang="ru-RU"/>
          </a:p>
        </p:txBody>
      </p:sp>
    </p:spTree>
    <p:extLst>
      <p:ext uri="{BB962C8B-B14F-4D97-AF65-F5344CB8AC3E}">
        <p14:creationId xmlns:p14="http://schemas.microsoft.com/office/powerpoint/2010/main" val="360013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0CF8EE-C4E6-49D9-9AEC-AEB748981F6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84A4698-4CDE-4B55-BBF0-835EAF7A3C1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16A5192-59D6-4868-BB19-71ECBE24124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C72175B6-7CE6-4D77-B011-FE9981A0956E}"/>
              </a:ext>
            </a:extLst>
          </p:cNvPr>
          <p:cNvSpPr>
            <a:spLocks noGrp="1"/>
          </p:cNvSpPr>
          <p:nvPr>
            <p:ph type="dt" sz="half" idx="10"/>
          </p:nvPr>
        </p:nvSpPr>
        <p:spPr/>
        <p:txBody>
          <a:bodyPr/>
          <a:lstStyle/>
          <a:p>
            <a:fld id="{A77201D2-7283-415B-B336-B76FE91CBAA0}" type="datetimeFigureOut">
              <a:rPr lang="ru-RU" smtClean="0"/>
              <a:t>27.02.2026</a:t>
            </a:fld>
            <a:endParaRPr lang="ru-RU"/>
          </a:p>
        </p:txBody>
      </p:sp>
      <p:sp>
        <p:nvSpPr>
          <p:cNvPr id="6" name="Нижний колонтитул 5">
            <a:extLst>
              <a:ext uri="{FF2B5EF4-FFF2-40B4-BE49-F238E27FC236}">
                <a16:creationId xmlns:a16="http://schemas.microsoft.com/office/drawing/2014/main" id="{72DDE546-A16D-479D-A890-449129D152A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7942173-BBE8-44D6-A738-FC6EF3E3ED21}"/>
              </a:ext>
            </a:extLst>
          </p:cNvPr>
          <p:cNvSpPr>
            <a:spLocks noGrp="1"/>
          </p:cNvSpPr>
          <p:nvPr>
            <p:ph type="sldNum" sz="quarter" idx="12"/>
          </p:nvPr>
        </p:nvSpPr>
        <p:spPr/>
        <p:txBody>
          <a:bodyPr/>
          <a:lstStyle/>
          <a:p>
            <a:fld id="{2F7AD83F-DA2E-4E61-82F8-4005FA69B455}" type="slidenum">
              <a:rPr lang="ru-RU" smtClean="0"/>
              <a:t>‹#›</a:t>
            </a:fld>
            <a:endParaRPr lang="ru-RU"/>
          </a:p>
        </p:txBody>
      </p:sp>
    </p:spTree>
    <p:extLst>
      <p:ext uri="{BB962C8B-B14F-4D97-AF65-F5344CB8AC3E}">
        <p14:creationId xmlns:p14="http://schemas.microsoft.com/office/powerpoint/2010/main" val="978850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927204-E6C5-4784-9A47-9BDC64B0B4E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8064DE8-40AF-495B-B200-01A394B65A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497309E-FFAA-48EA-8CB0-7147F93171B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76AB8CD-2C0E-4747-B7F2-46AC13E27F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6A80C69-0225-422E-9558-F519A5B4C5B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2DA27747-137D-4DCA-9613-AA15780C92FF}"/>
              </a:ext>
            </a:extLst>
          </p:cNvPr>
          <p:cNvSpPr>
            <a:spLocks noGrp="1"/>
          </p:cNvSpPr>
          <p:nvPr>
            <p:ph type="dt" sz="half" idx="10"/>
          </p:nvPr>
        </p:nvSpPr>
        <p:spPr/>
        <p:txBody>
          <a:bodyPr/>
          <a:lstStyle/>
          <a:p>
            <a:fld id="{A77201D2-7283-415B-B336-B76FE91CBAA0}" type="datetimeFigureOut">
              <a:rPr lang="ru-RU" smtClean="0"/>
              <a:t>27.02.2026</a:t>
            </a:fld>
            <a:endParaRPr lang="ru-RU"/>
          </a:p>
        </p:txBody>
      </p:sp>
      <p:sp>
        <p:nvSpPr>
          <p:cNvPr id="8" name="Нижний колонтитул 7">
            <a:extLst>
              <a:ext uri="{FF2B5EF4-FFF2-40B4-BE49-F238E27FC236}">
                <a16:creationId xmlns:a16="http://schemas.microsoft.com/office/drawing/2014/main" id="{A32A9423-A308-4A9A-9709-1092A2C0264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35F24E06-B46B-4A83-8AC8-74D35C18EE80}"/>
              </a:ext>
            </a:extLst>
          </p:cNvPr>
          <p:cNvSpPr>
            <a:spLocks noGrp="1"/>
          </p:cNvSpPr>
          <p:nvPr>
            <p:ph type="sldNum" sz="quarter" idx="12"/>
          </p:nvPr>
        </p:nvSpPr>
        <p:spPr/>
        <p:txBody>
          <a:bodyPr/>
          <a:lstStyle/>
          <a:p>
            <a:fld id="{2F7AD83F-DA2E-4E61-82F8-4005FA69B455}" type="slidenum">
              <a:rPr lang="ru-RU" smtClean="0"/>
              <a:t>‹#›</a:t>
            </a:fld>
            <a:endParaRPr lang="ru-RU"/>
          </a:p>
        </p:txBody>
      </p:sp>
    </p:spTree>
    <p:extLst>
      <p:ext uri="{BB962C8B-B14F-4D97-AF65-F5344CB8AC3E}">
        <p14:creationId xmlns:p14="http://schemas.microsoft.com/office/powerpoint/2010/main" val="272631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137DB2-E81B-4401-A7DF-FCFB3AF45D2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BE55E4F-CA68-4152-8350-6E2B985C874B}"/>
              </a:ext>
            </a:extLst>
          </p:cNvPr>
          <p:cNvSpPr>
            <a:spLocks noGrp="1"/>
          </p:cNvSpPr>
          <p:nvPr>
            <p:ph type="dt" sz="half" idx="10"/>
          </p:nvPr>
        </p:nvSpPr>
        <p:spPr/>
        <p:txBody>
          <a:bodyPr/>
          <a:lstStyle/>
          <a:p>
            <a:fld id="{A77201D2-7283-415B-B336-B76FE91CBAA0}" type="datetimeFigureOut">
              <a:rPr lang="ru-RU" smtClean="0"/>
              <a:t>27.02.2026</a:t>
            </a:fld>
            <a:endParaRPr lang="ru-RU"/>
          </a:p>
        </p:txBody>
      </p:sp>
      <p:sp>
        <p:nvSpPr>
          <p:cNvPr id="4" name="Нижний колонтитул 3">
            <a:extLst>
              <a:ext uri="{FF2B5EF4-FFF2-40B4-BE49-F238E27FC236}">
                <a16:creationId xmlns:a16="http://schemas.microsoft.com/office/drawing/2014/main" id="{9A60260C-8D47-4E24-A6FD-E55E5D9E3D0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580B47A-DC8A-4D4C-AAEF-64834B0ED151}"/>
              </a:ext>
            </a:extLst>
          </p:cNvPr>
          <p:cNvSpPr>
            <a:spLocks noGrp="1"/>
          </p:cNvSpPr>
          <p:nvPr>
            <p:ph type="sldNum" sz="quarter" idx="12"/>
          </p:nvPr>
        </p:nvSpPr>
        <p:spPr/>
        <p:txBody>
          <a:bodyPr/>
          <a:lstStyle/>
          <a:p>
            <a:fld id="{2F7AD83F-DA2E-4E61-82F8-4005FA69B455}" type="slidenum">
              <a:rPr lang="ru-RU" smtClean="0"/>
              <a:t>‹#›</a:t>
            </a:fld>
            <a:endParaRPr lang="ru-RU"/>
          </a:p>
        </p:txBody>
      </p:sp>
    </p:spTree>
    <p:extLst>
      <p:ext uri="{BB962C8B-B14F-4D97-AF65-F5344CB8AC3E}">
        <p14:creationId xmlns:p14="http://schemas.microsoft.com/office/powerpoint/2010/main" val="331886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устой">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2E351882-9456-458E-9493-BE3A0730DEB4}"/>
              </a:ext>
            </a:extLst>
          </p:cNvPr>
          <p:cNvSpPr>
            <a:spLocks noGrp="1"/>
          </p:cNvSpPr>
          <p:nvPr>
            <p:ph type="dt" sz="half" idx="10"/>
          </p:nvPr>
        </p:nvSpPr>
        <p:spPr/>
        <p:txBody>
          <a:bodyPr/>
          <a:lstStyle/>
          <a:p>
            <a:fld id="{A77201D2-7283-415B-B336-B76FE91CBAA0}" type="datetimeFigureOut">
              <a:rPr lang="ru-RU" smtClean="0"/>
              <a:t>27.02.2026</a:t>
            </a:fld>
            <a:endParaRPr lang="ru-RU"/>
          </a:p>
        </p:txBody>
      </p:sp>
      <p:sp>
        <p:nvSpPr>
          <p:cNvPr id="4" name="Нижний колонтитул 3">
            <a:extLst>
              <a:ext uri="{FF2B5EF4-FFF2-40B4-BE49-F238E27FC236}">
                <a16:creationId xmlns:a16="http://schemas.microsoft.com/office/drawing/2014/main" id="{A9133F1D-1ED5-4051-AB75-7DA5ACCD747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DEE3E84-DC2A-4204-8A6D-F280B898E8CC}"/>
              </a:ext>
            </a:extLst>
          </p:cNvPr>
          <p:cNvSpPr>
            <a:spLocks noGrp="1"/>
          </p:cNvSpPr>
          <p:nvPr>
            <p:ph type="sldNum" sz="quarter" idx="12"/>
          </p:nvPr>
        </p:nvSpPr>
        <p:spPr/>
        <p:txBody>
          <a:bodyPr/>
          <a:lstStyle/>
          <a:p>
            <a:fld id="{2F7AD83F-DA2E-4E61-82F8-4005FA69B455}" type="slidenum">
              <a:rPr lang="ru-RU" smtClean="0"/>
              <a:t>‹#›</a:t>
            </a:fld>
            <a:endParaRPr lang="ru-RU"/>
          </a:p>
        </p:txBody>
      </p:sp>
    </p:spTree>
    <p:extLst>
      <p:ext uri="{BB962C8B-B14F-4D97-AF65-F5344CB8AC3E}">
        <p14:creationId xmlns:p14="http://schemas.microsoft.com/office/powerpoint/2010/main" val="2816790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FB04CE-3B3C-4180-A480-69DE08966D8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7D0F687-886E-4C78-A3BD-595BDD9B4A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E2E8731-D0F7-4499-BA37-DBAC29BBA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8AAF23F-DA24-409A-9206-1C1CBDA5853E}"/>
              </a:ext>
            </a:extLst>
          </p:cNvPr>
          <p:cNvSpPr>
            <a:spLocks noGrp="1"/>
          </p:cNvSpPr>
          <p:nvPr>
            <p:ph type="dt" sz="half" idx="10"/>
          </p:nvPr>
        </p:nvSpPr>
        <p:spPr/>
        <p:txBody>
          <a:bodyPr/>
          <a:lstStyle/>
          <a:p>
            <a:fld id="{A77201D2-7283-415B-B336-B76FE91CBAA0}" type="datetimeFigureOut">
              <a:rPr lang="ru-RU" smtClean="0"/>
              <a:t>27.02.2026</a:t>
            </a:fld>
            <a:endParaRPr lang="ru-RU"/>
          </a:p>
        </p:txBody>
      </p:sp>
      <p:sp>
        <p:nvSpPr>
          <p:cNvPr id="6" name="Нижний колонтитул 5">
            <a:extLst>
              <a:ext uri="{FF2B5EF4-FFF2-40B4-BE49-F238E27FC236}">
                <a16:creationId xmlns:a16="http://schemas.microsoft.com/office/drawing/2014/main" id="{64E728F5-B0A4-4B8A-B41D-B3BD4381468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D68DD6A-8322-4169-97EA-80CD17D7C37E}"/>
              </a:ext>
            </a:extLst>
          </p:cNvPr>
          <p:cNvSpPr>
            <a:spLocks noGrp="1"/>
          </p:cNvSpPr>
          <p:nvPr>
            <p:ph type="sldNum" sz="quarter" idx="12"/>
          </p:nvPr>
        </p:nvSpPr>
        <p:spPr/>
        <p:txBody>
          <a:bodyPr/>
          <a:lstStyle/>
          <a:p>
            <a:fld id="{2F7AD83F-DA2E-4E61-82F8-4005FA69B455}" type="slidenum">
              <a:rPr lang="ru-RU" smtClean="0"/>
              <a:t>‹#›</a:t>
            </a:fld>
            <a:endParaRPr lang="ru-RU"/>
          </a:p>
        </p:txBody>
      </p:sp>
    </p:spTree>
    <p:extLst>
      <p:ext uri="{BB962C8B-B14F-4D97-AF65-F5344CB8AC3E}">
        <p14:creationId xmlns:p14="http://schemas.microsoft.com/office/powerpoint/2010/main" val="258333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59525F-5C95-405E-9DEB-D624BE0A0C8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3C05D7F-ED0E-47F7-8B2F-C2D9F0964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F270F7B-D780-4AC3-AB85-FC56FD458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F345B4A-65ED-441B-A723-8606993B4534}"/>
              </a:ext>
            </a:extLst>
          </p:cNvPr>
          <p:cNvSpPr>
            <a:spLocks noGrp="1"/>
          </p:cNvSpPr>
          <p:nvPr>
            <p:ph type="dt" sz="half" idx="10"/>
          </p:nvPr>
        </p:nvSpPr>
        <p:spPr/>
        <p:txBody>
          <a:bodyPr/>
          <a:lstStyle/>
          <a:p>
            <a:fld id="{A77201D2-7283-415B-B336-B76FE91CBAA0}" type="datetimeFigureOut">
              <a:rPr lang="ru-RU" smtClean="0"/>
              <a:t>27.02.2026</a:t>
            </a:fld>
            <a:endParaRPr lang="ru-RU"/>
          </a:p>
        </p:txBody>
      </p:sp>
      <p:sp>
        <p:nvSpPr>
          <p:cNvPr id="6" name="Нижний колонтитул 5">
            <a:extLst>
              <a:ext uri="{FF2B5EF4-FFF2-40B4-BE49-F238E27FC236}">
                <a16:creationId xmlns:a16="http://schemas.microsoft.com/office/drawing/2014/main" id="{8562E140-8D3D-4265-BFD4-FECE5A2870A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016F842-4889-4158-8048-CD1717FF803F}"/>
              </a:ext>
            </a:extLst>
          </p:cNvPr>
          <p:cNvSpPr>
            <a:spLocks noGrp="1"/>
          </p:cNvSpPr>
          <p:nvPr>
            <p:ph type="sldNum" sz="quarter" idx="12"/>
          </p:nvPr>
        </p:nvSpPr>
        <p:spPr/>
        <p:txBody>
          <a:bodyPr/>
          <a:lstStyle/>
          <a:p>
            <a:fld id="{2F7AD83F-DA2E-4E61-82F8-4005FA69B455}" type="slidenum">
              <a:rPr lang="ru-RU" smtClean="0"/>
              <a:t>‹#›</a:t>
            </a:fld>
            <a:endParaRPr lang="ru-RU"/>
          </a:p>
        </p:txBody>
      </p:sp>
    </p:spTree>
    <p:extLst>
      <p:ext uri="{BB962C8B-B14F-4D97-AF65-F5344CB8AC3E}">
        <p14:creationId xmlns:p14="http://schemas.microsoft.com/office/powerpoint/2010/main" val="237238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CE024B-78B2-477F-A99A-62A8FC4060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a:extLst>
              <a:ext uri="{FF2B5EF4-FFF2-40B4-BE49-F238E27FC236}">
                <a16:creationId xmlns:a16="http://schemas.microsoft.com/office/drawing/2014/main" id="{2A633CCB-657C-4B6C-9CC8-67B6D8D3A1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a:extLst>
              <a:ext uri="{FF2B5EF4-FFF2-40B4-BE49-F238E27FC236}">
                <a16:creationId xmlns:a16="http://schemas.microsoft.com/office/drawing/2014/main" id="{B7E79171-1FFF-4FB6-B85F-23F598D8F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7201D2-7283-415B-B336-B76FE91CBAA0}" type="datetimeFigureOut">
              <a:rPr lang="ru-RU" smtClean="0"/>
              <a:t>27.02.2026</a:t>
            </a:fld>
            <a:endParaRPr lang="ru-RU"/>
          </a:p>
        </p:txBody>
      </p:sp>
      <p:sp>
        <p:nvSpPr>
          <p:cNvPr id="5" name="Нижний колонтитул 4">
            <a:extLst>
              <a:ext uri="{FF2B5EF4-FFF2-40B4-BE49-F238E27FC236}">
                <a16:creationId xmlns:a16="http://schemas.microsoft.com/office/drawing/2014/main" id="{5EA1184D-CEDF-4F76-8182-EACAF58A49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6BD1D82-A949-4FC0-B31F-27D2C68819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AD83F-DA2E-4E61-82F8-4005FA69B455}" type="slidenum">
              <a:rPr lang="ru-RU" smtClean="0"/>
              <a:t>‹#›</a:t>
            </a:fld>
            <a:endParaRPr lang="ru-RU"/>
          </a:p>
        </p:txBody>
      </p:sp>
    </p:spTree>
    <p:extLst>
      <p:ext uri="{BB962C8B-B14F-4D97-AF65-F5344CB8AC3E}">
        <p14:creationId xmlns:p14="http://schemas.microsoft.com/office/powerpoint/2010/main" val="381806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56" r:id="rId8"/>
    <p:sldLayoutId id="2147483657" r:id="rId9"/>
    <p:sldLayoutId id="2147483658" r:id="rId10"/>
    <p:sldLayoutId id="2147483659" r:id="rId11"/>
    <p:sldLayoutId id="2147483661" r:id="rId12"/>
    <p:sldLayoutId id="2147483655" r:id="rId13"/>
  </p:sldLayoutIdLst>
  <p:txStyles>
    <p:titleStyle>
      <a:lvl1pPr algn="ctr" defTabSz="914400" rtl="0" eaLnBrk="1" latinLnBrk="0" hangingPunct="1">
        <a:lnSpc>
          <a:spcPct val="90000"/>
        </a:lnSpc>
        <a:spcBef>
          <a:spcPct val="0"/>
        </a:spcBef>
        <a:buNone/>
        <a:defRPr sz="3600" b="1" kern="1200">
          <a:solidFill>
            <a:srgbClr val="00206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FFF13036-16C5-4918-8709-3781C0680FC9}"/>
              </a:ext>
            </a:extLst>
          </p:cNvPr>
          <p:cNvSpPr>
            <a:spLocks noGrp="1"/>
          </p:cNvSpPr>
          <p:nvPr>
            <p:ph type="ctrTitle"/>
          </p:nvPr>
        </p:nvSpPr>
        <p:spPr>
          <a:xfrm>
            <a:off x="4828265" y="1055700"/>
            <a:ext cx="7474591" cy="3909270"/>
          </a:xfrm>
        </p:spPr>
        <p:txBody>
          <a:bodyPr>
            <a:normAutofit fontScale="90000"/>
          </a:bodyPr>
          <a:lstStyle/>
          <a:p>
            <a:r>
              <a:rPr lang="ru-RU" sz="3600" b="0" dirty="0">
                <a:latin typeface="Arial Black" panose="020B0A04020102020204" pitchFamily="34" charset="0"/>
              </a:rPr>
              <a:t>Эффективная начальная школе</a:t>
            </a:r>
            <a:br>
              <a:rPr lang="ru-RU" sz="3600" b="0" dirty="0">
                <a:latin typeface="Arial Black" panose="020B0A04020102020204" pitchFamily="34" charset="0"/>
              </a:rPr>
            </a:br>
            <a:br>
              <a:rPr lang="ru-RU" sz="3600" b="0" dirty="0"/>
            </a:br>
            <a:r>
              <a:rPr lang="ru-RU" sz="3600" b="0" dirty="0"/>
              <a:t>Постоянно действующий вебинар </a:t>
            </a:r>
            <a:br>
              <a:rPr lang="ru-RU" sz="2400" b="0" dirty="0"/>
            </a:br>
            <a:r>
              <a:rPr lang="ru-RU" sz="4000" dirty="0"/>
              <a:t>«Преподавание предмета окружающий мир при реализации ускоренного обучения в начальном общем образовании»</a:t>
            </a:r>
            <a:br>
              <a:rPr lang="ru-RU" sz="4000" dirty="0"/>
            </a:br>
            <a:br>
              <a:rPr lang="ru-RU" sz="2400" dirty="0"/>
            </a:br>
            <a:endParaRPr lang="ru-RU" sz="4000" dirty="0"/>
          </a:p>
        </p:txBody>
      </p:sp>
      <p:sp>
        <p:nvSpPr>
          <p:cNvPr id="7" name="Подзаголовок 6">
            <a:extLst>
              <a:ext uri="{FF2B5EF4-FFF2-40B4-BE49-F238E27FC236}">
                <a16:creationId xmlns:a16="http://schemas.microsoft.com/office/drawing/2014/main" id="{92994158-A886-4259-9B76-57D57ADDB4D1}"/>
              </a:ext>
            </a:extLst>
          </p:cNvPr>
          <p:cNvSpPr>
            <a:spLocks noGrp="1"/>
          </p:cNvSpPr>
          <p:nvPr>
            <p:ph type="subTitle" idx="1"/>
          </p:nvPr>
        </p:nvSpPr>
        <p:spPr>
          <a:xfrm>
            <a:off x="5461233" y="5103668"/>
            <a:ext cx="4840447" cy="1655762"/>
          </a:xfrm>
        </p:spPr>
        <p:txBody>
          <a:bodyPr>
            <a:normAutofit/>
          </a:bodyPr>
          <a:lstStyle/>
          <a:p>
            <a:r>
              <a:rPr lang="ru-RU" sz="2000" b="1" dirty="0"/>
              <a:t>Рауза Шамилевна Мошнина</a:t>
            </a:r>
            <a:r>
              <a:rPr lang="ru-RU" sz="2000" dirty="0"/>
              <a:t> – заведующий кафедрой естественно-математических дисциплин, канд. </a:t>
            </a:r>
            <a:r>
              <a:rPr lang="ru-RU" sz="2000" dirty="0" err="1"/>
              <a:t>пед</a:t>
            </a:r>
            <a:r>
              <a:rPr lang="ru-RU" sz="2000" dirty="0"/>
              <a:t>. наук, профессор </a:t>
            </a:r>
          </a:p>
        </p:txBody>
      </p:sp>
    </p:spTree>
    <p:extLst>
      <p:ext uri="{BB962C8B-B14F-4D97-AF65-F5344CB8AC3E}">
        <p14:creationId xmlns:p14="http://schemas.microsoft.com/office/powerpoint/2010/main" val="1746623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32F2FA12-2EED-4B14-B637-DC79F5F20EDC}"/>
              </a:ext>
            </a:extLst>
          </p:cNvPr>
          <p:cNvSpPr>
            <a:spLocks noGrp="1"/>
          </p:cNvSpPr>
          <p:nvPr>
            <p:ph type="title"/>
          </p:nvPr>
        </p:nvSpPr>
        <p:spPr>
          <a:xfrm>
            <a:off x="583758" y="0"/>
            <a:ext cx="10515600" cy="779863"/>
          </a:xfrm>
        </p:spPr>
        <p:txBody>
          <a:bodyPr/>
          <a:lstStyle/>
          <a:p>
            <a:r>
              <a:rPr lang="ru-RU" dirty="0"/>
              <a:t>54. Страны мира</a:t>
            </a:r>
          </a:p>
        </p:txBody>
      </p:sp>
      <p:graphicFrame>
        <p:nvGraphicFramePr>
          <p:cNvPr id="8" name="Объект 7">
            <a:extLst>
              <a:ext uri="{FF2B5EF4-FFF2-40B4-BE49-F238E27FC236}">
                <a16:creationId xmlns:a16="http://schemas.microsoft.com/office/drawing/2014/main" id="{29E6E056-53BA-4964-AEDC-80F69062D513}"/>
              </a:ext>
            </a:extLst>
          </p:cNvPr>
          <p:cNvGraphicFramePr>
            <a:graphicFrameLocks noGrp="1"/>
          </p:cNvGraphicFramePr>
          <p:nvPr>
            <p:ph idx="1"/>
            <p:extLst>
              <p:ext uri="{D42A27DB-BD31-4B8C-83A1-F6EECF244321}">
                <p14:modId xmlns:p14="http://schemas.microsoft.com/office/powerpoint/2010/main" val="2149412156"/>
              </p:ext>
            </p:extLst>
          </p:nvPr>
        </p:nvGraphicFramePr>
        <p:xfrm>
          <a:off x="436327" y="688726"/>
          <a:ext cx="11319345" cy="5822188"/>
        </p:xfrm>
        <a:graphic>
          <a:graphicData uri="http://schemas.openxmlformats.org/drawingml/2006/table">
            <a:tbl>
              <a:tblPr firstRow="1" firstCol="1" bandRow="1"/>
              <a:tblGrid>
                <a:gridCol w="11319345">
                  <a:extLst>
                    <a:ext uri="{9D8B030D-6E8A-4147-A177-3AD203B41FA5}">
                      <a16:colId xmlns:a16="http://schemas.microsoft.com/office/drawing/2014/main" val="3021607019"/>
                    </a:ext>
                  </a:extLst>
                </a:gridCol>
              </a:tblGrid>
              <a:tr h="4351338">
                <a:tc>
                  <a:txBody>
                    <a:bodyPr/>
                    <a:lstStyle/>
                    <a:p>
                      <a:pPr>
                        <a:lnSpc>
                          <a:spcPct val="100000"/>
                        </a:lnSpc>
                        <a:spcAft>
                          <a:spcPts val="60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А. –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Рассмотрите карту на ст. 116-117. Найдите на этой карте реку Лена в нашей стране. Найдите Уральские горы. Откройте ст. 84-85. Найдите эти объекты. Почему вы не смогли это сделать на ст.116-117?</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60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П.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Почему карты мира такие разные?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60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Р.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Работа с текстом на ст. 116-117. Как называется карта, на которой изображены разные страны?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6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Словарная работа со словами «физическая», «политическая» - значение, произношение, написание.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6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Работа с иллюстративным материалом на ст.118-119. Выполнение задания на ст.119 с самоконтролем по образцу учителя на доске (экране). </a:t>
                      </a: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Целесообразно изменить последовательность рассматриваемых иллюстраций и нахождения соответствующих им стран мира: 1) Китай, 2) Индия, 3) Аргентина, 4) Белоруссия, 5) Объединенные Арабские Эмираты. Предупредите учащихся о том, что не все страны на политической карте подписаны буквами, многие из них обозначены цифрами и их название нужно найти в специальной таблице (легенде карты).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6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Практическая работа по политической карте. – Найдите страну, которая расположена сразу в двух частях света. (</a:t>
                      </a: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Россия, Турция</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 Найдите материк, на котором расположена только одна страна </a:t>
                      </a: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(Австралия</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Какой из материков отсутствует на политической карте (</a:t>
                      </a: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Антарктида</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Почему?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60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И.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Существуют разные карты для изображения земной поверхности: физические и политические. Если нужно рассмотреть формы земной поверхности: материки, океаны, равнины, горы используют физические карты. Если нужно найти территории различных стран, тогда используют политические карты. У каждого вида карт свои условные обозначения.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6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Ответы на вопросы в конце параграфа. Изображение и демонстрация учащимися своих достижений на уроке смайликами (рисунок, цветной маркер и проч.).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Рекомендации для работы дома.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Выписать названия стран, которые изображены на политической карте ст. 116-117 всеми оттенками зеленого цвета. При выполнении задания использовать легенду карты. </a:t>
                      </a: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На странах, не подписанных на карте пособия, не стоит акцентировать внимание учащихся.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289" marR="57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060934"/>
                  </a:ext>
                </a:extLst>
              </a:tr>
            </a:tbl>
          </a:graphicData>
        </a:graphic>
      </p:graphicFrame>
    </p:spTree>
    <p:extLst>
      <p:ext uri="{BB962C8B-B14F-4D97-AF65-F5344CB8AC3E}">
        <p14:creationId xmlns:p14="http://schemas.microsoft.com/office/powerpoint/2010/main" val="2138114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2C0382BF-9928-427F-B06B-D71143406593}"/>
              </a:ext>
            </a:extLst>
          </p:cNvPr>
          <p:cNvSpPr>
            <a:spLocks noGrp="1"/>
          </p:cNvSpPr>
          <p:nvPr>
            <p:ph type="title"/>
          </p:nvPr>
        </p:nvSpPr>
        <p:spPr>
          <a:xfrm>
            <a:off x="838200" y="365125"/>
            <a:ext cx="10515600" cy="501567"/>
          </a:xfrm>
        </p:spPr>
        <p:txBody>
          <a:bodyPr>
            <a:normAutofit fontScale="90000"/>
          </a:bodyPr>
          <a:lstStyle/>
          <a:p>
            <a:r>
              <a:rPr lang="ru-RU" dirty="0"/>
              <a:t>55. В гости к весне </a:t>
            </a:r>
          </a:p>
        </p:txBody>
      </p:sp>
      <p:sp>
        <p:nvSpPr>
          <p:cNvPr id="7" name="Объект 6">
            <a:extLst>
              <a:ext uri="{FF2B5EF4-FFF2-40B4-BE49-F238E27FC236}">
                <a16:creationId xmlns:a16="http://schemas.microsoft.com/office/drawing/2014/main" id="{5C190C57-29C0-4C5E-BE03-FCA32ABF0D2A}"/>
              </a:ext>
            </a:extLst>
          </p:cNvPr>
          <p:cNvSpPr>
            <a:spLocks noGrp="1"/>
          </p:cNvSpPr>
          <p:nvPr>
            <p:ph idx="1"/>
          </p:nvPr>
        </p:nvSpPr>
        <p:spPr>
          <a:xfrm>
            <a:off x="655320" y="1030494"/>
            <a:ext cx="11120562" cy="5394159"/>
          </a:xfrm>
        </p:spPr>
        <p:txBody>
          <a:bodyPr>
            <a:normAutofit/>
          </a:bodyPr>
          <a:lstStyle/>
          <a:p>
            <a:pPr marL="0" indent="0" algn="just">
              <a:spcAft>
                <a:spcPts val="600"/>
              </a:spcAft>
              <a:buNone/>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А.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Какое сейчас время года? (Весна) Почему вы так думаете? Аргументация учащимися своих высказываний.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П.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Что изменяется в природе с приходом весны?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Р.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Фронтальная работа с таблицей. – Распределите все названные вами признаки весны на две группы: изменения в неживой природе и изменения в живой. Таблица заполняется по мере выдвижения учащимися соответствующих предложений.</a:t>
            </a:r>
          </a:p>
          <a:p>
            <a:pPr marL="0" indent="0" algn="just">
              <a:spcAft>
                <a:spcPts val="600"/>
              </a:spcAft>
              <a:buNone/>
            </a:pP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600"/>
              </a:spcAft>
              <a:buNone/>
            </a:pP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600"/>
              </a:spcAft>
              <a:buNone/>
            </a:pP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ru-RU" sz="1700" dirty="0">
                <a:effectLst/>
                <a:latin typeface="Times New Roman" panose="02020603050405020304" pitchFamily="18" charset="0"/>
                <a:ea typeface="Calibri" panose="020F0502020204030204" pitchFamily="34" charset="0"/>
                <a:cs typeface="Times New Roman" panose="02020603050405020304" pitchFamily="18" charset="0"/>
              </a:rPr>
              <a:t>Работа с пособием. Последовательное чтение учащимися вслух текстов на ст.3-6 по абзацам. Обобщение информации каждого абзаца и его фиксация в таблице. Словарная работа с выделенными словами: </a:t>
            </a:r>
            <a:r>
              <a:rPr lang="ru-RU" sz="1700" b="1" dirty="0">
                <a:effectLst/>
                <a:latin typeface="Times New Roman" panose="02020603050405020304" pitchFamily="18" charset="0"/>
                <a:ea typeface="Calibri" panose="020F0502020204030204" pitchFamily="34" charset="0"/>
                <a:cs typeface="Times New Roman" panose="02020603050405020304" pitchFamily="18" charset="0"/>
              </a:rPr>
              <a:t>ледоход, половодье, раннецветущие</a:t>
            </a:r>
            <a:r>
              <a:rPr lang="ru-RU" sz="1700" dirty="0">
                <a:effectLst/>
                <a:latin typeface="Times New Roman" panose="02020603050405020304" pitchFamily="18" charset="0"/>
                <a:ea typeface="Calibri" panose="020F0502020204030204" pitchFamily="34" charset="0"/>
                <a:cs typeface="Times New Roman" panose="02020603050405020304" pitchFamily="18" charset="0"/>
              </a:rPr>
              <a:t> (значение, написание, произношение.) В заполненном виде таблица должна выглядеть так:</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ru-RU" dirty="0"/>
          </a:p>
        </p:txBody>
      </p:sp>
      <p:graphicFrame>
        <p:nvGraphicFramePr>
          <p:cNvPr id="10" name="Таблица 9">
            <a:extLst>
              <a:ext uri="{FF2B5EF4-FFF2-40B4-BE49-F238E27FC236}">
                <a16:creationId xmlns:a16="http://schemas.microsoft.com/office/drawing/2014/main" id="{AD4230C7-95E4-43A2-BFB9-D30AC7238267}"/>
              </a:ext>
            </a:extLst>
          </p:cNvPr>
          <p:cNvGraphicFramePr>
            <a:graphicFrameLocks noGrp="1"/>
          </p:cNvGraphicFramePr>
          <p:nvPr>
            <p:extLst>
              <p:ext uri="{D42A27DB-BD31-4B8C-83A1-F6EECF244321}">
                <p14:modId xmlns:p14="http://schemas.microsoft.com/office/powerpoint/2010/main" val="4154468811"/>
              </p:ext>
            </p:extLst>
          </p:nvPr>
        </p:nvGraphicFramePr>
        <p:xfrm>
          <a:off x="2603390" y="2474844"/>
          <a:ext cx="4743616" cy="787908"/>
        </p:xfrm>
        <a:graphic>
          <a:graphicData uri="http://schemas.openxmlformats.org/drawingml/2006/table">
            <a:tbl>
              <a:tblPr firstRow="1" firstCol="1" bandRow="1"/>
              <a:tblGrid>
                <a:gridCol w="2371808">
                  <a:extLst>
                    <a:ext uri="{9D8B030D-6E8A-4147-A177-3AD203B41FA5}">
                      <a16:colId xmlns:a16="http://schemas.microsoft.com/office/drawing/2014/main" val="2255446771"/>
                    </a:ext>
                  </a:extLst>
                </a:gridCol>
                <a:gridCol w="2371808">
                  <a:extLst>
                    <a:ext uri="{9D8B030D-6E8A-4147-A177-3AD203B41FA5}">
                      <a16:colId xmlns:a16="http://schemas.microsoft.com/office/drawing/2014/main" val="166849098"/>
                    </a:ext>
                  </a:extLst>
                </a:gridCol>
              </a:tblGrid>
              <a:tr h="0">
                <a:tc>
                  <a:txBody>
                    <a:bodyPr/>
                    <a:lstStyle/>
                    <a:p>
                      <a:pPr algn="just">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В неживой природе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В живой природе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425037"/>
                  </a:ext>
                </a:extLst>
              </a:tr>
              <a:tr h="0">
                <a:tc>
                  <a:txBody>
                    <a:bodyPr/>
                    <a:lstStyle/>
                    <a:p>
                      <a:pPr algn="just">
                        <a:lnSpc>
                          <a:spcPct val="115000"/>
                        </a:lnSpc>
                        <a:spcAft>
                          <a:spcPts val="1000"/>
                        </a:spcAft>
                      </a:pP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таяние снега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появление травы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7243175"/>
                  </a:ext>
                </a:extLst>
              </a:tr>
              <a:tr h="0">
                <a:tc>
                  <a:txBody>
                    <a:bodyPr/>
                    <a:lstStyle/>
                    <a:p>
                      <a:pPr algn="just">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6304947"/>
                  </a:ext>
                </a:extLst>
              </a:tr>
            </a:tbl>
          </a:graphicData>
        </a:graphic>
      </p:graphicFrame>
      <p:graphicFrame>
        <p:nvGraphicFramePr>
          <p:cNvPr id="11" name="Таблица 10">
            <a:extLst>
              <a:ext uri="{FF2B5EF4-FFF2-40B4-BE49-F238E27FC236}">
                <a16:creationId xmlns:a16="http://schemas.microsoft.com/office/drawing/2014/main" id="{E7BE74A2-E278-41E5-9849-7FEC95B92EFF}"/>
              </a:ext>
            </a:extLst>
          </p:cNvPr>
          <p:cNvGraphicFramePr>
            <a:graphicFrameLocks noGrp="1"/>
          </p:cNvGraphicFramePr>
          <p:nvPr>
            <p:extLst>
              <p:ext uri="{D42A27DB-BD31-4B8C-83A1-F6EECF244321}">
                <p14:modId xmlns:p14="http://schemas.microsoft.com/office/powerpoint/2010/main" val="2264782014"/>
              </p:ext>
            </p:extLst>
          </p:nvPr>
        </p:nvGraphicFramePr>
        <p:xfrm>
          <a:off x="1311965" y="4208403"/>
          <a:ext cx="7164126" cy="2068263"/>
        </p:xfrm>
        <a:graphic>
          <a:graphicData uri="http://schemas.openxmlformats.org/drawingml/2006/table">
            <a:tbl>
              <a:tblPr firstRow="1" firstCol="1" bandRow="1"/>
              <a:tblGrid>
                <a:gridCol w="3582063">
                  <a:extLst>
                    <a:ext uri="{9D8B030D-6E8A-4147-A177-3AD203B41FA5}">
                      <a16:colId xmlns:a16="http://schemas.microsoft.com/office/drawing/2014/main" val="377371944"/>
                    </a:ext>
                  </a:extLst>
                </a:gridCol>
                <a:gridCol w="3582063">
                  <a:extLst>
                    <a:ext uri="{9D8B030D-6E8A-4147-A177-3AD203B41FA5}">
                      <a16:colId xmlns:a16="http://schemas.microsoft.com/office/drawing/2014/main" val="492189439"/>
                    </a:ext>
                  </a:extLst>
                </a:gridCol>
              </a:tblGrid>
              <a:tr h="0">
                <a:tc>
                  <a:txBody>
                    <a:bodyPr/>
                    <a:lstStyle/>
                    <a:p>
                      <a:pPr algn="ctr">
                        <a:lnSpc>
                          <a:spcPct val="115000"/>
                        </a:lnSpc>
                        <a:spcAft>
                          <a:spcPts val="100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В неживой природе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В живой природе</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0553355"/>
                  </a:ext>
                </a:extLst>
              </a:tr>
              <a:tr h="0">
                <a:tc>
                  <a:txBody>
                    <a:bodyPr/>
                    <a:lstStyle/>
                    <a:p>
                      <a:pPr algn="l">
                        <a:lnSpc>
                          <a:spcPct val="115000"/>
                        </a:lnSpc>
                        <a:spcAft>
                          <a:spcPts val="100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таяние снега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400" i="1">
                          <a:effectLst/>
                          <a:latin typeface="Times New Roman" panose="02020603050405020304" pitchFamily="18" charset="0"/>
                          <a:ea typeface="Calibri" panose="020F0502020204030204" pitchFamily="34" charset="0"/>
                          <a:cs typeface="Times New Roman" panose="02020603050405020304" pitchFamily="18" charset="0"/>
                        </a:rPr>
                        <a:t>появление травы</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5043180"/>
                  </a:ext>
                </a:extLst>
              </a:tr>
              <a:tr h="0">
                <a:tc>
                  <a:txBody>
                    <a:bodyPr/>
                    <a:lstStyle/>
                    <a:p>
                      <a:pPr algn="l">
                        <a:lnSpc>
                          <a:spcPct val="115000"/>
                        </a:lnSpc>
                        <a:spcAft>
                          <a:spcPts val="10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потепление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появление </a:t>
                      </a:r>
                      <a:r>
                        <a:rPr lang="ru-RU"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раннецветущих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растений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6842080"/>
                  </a:ext>
                </a:extLst>
              </a:tr>
              <a:tr h="0">
                <a:tc>
                  <a:txBody>
                    <a:bodyPr/>
                    <a:lstStyle/>
                    <a:p>
                      <a:pPr algn="l">
                        <a:lnSpc>
                          <a:spcPct val="115000"/>
                        </a:lnSpc>
                        <a:spcAft>
                          <a:spcPts val="10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дни стали длиннее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питание растений запасенными веществами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407101"/>
                  </a:ext>
                </a:extLst>
              </a:tr>
              <a:tr h="0">
                <a:tc>
                  <a:txBody>
                    <a:bodyPr/>
                    <a:lstStyle/>
                    <a:p>
                      <a:pPr algn="l">
                        <a:lnSpc>
                          <a:spcPct val="115000"/>
                        </a:lnSpc>
                        <a:spcAft>
                          <a:spcPts val="1000"/>
                        </a:spcAft>
                      </a:pPr>
                      <a:r>
                        <a:rPr lang="ru-RU"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ледоход</a:t>
                      </a:r>
                      <a:endParaRPr lang="ru-RU"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возвращение перелетных птиц</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482031"/>
                  </a:ext>
                </a:extLst>
              </a:tr>
              <a:tr h="0">
                <a:tc>
                  <a:txBody>
                    <a:bodyPr/>
                    <a:lstStyle/>
                    <a:p>
                      <a:pPr algn="l">
                        <a:lnSpc>
                          <a:spcPct val="115000"/>
                        </a:lnSpc>
                        <a:spcAft>
                          <a:spcPts val="10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таяние льда на реках</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строительство гнезд и выведение птенцов</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578142"/>
                  </a:ext>
                </a:extLst>
              </a:tr>
              <a:tr h="0">
                <a:tc>
                  <a:txBody>
                    <a:bodyPr/>
                    <a:lstStyle/>
                    <a:p>
                      <a:pPr algn="l">
                        <a:lnSpc>
                          <a:spcPct val="115000"/>
                        </a:lnSpc>
                        <a:spcAft>
                          <a:spcPts val="1000"/>
                        </a:spcAft>
                      </a:pPr>
                      <a:r>
                        <a:rPr lang="ru-RU"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половодье</a:t>
                      </a:r>
                      <a:endParaRPr lang="ru-RU"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195344"/>
                  </a:ext>
                </a:extLst>
              </a:tr>
              <a:tr h="0">
                <a:tc>
                  <a:txBody>
                    <a:bodyPr/>
                    <a:lstStyle/>
                    <a:p>
                      <a:pPr algn="l">
                        <a:lnSpc>
                          <a:spcPct val="115000"/>
                        </a:lnSpc>
                        <a:spcAft>
                          <a:spcPts val="100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влажная почва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7729464"/>
                  </a:ext>
                </a:extLst>
              </a:tr>
              <a:tr h="0">
                <a:tc>
                  <a:txBody>
                    <a:bodyPr/>
                    <a:lstStyle/>
                    <a:p>
                      <a:pPr algn="l">
                        <a:lnSpc>
                          <a:spcPct val="115000"/>
                        </a:lnSpc>
                        <a:spcAft>
                          <a:spcPts val="100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осадки в виде снега и дождя</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481094"/>
                  </a:ext>
                </a:extLst>
              </a:tr>
            </a:tbl>
          </a:graphicData>
        </a:graphic>
      </p:graphicFrame>
    </p:spTree>
    <p:extLst>
      <p:ext uri="{BB962C8B-B14F-4D97-AF65-F5344CB8AC3E}">
        <p14:creationId xmlns:p14="http://schemas.microsoft.com/office/powerpoint/2010/main" val="122828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B697F1-EEF5-43BC-8874-14C8340849C5}"/>
              </a:ext>
            </a:extLst>
          </p:cNvPr>
          <p:cNvSpPr>
            <a:spLocks noGrp="1"/>
          </p:cNvSpPr>
          <p:nvPr>
            <p:ph type="title"/>
          </p:nvPr>
        </p:nvSpPr>
        <p:spPr>
          <a:xfrm>
            <a:off x="750735" y="142488"/>
            <a:ext cx="10515600" cy="538549"/>
          </a:xfrm>
        </p:spPr>
        <p:txBody>
          <a:bodyPr>
            <a:normAutofit fontScale="90000"/>
          </a:bodyPr>
          <a:lstStyle/>
          <a:p>
            <a:r>
              <a:rPr lang="ru-RU" dirty="0"/>
              <a:t>55. В гости к весне </a:t>
            </a:r>
          </a:p>
        </p:txBody>
      </p:sp>
      <p:sp>
        <p:nvSpPr>
          <p:cNvPr id="3" name="Объект 2">
            <a:extLst>
              <a:ext uri="{FF2B5EF4-FFF2-40B4-BE49-F238E27FC236}">
                <a16:creationId xmlns:a16="http://schemas.microsoft.com/office/drawing/2014/main" id="{AEDC68F3-258E-47D3-B4A8-543C69B330DE}"/>
              </a:ext>
            </a:extLst>
          </p:cNvPr>
          <p:cNvSpPr>
            <a:spLocks noGrp="1"/>
          </p:cNvSpPr>
          <p:nvPr>
            <p:ph idx="1"/>
          </p:nvPr>
        </p:nvSpPr>
        <p:spPr>
          <a:xfrm>
            <a:off x="647369" y="855566"/>
            <a:ext cx="10515600" cy="4351338"/>
          </a:xfrm>
        </p:spPr>
        <p:txBody>
          <a:bodyPr>
            <a:normAutofit fontScale="25000" lnSpcReduction="20000"/>
          </a:bodyPr>
          <a:lstStyle/>
          <a:p>
            <a:pPr marL="0" indent="0" algn="just">
              <a:lnSpc>
                <a:spcPct val="120000"/>
              </a:lnSpc>
              <a:spcAft>
                <a:spcPts val="600"/>
              </a:spcAft>
              <a:buNone/>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5600" dirty="0">
                <a:effectLst/>
                <a:latin typeface="Times New Roman" panose="02020603050405020304" pitchFamily="18" charset="0"/>
                <a:ea typeface="Calibri" panose="020F0502020204030204" pitchFamily="34" charset="0"/>
                <a:cs typeface="Times New Roman" panose="02020603050405020304" pitchFamily="18" charset="0"/>
              </a:rPr>
              <a:t>Почему некоторые слова в таблице выделены красным цветом? (Красный цвет предупреждает об опасности: весной нельзя переходить реки по льду).</a:t>
            </a:r>
            <a:endParaRPr lang="ru-RU" sz="5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Aft>
                <a:spcPts val="600"/>
              </a:spcAft>
              <a:buNone/>
            </a:pPr>
            <a:r>
              <a:rPr lang="ru-RU" sz="5600" dirty="0">
                <a:effectLst/>
                <a:latin typeface="Times New Roman" panose="02020603050405020304" pitchFamily="18" charset="0"/>
                <a:ea typeface="Calibri" panose="020F0502020204030204" pitchFamily="34" charset="0"/>
                <a:cs typeface="Times New Roman" panose="02020603050405020304" pitchFamily="18" charset="0"/>
              </a:rPr>
              <a:t>- Какие еще изменения происходят весной в живой природе? (</a:t>
            </a:r>
            <a:r>
              <a:rPr lang="ru-RU" sz="5600" i="1" dirty="0">
                <a:effectLst/>
                <a:latin typeface="Times New Roman" panose="02020603050405020304" pitchFamily="18" charset="0"/>
                <a:ea typeface="Calibri" panose="020F0502020204030204" pitchFamily="34" charset="0"/>
                <a:cs typeface="Times New Roman" panose="02020603050405020304" pitchFamily="18" charset="0"/>
              </a:rPr>
              <a:t>дополнение таблицы</a:t>
            </a:r>
            <a:r>
              <a:rPr lang="ru-RU" sz="5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5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Aft>
                <a:spcPts val="600"/>
              </a:spcAft>
              <a:buNone/>
            </a:pPr>
            <a:r>
              <a:rPr lang="ru-RU" sz="5600" dirty="0">
                <a:effectLst/>
                <a:latin typeface="Times New Roman" panose="02020603050405020304" pitchFamily="18" charset="0"/>
                <a:ea typeface="Calibri" panose="020F0502020204030204" pitchFamily="34" charset="0"/>
                <a:cs typeface="Times New Roman" panose="02020603050405020304" pitchFamily="18" charset="0"/>
              </a:rPr>
              <a:t>- Как можно назвать все эти изменения вместе? (Весенние явления природы. Так мы назовем нашу таблицу. </a:t>
            </a:r>
            <a:r>
              <a:rPr lang="ru-RU" sz="5600" i="1" dirty="0">
                <a:effectLst/>
                <a:latin typeface="Times New Roman" panose="02020603050405020304" pitchFamily="18" charset="0"/>
                <a:ea typeface="Calibri" panose="020F0502020204030204" pitchFamily="34" charset="0"/>
                <a:cs typeface="Times New Roman" panose="02020603050405020304" pitchFamily="18" charset="0"/>
              </a:rPr>
              <a:t>Название выносится на доску (экран)</a:t>
            </a:r>
            <a:r>
              <a:rPr lang="ru-RU" sz="5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5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Aft>
                <a:spcPts val="600"/>
              </a:spcAft>
              <a:buNone/>
            </a:pPr>
            <a:r>
              <a:rPr lang="ru-RU" sz="5600" dirty="0">
                <a:effectLst/>
                <a:latin typeface="Times New Roman" panose="02020603050405020304" pitchFamily="18" charset="0"/>
                <a:ea typeface="Calibri" panose="020F0502020204030204" pitchFamily="34" charset="0"/>
                <a:cs typeface="Times New Roman" panose="02020603050405020304" pitchFamily="18" charset="0"/>
              </a:rPr>
              <a:t>Работа с иллюстрацией на ст. 5. – Рассмотрите растения на рисунке, покажите те их части, в которых они хранили до весны питательные вещества (</a:t>
            </a:r>
            <a:r>
              <a:rPr lang="ru-RU" sz="5600" i="1" dirty="0">
                <a:effectLst/>
                <a:latin typeface="Times New Roman" panose="02020603050405020304" pitchFamily="18" charset="0"/>
                <a:ea typeface="Calibri" panose="020F0502020204030204" pitchFamily="34" charset="0"/>
                <a:cs typeface="Times New Roman" panose="02020603050405020304" pitchFamily="18" charset="0"/>
              </a:rPr>
              <a:t>корневища, клубни, луковицы – термины не вводятся</a:t>
            </a:r>
            <a:r>
              <a:rPr lang="ru-RU" sz="5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5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Aft>
                <a:spcPts val="600"/>
              </a:spcAft>
              <a:buNone/>
            </a:pPr>
            <a:r>
              <a:rPr lang="ru-RU" sz="5600" dirty="0">
                <a:effectLst/>
                <a:latin typeface="Times New Roman" panose="02020603050405020304" pitchFamily="18" charset="0"/>
                <a:ea typeface="Calibri" panose="020F0502020204030204" pitchFamily="34" charset="0"/>
                <a:cs typeface="Times New Roman" panose="02020603050405020304" pitchFamily="18" charset="0"/>
              </a:rPr>
              <a:t>Групповая работа. Составление логических цепочек с помощью карточек со словами: </a:t>
            </a:r>
            <a:endParaRPr lang="ru-RU" sz="5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Aft>
                <a:spcPts val="600"/>
              </a:spcAft>
              <a:buNone/>
            </a:pPr>
            <a:r>
              <a:rPr lang="ru-RU" sz="5600" dirty="0">
                <a:effectLst/>
                <a:latin typeface="Times New Roman" panose="02020603050405020304" pitchFamily="18" charset="0"/>
                <a:ea typeface="Calibri" panose="020F0502020204030204" pitchFamily="34" charset="0"/>
                <a:cs typeface="Times New Roman" panose="02020603050405020304" pitchFamily="18" charset="0"/>
              </a:rPr>
              <a:t>1) последовательность изменений в неживой природе (</a:t>
            </a:r>
            <a:r>
              <a:rPr lang="ru-RU" sz="5600" i="1" dirty="0">
                <a:effectLst/>
                <a:latin typeface="Times New Roman" panose="02020603050405020304" pitchFamily="18" charset="0"/>
                <a:ea typeface="Calibri" panose="020F0502020204030204" pitchFamily="34" charset="0"/>
                <a:cs typeface="Times New Roman" panose="02020603050405020304" pitchFamily="18" charset="0"/>
              </a:rPr>
              <a:t>дни стали длиннее,</a:t>
            </a:r>
            <a:endParaRPr lang="ru-RU" sz="5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Aft>
                <a:spcPts val="600"/>
              </a:spcAft>
              <a:buNone/>
            </a:pPr>
            <a:r>
              <a:rPr lang="ru-RU" sz="5600" i="1" dirty="0">
                <a:effectLst/>
                <a:latin typeface="Times New Roman" panose="02020603050405020304" pitchFamily="18" charset="0"/>
                <a:ea typeface="Calibri" panose="020F0502020204030204" pitchFamily="34" charset="0"/>
                <a:cs typeface="Times New Roman" panose="02020603050405020304" pitchFamily="18" charset="0"/>
              </a:rPr>
              <a:t>потепление, таяние снега, осадки в виде снега и дождя, влажная почва, таяние льда на реках, ледоход, половодье</a:t>
            </a:r>
            <a:r>
              <a:rPr lang="ru-RU" sz="5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5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Aft>
                <a:spcPts val="600"/>
              </a:spcAft>
              <a:buNone/>
            </a:pPr>
            <a:r>
              <a:rPr lang="ru-RU" sz="5600" dirty="0">
                <a:effectLst/>
                <a:latin typeface="Times New Roman" panose="02020603050405020304" pitchFamily="18" charset="0"/>
                <a:ea typeface="Calibri" panose="020F0502020204030204" pitchFamily="34" charset="0"/>
                <a:cs typeface="Times New Roman" panose="02020603050405020304" pitchFamily="18" charset="0"/>
              </a:rPr>
              <a:t>2) последовательность изменений в живой природе. (</a:t>
            </a:r>
            <a:r>
              <a:rPr lang="ru-RU" sz="5600" i="1" dirty="0">
                <a:effectLst/>
                <a:latin typeface="Times New Roman" panose="02020603050405020304" pitchFamily="18" charset="0"/>
                <a:ea typeface="Calibri" panose="020F0502020204030204" pitchFamily="34" charset="0"/>
                <a:cs typeface="Times New Roman" panose="02020603050405020304" pitchFamily="18" charset="0"/>
              </a:rPr>
              <a:t>питание растений запасенными веществами, появление раннецветущих растений, появление травы, возвращение перелетных птиц, строительство гнезд и выведение птенцов.</a:t>
            </a:r>
            <a:r>
              <a:rPr lang="ru-RU" sz="5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5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Aft>
                <a:spcPts val="600"/>
              </a:spcAft>
              <a:buNone/>
            </a:pPr>
            <a:r>
              <a:rPr lang="ru-RU" sz="5600" dirty="0">
                <a:effectLst/>
                <a:latin typeface="Times New Roman" panose="02020603050405020304" pitchFamily="18" charset="0"/>
                <a:ea typeface="Calibri" panose="020F0502020204030204" pitchFamily="34" charset="0"/>
                <a:cs typeface="Times New Roman" panose="02020603050405020304" pitchFamily="18" charset="0"/>
              </a:rPr>
              <a:t>Презентация и обоснование группами своих цепочек классу.</a:t>
            </a:r>
            <a:endParaRPr lang="ru-RU" sz="5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Aft>
                <a:spcPts val="600"/>
              </a:spcAft>
              <a:buNone/>
            </a:pPr>
            <a:r>
              <a:rPr lang="ru-RU" sz="5600" dirty="0">
                <a:effectLst/>
                <a:latin typeface="Times New Roman" panose="02020603050405020304" pitchFamily="18" charset="0"/>
                <a:ea typeface="Calibri" panose="020F0502020204030204" pitchFamily="34" charset="0"/>
                <a:cs typeface="Times New Roman" panose="02020603050405020304" pitchFamily="18" charset="0"/>
              </a:rPr>
              <a:t>Учебный диалог по заданию 2 ст.6.</a:t>
            </a:r>
            <a:endParaRPr lang="ru-RU" sz="5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Aft>
                <a:spcPts val="600"/>
              </a:spcAft>
              <a:buNone/>
            </a:pPr>
            <a:r>
              <a:rPr lang="ru-RU" sz="5600" dirty="0">
                <a:effectLst/>
                <a:latin typeface="Times New Roman" panose="02020603050405020304" pitchFamily="18" charset="0"/>
                <a:ea typeface="Calibri" panose="020F0502020204030204" pitchFamily="34" charset="0"/>
                <a:cs typeface="Times New Roman" panose="02020603050405020304" pitchFamily="18" charset="0"/>
              </a:rPr>
              <a:t>И. Все изменения в природе весной называются – весенние явления. Весенние явления происходят в неживой природе. Это увеличение продолжительности дня, потепление, таяние снега, осадки в виде снега и дождя, влажная почва, таяние льда на реках, ледоход, половодье. Весенние явления происходят и в живой природе. Это питание растений запасенными веществами, появление раннецветущих растений, появление травы, возвращение перелетных птиц, строительство гнезд и выведение птенцов. Изменения в живой природе зависят от изменений в неживой природе.</a:t>
            </a:r>
            <a:endParaRPr lang="ru-RU" sz="5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Aft>
                <a:spcPts val="600"/>
              </a:spcAft>
              <a:buNone/>
            </a:pPr>
            <a:r>
              <a:rPr lang="ru-RU" sz="5600" dirty="0">
                <a:effectLst/>
                <a:latin typeface="Times New Roman" panose="02020603050405020304" pitchFamily="18" charset="0"/>
                <a:ea typeface="Calibri" panose="020F0502020204030204" pitchFamily="34" charset="0"/>
                <a:cs typeface="Times New Roman" panose="02020603050405020304" pitchFamily="18" charset="0"/>
              </a:rPr>
              <a:t>Ответы на вопросы в конце параграфа. Изображение и демонстрация учащимися своих достижений на уроке смайликами (рисунок, цветной маркер и проч.). </a:t>
            </a:r>
            <a:endParaRPr lang="ru-RU" sz="5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Aft>
                <a:spcPts val="600"/>
              </a:spcAft>
              <a:buNone/>
            </a:pPr>
            <a:r>
              <a:rPr lang="ru-RU" sz="5600" i="1" dirty="0">
                <a:effectLst/>
                <a:latin typeface="Times New Roman" panose="02020603050405020304" pitchFamily="18" charset="0"/>
                <a:ea typeface="Calibri" panose="020F0502020204030204" pitchFamily="34" charset="0"/>
              </a:rPr>
              <a:t>Рекомендации для работы дома. </a:t>
            </a:r>
            <a:r>
              <a:rPr lang="ru-RU" sz="5600" dirty="0">
                <a:effectLst/>
                <a:latin typeface="Times New Roman" panose="02020603050405020304" pitchFamily="18" charset="0"/>
                <a:ea typeface="Calibri" panose="020F0502020204030204" pitchFamily="34" charset="0"/>
              </a:rPr>
              <a:t>Выполнение задания 3 на ст.6. Ответы на вопросы к параграфу.</a:t>
            </a:r>
            <a:r>
              <a:rPr lang="ru-RU" sz="5600" i="1" dirty="0">
                <a:effectLst/>
                <a:latin typeface="Times New Roman" panose="02020603050405020304" pitchFamily="18" charset="0"/>
                <a:ea typeface="Calibri" panose="020F0502020204030204" pitchFamily="34" charset="0"/>
              </a:rPr>
              <a:t> </a:t>
            </a:r>
            <a:endParaRPr lang="ru-RU" sz="5600" dirty="0"/>
          </a:p>
        </p:txBody>
      </p:sp>
    </p:spTree>
    <p:extLst>
      <p:ext uri="{BB962C8B-B14F-4D97-AF65-F5344CB8AC3E}">
        <p14:creationId xmlns:p14="http://schemas.microsoft.com/office/powerpoint/2010/main" val="293518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CB3E0709-0A12-4BA7-B67A-195C26484B0F}"/>
              </a:ext>
            </a:extLst>
          </p:cNvPr>
          <p:cNvSpPr>
            <a:spLocks noGrp="1"/>
          </p:cNvSpPr>
          <p:nvPr>
            <p:ph type="title"/>
          </p:nvPr>
        </p:nvSpPr>
        <p:spPr/>
        <p:txBody>
          <a:bodyPr/>
          <a:lstStyle/>
          <a:p>
            <a:r>
              <a:rPr lang="ru-RU" dirty="0"/>
              <a:t>56. Резерв</a:t>
            </a:r>
          </a:p>
        </p:txBody>
      </p:sp>
      <p:sp>
        <p:nvSpPr>
          <p:cNvPr id="7" name="Объект 6">
            <a:extLst>
              <a:ext uri="{FF2B5EF4-FFF2-40B4-BE49-F238E27FC236}">
                <a16:creationId xmlns:a16="http://schemas.microsoft.com/office/drawing/2014/main" id="{74D17FBF-836B-4EC6-9A96-A023A8141087}"/>
              </a:ext>
            </a:extLst>
          </p:cNvPr>
          <p:cNvSpPr>
            <a:spLocks noGrp="1"/>
          </p:cNvSpPr>
          <p:nvPr>
            <p:ph idx="1"/>
          </p:nvPr>
        </p:nvSpPr>
        <p:spPr/>
        <p:txBody>
          <a:bodyPr/>
          <a:lstStyle/>
          <a:p>
            <a:r>
              <a:rPr lang="ru-RU" sz="2800" dirty="0">
                <a:effectLst/>
                <a:latin typeface="Times New Roman" panose="02020603050405020304" pitchFamily="18" charset="0"/>
                <a:ea typeface="Calibri" panose="020F0502020204030204" pitchFamily="34" charset="0"/>
              </a:rPr>
              <a:t>Рекомендации для педагогов: для проверки и оценки достижений обучающихся можно выборочно использовать материалы рубрики «Проверим себя и оценим свои достижения», учебное пособия, ч. 3, с. 86-122</a:t>
            </a:r>
            <a:endParaRPr lang="ru-RU" dirty="0"/>
          </a:p>
        </p:txBody>
      </p:sp>
    </p:spTree>
    <p:extLst>
      <p:ext uri="{BB962C8B-B14F-4D97-AF65-F5344CB8AC3E}">
        <p14:creationId xmlns:p14="http://schemas.microsoft.com/office/powerpoint/2010/main" val="2661420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4DAA75-97F3-4B4E-A0CA-4F14CA395B72}"/>
              </a:ext>
            </a:extLst>
          </p:cNvPr>
          <p:cNvSpPr>
            <a:spLocks noGrp="1"/>
          </p:cNvSpPr>
          <p:nvPr>
            <p:ph type="title"/>
          </p:nvPr>
        </p:nvSpPr>
        <p:spPr>
          <a:xfrm>
            <a:off x="838200" y="135172"/>
            <a:ext cx="9379226" cy="1383527"/>
          </a:xfrm>
        </p:spPr>
        <p:txBody>
          <a:bodyPr>
            <a:noAutofit/>
          </a:bodyPr>
          <a:lstStyle/>
          <a:p>
            <a:r>
              <a:rPr lang="ru-RU" sz="3200" dirty="0"/>
              <a:t>Окружающий мир</a:t>
            </a:r>
            <a:br>
              <a:rPr lang="ru-RU" sz="3200" dirty="0"/>
            </a:br>
            <a:r>
              <a:rPr lang="ru-RU" sz="3200" dirty="0"/>
              <a:t>3 класс</a:t>
            </a:r>
            <a:br>
              <a:rPr lang="ru-RU" sz="3200" dirty="0"/>
            </a:br>
            <a:r>
              <a:rPr lang="ru-RU" sz="3200" dirty="0"/>
              <a:t>Второй год обучения</a:t>
            </a:r>
          </a:p>
        </p:txBody>
      </p:sp>
      <p:pic>
        <p:nvPicPr>
          <p:cNvPr id="8" name="Объект 7">
            <a:extLst>
              <a:ext uri="{FF2B5EF4-FFF2-40B4-BE49-F238E27FC236}">
                <a16:creationId xmlns:a16="http://schemas.microsoft.com/office/drawing/2014/main" id="{CEB81028-5094-4497-B89A-FBAC2234AF4B}"/>
              </a:ext>
            </a:extLst>
          </p:cNvPr>
          <p:cNvPicPr>
            <a:picLocks noGrp="1" noChangeAspect="1"/>
          </p:cNvPicPr>
          <p:nvPr>
            <p:ph idx="1"/>
          </p:nvPr>
        </p:nvPicPr>
        <p:blipFill rotWithShape="1">
          <a:blip r:embed="rId2"/>
          <a:srcRect t="1296" r="22513"/>
          <a:stretch/>
        </p:blipFill>
        <p:spPr>
          <a:xfrm>
            <a:off x="2203228" y="1614115"/>
            <a:ext cx="5692417" cy="4819634"/>
          </a:xfrm>
        </p:spPr>
      </p:pic>
    </p:spTree>
    <p:extLst>
      <p:ext uri="{BB962C8B-B14F-4D97-AF65-F5344CB8AC3E}">
        <p14:creationId xmlns:p14="http://schemas.microsoft.com/office/powerpoint/2010/main" val="2928544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AB2E02-B54B-4169-92A2-3B1A64703AFB}"/>
              </a:ext>
            </a:extLst>
          </p:cNvPr>
          <p:cNvSpPr>
            <a:spLocks noGrp="1"/>
          </p:cNvSpPr>
          <p:nvPr>
            <p:ph type="title"/>
          </p:nvPr>
        </p:nvSpPr>
        <p:spPr>
          <a:xfrm>
            <a:off x="838200" y="103368"/>
            <a:ext cx="9546203" cy="826936"/>
          </a:xfrm>
        </p:spPr>
        <p:txBody>
          <a:bodyPr>
            <a:normAutofit fontScale="90000"/>
          </a:bodyPr>
          <a:lstStyle/>
          <a:p>
            <a:r>
              <a:rPr lang="ru-RU" dirty="0"/>
              <a:t>Проверяемые элементы содержания (3 класс)</a:t>
            </a:r>
            <a:br>
              <a:rPr lang="ru-RU" dirty="0"/>
            </a:br>
            <a:r>
              <a:rPr lang="ru-RU" dirty="0"/>
              <a:t>Человек и общество</a:t>
            </a:r>
          </a:p>
        </p:txBody>
      </p:sp>
      <p:pic>
        <p:nvPicPr>
          <p:cNvPr id="7" name="Рисунок 6">
            <a:extLst>
              <a:ext uri="{FF2B5EF4-FFF2-40B4-BE49-F238E27FC236}">
                <a16:creationId xmlns:a16="http://schemas.microsoft.com/office/drawing/2014/main" id="{191A3EF3-A6B2-4A2E-87D0-5237257F4DBE}"/>
              </a:ext>
            </a:extLst>
          </p:cNvPr>
          <p:cNvPicPr>
            <a:picLocks noChangeAspect="1"/>
          </p:cNvPicPr>
          <p:nvPr/>
        </p:nvPicPr>
        <p:blipFill>
          <a:blip r:embed="rId2"/>
          <a:stretch>
            <a:fillRect/>
          </a:stretch>
        </p:blipFill>
        <p:spPr>
          <a:xfrm>
            <a:off x="87464" y="1031862"/>
            <a:ext cx="6378493" cy="3490262"/>
          </a:xfrm>
          <a:prstGeom prst="rect">
            <a:avLst/>
          </a:prstGeom>
        </p:spPr>
      </p:pic>
      <p:pic>
        <p:nvPicPr>
          <p:cNvPr id="5" name="Объект 4">
            <a:extLst>
              <a:ext uri="{FF2B5EF4-FFF2-40B4-BE49-F238E27FC236}">
                <a16:creationId xmlns:a16="http://schemas.microsoft.com/office/drawing/2014/main" id="{E9634EB6-DC9A-459B-90B6-ED659AD6A4AF}"/>
              </a:ext>
            </a:extLst>
          </p:cNvPr>
          <p:cNvPicPr>
            <a:picLocks noGrp="1" noChangeAspect="1"/>
          </p:cNvPicPr>
          <p:nvPr>
            <p:ph idx="1"/>
          </p:nvPr>
        </p:nvPicPr>
        <p:blipFill>
          <a:blip r:embed="rId3"/>
          <a:stretch>
            <a:fillRect/>
          </a:stretch>
        </p:blipFill>
        <p:spPr>
          <a:xfrm>
            <a:off x="5252388" y="4272048"/>
            <a:ext cx="6772987" cy="2160558"/>
          </a:xfrm>
        </p:spPr>
      </p:pic>
    </p:spTree>
    <p:extLst>
      <p:ext uri="{BB962C8B-B14F-4D97-AF65-F5344CB8AC3E}">
        <p14:creationId xmlns:p14="http://schemas.microsoft.com/office/powerpoint/2010/main" val="1079923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93E12F30-FE3B-4CE1-863E-5238461B6172}"/>
              </a:ext>
            </a:extLst>
          </p:cNvPr>
          <p:cNvPicPr>
            <a:picLocks noGrp="1" noChangeAspect="1"/>
          </p:cNvPicPr>
          <p:nvPr>
            <p:ph idx="1"/>
          </p:nvPr>
        </p:nvPicPr>
        <p:blipFill>
          <a:blip r:embed="rId2"/>
          <a:stretch>
            <a:fillRect/>
          </a:stretch>
        </p:blipFill>
        <p:spPr>
          <a:xfrm>
            <a:off x="1955142" y="111318"/>
            <a:ext cx="7244518" cy="6428234"/>
          </a:xfrm>
        </p:spPr>
      </p:pic>
    </p:spTree>
    <p:extLst>
      <p:ext uri="{BB962C8B-B14F-4D97-AF65-F5344CB8AC3E}">
        <p14:creationId xmlns:p14="http://schemas.microsoft.com/office/powerpoint/2010/main" val="1052737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1E03D5-4F89-4D92-BA0B-F02544BCC1AD}"/>
              </a:ext>
            </a:extLst>
          </p:cNvPr>
          <p:cNvSpPr>
            <a:spLocks noGrp="1"/>
          </p:cNvSpPr>
          <p:nvPr>
            <p:ph type="title"/>
          </p:nvPr>
        </p:nvSpPr>
        <p:spPr>
          <a:xfrm>
            <a:off x="210047" y="206099"/>
            <a:ext cx="1690315" cy="525421"/>
          </a:xfrm>
        </p:spPr>
        <p:txBody>
          <a:bodyPr>
            <a:normAutofit fontScale="90000"/>
          </a:bodyPr>
          <a:lstStyle/>
          <a:p>
            <a:r>
              <a:rPr lang="ru-RU" dirty="0"/>
              <a:t>3 класс</a:t>
            </a:r>
          </a:p>
        </p:txBody>
      </p:sp>
      <p:pic>
        <p:nvPicPr>
          <p:cNvPr id="7" name="Рисунок 6">
            <a:extLst>
              <a:ext uri="{FF2B5EF4-FFF2-40B4-BE49-F238E27FC236}">
                <a16:creationId xmlns:a16="http://schemas.microsoft.com/office/drawing/2014/main" id="{2CCC37FF-9772-47B4-B26A-A0F007615FF2}"/>
              </a:ext>
            </a:extLst>
          </p:cNvPr>
          <p:cNvPicPr>
            <a:picLocks noChangeAspect="1"/>
          </p:cNvPicPr>
          <p:nvPr/>
        </p:nvPicPr>
        <p:blipFill rotWithShape="1">
          <a:blip r:embed="rId2"/>
          <a:srcRect t="9732"/>
          <a:stretch/>
        </p:blipFill>
        <p:spPr>
          <a:xfrm>
            <a:off x="5748666" y="3514477"/>
            <a:ext cx="6363251" cy="2964853"/>
          </a:xfrm>
          <a:prstGeom prst="rect">
            <a:avLst/>
          </a:prstGeom>
        </p:spPr>
      </p:pic>
      <p:pic>
        <p:nvPicPr>
          <p:cNvPr id="5" name="Объект 4">
            <a:extLst>
              <a:ext uri="{FF2B5EF4-FFF2-40B4-BE49-F238E27FC236}">
                <a16:creationId xmlns:a16="http://schemas.microsoft.com/office/drawing/2014/main" id="{B9848297-8FD6-451E-91D8-06235A7D2831}"/>
              </a:ext>
            </a:extLst>
          </p:cNvPr>
          <p:cNvPicPr>
            <a:picLocks noGrp="1" noChangeAspect="1"/>
          </p:cNvPicPr>
          <p:nvPr>
            <p:ph idx="1"/>
          </p:nvPr>
        </p:nvPicPr>
        <p:blipFill>
          <a:blip r:embed="rId3"/>
          <a:stretch>
            <a:fillRect/>
          </a:stretch>
        </p:blipFill>
        <p:spPr>
          <a:xfrm>
            <a:off x="210047" y="859857"/>
            <a:ext cx="6378493" cy="3558848"/>
          </a:xfrm>
        </p:spPr>
      </p:pic>
    </p:spTree>
    <p:extLst>
      <p:ext uri="{BB962C8B-B14F-4D97-AF65-F5344CB8AC3E}">
        <p14:creationId xmlns:p14="http://schemas.microsoft.com/office/powerpoint/2010/main" val="57213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B4C411-FFD9-45DB-ACA8-AC73BED88602}"/>
              </a:ext>
            </a:extLst>
          </p:cNvPr>
          <p:cNvSpPr>
            <a:spLocks noGrp="1"/>
          </p:cNvSpPr>
          <p:nvPr>
            <p:ph type="title"/>
          </p:nvPr>
        </p:nvSpPr>
        <p:spPr>
          <a:xfrm>
            <a:off x="703028" y="713737"/>
            <a:ext cx="8091115" cy="280175"/>
          </a:xfrm>
        </p:spPr>
        <p:txBody>
          <a:bodyPr>
            <a:normAutofit fontScale="90000"/>
          </a:bodyPr>
          <a:lstStyle/>
          <a:p>
            <a:r>
              <a:rPr lang="ru-RU" dirty="0"/>
              <a:t>Окружающий мир </a:t>
            </a:r>
            <a:br>
              <a:rPr lang="ru-RU" dirty="0"/>
            </a:br>
            <a:r>
              <a:rPr lang="ru-RU" dirty="0"/>
              <a:t>4 класс</a:t>
            </a:r>
            <a:br>
              <a:rPr lang="ru-RU" dirty="0"/>
            </a:br>
            <a:r>
              <a:rPr lang="ru-RU" dirty="0"/>
              <a:t>третий год обучения</a:t>
            </a:r>
          </a:p>
        </p:txBody>
      </p:sp>
      <p:pic>
        <p:nvPicPr>
          <p:cNvPr id="5" name="Объект 4">
            <a:extLst>
              <a:ext uri="{FF2B5EF4-FFF2-40B4-BE49-F238E27FC236}">
                <a16:creationId xmlns:a16="http://schemas.microsoft.com/office/drawing/2014/main" id="{E6BC8CD6-E8EF-4144-9DD6-3E64E5377529}"/>
              </a:ext>
            </a:extLst>
          </p:cNvPr>
          <p:cNvPicPr>
            <a:picLocks noGrp="1" noChangeAspect="1"/>
          </p:cNvPicPr>
          <p:nvPr>
            <p:ph idx="1"/>
          </p:nvPr>
        </p:nvPicPr>
        <p:blipFill rotWithShape="1">
          <a:blip r:embed="rId2"/>
          <a:srcRect t="906" b="73065"/>
          <a:stretch/>
        </p:blipFill>
        <p:spPr>
          <a:xfrm>
            <a:off x="984136" y="1685677"/>
            <a:ext cx="6331064" cy="1828800"/>
          </a:xfrm>
        </p:spPr>
      </p:pic>
      <p:pic>
        <p:nvPicPr>
          <p:cNvPr id="7" name="Рисунок 6">
            <a:extLst>
              <a:ext uri="{FF2B5EF4-FFF2-40B4-BE49-F238E27FC236}">
                <a16:creationId xmlns:a16="http://schemas.microsoft.com/office/drawing/2014/main" id="{E70721B9-3822-4403-8A4E-E981FFD69E6C}"/>
              </a:ext>
            </a:extLst>
          </p:cNvPr>
          <p:cNvPicPr>
            <a:picLocks noChangeAspect="1"/>
          </p:cNvPicPr>
          <p:nvPr/>
        </p:nvPicPr>
        <p:blipFill rotWithShape="1">
          <a:blip r:embed="rId3"/>
          <a:srcRect t="55984"/>
          <a:stretch/>
        </p:blipFill>
        <p:spPr>
          <a:xfrm>
            <a:off x="996346" y="3406284"/>
            <a:ext cx="6318854" cy="3086592"/>
          </a:xfrm>
          <a:prstGeom prst="rect">
            <a:avLst/>
          </a:prstGeom>
        </p:spPr>
      </p:pic>
    </p:spTree>
    <p:extLst>
      <p:ext uri="{BB962C8B-B14F-4D97-AF65-F5344CB8AC3E}">
        <p14:creationId xmlns:p14="http://schemas.microsoft.com/office/powerpoint/2010/main" val="126272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EEA9D4-E163-42CD-9AF5-F80B6CD611CB}"/>
              </a:ext>
            </a:extLst>
          </p:cNvPr>
          <p:cNvSpPr>
            <a:spLocks noGrp="1"/>
          </p:cNvSpPr>
          <p:nvPr>
            <p:ph type="title"/>
          </p:nvPr>
        </p:nvSpPr>
        <p:spPr>
          <a:xfrm>
            <a:off x="838200" y="619567"/>
            <a:ext cx="9148638" cy="986597"/>
          </a:xfrm>
        </p:spPr>
        <p:txBody>
          <a:bodyPr>
            <a:normAutofit fontScale="90000"/>
          </a:bodyPr>
          <a:lstStyle/>
          <a:p>
            <a:r>
              <a:rPr lang="ru-RU" dirty="0"/>
              <a:t>Проверяемые элементы содержания (4 класс)</a:t>
            </a:r>
            <a:br>
              <a:rPr lang="ru-RU" dirty="0"/>
            </a:br>
            <a:r>
              <a:rPr lang="ru-RU" dirty="0"/>
              <a:t>Человек и общество</a:t>
            </a:r>
            <a:br>
              <a:rPr lang="ru-RU" dirty="0"/>
            </a:br>
            <a:endParaRPr lang="ru-RU" dirty="0"/>
          </a:p>
        </p:txBody>
      </p:sp>
      <p:sp>
        <p:nvSpPr>
          <p:cNvPr id="3" name="Объект 2">
            <a:extLst>
              <a:ext uri="{FF2B5EF4-FFF2-40B4-BE49-F238E27FC236}">
                <a16:creationId xmlns:a16="http://schemas.microsoft.com/office/drawing/2014/main" id="{2353D758-268A-409F-B8A4-E4A2FB51333F}"/>
              </a:ext>
            </a:extLst>
          </p:cNvPr>
          <p:cNvSpPr>
            <a:spLocks noGrp="1"/>
          </p:cNvSpPr>
          <p:nvPr>
            <p:ph idx="1"/>
          </p:nvPr>
        </p:nvSpPr>
        <p:spPr/>
        <p:txBody>
          <a:bodyPr>
            <a:normAutofit/>
          </a:bodyPr>
          <a:lstStyle/>
          <a:p>
            <a:pPr marL="0" indent="0" algn="just">
              <a:buNone/>
            </a:pPr>
            <a:r>
              <a:rPr lang="ru-RU" dirty="0"/>
              <a:t>1.6 История Отечества. "Лента времени" и историческая карта</a:t>
            </a:r>
          </a:p>
          <a:p>
            <a:pPr marL="0" indent="0" algn="just">
              <a:buNone/>
            </a:pPr>
            <a:r>
              <a:rPr lang="ru-RU" dirty="0"/>
              <a:t>1.7 Наиболее важные и яркие события общественной и культурной жизни страны в разные исторические периоды: государство Русь, Московское государство, Российская империя, СССР, Российская Федерация</a:t>
            </a:r>
          </a:p>
          <a:p>
            <a:pPr marL="0" indent="0" algn="just">
              <a:buNone/>
            </a:pPr>
            <a:r>
              <a:rPr lang="ru-RU" dirty="0"/>
              <a:t>1.8 Картины быта, </a:t>
            </a:r>
            <a:r>
              <a:rPr lang="ru-RU" dirty="0" err="1"/>
              <a:t>трда</a:t>
            </a:r>
            <a:r>
              <a:rPr lang="ru-RU" dirty="0"/>
              <a:t>, духовно-нравственные и культурные традиции людей в разные исторические времена</a:t>
            </a:r>
          </a:p>
          <a:p>
            <a:pPr marL="0" indent="0" algn="just">
              <a:buNone/>
            </a:pPr>
            <a:r>
              <a:rPr lang="ru-RU" dirty="0"/>
              <a:t>1.9 Выдающиеся люди разных эпох как носители базовых национальных ценностей</a:t>
            </a:r>
          </a:p>
          <a:p>
            <a:endParaRPr lang="ru-RU" dirty="0"/>
          </a:p>
        </p:txBody>
      </p:sp>
    </p:spTree>
    <p:extLst>
      <p:ext uri="{BB962C8B-B14F-4D97-AF65-F5344CB8AC3E}">
        <p14:creationId xmlns:p14="http://schemas.microsoft.com/office/powerpoint/2010/main" val="3816041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441733-55BA-4FE5-9F07-77F8077108A2}"/>
              </a:ext>
            </a:extLst>
          </p:cNvPr>
          <p:cNvSpPr>
            <a:spLocks noGrp="1"/>
          </p:cNvSpPr>
          <p:nvPr>
            <p:ph type="title"/>
          </p:nvPr>
        </p:nvSpPr>
        <p:spPr>
          <a:xfrm>
            <a:off x="838200" y="176463"/>
            <a:ext cx="10515600" cy="601579"/>
          </a:xfrm>
        </p:spPr>
        <p:txBody>
          <a:bodyPr>
            <a:normAutofit fontScale="90000"/>
          </a:bodyPr>
          <a:lstStyle/>
          <a:p>
            <a:r>
              <a:rPr lang="ru-RU" dirty="0"/>
              <a:t>ЭНШ 2 класс – март</a:t>
            </a:r>
            <a:br>
              <a:rPr lang="ru-RU" dirty="0"/>
            </a:br>
            <a:r>
              <a:rPr lang="ru-RU" dirty="0"/>
              <a:t>первый год обучения</a:t>
            </a:r>
          </a:p>
        </p:txBody>
      </p:sp>
      <p:graphicFrame>
        <p:nvGraphicFramePr>
          <p:cNvPr id="4" name="Объект 3">
            <a:extLst>
              <a:ext uri="{FF2B5EF4-FFF2-40B4-BE49-F238E27FC236}">
                <a16:creationId xmlns:a16="http://schemas.microsoft.com/office/drawing/2014/main" id="{6E00C07F-BE26-46A3-831E-68E21E8D60FB}"/>
              </a:ext>
            </a:extLst>
          </p:cNvPr>
          <p:cNvGraphicFramePr>
            <a:graphicFrameLocks noGrp="1"/>
          </p:cNvGraphicFramePr>
          <p:nvPr>
            <p:ph idx="1"/>
            <p:extLst>
              <p:ext uri="{D42A27DB-BD31-4B8C-83A1-F6EECF244321}">
                <p14:modId xmlns:p14="http://schemas.microsoft.com/office/powerpoint/2010/main" val="1423099840"/>
              </p:ext>
            </p:extLst>
          </p:nvPr>
        </p:nvGraphicFramePr>
        <p:xfrm>
          <a:off x="2034744" y="1140830"/>
          <a:ext cx="8122512" cy="5316084"/>
        </p:xfrm>
        <a:graphic>
          <a:graphicData uri="http://schemas.openxmlformats.org/drawingml/2006/table">
            <a:tbl>
              <a:tblPr firstRow="1" firstCol="1" bandRow="1"/>
              <a:tblGrid>
                <a:gridCol w="1085608">
                  <a:extLst>
                    <a:ext uri="{9D8B030D-6E8A-4147-A177-3AD203B41FA5}">
                      <a16:colId xmlns:a16="http://schemas.microsoft.com/office/drawing/2014/main" val="1514728978"/>
                    </a:ext>
                  </a:extLst>
                </a:gridCol>
                <a:gridCol w="7036904">
                  <a:extLst>
                    <a:ext uri="{9D8B030D-6E8A-4147-A177-3AD203B41FA5}">
                      <a16:colId xmlns:a16="http://schemas.microsoft.com/office/drawing/2014/main" val="3077520688"/>
                    </a:ext>
                  </a:extLst>
                </a:gridCol>
              </a:tblGrid>
              <a:tr h="317796">
                <a:tc>
                  <a:txBody>
                    <a:bodyPr/>
                    <a:lstStyle/>
                    <a:p>
                      <a:pPr algn="ctr">
                        <a:lnSpc>
                          <a:spcPct val="115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урока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II </a:t>
                      </a: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полугодие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852954"/>
                  </a:ext>
                </a:extLst>
              </a:tr>
              <a:tr h="317796">
                <a:tc gridSpan="2">
                  <a:txBody>
                    <a:bodyPr/>
                    <a:lstStyle/>
                    <a:p>
                      <a:pPr algn="ctr">
                        <a:lnSpc>
                          <a:spcPct val="100000"/>
                        </a:lnSpc>
                        <a:spcAft>
                          <a:spcPts val="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Раздел «Путешествия» (18 ч)</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4113005645"/>
                  </a:ext>
                </a:extLst>
              </a:tr>
              <a:tr h="388927">
                <a:tc>
                  <a:txBody>
                    <a:bodyPr/>
                    <a:lstStyle/>
                    <a:p>
                      <a:pPr algn="ctr">
                        <a:lnSpc>
                          <a:spcPct val="115000"/>
                        </a:lnSpc>
                        <a:spcAft>
                          <a:spcPts val="1000"/>
                        </a:spcAft>
                      </a:pPr>
                      <a:r>
                        <a:rPr lang="ru-RU" sz="2000">
                          <a:effectLst/>
                          <a:latin typeface="Times New Roman" panose="02020603050405020304" pitchFamily="18" charset="0"/>
                          <a:ea typeface="Calibri" panose="020F0502020204030204" pitchFamily="34" charset="0"/>
                          <a:cs typeface="Times New Roman" panose="02020603050405020304" pitchFamily="18" charset="0"/>
                        </a:rPr>
                        <a:t>49.</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Город на Неве.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964299"/>
                  </a:ext>
                </a:extLst>
              </a:tr>
              <a:tr h="388927">
                <a:tc>
                  <a:txBody>
                    <a:bodyPr/>
                    <a:lstStyle/>
                    <a:p>
                      <a:pPr algn="ctr">
                        <a:lnSpc>
                          <a:spcPct val="115000"/>
                        </a:lnSpc>
                        <a:spcAft>
                          <a:spcPts val="1000"/>
                        </a:spcAft>
                      </a:pPr>
                      <a:r>
                        <a:rPr lang="ru-RU" sz="2000">
                          <a:effectLst/>
                          <a:latin typeface="Times New Roman" panose="02020603050405020304" pitchFamily="18" charset="0"/>
                          <a:ea typeface="Calibri" panose="020F0502020204030204" pitchFamily="34" charset="0"/>
                          <a:cs typeface="Times New Roman" panose="02020603050405020304" pitchFamily="18" charset="0"/>
                        </a:rPr>
                        <a:t>50.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000">
                          <a:effectLst/>
                          <a:latin typeface="Times New Roman" panose="02020603050405020304" pitchFamily="18" charset="0"/>
                          <a:ea typeface="Calibri" panose="020F0502020204030204" pitchFamily="34" charset="0"/>
                          <a:cs typeface="Times New Roman" panose="02020603050405020304" pitchFamily="18" charset="0"/>
                        </a:rPr>
                        <a:t>Проектное задание «Города России».</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168169"/>
                  </a:ext>
                </a:extLst>
              </a:tr>
              <a:tr h="403610">
                <a:tc>
                  <a:txBody>
                    <a:bodyPr/>
                    <a:lstStyle/>
                    <a:p>
                      <a:pPr algn="ctr">
                        <a:lnSpc>
                          <a:spcPct val="115000"/>
                        </a:lnSpc>
                        <a:spcAft>
                          <a:spcPts val="1000"/>
                        </a:spcAft>
                      </a:pP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51</a:t>
                      </a:r>
                      <a:endParaRPr lang="ru-RU"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Резерв</a:t>
                      </a:r>
                      <a:endParaRPr lang="ru-RU"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051019"/>
                  </a:ext>
                </a:extLst>
              </a:tr>
              <a:tr h="583391">
                <a:tc>
                  <a:txBody>
                    <a:bodyPr/>
                    <a:lstStyle/>
                    <a:p>
                      <a:pPr algn="ctr">
                        <a:lnSpc>
                          <a:spcPct val="115000"/>
                        </a:lnSpc>
                        <a:spcAft>
                          <a:spcPts val="1000"/>
                        </a:spcAft>
                      </a:pPr>
                      <a:r>
                        <a:rPr lang="ru-RU" sz="2000">
                          <a:effectLst/>
                          <a:latin typeface="Times New Roman" panose="02020603050405020304" pitchFamily="18" charset="0"/>
                          <a:ea typeface="Calibri" panose="020F0502020204030204" pitchFamily="34" charset="0"/>
                          <a:cs typeface="Times New Roman" panose="02020603050405020304" pitchFamily="18" charset="0"/>
                        </a:rPr>
                        <a:t>52</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000">
                          <a:effectLst/>
                          <a:latin typeface="Times New Roman" panose="02020603050405020304" pitchFamily="18" charset="0"/>
                          <a:ea typeface="Calibri" panose="020F0502020204030204" pitchFamily="34" charset="0"/>
                          <a:cs typeface="Times New Roman" panose="02020603050405020304" pitchFamily="18" charset="0"/>
                        </a:rPr>
                        <a:t>Земля на карте.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5859710"/>
                  </a:ext>
                </a:extLst>
              </a:tr>
              <a:tr h="489503">
                <a:tc>
                  <a:txBody>
                    <a:bodyPr/>
                    <a:lstStyle/>
                    <a:p>
                      <a:pPr algn="ctr">
                        <a:lnSpc>
                          <a:spcPct val="115000"/>
                        </a:lnSpc>
                        <a:spcAft>
                          <a:spcPts val="1000"/>
                        </a:spcAft>
                      </a:pPr>
                      <a:r>
                        <a:rPr lang="ru-RU" sz="2000">
                          <a:effectLst/>
                          <a:latin typeface="Times New Roman" panose="02020603050405020304" pitchFamily="18" charset="0"/>
                          <a:ea typeface="Calibri" panose="020F0502020204030204" pitchFamily="34" charset="0"/>
                          <a:cs typeface="Times New Roman" panose="02020603050405020304" pitchFamily="18" charset="0"/>
                        </a:rPr>
                        <a:t>53.</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Путешествие по материкам и частям света.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105698"/>
                  </a:ext>
                </a:extLst>
              </a:tr>
              <a:tr h="471779">
                <a:tc>
                  <a:txBody>
                    <a:bodyPr/>
                    <a:lstStyle/>
                    <a:p>
                      <a:pPr algn="ctr">
                        <a:lnSpc>
                          <a:spcPct val="115000"/>
                        </a:lnSpc>
                        <a:spcAft>
                          <a:spcPts val="1000"/>
                        </a:spcAft>
                      </a:pPr>
                      <a:r>
                        <a:rPr lang="ru-RU" sz="2000">
                          <a:effectLst/>
                          <a:latin typeface="Times New Roman" panose="02020603050405020304" pitchFamily="18" charset="0"/>
                          <a:ea typeface="Calibri" panose="020F0502020204030204" pitchFamily="34" charset="0"/>
                          <a:cs typeface="Times New Roman" panose="02020603050405020304" pitchFamily="18" charset="0"/>
                        </a:rPr>
                        <a:t>54.</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000">
                          <a:effectLst/>
                          <a:latin typeface="Times New Roman" panose="02020603050405020304" pitchFamily="18" charset="0"/>
                          <a:ea typeface="Calibri" panose="020F0502020204030204" pitchFamily="34" charset="0"/>
                          <a:cs typeface="Times New Roman" panose="02020603050405020304" pitchFamily="18" charset="0"/>
                        </a:rPr>
                        <a:t>Страны мира.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9526142"/>
                  </a:ext>
                </a:extLst>
              </a:tr>
              <a:tr h="379555">
                <a:tc>
                  <a:txBody>
                    <a:bodyPr/>
                    <a:lstStyle/>
                    <a:p>
                      <a:pPr algn="ctr">
                        <a:lnSpc>
                          <a:spcPct val="115000"/>
                        </a:lnSpc>
                        <a:spcAft>
                          <a:spcPts val="1000"/>
                        </a:spcAft>
                      </a:pPr>
                      <a:r>
                        <a:rPr lang="ru-RU" sz="2000">
                          <a:effectLst/>
                          <a:latin typeface="Times New Roman" panose="02020603050405020304" pitchFamily="18" charset="0"/>
                          <a:ea typeface="Calibri" panose="020F0502020204030204" pitchFamily="34" charset="0"/>
                          <a:cs typeface="Times New Roman" panose="02020603050405020304" pitchFamily="18" charset="0"/>
                        </a:rPr>
                        <a:t>55.</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гости к весне.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36921"/>
                  </a:ext>
                </a:extLst>
              </a:tr>
              <a:tr h="943558">
                <a:tc>
                  <a:txBody>
                    <a:bodyPr/>
                    <a:lstStyle/>
                    <a:p>
                      <a:pPr algn="ctr">
                        <a:lnSpc>
                          <a:spcPct val="115000"/>
                        </a:lnSpc>
                        <a:spcAft>
                          <a:spcPts val="1000"/>
                        </a:spcAft>
                      </a:pP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56</a:t>
                      </a:r>
                      <a:endParaRPr lang="ru-RU"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Резерв </a:t>
                      </a:r>
                    </a:p>
                    <a:p>
                      <a:pPr algn="just">
                        <a:lnSpc>
                          <a:spcPct val="100000"/>
                        </a:lnSpc>
                        <a:spcAft>
                          <a:spcPts val="600"/>
                        </a:spcAft>
                      </a:pPr>
                      <a:r>
                        <a:rPr lang="ru-RU" sz="18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Рекомендации для педагогов: для проверки и оценки достижений обучающихся можно выборочно использовать материалы рубрики «Проверим себя и оценим свои достижения», учебное пособия, ч. 3, с. 86-122</a:t>
                      </a:r>
                      <a:endParaRPr lang="ru-RU" sz="18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4360978"/>
                  </a:ext>
                </a:extLst>
              </a:tr>
            </a:tbl>
          </a:graphicData>
        </a:graphic>
      </p:graphicFrame>
    </p:spTree>
    <p:extLst>
      <p:ext uri="{BB962C8B-B14F-4D97-AF65-F5344CB8AC3E}">
        <p14:creationId xmlns:p14="http://schemas.microsoft.com/office/powerpoint/2010/main" val="3065684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6BFF5F-80BD-48ED-9507-152AEA7A5BEC}"/>
              </a:ext>
            </a:extLst>
          </p:cNvPr>
          <p:cNvSpPr>
            <a:spLocks noGrp="1"/>
          </p:cNvSpPr>
          <p:nvPr>
            <p:ph type="title"/>
          </p:nvPr>
        </p:nvSpPr>
        <p:spPr>
          <a:xfrm>
            <a:off x="838200" y="890546"/>
            <a:ext cx="9212249" cy="302150"/>
          </a:xfrm>
        </p:spPr>
        <p:txBody>
          <a:bodyPr>
            <a:normAutofit fontScale="90000"/>
          </a:bodyPr>
          <a:lstStyle/>
          <a:p>
            <a:r>
              <a:rPr lang="ru-RU" sz="2200" dirty="0"/>
              <a:t>Проверяемые требования к результатам </a:t>
            </a:r>
            <a:br>
              <a:rPr lang="ru-RU" sz="2200" dirty="0"/>
            </a:br>
            <a:r>
              <a:rPr lang="ru-RU" sz="2200" dirty="0"/>
              <a:t>освоения основной образовательной программы (4 класс)</a:t>
            </a:r>
            <a:br>
              <a:rPr lang="ru-RU" sz="2200" dirty="0"/>
            </a:br>
            <a:r>
              <a:rPr lang="ru-RU" sz="2200" dirty="0"/>
              <a:t>Проверяемые предметные результаты </a:t>
            </a:r>
            <a:br>
              <a:rPr lang="ru-RU" sz="2200" dirty="0"/>
            </a:br>
            <a:r>
              <a:rPr lang="ru-RU" sz="2200" dirty="0"/>
              <a:t>освоения основной образовательной программы начального общего образования</a:t>
            </a:r>
            <a:br>
              <a:rPr lang="ru-RU" dirty="0"/>
            </a:br>
            <a:endParaRPr lang="ru-RU" dirty="0"/>
          </a:p>
        </p:txBody>
      </p:sp>
      <p:sp>
        <p:nvSpPr>
          <p:cNvPr id="3" name="Объект 2">
            <a:extLst>
              <a:ext uri="{FF2B5EF4-FFF2-40B4-BE49-F238E27FC236}">
                <a16:creationId xmlns:a16="http://schemas.microsoft.com/office/drawing/2014/main" id="{E0EEBCCD-0BAF-4A6F-840A-71932380E367}"/>
              </a:ext>
            </a:extLst>
          </p:cNvPr>
          <p:cNvSpPr>
            <a:spLocks noGrp="1"/>
          </p:cNvSpPr>
          <p:nvPr>
            <p:ph idx="1"/>
          </p:nvPr>
        </p:nvSpPr>
        <p:spPr>
          <a:xfrm>
            <a:off x="524785" y="1558456"/>
            <a:ext cx="11370365" cy="4945711"/>
          </a:xfrm>
        </p:spPr>
        <p:txBody>
          <a:bodyPr>
            <a:normAutofit fontScale="70000" lnSpcReduction="20000"/>
          </a:bodyPr>
          <a:lstStyle/>
          <a:p>
            <a:pPr marL="0" indent="0">
              <a:buNone/>
            </a:pPr>
            <a:r>
              <a:rPr lang="ru-RU" sz="3300" b="1" dirty="0"/>
              <a:t>Человек и общество</a:t>
            </a:r>
          </a:p>
          <a:p>
            <a:pPr marL="0" indent="0" algn="just">
              <a:lnSpc>
                <a:spcPct val="120000"/>
              </a:lnSpc>
              <a:buNone/>
            </a:pPr>
            <a:r>
              <a:rPr lang="ru-RU" sz="3600" dirty="0"/>
              <a:t>1. знать основные права и обязанности гражданина Российской Федерации</a:t>
            </a:r>
          </a:p>
          <a:p>
            <a:pPr marL="0" indent="0" algn="just">
              <a:lnSpc>
                <a:spcPct val="120000"/>
              </a:lnSpc>
              <a:buNone/>
            </a:pPr>
            <a:r>
              <a:rPr lang="ru-RU" sz="3600" dirty="0"/>
              <a:t>2. соотносить изученные исторические события и исторических деятелей веками и периодами истории России </a:t>
            </a:r>
          </a:p>
          <a:p>
            <a:pPr marL="0" indent="0" algn="just">
              <a:lnSpc>
                <a:spcPct val="120000"/>
              </a:lnSpc>
              <a:buNone/>
            </a:pPr>
            <a:r>
              <a:rPr lang="ru-RU" sz="3600" dirty="0"/>
              <a:t>3. рассказывать о государственных праздниках России, наиболее важных событиях истории России, наиболее известных российских исторических деятелях разных периодов, достопримечательностях столицы России и родного края</a:t>
            </a:r>
          </a:p>
          <a:p>
            <a:pPr marL="0" indent="0" algn="just">
              <a:lnSpc>
                <a:spcPct val="120000"/>
              </a:lnSpc>
              <a:buNone/>
            </a:pPr>
            <a:r>
              <a:rPr lang="ru-RU" sz="3600" dirty="0"/>
              <a:t>4. показывать на исторической карте места изученных исторических событий</a:t>
            </a:r>
          </a:p>
          <a:p>
            <a:pPr marL="0" indent="0" algn="just">
              <a:lnSpc>
                <a:spcPct val="120000"/>
              </a:lnSpc>
              <a:buNone/>
            </a:pPr>
            <a:r>
              <a:rPr lang="ru-RU" sz="3600" dirty="0"/>
              <a:t>5. находить место изученных событий на "ленте времени"</a:t>
            </a:r>
          </a:p>
          <a:p>
            <a:pPr marL="0" indent="0" algn="just">
              <a:lnSpc>
                <a:spcPct val="120000"/>
              </a:lnSpc>
              <a:buNone/>
            </a:pPr>
            <a:r>
              <a:rPr lang="ru-RU" sz="3600" dirty="0"/>
              <a:t>6. использовать различные источники информации об обществе для поиска и извлечения информации, ответов на вопросы; создавать по заданному плану собственные развернутые высказывания</a:t>
            </a:r>
          </a:p>
          <a:p>
            <a:endParaRPr lang="ru-RU" dirty="0"/>
          </a:p>
        </p:txBody>
      </p:sp>
    </p:spTree>
    <p:extLst>
      <p:ext uri="{BB962C8B-B14F-4D97-AF65-F5344CB8AC3E}">
        <p14:creationId xmlns:p14="http://schemas.microsoft.com/office/powerpoint/2010/main" val="1142712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6B488E-06A3-4E1A-97C8-FD33E1B70874}"/>
              </a:ext>
            </a:extLst>
          </p:cNvPr>
          <p:cNvSpPr>
            <a:spLocks noGrp="1"/>
          </p:cNvSpPr>
          <p:nvPr>
            <p:ph type="title"/>
          </p:nvPr>
        </p:nvSpPr>
        <p:spPr>
          <a:xfrm>
            <a:off x="734834" y="555956"/>
            <a:ext cx="9625716" cy="557226"/>
          </a:xfrm>
        </p:spPr>
        <p:txBody>
          <a:bodyPr>
            <a:normAutofit fontScale="90000"/>
          </a:bodyPr>
          <a:lstStyle/>
          <a:p>
            <a:r>
              <a:rPr lang="ru-RU" sz="3100" dirty="0"/>
              <a:t>Проблема урока 57</a:t>
            </a:r>
            <a:br>
              <a:rPr lang="ru-RU" sz="3100" dirty="0"/>
            </a:br>
            <a:r>
              <a:rPr lang="ru-RU" sz="1100" b="0" dirty="0"/>
              <a:t>Государственное устройство Российской Федерации (общее представление). Конституция Российской Федерации. Президент Российской Федерации. </a:t>
            </a:r>
            <a:br>
              <a:rPr lang="ru-RU" sz="1100" b="0" dirty="0"/>
            </a:br>
            <a:r>
              <a:rPr lang="ru-RU" sz="1100" b="0" dirty="0"/>
              <a:t>Политико-административная карта России</a:t>
            </a:r>
            <a:br>
              <a:rPr lang="ru-RU" sz="1100" b="0" dirty="0"/>
            </a:br>
            <a:br>
              <a:rPr lang="ru-RU" dirty="0"/>
            </a:br>
            <a:endParaRPr lang="ru-RU" dirty="0"/>
          </a:p>
        </p:txBody>
      </p:sp>
      <p:sp>
        <p:nvSpPr>
          <p:cNvPr id="3" name="Объект 2">
            <a:extLst>
              <a:ext uri="{FF2B5EF4-FFF2-40B4-BE49-F238E27FC236}">
                <a16:creationId xmlns:a16="http://schemas.microsoft.com/office/drawing/2014/main" id="{9EDC7FD0-3EBC-40AF-BED3-EBB4CD760B02}"/>
              </a:ext>
            </a:extLst>
          </p:cNvPr>
          <p:cNvSpPr>
            <a:spLocks noGrp="1"/>
          </p:cNvSpPr>
          <p:nvPr>
            <p:ph idx="1"/>
          </p:nvPr>
        </p:nvSpPr>
        <p:spPr>
          <a:xfrm>
            <a:off x="262394" y="636105"/>
            <a:ext cx="11545294" cy="5761355"/>
          </a:xfrm>
        </p:spPr>
        <p:txBody>
          <a:bodyPr>
            <a:noAutofit/>
          </a:bodyPr>
          <a:lstStyle/>
          <a:p>
            <a:pPr marL="0" indent="0">
              <a:buNone/>
            </a:pPr>
            <a:r>
              <a:rPr lang="ru-RU" sz="1200" dirty="0"/>
              <a:t>1. </a:t>
            </a:r>
            <a:r>
              <a:rPr lang="ru-RU" sz="1200" b="1" dirty="0"/>
              <a:t>Высокий уровень абстракции материала</a:t>
            </a:r>
          </a:p>
          <a:p>
            <a:pPr marL="0" indent="0">
              <a:buNone/>
            </a:pPr>
            <a:r>
              <a:rPr lang="ru-RU" sz="1200" dirty="0"/>
              <a:t>Дети 9–10 лет мыслят категориями «школа», «семья», «предметы». Понятия «федерация», «субъект», «законодательная власть», «разделение властей» не имеют для них визуальной или чувственной опоры. </a:t>
            </a:r>
          </a:p>
          <a:p>
            <a:pPr marL="0" indent="0">
              <a:buNone/>
            </a:pPr>
            <a:r>
              <a:rPr lang="ru-RU" sz="1200" dirty="0"/>
              <a:t>2. </a:t>
            </a:r>
            <a:r>
              <a:rPr lang="ru-RU" sz="1200" b="1" dirty="0"/>
              <a:t>Риск формализма знаний (заучивание без понимания)</a:t>
            </a:r>
          </a:p>
          <a:p>
            <a:pPr marL="0" indent="0">
              <a:buNone/>
            </a:pPr>
            <a:r>
              <a:rPr lang="ru-RU" sz="1200" dirty="0"/>
              <a:t>Основная опасность этого урока — свести его к простому перечислению: «Президент делает то-то, Парламент — то-то». В результате дети могут выучить названия органов власти, но не поймут сути их взаимодействия и, самое главное, связи этого устройства с жизнью обычного человека (их семьи, их самих).</a:t>
            </a:r>
          </a:p>
          <a:p>
            <a:pPr marL="0" indent="0">
              <a:buNone/>
            </a:pPr>
            <a:r>
              <a:rPr lang="ru-RU" sz="1200" dirty="0"/>
              <a:t>3. </a:t>
            </a:r>
            <a:r>
              <a:rPr lang="ru-RU" sz="1200" b="1" dirty="0"/>
              <a:t>Сложность объяснения принципа «Разделения властей»</a:t>
            </a:r>
          </a:p>
          <a:p>
            <a:pPr marL="0" indent="0">
              <a:buNone/>
            </a:pPr>
            <a:r>
              <a:rPr lang="ru-RU" sz="1200" dirty="0"/>
              <a:t>Объяснить, почему власть не может принадлежать кому-то одному (даже самому хорошему), и зачем нужны «сдержки и противовесы», — методически очень сложно. В сознании ребенка (в силу возрастного эгоцентризма) часто работает принцип: «Раз президент главный, он может всё». Преодолеть это упрощение, не вдаваясь в излишнюю политическую теорию, — настоящая педагогическая проблема.</a:t>
            </a:r>
          </a:p>
          <a:p>
            <a:pPr marL="0" indent="0">
              <a:buNone/>
            </a:pPr>
            <a:r>
              <a:rPr lang="ru-RU" sz="1200" dirty="0"/>
              <a:t>4. </a:t>
            </a:r>
            <a:r>
              <a:rPr lang="ru-RU" sz="1200" b="1" dirty="0"/>
              <a:t>Многообразие терминологии </a:t>
            </a:r>
            <a:r>
              <a:rPr lang="ru-RU" sz="1200" dirty="0"/>
              <a:t>Федеральное Собрание, Правительство, Государственная Дума, Совет Федерации, суды разных уровней... Для четвероклассника это просто набор сложных слов. Задача учителя — не допустить «каши» в головах, выстроив четкую, логичную и запоминающуюся схему.</a:t>
            </a:r>
          </a:p>
          <a:p>
            <a:pPr marL="0" indent="0">
              <a:lnSpc>
                <a:spcPct val="120000"/>
              </a:lnSpc>
              <a:buNone/>
            </a:pPr>
            <a:r>
              <a:rPr lang="ru-RU" sz="1200" dirty="0"/>
              <a:t>Как решить эти проблемы (практические рекомендации):</a:t>
            </a:r>
          </a:p>
          <a:p>
            <a:pPr>
              <a:lnSpc>
                <a:spcPct val="120000"/>
              </a:lnSpc>
            </a:pPr>
            <a:r>
              <a:rPr lang="ru-RU" sz="1200" dirty="0"/>
              <a:t>Чтобы урок прошел успешно, учителю необходимо использовать специфические приемы:</a:t>
            </a:r>
          </a:p>
          <a:p>
            <a:pPr>
              <a:lnSpc>
                <a:spcPct val="120000"/>
              </a:lnSpc>
            </a:pPr>
            <a:r>
              <a:rPr lang="ru-RU" sz="1200" dirty="0"/>
              <a:t>Метафора «Школа — это маленькое государство»:</a:t>
            </a:r>
          </a:p>
          <a:p>
            <a:pPr>
              <a:lnSpc>
                <a:spcPct val="120000"/>
              </a:lnSpc>
            </a:pPr>
            <a:r>
              <a:rPr lang="ru-RU" sz="1200" dirty="0"/>
              <a:t>Директор — аналог Президента (гарант прав, следит за порядком).</a:t>
            </a:r>
          </a:p>
          <a:p>
            <a:pPr>
              <a:lnSpc>
                <a:spcPct val="120000"/>
              </a:lnSpc>
            </a:pPr>
            <a:r>
              <a:rPr lang="ru-RU" sz="1200" dirty="0"/>
              <a:t>Педсовет/Управляющий совет — аналог Парламента (принимает правила, решает важные вопросы).</a:t>
            </a:r>
          </a:p>
          <a:p>
            <a:pPr>
              <a:lnSpc>
                <a:spcPct val="120000"/>
              </a:lnSpc>
            </a:pPr>
            <a:r>
              <a:rPr lang="ru-RU" sz="1200" dirty="0"/>
              <a:t>Учитель на уроке — аналог Суда (следит за исполнением правил именно здесь и сейчас, защищает права ученика, если его обижают).</a:t>
            </a:r>
          </a:p>
          <a:p>
            <a:pPr marL="0" indent="0">
              <a:lnSpc>
                <a:spcPct val="120000"/>
              </a:lnSpc>
              <a:buNone/>
            </a:pPr>
            <a:r>
              <a:rPr lang="ru-RU" sz="1200" dirty="0"/>
              <a:t>Визуализация (Опорные схемы):</a:t>
            </a:r>
          </a:p>
          <a:p>
            <a:pPr>
              <a:lnSpc>
                <a:spcPct val="120000"/>
              </a:lnSpc>
              <a:buFont typeface="Wingdings" panose="05000000000000000000" pitchFamily="2" charset="2"/>
              <a:buChar char="§"/>
            </a:pPr>
            <a:r>
              <a:rPr lang="ru-RU" sz="1200" dirty="0"/>
              <a:t>Не читать лекцию, а рисовать на доске «Дом власти» с тремя подъездами (Законодательный, Исполнительный, Судебный), подписывая простыми словами, кто в каком «подъезде живет» и за что отвечает.</a:t>
            </a:r>
          </a:p>
          <a:p>
            <a:pPr>
              <a:lnSpc>
                <a:spcPct val="120000"/>
              </a:lnSpc>
              <a:buFont typeface="Wingdings" panose="05000000000000000000" pitchFamily="2" charset="2"/>
              <a:buChar char="§"/>
            </a:pPr>
            <a:r>
              <a:rPr lang="ru-RU" sz="1200" dirty="0"/>
              <a:t>Акцент на правах (связь с жизнью):</a:t>
            </a:r>
          </a:p>
          <a:p>
            <a:pPr>
              <a:lnSpc>
                <a:spcPct val="120000"/>
              </a:lnSpc>
              <a:buFont typeface="Wingdings" panose="05000000000000000000" pitchFamily="2" charset="2"/>
              <a:buChar char="§"/>
            </a:pPr>
            <a:r>
              <a:rPr lang="ru-RU" sz="1200" dirty="0"/>
              <a:t>Объяснять функции власти через защиту прав самих школьников. Например: «Если вас обижают, какая власть защитит? (Судебная). Если вы хотите, чтобы в парке построили горку, к кому идти? (К местной исполнительной власти — в администрацию города)».</a:t>
            </a:r>
          </a:p>
          <a:p>
            <a:pPr>
              <a:lnSpc>
                <a:spcPct val="120000"/>
              </a:lnSpc>
              <a:buFont typeface="Wingdings" panose="05000000000000000000" pitchFamily="2" charset="2"/>
              <a:buChar char="§"/>
            </a:pPr>
            <a:r>
              <a:rPr lang="ru-RU" sz="1200" dirty="0"/>
              <a:t>Работа с картой РФ (Субъекты федерации):</a:t>
            </a:r>
          </a:p>
          <a:p>
            <a:pPr>
              <a:lnSpc>
                <a:spcPct val="120000"/>
              </a:lnSpc>
              <a:buFont typeface="Wingdings" panose="05000000000000000000" pitchFamily="2" charset="2"/>
              <a:buChar char="§"/>
            </a:pPr>
            <a:r>
              <a:rPr lang="ru-RU" sz="1200" dirty="0"/>
              <a:t>Чтобы дети поняли принцип федерации, можно показать на карте родной край (область, республику) и сказать: «Вот наш дом — название субъекта. Но мы часть большой страны — России. У нас есть свои законы, но главные законы для всех нас принимают в Москве».</a:t>
            </a:r>
          </a:p>
          <a:p>
            <a:pPr marL="0" indent="0">
              <a:buNone/>
            </a:pPr>
            <a:r>
              <a:rPr lang="ru-RU" sz="1200" dirty="0"/>
              <a:t>Вывод: Успех урока зависит от способности учителя перевести сухие конституционные нормы на язык понятных детям образов и примеров из их реальной жизни, избегая при этом искажения смысла.</a:t>
            </a:r>
          </a:p>
        </p:txBody>
      </p:sp>
    </p:spTree>
    <p:extLst>
      <p:ext uri="{BB962C8B-B14F-4D97-AF65-F5344CB8AC3E}">
        <p14:creationId xmlns:p14="http://schemas.microsoft.com/office/powerpoint/2010/main" val="3301100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05BE3-A1FE-63B5-8E2D-1780A39693CF}"/>
            </a:ext>
          </a:extLst>
        </p:cNvPr>
        <p:cNvGrpSpPr/>
        <p:nvPr/>
      </p:nvGrpSpPr>
      <p:grpSpPr>
        <a:xfrm>
          <a:off x="0" y="0"/>
          <a:ext cx="0" cy="0"/>
          <a:chOff x="0" y="0"/>
          <a:chExt cx="0" cy="0"/>
        </a:xfrm>
      </p:grpSpPr>
      <p:sp>
        <p:nvSpPr>
          <p:cNvPr id="7" name="Заголовок 6">
            <a:extLst>
              <a:ext uri="{FF2B5EF4-FFF2-40B4-BE49-F238E27FC236}">
                <a16:creationId xmlns:a16="http://schemas.microsoft.com/office/drawing/2014/main" id="{FE9E801D-1555-471B-2D08-9E6BA51F104F}"/>
              </a:ext>
            </a:extLst>
          </p:cNvPr>
          <p:cNvSpPr>
            <a:spLocks noGrp="1"/>
          </p:cNvSpPr>
          <p:nvPr>
            <p:ph type="title"/>
          </p:nvPr>
        </p:nvSpPr>
        <p:spPr/>
        <p:txBody>
          <a:bodyPr/>
          <a:lstStyle/>
          <a:p>
            <a:r>
              <a:rPr lang="ru-RU" dirty="0"/>
              <a:t>Тест</a:t>
            </a:r>
          </a:p>
        </p:txBody>
      </p:sp>
      <p:pic>
        <p:nvPicPr>
          <p:cNvPr id="9" name="Рисунок 8" descr="Изображение выглядит как Графика, Шрифт, графический дизайн, шаблон&#10;&#10;Содержимое, созданное искусственным интеллектом, может быть неверным.">
            <a:extLst>
              <a:ext uri="{FF2B5EF4-FFF2-40B4-BE49-F238E27FC236}">
                <a16:creationId xmlns:a16="http://schemas.microsoft.com/office/drawing/2014/main" id="{88B96FE8-53C8-7E89-97FE-DFA9D77B8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1714500"/>
            <a:ext cx="3429000" cy="3429000"/>
          </a:xfrm>
          <a:prstGeom prst="rect">
            <a:avLst/>
          </a:prstGeom>
        </p:spPr>
      </p:pic>
    </p:spTree>
    <p:extLst>
      <p:ext uri="{BB962C8B-B14F-4D97-AF65-F5344CB8AC3E}">
        <p14:creationId xmlns:p14="http://schemas.microsoft.com/office/powerpoint/2010/main" val="3758284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228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1A5680-F5FB-4978-825D-FE5F2F6220DD}"/>
              </a:ext>
            </a:extLst>
          </p:cNvPr>
          <p:cNvSpPr>
            <a:spLocks noGrp="1"/>
          </p:cNvSpPr>
          <p:nvPr>
            <p:ph type="title"/>
          </p:nvPr>
        </p:nvSpPr>
        <p:spPr>
          <a:xfrm>
            <a:off x="838200" y="159026"/>
            <a:ext cx="10515600" cy="580445"/>
          </a:xfrm>
        </p:spPr>
        <p:txBody>
          <a:bodyPr>
            <a:normAutofit fontScale="90000"/>
          </a:bodyPr>
          <a:lstStyle/>
          <a:p>
            <a:r>
              <a:rPr lang="ru-RU" dirty="0"/>
              <a:t>49. Город на Неве</a:t>
            </a:r>
          </a:p>
        </p:txBody>
      </p:sp>
      <p:sp>
        <p:nvSpPr>
          <p:cNvPr id="3" name="Объект 2">
            <a:extLst>
              <a:ext uri="{FF2B5EF4-FFF2-40B4-BE49-F238E27FC236}">
                <a16:creationId xmlns:a16="http://schemas.microsoft.com/office/drawing/2014/main" id="{EE38390C-5B14-4624-8572-57ECD06E805B}"/>
              </a:ext>
            </a:extLst>
          </p:cNvPr>
          <p:cNvSpPr>
            <a:spLocks noGrp="1"/>
          </p:cNvSpPr>
          <p:nvPr>
            <p:ph idx="1"/>
          </p:nvPr>
        </p:nvSpPr>
        <p:spPr>
          <a:xfrm>
            <a:off x="186193" y="596348"/>
            <a:ext cx="11398857" cy="4833193"/>
          </a:xfrm>
        </p:spPr>
        <p:txBody>
          <a:bodyPr>
            <a:normAutofit fontScale="25000" lnSpcReduction="20000"/>
          </a:bodyPr>
          <a:lstStyle/>
          <a:p>
            <a:pPr marL="0" indent="0" algn="just">
              <a:lnSpc>
                <a:spcPct val="120000"/>
              </a:lnSpc>
              <a:buNone/>
            </a:pPr>
            <a:r>
              <a:rPr lang="ru-RU" sz="6400" b="1" dirty="0">
                <a:latin typeface="Times New Roman" panose="02020603050405020304" pitchFamily="18" charset="0"/>
                <a:ea typeface="Calibri" panose="020F0502020204030204" pitchFamily="34" charset="0"/>
                <a:cs typeface="Times New Roman" panose="02020603050405020304" pitchFamily="18" charset="0"/>
              </a:rPr>
              <a:t>А.</a:t>
            </a:r>
            <a:r>
              <a:rPr lang="ru-RU" sz="6400" dirty="0">
                <a:latin typeface="Times New Roman" panose="02020603050405020304" pitchFamily="18" charset="0"/>
                <a:ea typeface="Calibri" panose="020F0502020204030204" pitchFamily="34" charset="0"/>
                <a:cs typeface="Times New Roman" panose="02020603050405020304" pitchFamily="18" charset="0"/>
              </a:rPr>
              <a:t>  Что вы узнали дома о Царь-пушке и Царь-колоколе? Где расположены эти достопримечательности? Чем Москва отличается от других городов России? (столица). Какой город называют второй столицей России?</a:t>
            </a:r>
          </a:p>
          <a:p>
            <a:pPr marL="0" indent="0" algn="just">
              <a:lnSpc>
                <a:spcPct val="120000"/>
              </a:lnSpc>
              <a:buNone/>
            </a:pPr>
            <a:r>
              <a:rPr lang="ru-RU" sz="6400" b="1" dirty="0">
                <a:latin typeface="Times New Roman" panose="02020603050405020304" pitchFamily="18" charset="0"/>
                <a:ea typeface="Calibri" panose="020F0502020204030204" pitchFamily="34" charset="0"/>
                <a:cs typeface="Times New Roman" panose="02020603050405020304" pitchFamily="18" charset="0"/>
              </a:rPr>
              <a:t>П.</a:t>
            </a:r>
            <a:r>
              <a:rPr lang="ru-RU" sz="6400" dirty="0">
                <a:latin typeface="Times New Roman" panose="02020603050405020304" pitchFamily="18" charset="0"/>
                <a:ea typeface="Calibri" panose="020F0502020204030204" pitchFamily="34" charset="0"/>
                <a:cs typeface="Times New Roman" panose="02020603050405020304" pitchFamily="18" charset="0"/>
              </a:rPr>
              <a:t> Почему </a:t>
            </a:r>
            <a:r>
              <a:rPr lang="ru-RU" sz="5600" dirty="0">
                <a:latin typeface="Times New Roman" panose="02020603050405020304" pitchFamily="18" charset="0"/>
                <a:ea typeface="Calibri" panose="020F0502020204030204" pitchFamily="34" charset="0"/>
                <a:cs typeface="Times New Roman" panose="02020603050405020304" pitchFamily="18" charset="0"/>
              </a:rPr>
              <a:t>Санкт-Петербург</a:t>
            </a:r>
            <a:r>
              <a:rPr lang="ru-RU" sz="6400" dirty="0">
                <a:latin typeface="Times New Roman" panose="02020603050405020304" pitchFamily="18" charset="0"/>
                <a:ea typeface="Calibri" panose="020F0502020204030204" pitchFamily="34" charset="0"/>
                <a:cs typeface="Times New Roman" panose="02020603050405020304" pitchFamily="18" charset="0"/>
              </a:rPr>
              <a:t> называют второй столицей России?</a:t>
            </a:r>
          </a:p>
          <a:p>
            <a:pPr marL="0" indent="0" algn="just">
              <a:lnSpc>
                <a:spcPct val="120000"/>
              </a:lnSpc>
              <a:buNone/>
            </a:pPr>
            <a:r>
              <a:rPr lang="ru-RU" sz="6400" b="1" dirty="0">
                <a:latin typeface="Times New Roman" panose="02020603050405020304" pitchFamily="18" charset="0"/>
                <a:ea typeface="Calibri" panose="020F0502020204030204" pitchFamily="34" charset="0"/>
                <a:cs typeface="Times New Roman" panose="02020603050405020304" pitchFamily="18" charset="0"/>
              </a:rPr>
              <a:t>Р.</a:t>
            </a:r>
            <a:r>
              <a:rPr lang="ru-RU" sz="6400" dirty="0">
                <a:latin typeface="Times New Roman" panose="02020603050405020304" pitchFamily="18" charset="0"/>
                <a:ea typeface="Calibri" panose="020F0502020204030204" pitchFamily="34" charset="0"/>
                <a:cs typeface="Times New Roman" panose="02020603050405020304" pitchFamily="18" charset="0"/>
              </a:rPr>
              <a:t> - Рассмотрите карту России на ст.84-85. Найдите на ней город Санкт-Петербург. В какой части нашей страны он находится? На берегу какого моря расположен этот город? </a:t>
            </a:r>
          </a:p>
          <a:p>
            <a:pPr marL="0" indent="0" algn="just">
              <a:lnSpc>
                <a:spcPct val="120000"/>
              </a:lnSpc>
              <a:buNone/>
            </a:pPr>
            <a:r>
              <a:rPr lang="ru-RU" sz="6400" dirty="0">
                <a:latin typeface="Times New Roman" panose="02020603050405020304" pitchFamily="18" charset="0"/>
                <a:ea typeface="Calibri" panose="020F0502020204030204" pitchFamily="34" charset="0"/>
                <a:cs typeface="Times New Roman" panose="02020603050405020304" pitchFamily="18" charset="0"/>
              </a:rPr>
              <a:t>Работа с текстом на ст.100. Найдите в тексте ответы на следующие вопросы. – На берегу какой реки находится город Санкт-Петербург? Кто является основателем Санкт-Петербурга? Когда был основа этот город? О какой достопримечательности Санкт-Петербурга говорится в тексте?</a:t>
            </a:r>
          </a:p>
          <a:p>
            <a:pPr marL="0" indent="0" algn="just">
              <a:lnSpc>
                <a:spcPct val="120000"/>
              </a:lnSpc>
              <a:buNone/>
            </a:pPr>
            <a:r>
              <a:rPr lang="ru-RU" sz="6400" dirty="0">
                <a:latin typeface="Times New Roman" panose="02020603050405020304" pitchFamily="18" charset="0"/>
                <a:ea typeface="Calibri" panose="020F0502020204030204" pitchFamily="34" charset="0"/>
                <a:cs typeface="Times New Roman" panose="02020603050405020304" pitchFamily="18" charset="0"/>
              </a:rPr>
              <a:t>- Рассмотрите фотографию на ст.101. Почему некоторые мосты в Санкт-Петербурге называют разводными? Словарная работа со словом «</a:t>
            </a:r>
            <a:r>
              <a:rPr lang="ru-RU" sz="6400" dirty="0" err="1">
                <a:latin typeface="Times New Roman" panose="02020603050405020304" pitchFamily="18" charset="0"/>
                <a:ea typeface="Calibri" panose="020F0502020204030204" pitchFamily="34" charset="0"/>
                <a:cs typeface="Times New Roman" panose="02020603050405020304" pitchFamily="18" charset="0"/>
              </a:rPr>
              <a:t>разводнЫе</a:t>
            </a:r>
            <a:r>
              <a:rPr lang="ru-RU" sz="6400"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20000"/>
              </a:lnSpc>
              <a:buNone/>
            </a:pPr>
            <a:r>
              <a:rPr lang="ru-RU" sz="6400" dirty="0">
                <a:latin typeface="Times New Roman" panose="02020603050405020304" pitchFamily="18" charset="0"/>
                <a:ea typeface="Calibri" panose="020F0502020204030204" pitchFamily="34" charset="0"/>
                <a:cs typeface="Times New Roman" panose="02020603050405020304" pitchFamily="18" charset="0"/>
              </a:rPr>
              <a:t>Виртуальная экскурсия по Санкт-Петербургу (видеофильм).</a:t>
            </a:r>
          </a:p>
          <a:p>
            <a:pPr marL="0" indent="0" algn="just">
              <a:lnSpc>
                <a:spcPct val="120000"/>
              </a:lnSpc>
              <a:buNone/>
            </a:pPr>
            <a:r>
              <a:rPr lang="ru-RU" sz="6400" dirty="0">
                <a:latin typeface="Times New Roman" panose="02020603050405020304" pitchFamily="18" charset="0"/>
                <a:ea typeface="Calibri" panose="020F0502020204030204" pitchFamily="34" charset="0"/>
                <a:cs typeface="Times New Roman" panose="02020603050405020304" pitchFamily="18" charset="0"/>
              </a:rPr>
              <a:t>Практическая работа на тему «План Санкт-Петербурга». – Найдите достопримечательности, показанные на экскурсии, на плане Санкт-Петербурга.</a:t>
            </a:r>
          </a:p>
          <a:p>
            <a:pPr marL="0" indent="0" algn="just">
              <a:lnSpc>
                <a:spcPct val="120000"/>
              </a:lnSpc>
              <a:buNone/>
            </a:pPr>
            <a:r>
              <a:rPr lang="ru-RU" sz="6400" dirty="0">
                <a:latin typeface="Times New Roman" panose="02020603050405020304" pitchFamily="18" charset="0"/>
                <a:ea typeface="Calibri" panose="020F0502020204030204" pitchFamily="34" charset="0"/>
                <a:cs typeface="Times New Roman" panose="02020603050405020304" pitchFamily="18" charset="0"/>
              </a:rPr>
              <a:t>Работа в парах. Найдите достопримечательности Санкт-Петербурга на ст.102. Как они называются? Что вы о них сегодня узнали? Самоконтроль на «Страничках для самопроверки».</a:t>
            </a:r>
          </a:p>
          <a:p>
            <a:pPr marL="0" indent="0" algn="just">
              <a:lnSpc>
                <a:spcPct val="120000"/>
              </a:lnSpc>
              <a:buNone/>
            </a:pPr>
            <a:r>
              <a:rPr lang="ru-RU" sz="6400" b="1" dirty="0">
                <a:latin typeface="Times New Roman" panose="02020603050405020304" pitchFamily="18" charset="0"/>
                <a:ea typeface="Calibri" panose="020F0502020204030204" pitchFamily="34" charset="0"/>
                <a:cs typeface="Times New Roman" panose="02020603050405020304" pitchFamily="18" charset="0"/>
              </a:rPr>
              <a:t>И. Санкт-Петербург </a:t>
            </a:r>
            <a:r>
              <a:rPr lang="ru-RU" sz="6400" dirty="0">
                <a:latin typeface="Times New Roman" panose="02020603050405020304" pitchFamily="18" charset="0"/>
                <a:ea typeface="Calibri" panose="020F0502020204030204" pitchFamily="34" charset="0"/>
                <a:cs typeface="Times New Roman" panose="02020603050405020304" pitchFamily="18" charset="0"/>
              </a:rPr>
              <a:t>был основан Петром Первым более 300 лет назад как крепость и новая столица России. И продолжал оставаться ею более 200 лет. За это время в нем было построено множество красивых зданий, дворцов, соборов, мостов, набережных. Более 100 лет назад столицу России опять перенесли в Москву, поэтому Санкт-Петербург часто называют второй столицей.</a:t>
            </a:r>
          </a:p>
          <a:p>
            <a:pPr marL="0" indent="0" algn="just">
              <a:lnSpc>
                <a:spcPct val="120000"/>
              </a:lnSpc>
              <a:buNone/>
            </a:pPr>
            <a:r>
              <a:rPr lang="ru-RU" sz="6400" dirty="0">
                <a:latin typeface="Times New Roman" panose="02020603050405020304" pitchFamily="18" charset="0"/>
                <a:ea typeface="Calibri" panose="020F0502020204030204" pitchFamily="34" charset="0"/>
                <a:cs typeface="Times New Roman" panose="02020603050405020304" pitchFamily="18" charset="0"/>
              </a:rPr>
              <a:t>Ответы на вопросы в конце параграфа. Изображение и демонстрация учащимися своих достижений на уроке смайликами (рисунок, цветной маркер и проч.). </a:t>
            </a:r>
          </a:p>
          <a:p>
            <a:pPr marL="0" indent="0" algn="just">
              <a:lnSpc>
                <a:spcPct val="120000"/>
              </a:lnSpc>
              <a:buNone/>
            </a:pPr>
            <a:r>
              <a:rPr lang="ru-RU" sz="6400" dirty="0">
                <a:latin typeface="Times New Roman" panose="02020603050405020304" pitchFamily="18" charset="0"/>
                <a:ea typeface="Calibri" panose="020F0502020204030204" pitchFamily="34" charset="0"/>
                <a:cs typeface="Times New Roman" panose="02020603050405020304" pitchFamily="18" charset="0"/>
              </a:rPr>
              <a:t>Рекомендации для работы дома. Выполнение задания 2 на ст.103. Целесообразно хорошо подготовленных и мотивированных учащихся сориентировать на поиск сведений и подготовку сообщения о достопримечательности под номером 8 на плане Санкт-Петербурга (Набережная р. Мойки, 12, дом, в котором скончался А.С. Пушкин).</a:t>
            </a:r>
          </a:p>
        </p:txBody>
      </p:sp>
    </p:spTree>
    <p:extLst>
      <p:ext uri="{BB962C8B-B14F-4D97-AF65-F5344CB8AC3E}">
        <p14:creationId xmlns:p14="http://schemas.microsoft.com/office/powerpoint/2010/main" val="2663450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3EB1EA-EC72-4C29-9ACD-3D4D424474E1}"/>
              </a:ext>
            </a:extLst>
          </p:cNvPr>
          <p:cNvSpPr>
            <a:spLocks noGrp="1"/>
          </p:cNvSpPr>
          <p:nvPr>
            <p:ph type="title"/>
          </p:nvPr>
        </p:nvSpPr>
        <p:spPr>
          <a:xfrm>
            <a:off x="838200" y="190831"/>
            <a:ext cx="10515600" cy="747423"/>
          </a:xfrm>
        </p:spPr>
        <p:txBody>
          <a:bodyPr>
            <a:normAutofit/>
          </a:bodyPr>
          <a:lstStyle/>
          <a:p>
            <a:r>
              <a:rPr lang="ru-RU" sz="3200" dirty="0">
                <a:latin typeface="Times New Roman" panose="02020603050405020304" pitchFamily="18" charset="0"/>
                <a:ea typeface="Calibri" panose="020F0502020204030204" pitchFamily="34" charset="0"/>
              </a:rPr>
              <a:t>50</a:t>
            </a:r>
            <a:r>
              <a:rPr lang="ru-RU" sz="3200" dirty="0">
                <a:effectLst/>
                <a:latin typeface="Times New Roman" panose="02020603050405020304" pitchFamily="18" charset="0"/>
                <a:ea typeface="Calibri" panose="020F0502020204030204" pitchFamily="34" charset="0"/>
              </a:rPr>
              <a:t>. Проектное задание «Города России»</a:t>
            </a:r>
            <a:endParaRPr lang="ru-RU" sz="3200" dirty="0"/>
          </a:p>
        </p:txBody>
      </p:sp>
      <p:sp>
        <p:nvSpPr>
          <p:cNvPr id="4" name="Объект 3">
            <a:extLst>
              <a:ext uri="{FF2B5EF4-FFF2-40B4-BE49-F238E27FC236}">
                <a16:creationId xmlns:a16="http://schemas.microsoft.com/office/drawing/2014/main" id="{201848C7-DD8E-4C12-A20D-F76B03556B77}"/>
              </a:ext>
            </a:extLst>
          </p:cNvPr>
          <p:cNvSpPr>
            <a:spLocks noGrp="1"/>
          </p:cNvSpPr>
          <p:nvPr>
            <p:ph idx="1"/>
          </p:nvPr>
        </p:nvSpPr>
        <p:spPr>
          <a:xfrm>
            <a:off x="591710" y="938254"/>
            <a:ext cx="10515600" cy="4351338"/>
          </a:xfrm>
        </p:spPr>
        <p:txBody>
          <a:bodyPr>
            <a:noAutofit/>
          </a:bodyPr>
          <a:lstStyle/>
          <a:p>
            <a:pPr marL="0" indent="0" algn="just">
              <a:lnSpc>
                <a:spcPct val="115000"/>
              </a:lnSpc>
              <a:spcAft>
                <a:spcPts val="1000"/>
              </a:spcAft>
              <a:buNone/>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А.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Проверка д/з.</a:t>
            </a: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Какие города России вы знаете?</a:t>
            </a: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Дидактическая игра «Города России» (по правилам распространенной игры в города с одним ограничением – считаются только города России). Что кроме названий вы знаете об этих городах?</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П.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Как узнать о разных городах России?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Р.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Какой способ решения этой проблемы предложили Сережа и Надя? Найдите ответ на ст.104. Коллективное составление плана описания одного из городов России на основе анализа текста Саратов (</a:t>
            </a: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важно, чтобы это не был родной город, чтобы не произошло множественное совпадение городов). Важно, что работа с текстом не сводилась к анализу информации именно о Саратове, а позволяла выделять структурные части текста и их последовательность. Примерный план описания: 1) расположение города на карте России по сторонам горизонта; 2) крупные ориентиры, расположенные рядом (реки, горы, моря и др.); 3) как давно основан; 4) кем основан; 5) фотографии 4-5 достопримечательностей с подписями и комментариями об их истории.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И.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Чтобы узнать о разных городах России нужно подготовить рассказы и фотографии о тех городах, в которых побывал или что-то узнал интересное. А затем обменяться своими рассказами и фотографиями или составить альманах из рассказов и фотографий, который смогут прочитать и посмотреть все его авторы.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ru-RU" sz="1600" i="1" dirty="0">
                <a:effectLst/>
                <a:latin typeface="Times New Roman" panose="02020603050405020304" pitchFamily="18" charset="0"/>
                <a:ea typeface="Calibri" panose="020F0502020204030204" pitchFamily="34" charset="0"/>
              </a:rPr>
              <a:t>Рекомендации для работы дома. </a:t>
            </a:r>
            <a:r>
              <a:rPr lang="ru-RU" sz="1600" dirty="0">
                <a:effectLst/>
                <a:latin typeface="Times New Roman" panose="02020603050405020304" pitchFamily="18" charset="0"/>
                <a:ea typeface="Calibri" panose="020F0502020204030204" pitchFamily="34" charset="0"/>
              </a:rPr>
              <a:t>Подготовка сообщений о городах России по заданию на ст.105.</a:t>
            </a:r>
            <a:r>
              <a:rPr lang="ru-RU" sz="1600" i="1" dirty="0">
                <a:effectLst/>
                <a:latin typeface="Times New Roman" panose="02020603050405020304" pitchFamily="18" charset="0"/>
                <a:ea typeface="Calibri" panose="020F0502020204030204" pitchFamily="34" charset="0"/>
              </a:rPr>
              <a:t> Целесообразно к совместной работе с учащимися привлечь родителей. Работы можно оформить в виде отдельных файлов и собрать в общую папку под названием «Города России». Резервный урок целесообразно использовать для демонстрации альманаха учащимся, а возможно и их родителям, с последующим обсуждением.</a:t>
            </a:r>
            <a:endParaRPr lang="ru-RU" sz="1600" dirty="0"/>
          </a:p>
        </p:txBody>
      </p:sp>
    </p:spTree>
    <p:extLst>
      <p:ext uri="{BB962C8B-B14F-4D97-AF65-F5344CB8AC3E}">
        <p14:creationId xmlns:p14="http://schemas.microsoft.com/office/powerpoint/2010/main" val="4049774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7F54A2-20D1-451D-92D1-754E2E98FE8F}"/>
              </a:ext>
            </a:extLst>
          </p:cNvPr>
          <p:cNvSpPr>
            <a:spLocks noGrp="1"/>
          </p:cNvSpPr>
          <p:nvPr>
            <p:ph type="title"/>
          </p:nvPr>
        </p:nvSpPr>
        <p:spPr>
          <a:xfrm>
            <a:off x="838200" y="365126"/>
            <a:ext cx="9339470" cy="724204"/>
          </a:xfrm>
        </p:spPr>
        <p:txBody>
          <a:bodyPr>
            <a:normAutofit fontScale="90000"/>
          </a:bodyPr>
          <a:lstStyle/>
          <a:p>
            <a:r>
              <a:rPr lang="ru-RU" sz="2200" b="0" i="1" dirty="0"/>
              <a:t>42. Посмотри вокруг. Глобус — модель Земли </a:t>
            </a:r>
            <a:br>
              <a:rPr lang="ru-RU" dirty="0"/>
            </a:br>
            <a:r>
              <a:rPr lang="ru-RU" dirty="0"/>
              <a:t>52. Земля на карте</a:t>
            </a:r>
          </a:p>
        </p:txBody>
      </p:sp>
      <p:sp>
        <p:nvSpPr>
          <p:cNvPr id="5" name="Объект 4">
            <a:extLst>
              <a:ext uri="{FF2B5EF4-FFF2-40B4-BE49-F238E27FC236}">
                <a16:creationId xmlns:a16="http://schemas.microsoft.com/office/drawing/2014/main" id="{5F9A52D0-2F00-4340-8264-5BA9846BFDA0}"/>
              </a:ext>
            </a:extLst>
          </p:cNvPr>
          <p:cNvSpPr>
            <a:spLocks noGrp="1"/>
          </p:cNvSpPr>
          <p:nvPr>
            <p:ph idx="1"/>
          </p:nvPr>
        </p:nvSpPr>
        <p:spPr>
          <a:xfrm>
            <a:off x="667910" y="1280160"/>
            <a:ext cx="10685890" cy="4896803"/>
          </a:xfrm>
        </p:spPr>
        <p:txBody>
          <a:bodyPr>
            <a:normAutofit fontScale="55000" lnSpcReduction="20000"/>
          </a:bodyPr>
          <a:lstStyle/>
          <a:p>
            <a:pPr marL="0" indent="0" algn="just">
              <a:lnSpc>
                <a:spcPct val="115000"/>
              </a:lnSpc>
              <a:spcAft>
                <a:spcPts val="1000"/>
              </a:spcAft>
              <a:buNone/>
            </a:pPr>
            <a:r>
              <a:rPr lang="ru-RU" sz="2900" b="1" dirty="0">
                <a:effectLst/>
                <a:latin typeface="Times New Roman" panose="02020603050405020304" pitchFamily="18" charset="0"/>
                <a:ea typeface="Calibri" panose="020F0502020204030204" pitchFamily="34" charset="0"/>
                <a:cs typeface="Times New Roman" panose="02020603050405020304" pitchFamily="18" charset="0"/>
              </a:rPr>
              <a:t>А. </a:t>
            </a: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Демонстрация глобуса. – Найдите и покажите на глобусе материки. (</a:t>
            </a:r>
            <a:r>
              <a:rPr lang="ru-RU" sz="2900" i="1" dirty="0">
                <a:effectLst/>
                <a:latin typeface="Times New Roman" panose="02020603050405020304" pitchFamily="18" charset="0"/>
                <a:ea typeface="Calibri" panose="020F0502020204030204" pitchFamily="34" charset="0"/>
                <a:cs typeface="Times New Roman" panose="02020603050405020304" pitchFamily="18" charset="0"/>
              </a:rPr>
              <a:t>напомните учащимся правила показа материков: по контуру без захвата островов</a:t>
            </a: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 Сколько материков на Земле? Как они называются? Найдите и покажите океаны. Сколько океанов на Земле? (5). Назовите все океаны. Люди с давних времен используют карты, на которых материки и океаны изображены на плоских листах.</a:t>
            </a:r>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ru-RU" sz="2900" b="1" dirty="0">
                <a:effectLst/>
                <a:latin typeface="Times New Roman" panose="02020603050405020304" pitchFamily="18" charset="0"/>
                <a:ea typeface="Calibri" panose="020F0502020204030204" pitchFamily="34" charset="0"/>
                <a:cs typeface="Times New Roman" panose="02020603050405020304" pitchFamily="18" charset="0"/>
              </a:rPr>
              <a:t>П. </a:t>
            </a: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Как изображают круглую Землю на плоскости?</a:t>
            </a:r>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ru-RU" sz="2900" b="1" dirty="0">
                <a:effectLst/>
                <a:latin typeface="Times New Roman" panose="02020603050405020304" pitchFamily="18" charset="0"/>
                <a:ea typeface="Calibri" panose="020F0502020204030204" pitchFamily="34" charset="0"/>
                <a:cs typeface="Times New Roman" panose="02020603050405020304" pitchFamily="18" charset="0"/>
              </a:rPr>
              <a:t>Р. </a:t>
            </a: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Рассмотрите карту на ст. 106-107. - Чем она похожа на глобус и чем от него отличается? Сколько материков на глобусе и сколько на карте? Все ли материки выглядят одинаково на глобусе и карте? Какой материк выглядит иначе? Почему?</a:t>
            </a:r>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 Сколько океанов на глобусе? (5) Сколько океанов на карте (6). – Откуда взялся еще один океан на карте? Почему? Какие еще неточности на карте вы заметили?</a:t>
            </a:r>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Работа с иллюстративным материалом на ст. 108-109. – Найдите к каждой фотографии соответствующую подпись на ст.109.</a:t>
            </a:r>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Демонстрация физической карты мира. Показ учителем по демонстрационной карте объектов, указанных под номерами на ст.109. Учащиеся находят и показывают эти объекты у себя в пособиях. (</a:t>
            </a:r>
            <a:r>
              <a:rPr lang="ru-RU" sz="2900" i="1" dirty="0">
                <a:effectLst/>
                <a:latin typeface="Times New Roman" panose="02020603050405020304" pitchFamily="18" charset="0"/>
                <a:ea typeface="Calibri" panose="020F0502020204030204" pitchFamily="34" charset="0"/>
                <a:cs typeface="Times New Roman" panose="02020603050405020304" pitchFamily="18" charset="0"/>
              </a:rPr>
              <a:t>Важно обратить внимание учащихся, что</a:t>
            </a:r>
            <a:r>
              <a:rPr lang="ru-RU" sz="29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на их картах названия этих объектов отсутствуют. </a:t>
            </a:r>
            <a:r>
              <a:rPr lang="ru-RU" sz="2900" i="1" dirty="0">
                <a:effectLst/>
                <a:latin typeface="Times New Roman" panose="02020603050405020304" pitchFamily="18" charset="0"/>
                <a:ea typeface="Calibri" panose="020F0502020204030204" pitchFamily="34" charset="0"/>
                <a:cs typeface="Times New Roman" panose="02020603050405020304" pitchFamily="18" charset="0"/>
              </a:rPr>
              <a:t>Поэтому комментарии учителя должны быть предельно подробными и доступными.)</a:t>
            </a:r>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701879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7F54A2-20D1-451D-92D1-754E2E98FE8F}"/>
              </a:ext>
            </a:extLst>
          </p:cNvPr>
          <p:cNvSpPr>
            <a:spLocks noGrp="1"/>
          </p:cNvSpPr>
          <p:nvPr>
            <p:ph type="title"/>
          </p:nvPr>
        </p:nvSpPr>
        <p:spPr>
          <a:xfrm>
            <a:off x="838200" y="365126"/>
            <a:ext cx="9339470" cy="724204"/>
          </a:xfrm>
        </p:spPr>
        <p:txBody>
          <a:bodyPr>
            <a:normAutofit fontScale="90000"/>
          </a:bodyPr>
          <a:lstStyle/>
          <a:p>
            <a:r>
              <a:rPr lang="ru-RU" sz="2200" b="0" i="1" dirty="0"/>
              <a:t>42. Посмотри вокруг. Глобус — модель Земли </a:t>
            </a:r>
            <a:br>
              <a:rPr lang="ru-RU" dirty="0"/>
            </a:br>
            <a:r>
              <a:rPr lang="ru-RU" dirty="0"/>
              <a:t>52. Земля на карте</a:t>
            </a:r>
          </a:p>
        </p:txBody>
      </p:sp>
      <p:graphicFrame>
        <p:nvGraphicFramePr>
          <p:cNvPr id="8" name="Объект 7">
            <a:extLst>
              <a:ext uri="{FF2B5EF4-FFF2-40B4-BE49-F238E27FC236}">
                <a16:creationId xmlns:a16="http://schemas.microsoft.com/office/drawing/2014/main" id="{F3539867-8D5A-4A40-BACE-2F2DA9C512EC}"/>
              </a:ext>
            </a:extLst>
          </p:cNvPr>
          <p:cNvGraphicFramePr>
            <a:graphicFrameLocks noGrp="1"/>
          </p:cNvGraphicFramePr>
          <p:nvPr>
            <p:ph idx="1"/>
            <p:extLst>
              <p:ext uri="{D42A27DB-BD31-4B8C-83A1-F6EECF244321}">
                <p14:modId xmlns:p14="http://schemas.microsoft.com/office/powerpoint/2010/main" val="712799055"/>
              </p:ext>
            </p:extLst>
          </p:nvPr>
        </p:nvGraphicFramePr>
        <p:xfrm>
          <a:off x="949379" y="2323946"/>
          <a:ext cx="7757298" cy="1532435"/>
        </p:xfrm>
        <a:graphic>
          <a:graphicData uri="http://schemas.openxmlformats.org/drawingml/2006/table">
            <a:tbl>
              <a:tblPr firstRow="1" firstCol="1" bandRow="1"/>
              <a:tblGrid>
                <a:gridCol w="2585766">
                  <a:extLst>
                    <a:ext uri="{9D8B030D-6E8A-4147-A177-3AD203B41FA5}">
                      <a16:colId xmlns:a16="http://schemas.microsoft.com/office/drawing/2014/main" val="235670151"/>
                    </a:ext>
                  </a:extLst>
                </a:gridCol>
                <a:gridCol w="2585766">
                  <a:extLst>
                    <a:ext uri="{9D8B030D-6E8A-4147-A177-3AD203B41FA5}">
                      <a16:colId xmlns:a16="http://schemas.microsoft.com/office/drawing/2014/main" val="2909984574"/>
                    </a:ext>
                  </a:extLst>
                </a:gridCol>
                <a:gridCol w="2585766">
                  <a:extLst>
                    <a:ext uri="{9D8B030D-6E8A-4147-A177-3AD203B41FA5}">
                      <a16:colId xmlns:a16="http://schemas.microsoft.com/office/drawing/2014/main" val="1584805466"/>
                    </a:ext>
                  </a:extLst>
                </a:gridCol>
              </a:tblGrid>
              <a:tr h="306487">
                <a:tc>
                  <a:txBody>
                    <a:bodyPr/>
                    <a:lstStyle/>
                    <a:p>
                      <a:pPr algn="l">
                        <a:lnSpc>
                          <a:spcPct val="115000"/>
                        </a:lnSpc>
                        <a:spcAft>
                          <a:spcPts val="100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Отличия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600" b="1">
                          <a:effectLst/>
                          <a:latin typeface="Times New Roman" panose="02020603050405020304" pitchFamily="18" charset="0"/>
                          <a:ea typeface="Calibri" panose="020F0502020204030204" pitchFamily="34" charset="0"/>
                          <a:cs typeface="Times New Roman" panose="02020603050405020304" pitchFamily="18" charset="0"/>
                        </a:rPr>
                        <a:t>Глобус</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600" b="1">
                          <a:effectLst/>
                          <a:latin typeface="Times New Roman" panose="02020603050405020304" pitchFamily="18" charset="0"/>
                          <a:ea typeface="Calibri" panose="020F0502020204030204" pitchFamily="34" charset="0"/>
                          <a:cs typeface="Times New Roman" panose="02020603050405020304" pitchFamily="18" charset="0"/>
                        </a:rPr>
                        <a:t>Карта</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288433"/>
                  </a:ext>
                </a:extLst>
              </a:tr>
              <a:tr h="306487">
                <a:tc>
                  <a:txBody>
                    <a:bodyPr/>
                    <a:lstStyle/>
                    <a:p>
                      <a:pPr algn="l">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Форма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шарообразная</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плоская</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57161"/>
                  </a:ext>
                </a:extLst>
              </a:tr>
              <a:tr h="306487">
                <a:tc>
                  <a:txBody>
                    <a:bodyPr/>
                    <a:lstStyle/>
                    <a:p>
                      <a:pPr algn="l">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Изображение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сплошное</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разорванное</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462401"/>
                  </a:ext>
                </a:extLst>
              </a:tr>
              <a:tr h="306487">
                <a:tc>
                  <a:txBody>
                    <a:bodyPr/>
                    <a:lstStyle/>
                    <a:p>
                      <a:pPr algn="l">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Передача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без искажений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с искажениями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8051095"/>
                  </a:ext>
                </a:extLst>
              </a:tr>
              <a:tr h="306487">
                <a:tc>
                  <a:txBody>
                    <a:bodyPr/>
                    <a:lstStyle/>
                    <a:p>
                      <a:pPr algn="l">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Применение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для обучения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для обучения и работы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792960"/>
                  </a:ext>
                </a:extLst>
              </a:tr>
            </a:tbl>
          </a:graphicData>
        </a:graphic>
      </p:graphicFrame>
      <p:sp>
        <p:nvSpPr>
          <p:cNvPr id="9" name="Rectangle 2">
            <a:extLst>
              <a:ext uri="{FF2B5EF4-FFF2-40B4-BE49-F238E27FC236}">
                <a16:creationId xmlns:a16="http://schemas.microsoft.com/office/drawing/2014/main" id="{CBA502BD-B2B0-4A8E-A3AA-339E1A36E8F5}"/>
              </a:ext>
            </a:extLst>
          </p:cNvPr>
          <p:cNvSpPr>
            <a:spLocks noChangeArrowheads="1"/>
          </p:cNvSpPr>
          <p:nvPr/>
        </p:nvSpPr>
        <p:spPr bwMode="auto">
          <a:xfrm>
            <a:off x="838200" y="1089330"/>
            <a:ext cx="10455442"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И. </a:t>
            </a:r>
            <a:r>
              <a:rPr kumimoji="0" lang="ru-RU"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Глобус </a:t>
            </a:r>
            <a:r>
              <a:rPr kumimoji="0" lang="ru-RU" altLang="ru-RU"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ru-RU"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это модель Земли и поэтому на нем почти точно, только в уменьшенном виде изображены материки и океаны. Но люди с давних времен используют карты, на которых материки и океаны изображены на плоских листах. Поэтому все карты передают изображение Земли с искажениями, что очень важно учитывать при работе с картами. </a:t>
            </a:r>
            <a:endParaRPr kumimoji="0" lang="ru-RU" altLang="ru-RU"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Фронтальное сравнение изображения Земли на глобусе и карте (ст. 106-107), с фиксацией результатов в таблице.</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altLang="ru-RU" sz="16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altLang="ru-RU" sz="16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altLang="ru-RU" sz="16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Ответы на вопросы в конце параграфа. Изображение и демонстрация учащимися своих достижений на уроке смайликами (рисунок, цветной маркер и проч.). </a:t>
            </a:r>
            <a:endParaRPr kumimoji="0" lang="ru-RU" altLang="ru-RU"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Рекомендации для работы дома. </a:t>
            </a:r>
            <a:r>
              <a:rPr kumimoji="0" lang="ru-RU"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Самостоятельно найти на глобусе и карте подтверждения их сходств и различий.</a:t>
            </a:r>
            <a:endParaRPr kumimoji="0" lang="ru-RU" altLang="ru-RU"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6498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3B1C7B22-08CD-4985-A353-D3939A24809F}"/>
              </a:ext>
            </a:extLst>
          </p:cNvPr>
          <p:cNvSpPr>
            <a:spLocks noGrp="1"/>
          </p:cNvSpPr>
          <p:nvPr>
            <p:ph type="title"/>
          </p:nvPr>
        </p:nvSpPr>
        <p:spPr/>
        <p:txBody>
          <a:bodyPr/>
          <a:lstStyle/>
          <a:p>
            <a:r>
              <a:rPr lang="ru-RU" dirty="0"/>
              <a:t>53. Путешествие по материкам и частям света. </a:t>
            </a:r>
          </a:p>
        </p:txBody>
      </p:sp>
      <p:sp>
        <p:nvSpPr>
          <p:cNvPr id="7" name="Объект 6">
            <a:extLst>
              <a:ext uri="{FF2B5EF4-FFF2-40B4-BE49-F238E27FC236}">
                <a16:creationId xmlns:a16="http://schemas.microsoft.com/office/drawing/2014/main" id="{675B9ACC-FBDB-4241-A603-1BCD94DEEAFA}"/>
              </a:ext>
            </a:extLst>
          </p:cNvPr>
          <p:cNvSpPr>
            <a:spLocks noGrp="1"/>
          </p:cNvSpPr>
          <p:nvPr>
            <p:ph idx="1"/>
          </p:nvPr>
        </p:nvSpPr>
        <p:spPr/>
        <p:txBody>
          <a:bodyPr>
            <a:normAutofit fontScale="62500" lnSpcReduction="20000"/>
          </a:bodyPr>
          <a:lstStyle/>
          <a:p>
            <a:pPr marL="0" indent="0" algn="just">
              <a:lnSpc>
                <a:spcPct val="115000"/>
              </a:lnSpc>
              <a:spcAft>
                <a:spcPts val="1000"/>
              </a:spcAft>
              <a:buNone/>
            </a:pPr>
            <a:r>
              <a:rPr lang="ru-RU" sz="2800" b="1" dirty="0">
                <a:effectLst/>
                <a:latin typeface="Times New Roman" panose="02020603050405020304" pitchFamily="18" charset="0"/>
                <a:ea typeface="Calibri" panose="020F0502020204030204" pitchFamily="34" charset="0"/>
                <a:cs typeface="Times New Roman" panose="02020603050405020304" pitchFamily="18" charset="0"/>
              </a:rPr>
              <a:t>А. </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Сколько материков на Земле? Как они называются? Покажите их на глобусе и карте мира. – Что вы знаете об Олимпийских играх? Кто принимает в них участие? (</a:t>
            </a:r>
            <a:r>
              <a:rPr lang="ru-RU" sz="2800" i="1" dirty="0">
                <a:effectLst/>
                <a:latin typeface="Times New Roman" panose="02020603050405020304" pitchFamily="18" charset="0"/>
                <a:ea typeface="Calibri" panose="020F0502020204030204" pitchFamily="34" charset="0"/>
                <a:cs typeface="Times New Roman" panose="02020603050405020304" pitchFamily="18" charset="0"/>
              </a:rPr>
              <a:t>спортсмены всех стран мира</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Что является символом Олимпийских игр?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ru-RU" sz="2800" b="1" dirty="0">
                <a:effectLst/>
                <a:latin typeface="Times New Roman" panose="02020603050405020304" pitchFamily="18" charset="0"/>
                <a:ea typeface="Calibri" panose="020F0502020204030204" pitchFamily="34" charset="0"/>
                <a:cs typeface="Times New Roman" panose="02020603050405020304" pitchFamily="18" charset="0"/>
              </a:rPr>
              <a:t>П.</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Почему олимпийских колец пять, когда материков 6?</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ru-RU" sz="2800" b="1" dirty="0">
                <a:effectLst/>
                <a:latin typeface="Times New Roman" panose="02020603050405020304" pitchFamily="18" charset="0"/>
                <a:ea typeface="Calibri" panose="020F0502020204030204" pitchFamily="34" charset="0"/>
                <a:cs typeface="Times New Roman" panose="02020603050405020304" pitchFamily="18" charset="0"/>
              </a:rPr>
              <a:t>Р. </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Фронтальная работа с текстом на ст.110. Найдите в тексте ответы на следующие вопросы. - Что такое часть света? - Сколько частей света на Земле? -Назовите все части света.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ru-RU" sz="2800" dirty="0">
                <a:effectLst/>
                <a:latin typeface="Times New Roman" panose="02020603050405020304" pitchFamily="18" charset="0"/>
                <a:ea typeface="Calibri" panose="020F0502020204030204" pitchFamily="34" charset="0"/>
              </a:rPr>
              <a:t>Краткое сообщение учителя. В настоящее врем каждые два года проводятся всемирные спортивные соревнования, которые называются Олимпийские игры. В них принимают участие спортсмены из всех стран мира. Символом Олимпийских игр являются пять колец разного цвета. Каждое кольцо указывает на места, где расположены страны, из которых приезжают спортсмены на Олимпийские игры. Но это место не всегда является материком. Например, в Евразии находится очень много стран. Этот материк условно разделили на две части: Европу и Азию. Их так и назвали – части света. Им соответствуют олимпийские кольца. Европе – синее, а Азии – желтое. А с Америкой произошло все наоборот. На материке Северная Америка находятся всего десять стран, а в Южной Америке стран очень много. Поэтому эту часть света, </a:t>
            </a:r>
            <a:endParaRPr lang="ru-RU" dirty="0"/>
          </a:p>
        </p:txBody>
      </p:sp>
    </p:spTree>
    <p:extLst>
      <p:ext uri="{BB962C8B-B14F-4D97-AF65-F5344CB8AC3E}">
        <p14:creationId xmlns:p14="http://schemas.microsoft.com/office/powerpoint/2010/main" val="1436953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3B1C7B22-08CD-4985-A353-D3939A24809F}"/>
              </a:ext>
            </a:extLst>
          </p:cNvPr>
          <p:cNvSpPr>
            <a:spLocks noGrp="1"/>
          </p:cNvSpPr>
          <p:nvPr>
            <p:ph type="title"/>
          </p:nvPr>
        </p:nvSpPr>
        <p:spPr>
          <a:xfrm>
            <a:off x="249803" y="-191466"/>
            <a:ext cx="10515600" cy="1325563"/>
          </a:xfrm>
        </p:spPr>
        <p:txBody>
          <a:bodyPr/>
          <a:lstStyle/>
          <a:p>
            <a:r>
              <a:rPr lang="ru-RU" dirty="0"/>
              <a:t>53. Путешествие по материкам и частям света </a:t>
            </a:r>
          </a:p>
        </p:txBody>
      </p:sp>
      <p:sp>
        <p:nvSpPr>
          <p:cNvPr id="3" name="Объект 2">
            <a:extLst>
              <a:ext uri="{FF2B5EF4-FFF2-40B4-BE49-F238E27FC236}">
                <a16:creationId xmlns:a16="http://schemas.microsoft.com/office/drawing/2014/main" id="{A0A053E5-1E7A-4DB5-A786-DAEB99A1276B}"/>
              </a:ext>
            </a:extLst>
          </p:cNvPr>
          <p:cNvSpPr>
            <a:spLocks noGrp="1"/>
          </p:cNvSpPr>
          <p:nvPr>
            <p:ph idx="1"/>
          </p:nvPr>
        </p:nvSpPr>
        <p:spPr>
          <a:xfrm>
            <a:off x="448586" y="943029"/>
            <a:ext cx="11422711" cy="5346451"/>
          </a:xfrm>
        </p:spPr>
        <p:txBody>
          <a:bodyPr/>
          <a:lstStyle/>
          <a:p>
            <a:pPr marL="0" indent="0" algn="just">
              <a:lnSpc>
                <a:spcPct val="115000"/>
              </a:lnSpc>
              <a:spcAft>
                <a:spcPts val="1000"/>
              </a:spcAft>
              <a:buNone/>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Поэтому эту часть света, включающую два материка с островами, назвали одним именем – Америка. Этой части соответствует одно красное кольцо. Названия других частей света и материков совпадают.</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Африке соответствует черное олимпийское кольцо, а Австралии – зеленое. – Как вы думаете, почему олимпийских колец только пять? Какая часть света отсутствует? Почему?</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Коллективное решение логической задачи на тему «Материки и части света». Демонстрация учителем выделение на карте мира частей света, составление таблицы «Материки и части света».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graphicFrame>
        <p:nvGraphicFramePr>
          <p:cNvPr id="8" name="Таблица 7">
            <a:extLst>
              <a:ext uri="{FF2B5EF4-FFF2-40B4-BE49-F238E27FC236}">
                <a16:creationId xmlns:a16="http://schemas.microsoft.com/office/drawing/2014/main" id="{F4899EE9-7E74-4990-915A-95C0F2CAF391}"/>
              </a:ext>
            </a:extLst>
          </p:cNvPr>
          <p:cNvGraphicFramePr>
            <a:graphicFrameLocks noGrp="1"/>
          </p:cNvGraphicFramePr>
          <p:nvPr>
            <p:extLst>
              <p:ext uri="{D42A27DB-BD31-4B8C-83A1-F6EECF244321}">
                <p14:modId xmlns:p14="http://schemas.microsoft.com/office/powerpoint/2010/main" val="201181243"/>
              </p:ext>
            </p:extLst>
          </p:nvPr>
        </p:nvGraphicFramePr>
        <p:xfrm>
          <a:off x="1757238" y="3222672"/>
          <a:ext cx="5494352" cy="2063496"/>
        </p:xfrm>
        <a:graphic>
          <a:graphicData uri="http://schemas.openxmlformats.org/drawingml/2006/table">
            <a:tbl>
              <a:tblPr firstRow="1" firstCol="1" bandRow="1">
                <a:tableStyleId>{616DA210-FB5B-4158-B5E0-FEB733F419BA}</a:tableStyleId>
              </a:tblPr>
              <a:tblGrid>
                <a:gridCol w="635329">
                  <a:extLst>
                    <a:ext uri="{9D8B030D-6E8A-4147-A177-3AD203B41FA5}">
                      <a16:colId xmlns:a16="http://schemas.microsoft.com/office/drawing/2014/main" val="1697934435"/>
                    </a:ext>
                  </a:extLst>
                </a:gridCol>
                <a:gridCol w="2028358">
                  <a:extLst>
                    <a:ext uri="{9D8B030D-6E8A-4147-A177-3AD203B41FA5}">
                      <a16:colId xmlns:a16="http://schemas.microsoft.com/office/drawing/2014/main" val="1157005514"/>
                    </a:ext>
                  </a:extLst>
                </a:gridCol>
                <a:gridCol w="755374">
                  <a:extLst>
                    <a:ext uri="{9D8B030D-6E8A-4147-A177-3AD203B41FA5}">
                      <a16:colId xmlns:a16="http://schemas.microsoft.com/office/drawing/2014/main" val="2200383387"/>
                    </a:ext>
                  </a:extLst>
                </a:gridCol>
                <a:gridCol w="2075291">
                  <a:extLst>
                    <a:ext uri="{9D8B030D-6E8A-4147-A177-3AD203B41FA5}">
                      <a16:colId xmlns:a16="http://schemas.microsoft.com/office/drawing/2014/main" val="4198894781"/>
                    </a:ext>
                  </a:extLst>
                </a:gridCol>
              </a:tblGrid>
              <a:tr h="0">
                <a:tc>
                  <a:txBody>
                    <a:bodyPr/>
                    <a:lstStyle/>
                    <a:p>
                      <a:pPr>
                        <a:lnSpc>
                          <a:spcPct val="115000"/>
                        </a:lnSpc>
                        <a:spcAft>
                          <a:spcPts val="1000"/>
                        </a:spcAft>
                      </a:pPr>
                      <a:r>
                        <a:rPr lang="ru-RU" sz="1600" dirty="0">
                          <a:effectLst/>
                          <a:latin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600">
                          <a:effectLst/>
                          <a:latin typeface="Times New Roman" panose="02020603050405020304" pitchFamily="18" charset="0"/>
                          <a:cs typeface="Times New Roman" panose="02020603050405020304" pitchFamily="18" charset="0"/>
                        </a:rPr>
                        <a:t>Материки</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600">
                          <a:effectLst/>
                          <a:latin typeface="Times New Roman" panose="02020603050405020304" pitchFamily="18" charset="0"/>
                          <a:cs typeface="Times New Roman" panose="02020603050405020304" pitchFamily="18" charset="0"/>
                        </a:rPr>
                        <a:t>№</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600">
                          <a:effectLst/>
                          <a:latin typeface="Times New Roman" panose="02020603050405020304" pitchFamily="18" charset="0"/>
                          <a:cs typeface="Times New Roman" panose="02020603050405020304" pitchFamily="18" charset="0"/>
                        </a:rPr>
                        <a:t>Части света</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4423540"/>
                  </a:ext>
                </a:extLst>
              </a:tr>
              <a:tr h="175260">
                <a:tc rowSpan="2">
                  <a:txBody>
                    <a:bodyPr/>
                    <a:lstStyle/>
                    <a:p>
                      <a:pPr marL="0" lvl="0" indent="0" algn="ctr">
                        <a:lnSpc>
                          <a:spcPct val="115000"/>
                        </a:lnSpc>
                        <a:spcAft>
                          <a:spcPts val="1000"/>
                        </a:spcAft>
                        <a:buFont typeface="+mj-lt"/>
                        <a:buNone/>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tc>
                <a:tc rowSpan="2">
                  <a:txBody>
                    <a:bodyPr/>
                    <a:lstStyle/>
                    <a:p>
                      <a:pPr>
                        <a:lnSpc>
                          <a:spcPct val="115000"/>
                        </a:lnSpc>
                        <a:spcAft>
                          <a:spcPts val="1000"/>
                        </a:spcAft>
                      </a:pPr>
                      <a:r>
                        <a:rPr lang="ru-RU" sz="1600" dirty="0">
                          <a:effectLst/>
                          <a:latin typeface="Times New Roman" panose="02020603050405020304" pitchFamily="18" charset="0"/>
                          <a:cs typeface="Times New Roman" panose="02020603050405020304" pitchFamily="18" charset="0"/>
                        </a:rPr>
                        <a:t>Евразия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ctr">
                        <a:lnSpc>
                          <a:spcPct val="115000"/>
                        </a:lnSpc>
                        <a:spcAft>
                          <a:spcPts val="1000"/>
                        </a:spcAft>
                        <a:buFont typeface="+mj-lt"/>
                        <a:buNone/>
                      </a:pPr>
                      <a:r>
                        <a:rPr lang="ru-RU" sz="1600" dirty="0">
                          <a:effectLst/>
                          <a:latin typeface="Times New Roman" panose="02020603050405020304" pitchFamily="18" charset="0"/>
                          <a:cs typeface="Times New Roman" panose="02020603050405020304" pitchFamily="18" charset="0"/>
                        </a:rPr>
                        <a:t>1. 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600">
                          <a:effectLst/>
                          <a:latin typeface="Times New Roman" panose="02020603050405020304" pitchFamily="18" charset="0"/>
                          <a:cs typeface="Times New Roman" panose="02020603050405020304" pitchFamily="18" charset="0"/>
                        </a:rPr>
                        <a:t>Европа</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6896274"/>
                  </a:ext>
                </a:extLst>
              </a:tr>
              <a:tr h="175260">
                <a:tc vMerge="1">
                  <a:txBody>
                    <a:bodyPr/>
                    <a:lstStyle/>
                    <a:p>
                      <a:endParaRPr lang="ru-RU"/>
                    </a:p>
                  </a:txBody>
                  <a:tcPr/>
                </a:tc>
                <a:tc vMerge="1">
                  <a:txBody>
                    <a:bodyPr/>
                    <a:lstStyle/>
                    <a:p>
                      <a:endParaRPr lang="ru-RU"/>
                    </a:p>
                  </a:txBody>
                  <a:tcPr/>
                </a:tc>
                <a:tc>
                  <a:txBody>
                    <a:bodyPr/>
                    <a:lstStyle/>
                    <a:p>
                      <a:pPr marL="0" lvl="0" indent="0" algn="ctr">
                        <a:lnSpc>
                          <a:spcPct val="115000"/>
                        </a:lnSpc>
                        <a:spcAft>
                          <a:spcPts val="1000"/>
                        </a:spcAft>
                        <a:buFont typeface="+mj-lt"/>
                        <a:buNone/>
                      </a:pPr>
                      <a:r>
                        <a:rPr lang="ru-RU" sz="1600" dirty="0">
                          <a:effectLst/>
                          <a:latin typeface="Times New Roman" panose="02020603050405020304" pitchFamily="18" charset="0"/>
                          <a:cs typeface="Times New Roman" panose="02020603050405020304" pitchFamily="18" charset="0"/>
                        </a:rPr>
                        <a:t>2. 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600">
                          <a:effectLst/>
                          <a:latin typeface="Times New Roman" panose="02020603050405020304" pitchFamily="18" charset="0"/>
                          <a:cs typeface="Times New Roman" panose="02020603050405020304" pitchFamily="18" charset="0"/>
                        </a:rPr>
                        <a:t>Азия</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8846912"/>
                  </a:ext>
                </a:extLst>
              </a:tr>
              <a:tr h="0">
                <a:tc>
                  <a:txBody>
                    <a:bodyPr/>
                    <a:lstStyle/>
                    <a:p>
                      <a:pPr marL="0" lvl="0" indent="0" algn="ctr">
                        <a:lnSpc>
                          <a:spcPct val="115000"/>
                        </a:lnSpc>
                        <a:spcAft>
                          <a:spcPts val="1000"/>
                        </a:spcAft>
                        <a:buFont typeface="+mj-lt"/>
                        <a:buNone/>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tc>
                <a:tc>
                  <a:txBody>
                    <a:bodyPr/>
                    <a:lstStyle/>
                    <a:p>
                      <a:pPr>
                        <a:lnSpc>
                          <a:spcPct val="115000"/>
                        </a:lnSpc>
                        <a:spcAft>
                          <a:spcPts val="1000"/>
                        </a:spcAft>
                      </a:pPr>
                      <a:r>
                        <a:rPr lang="ru-RU" sz="1600" dirty="0">
                          <a:effectLst/>
                          <a:latin typeface="Times New Roman" panose="02020603050405020304" pitchFamily="18" charset="0"/>
                          <a:cs typeface="Times New Roman" panose="02020603050405020304" pitchFamily="18" charset="0"/>
                        </a:rPr>
                        <a:t>Африка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ctr">
                        <a:lnSpc>
                          <a:spcPct val="115000"/>
                        </a:lnSpc>
                        <a:spcAft>
                          <a:spcPts val="1000"/>
                        </a:spcAft>
                        <a:buFont typeface="+mj-lt"/>
                        <a:buNone/>
                      </a:pPr>
                      <a:r>
                        <a:rPr lang="ru-RU" sz="1600" dirty="0">
                          <a:effectLst/>
                          <a:latin typeface="Times New Roman" panose="02020603050405020304" pitchFamily="18" charset="0"/>
                          <a:cs typeface="Times New Roman" panose="02020603050405020304" pitchFamily="18" charset="0"/>
                        </a:rPr>
                        <a:t>3. 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600">
                          <a:effectLst/>
                          <a:latin typeface="Times New Roman" panose="02020603050405020304" pitchFamily="18" charset="0"/>
                          <a:cs typeface="Times New Roman" panose="02020603050405020304" pitchFamily="18" charset="0"/>
                        </a:rPr>
                        <a:t>Африка</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6420351"/>
                  </a:ext>
                </a:extLst>
              </a:tr>
              <a:tr h="0">
                <a:tc>
                  <a:txBody>
                    <a:bodyPr/>
                    <a:lstStyle/>
                    <a:p>
                      <a:pPr marL="0" lvl="0" indent="0" algn="ctr">
                        <a:lnSpc>
                          <a:spcPct val="115000"/>
                        </a:lnSpc>
                        <a:spcAft>
                          <a:spcPts val="1000"/>
                        </a:spcAft>
                        <a:buFont typeface="+mj-lt"/>
                        <a:buNone/>
                      </a:pPr>
                      <a:r>
                        <a:rPr lang="ru-RU" sz="1600" dirty="0">
                          <a:effectLst/>
                          <a:latin typeface="Times New Roman" panose="02020603050405020304" pitchFamily="18" charset="0"/>
                          <a:cs typeface="Times New Roman" panose="02020603050405020304" pitchFamily="18" charset="0"/>
                        </a:rPr>
                        <a:t>3. 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600" dirty="0">
                          <a:effectLst/>
                          <a:latin typeface="Times New Roman" panose="02020603050405020304" pitchFamily="18" charset="0"/>
                          <a:cs typeface="Times New Roman" panose="02020603050405020304" pitchFamily="18" charset="0"/>
                        </a:rPr>
                        <a:t>Австралия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ctr">
                        <a:lnSpc>
                          <a:spcPct val="115000"/>
                        </a:lnSpc>
                        <a:spcAft>
                          <a:spcPts val="1000"/>
                        </a:spcAft>
                        <a:buFont typeface="+mj-lt"/>
                        <a:buNone/>
                      </a:pPr>
                      <a:r>
                        <a:rPr lang="ru-RU" sz="1600" dirty="0">
                          <a:effectLst/>
                          <a:latin typeface="Times New Roman" panose="02020603050405020304" pitchFamily="18" charset="0"/>
                          <a:cs typeface="Times New Roman" panose="02020603050405020304" pitchFamily="18" charset="0"/>
                        </a:rPr>
                        <a:t>4. 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600">
                          <a:effectLst/>
                          <a:latin typeface="Times New Roman" panose="02020603050405020304" pitchFamily="18" charset="0"/>
                          <a:cs typeface="Times New Roman" panose="02020603050405020304" pitchFamily="18" charset="0"/>
                        </a:rPr>
                        <a:t>Австралия</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9539712"/>
                  </a:ext>
                </a:extLst>
              </a:tr>
              <a:tr h="0">
                <a:tc>
                  <a:txBody>
                    <a:bodyPr/>
                    <a:lstStyle/>
                    <a:p>
                      <a:pPr marL="0" lvl="0" indent="0" algn="ctr">
                        <a:lnSpc>
                          <a:spcPct val="115000"/>
                        </a:lnSpc>
                        <a:spcAft>
                          <a:spcPts val="1000"/>
                        </a:spcAft>
                        <a:buFont typeface="+mj-lt"/>
                        <a:buNone/>
                      </a:pPr>
                      <a:r>
                        <a:rPr lang="ru-RU" sz="1600" dirty="0">
                          <a:effectLst/>
                          <a:latin typeface="Times New Roman" panose="02020603050405020304" pitchFamily="18" charset="0"/>
                          <a:cs typeface="Times New Roman" panose="02020603050405020304" pitchFamily="18" charset="0"/>
                        </a:rPr>
                        <a:t>4. 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600" dirty="0">
                          <a:effectLst/>
                          <a:latin typeface="Times New Roman" panose="02020603050405020304" pitchFamily="18" charset="0"/>
                          <a:cs typeface="Times New Roman" panose="02020603050405020304" pitchFamily="18" charset="0"/>
                        </a:rPr>
                        <a:t>Антарктида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ctr">
                        <a:lnSpc>
                          <a:spcPct val="115000"/>
                        </a:lnSpc>
                        <a:spcAft>
                          <a:spcPts val="1000"/>
                        </a:spcAft>
                        <a:buFont typeface="+mj-lt"/>
                        <a:buNone/>
                      </a:pPr>
                      <a:r>
                        <a:rPr lang="ru-RU" sz="1600" dirty="0">
                          <a:effectLst/>
                          <a:latin typeface="Times New Roman" panose="02020603050405020304" pitchFamily="18" charset="0"/>
                          <a:cs typeface="Times New Roman" panose="02020603050405020304" pitchFamily="18" charset="0"/>
                        </a:rPr>
                        <a:t>5. 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600" dirty="0">
                          <a:effectLst/>
                          <a:latin typeface="Times New Roman" panose="02020603050405020304" pitchFamily="18" charset="0"/>
                          <a:cs typeface="Times New Roman" panose="02020603050405020304" pitchFamily="18" charset="0"/>
                        </a:rPr>
                        <a:t>Антарктида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1666647"/>
                  </a:ext>
                </a:extLst>
              </a:tr>
              <a:tr h="0">
                <a:tc>
                  <a:txBody>
                    <a:bodyPr/>
                    <a:lstStyle/>
                    <a:p>
                      <a:pPr marL="0" lvl="0" indent="0" algn="ctr">
                        <a:lnSpc>
                          <a:spcPct val="115000"/>
                        </a:lnSpc>
                        <a:spcAft>
                          <a:spcPts val="1000"/>
                        </a:spcAft>
                        <a:buFont typeface="+mj-lt"/>
                        <a:buNone/>
                      </a:pPr>
                      <a:r>
                        <a:rPr lang="ru-RU" sz="1600" dirty="0">
                          <a:effectLst/>
                          <a:latin typeface="Times New Roman" panose="02020603050405020304" pitchFamily="18" charset="0"/>
                          <a:cs typeface="Times New Roman" panose="02020603050405020304" pitchFamily="18" charset="0"/>
                        </a:rPr>
                        <a:t>5. 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1000"/>
                        </a:spcAft>
                      </a:pPr>
                      <a:r>
                        <a:rPr lang="ru-RU" sz="1600" dirty="0">
                          <a:effectLst/>
                          <a:latin typeface="Times New Roman" panose="02020603050405020304" pitchFamily="18" charset="0"/>
                          <a:cs typeface="Times New Roman" panose="02020603050405020304" pitchFamily="18" charset="0"/>
                        </a:rPr>
                        <a:t>Северная Америка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marL="0" lvl="0" indent="0" algn="ctr">
                        <a:lnSpc>
                          <a:spcPct val="115000"/>
                        </a:lnSpc>
                        <a:spcAft>
                          <a:spcPts val="1000"/>
                        </a:spcAft>
                        <a:buFont typeface="+mj-lt"/>
                        <a:buNone/>
                      </a:pPr>
                      <a:r>
                        <a:rPr lang="ru-RU" sz="1600" dirty="0">
                          <a:effectLst/>
                          <a:latin typeface="Times New Roman" panose="02020603050405020304" pitchFamily="18" charset="0"/>
                          <a:cs typeface="Times New Roman" panose="02020603050405020304" pitchFamily="18" charset="0"/>
                        </a:rPr>
                        <a:t>6. 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15000"/>
                        </a:lnSpc>
                        <a:spcAft>
                          <a:spcPts val="1000"/>
                        </a:spcAft>
                      </a:pPr>
                      <a:r>
                        <a:rPr lang="ru-RU" sz="1600" dirty="0">
                          <a:effectLst/>
                          <a:latin typeface="Times New Roman" panose="02020603050405020304" pitchFamily="18" charset="0"/>
                          <a:cs typeface="Times New Roman" panose="02020603050405020304" pitchFamily="18" charset="0"/>
                        </a:rPr>
                        <a:t>Америка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8576529"/>
                  </a:ext>
                </a:extLst>
              </a:tr>
              <a:tr h="0">
                <a:tc>
                  <a:txBody>
                    <a:bodyPr/>
                    <a:lstStyle/>
                    <a:p>
                      <a:pPr marL="0" lvl="0" indent="0" algn="ctr">
                        <a:lnSpc>
                          <a:spcPct val="115000"/>
                        </a:lnSpc>
                        <a:spcAft>
                          <a:spcPts val="1000"/>
                        </a:spcAft>
                        <a:buFont typeface="+mj-lt"/>
                        <a:buNone/>
                      </a:pPr>
                      <a:r>
                        <a:rPr lang="ru-RU" sz="1600" dirty="0">
                          <a:effectLst/>
                          <a:latin typeface="Times New Roman" panose="02020603050405020304" pitchFamily="18" charset="0"/>
                          <a:cs typeface="Times New Roman" panose="02020603050405020304" pitchFamily="18" charset="0"/>
                        </a:rPr>
                        <a:t>6. 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1000"/>
                        </a:spcAft>
                      </a:pPr>
                      <a:r>
                        <a:rPr lang="ru-RU" sz="1600" dirty="0">
                          <a:effectLst/>
                          <a:latin typeface="Times New Roman" panose="02020603050405020304" pitchFamily="18" charset="0"/>
                          <a:cs typeface="Times New Roman" panose="02020603050405020304" pitchFamily="18" charset="0"/>
                        </a:rPr>
                        <a:t>Южная Америка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9431376"/>
                  </a:ext>
                </a:extLst>
              </a:tr>
            </a:tbl>
          </a:graphicData>
        </a:graphic>
      </p:graphicFrame>
    </p:spTree>
    <p:extLst>
      <p:ext uri="{BB962C8B-B14F-4D97-AF65-F5344CB8AC3E}">
        <p14:creationId xmlns:p14="http://schemas.microsoft.com/office/powerpoint/2010/main" val="3494983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3B1C7B22-08CD-4985-A353-D3939A24809F}"/>
              </a:ext>
            </a:extLst>
          </p:cNvPr>
          <p:cNvSpPr>
            <a:spLocks noGrp="1"/>
          </p:cNvSpPr>
          <p:nvPr>
            <p:ph type="title"/>
          </p:nvPr>
        </p:nvSpPr>
        <p:spPr>
          <a:xfrm>
            <a:off x="249803" y="-191466"/>
            <a:ext cx="10515600" cy="1325563"/>
          </a:xfrm>
        </p:spPr>
        <p:txBody>
          <a:bodyPr/>
          <a:lstStyle/>
          <a:p>
            <a:r>
              <a:rPr lang="ru-RU" dirty="0"/>
              <a:t>53. Путешествие по материкам и частям света </a:t>
            </a:r>
          </a:p>
        </p:txBody>
      </p:sp>
      <p:sp>
        <p:nvSpPr>
          <p:cNvPr id="3" name="Объект 2">
            <a:extLst>
              <a:ext uri="{FF2B5EF4-FFF2-40B4-BE49-F238E27FC236}">
                <a16:creationId xmlns:a16="http://schemas.microsoft.com/office/drawing/2014/main" id="{A0A053E5-1E7A-4DB5-A786-DAEB99A1276B}"/>
              </a:ext>
            </a:extLst>
          </p:cNvPr>
          <p:cNvSpPr>
            <a:spLocks noGrp="1"/>
          </p:cNvSpPr>
          <p:nvPr>
            <p:ph idx="1"/>
          </p:nvPr>
        </p:nvSpPr>
        <p:spPr>
          <a:xfrm>
            <a:off x="448586" y="943029"/>
            <a:ext cx="11422711" cy="5346451"/>
          </a:xfrm>
        </p:spPr>
        <p:txBody>
          <a:bodyPr>
            <a:normAutofit/>
          </a:bodyPr>
          <a:lstStyle/>
          <a:p>
            <a:pPr marL="0" indent="0" algn="just">
              <a:spcAft>
                <a:spcPts val="600"/>
              </a:spcAft>
              <a:buNone/>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Самостоятельная работа с текстами на ст. 110-115: подберите (изобразите) символ для каждой части света (это может быть здание, растение, животное и др.). </a:t>
            </a: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При дефиците времени работа может проводится в группах по разным частям света по выбору учащихся.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И.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Символом Олимпийских игр являются пять колец разного цвета. Они обозначают разные части света, из которых спортсмены принимают участие в этих соревнованиях.</a:t>
            </a:r>
          </a:p>
          <a:p>
            <a:pPr marL="0" indent="0" algn="just">
              <a:lnSpc>
                <a:spcPct val="115000"/>
              </a:lnSpc>
              <a:spcAft>
                <a:spcPts val="1000"/>
              </a:spcAft>
              <a:buNone/>
            </a:pP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Aft>
                <a:spcPts val="600"/>
              </a:spcAft>
              <a:buNone/>
            </a:pPr>
            <a:r>
              <a:rPr lang="ru-RU" sz="1700" dirty="0">
                <a:effectLst/>
                <a:latin typeface="Times New Roman" panose="02020603050405020304" pitchFamily="18" charset="0"/>
                <a:ea typeface="Calibri" panose="020F0502020204030204" pitchFamily="34" charset="0"/>
                <a:cs typeface="Times New Roman" panose="02020603050405020304" pitchFamily="18" charset="0"/>
              </a:rPr>
              <a:t>В Олимпийских играх не принимают участие спортсмены из Антарктиды, потому что их там нет. Поэтому колец только пять, а материков 6.</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ru-RU" sz="1700" dirty="0">
                <a:effectLst/>
                <a:latin typeface="Times New Roman" panose="02020603050405020304" pitchFamily="18" charset="0"/>
                <a:ea typeface="Calibri" panose="020F0502020204030204" pitchFamily="34" charset="0"/>
                <a:cs typeface="Times New Roman" panose="02020603050405020304" pitchFamily="18" charset="0"/>
              </a:rPr>
              <a:t>Ответы на вопросы в конце параграфа. Изображение и демонстрация учащимися своих достижений на уроке смайликами (рисунок, цветной маркер и проч.). </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ru-RU" sz="1700" i="1" dirty="0">
                <a:effectLst/>
                <a:latin typeface="Times New Roman" panose="02020603050405020304" pitchFamily="18" charset="0"/>
                <a:ea typeface="Calibri" panose="020F0502020204030204" pitchFamily="34" charset="0"/>
              </a:rPr>
              <a:t>Рекомендации для работы дома. </a:t>
            </a:r>
            <a:r>
              <a:rPr lang="ru-RU" sz="1700" dirty="0">
                <a:effectLst/>
                <a:latin typeface="Times New Roman" panose="02020603050405020304" pitchFamily="18" charset="0"/>
                <a:ea typeface="Calibri" panose="020F0502020204030204" pitchFamily="34" charset="0"/>
              </a:rPr>
              <a:t>Раскрасить последний (четвертый) столбец в таблице в цвета олимпийских колец. (</a:t>
            </a:r>
            <a:r>
              <a:rPr lang="ru-RU" sz="1700" i="1" dirty="0">
                <a:effectLst/>
                <a:latin typeface="Times New Roman" panose="02020603050405020304" pitchFamily="18" charset="0"/>
                <a:ea typeface="Calibri" panose="020F0502020204030204" pitchFamily="34" charset="0"/>
              </a:rPr>
              <a:t>Обратите внимание учащихся на то, что одна из ячеек останется не закрашенной</a:t>
            </a:r>
            <a:r>
              <a:rPr lang="ru-RU" sz="1700" dirty="0">
                <a:effectLst/>
                <a:latin typeface="Times New Roman" panose="02020603050405020304" pitchFamily="18" charset="0"/>
                <a:ea typeface="Calibri" panose="020F0502020204030204" pitchFamily="34" charset="0"/>
              </a:rPr>
              <a:t>).</a:t>
            </a:r>
            <a:endParaRPr lang="ru-RU" sz="1700" dirty="0"/>
          </a:p>
        </p:txBody>
      </p:sp>
      <p:pic>
        <p:nvPicPr>
          <p:cNvPr id="2" name="Рисунок 1">
            <a:extLst>
              <a:ext uri="{FF2B5EF4-FFF2-40B4-BE49-F238E27FC236}">
                <a16:creationId xmlns:a16="http://schemas.microsoft.com/office/drawing/2014/main" id="{BF3972CB-C8B1-4DC7-9FB8-54F75D8377A9}"/>
              </a:ext>
            </a:extLst>
          </p:cNvPr>
          <p:cNvPicPr>
            <a:picLocks noChangeAspect="1"/>
          </p:cNvPicPr>
          <p:nvPr/>
        </p:nvPicPr>
        <p:blipFill>
          <a:blip r:embed="rId2"/>
          <a:stretch>
            <a:fillRect/>
          </a:stretch>
        </p:blipFill>
        <p:spPr>
          <a:xfrm>
            <a:off x="3034394" y="2300629"/>
            <a:ext cx="3199428" cy="1800876"/>
          </a:xfrm>
          <a:prstGeom prst="rect">
            <a:avLst/>
          </a:prstGeom>
        </p:spPr>
      </p:pic>
      <p:pic>
        <p:nvPicPr>
          <p:cNvPr id="5" name="Рисунок 4">
            <a:extLst>
              <a:ext uri="{FF2B5EF4-FFF2-40B4-BE49-F238E27FC236}">
                <a16:creationId xmlns:a16="http://schemas.microsoft.com/office/drawing/2014/main" id="{241F3E9E-3F40-4B66-AF1A-04C02C7952A8}"/>
              </a:ext>
            </a:extLst>
          </p:cNvPr>
          <p:cNvPicPr>
            <a:picLocks noChangeAspect="1"/>
          </p:cNvPicPr>
          <p:nvPr/>
        </p:nvPicPr>
        <p:blipFill>
          <a:blip r:embed="rId3"/>
          <a:stretch>
            <a:fillRect/>
          </a:stretch>
        </p:blipFill>
        <p:spPr>
          <a:xfrm>
            <a:off x="7361864" y="2388452"/>
            <a:ext cx="1702624" cy="1625231"/>
          </a:xfrm>
          <a:prstGeom prst="rect">
            <a:avLst/>
          </a:prstGeom>
        </p:spPr>
      </p:pic>
    </p:spTree>
    <p:extLst>
      <p:ext uri="{BB962C8B-B14F-4D97-AF65-F5344CB8AC3E}">
        <p14:creationId xmlns:p14="http://schemas.microsoft.com/office/powerpoint/2010/main" val="324965672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918</TotalTime>
  <Words>3404</Words>
  <Application>Microsoft Office PowerPoint</Application>
  <PresentationFormat>Широкоэкранный</PresentationFormat>
  <Paragraphs>223</Paragraphs>
  <Slides>23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Arial</vt:lpstr>
      <vt:lpstr>Arial Black</vt:lpstr>
      <vt:lpstr>Calibri</vt:lpstr>
      <vt:lpstr>Times New Roman</vt:lpstr>
      <vt:lpstr>Wingdings</vt:lpstr>
      <vt:lpstr>Тема Office</vt:lpstr>
      <vt:lpstr>Эффективная начальная школе  Постоянно действующий вебинар  «Преподавание предмета окружающий мир при реализации ускоренного обучения в начальном общем образовании»  </vt:lpstr>
      <vt:lpstr>ЭНШ 2 класс – март первый год обучения</vt:lpstr>
      <vt:lpstr>49. Город на Неве</vt:lpstr>
      <vt:lpstr>50. Проектное задание «Города России»</vt:lpstr>
      <vt:lpstr>42. Посмотри вокруг. Глобус — модель Земли  52. Земля на карте</vt:lpstr>
      <vt:lpstr>42. Посмотри вокруг. Глобус — модель Земли  52. Земля на карте</vt:lpstr>
      <vt:lpstr>53. Путешествие по материкам и частям света. </vt:lpstr>
      <vt:lpstr>53. Путешествие по материкам и частям света </vt:lpstr>
      <vt:lpstr>53. Путешествие по материкам и частям света </vt:lpstr>
      <vt:lpstr>54. Страны мира</vt:lpstr>
      <vt:lpstr>55. В гости к весне </vt:lpstr>
      <vt:lpstr>55. В гости к весне </vt:lpstr>
      <vt:lpstr>56. Резерв</vt:lpstr>
      <vt:lpstr>Окружающий мир 3 класс Второй год обучения</vt:lpstr>
      <vt:lpstr>Проверяемые элементы содержания (3 класс) Человек и общество</vt:lpstr>
      <vt:lpstr>Презентация PowerPoint</vt:lpstr>
      <vt:lpstr>3 класс</vt:lpstr>
      <vt:lpstr>Окружающий мир  4 класс третий год обучения</vt:lpstr>
      <vt:lpstr>Проверяемые элементы содержания (4 класс) Человек и общество </vt:lpstr>
      <vt:lpstr>Проверяемые требования к результатам  освоения основной образовательной программы (4 класс) Проверяемые предметные результаты  освоения основной образовательной программы начального общего образования </vt:lpstr>
      <vt:lpstr>Проблема урока 57 Государственное устройство Российской Федерации (общее представление). Конституция Российской Федерации. Президент Российской Федерации.  Политико-административная карта России  </vt:lpstr>
      <vt:lpstr>Тест</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Виктория Александровна</dc:creator>
  <cp:lastModifiedBy>Наталья Яковлева</cp:lastModifiedBy>
  <cp:revision>79</cp:revision>
  <dcterms:created xsi:type="dcterms:W3CDTF">2024-02-13T10:36:31Z</dcterms:created>
  <dcterms:modified xsi:type="dcterms:W3CDTF">2026-02-27T11:58:52Z</dcterms:modified>
</cp:coreProperties>
</file>