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sldIdLst>
    <p:sldId id="256" r:id="rId2"/>
    <p:sldId id="257" r:id="rId3"/>
    <p:sldId id="258" r:id="rId4"/>
    <p:sldId id="593" r:id="rId5"/>
    <p:sldId id="259" r:id="rId6"/>
    <p:sldId id="594" r:id="rId7"/>
    <p:sldId id="595" r:id="rId8"/>
    <p:sldId id="596" r:id="rId9"/>
    <p:sldId id="597" r:id="rId10"/>
    <p:sldId id="598" r:id="rId11"/>
    <p:sldId id="302" r:id="rId12"/>
    <p:sldId id="599" r:id="rId13"/>
    <p:sldId id="600" r:id="rId14"/>
    <p:sldId id="273" r:id="rId15"/>
    <p:sldId id="260" r:id="rId16"/>
    <p:sldId id="261" r:id="rId17"/>
    <p:sldId id="601" r:id="rId18"/>
    <p:sldId id="602" r:id="rId19"/>
    <p:sldId id="274" r:id="rId20"/>
    <p:sldId id="262" r:id="rId21"/>
    <p:sldId id="265" r:id="rId22"/>
    <p:sldId id="264" r:id="rId23"/>
    <p:sldId id="267" r:id="rId24"/>
    <p:sldId id="268" r:id="rId25"/>
    <p:sldId id="266" r:id="rId26"/>
    <p:sldId id="270" r:id="rId27"/>
    <p:sldId id="271" r:id="rId28"/>
    <p:sldId id="272" r:id="rId29"/>
    <p:sldId id="603" r:id="rId30"/>
    <p:sldId id="604" r:id="rId31"/>
    <p:sldId id="605" r:id="rId32"/>
    <p:sldId id="606" r:id="rId33"/>
    <p:sldId id="607" r:id="rId34"/>
    <p:sldId id="608" r:id="rId35"/>
    <p:sldId id="263" r:id="rId36"/>
    <p:sldId id="609" r:id="rId37"/>
    <p:sldId id="610" r:id="rId38"/>
    <p:sldId id="269" r:id="rId39"/>
    <p:sldId id="611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293" r:id="rId50"/>
    <p:sldId id="294" r:id="rId51"/>
    <p:sldId id="283" r:id="rId5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C59"/>
    <a:srgbClr val="87A6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500FFF-85A2-481A-AB03-EB1329999744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96DB4B-8812-44E2-A064-6FF48A3FBD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27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29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070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45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87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41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24.02.2026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00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24.02.2026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037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24.02.2026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185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106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296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24.02.2026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276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24.02.2026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4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24.02.2026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785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24.02.2026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903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24.02.2026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263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24.02.2026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191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24.02.2026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541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24.02.2026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888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96F0B-EFA5-42E9-A775-011AFA926B06}" type="datetimeFigureOut">
              <a:rPr lang="ru-RU" smtClean="0"/>
              <a:pPr/>
              <a:t>24.02.2026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28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soglasievtomske" TargetMode="External"/><Relationship Id="rId7" Type="http://schemas.openxmlformats.org/officeDocument/2006/relationships/image" Target="../media/image10.png"/><Relationship Id="rId2" Type="http://schemas.openxmlformats.org/officeDocument/2006/relationships/hyperlink" Target="mailto:840-08-97puchkina2007@mail.ru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hyperlink" Target="http://soglasie.tomsk.tilda.ws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4728" y="1516829"/>
            <a:ext cx="10062543" cy="21376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ru-RU" sz="3200" b="1" dirty="0"/>
            </a:br>
            <a:br>
              <a:rPr lang="ru-RU" sz="3200" b="1" dirty="0"/>
            </a:br>
            <a:r>
              <a:rPr lang="ru-RU" sz="3200" dirty="0">
                <a:solidFill>
                  <a:srgbClr val="373C59"/>
                </a:solidFill>
              </a:rPr>
              <a:t>Вебинар для педагогов-психологов </a:t>
            </a:r>
            <a:br>
              <a:rPr lang="ru-RU" sz="3200" b="1" dirty="0"/>
            </a:br>
            <a:r>
              <a:rPr lang="ru-RU" sz="3200" b="1" dirty="0">
                <a:solidFill>
                  <a:srgbClr val="373C59"/>
                </a:solidFill>
              </a:rPr>
              <a:t>«Лучшие практики психолого-педагогического сопровождения проекта «Эффективная начальная школа»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31820" y="5649802"/>
            <a:ext cx="49774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373C59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24.02.2026</a:t>
            </a:r>
            <a:endParaRPr lang="ru-RU" sz="2000" dirty="0">
              <a:solidFill>
                <a:srgbClr val="373C59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1CA920-1550-40D9-A1CE-7BB0669F9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662" y="4143068"/>
            <a:ext cx="352379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91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8C471-FC9E-EEDA-756B-F7C3568DA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4578"/>
          </a:xfrm>
        </p:spPr>
        <p:txBody>
          <a:bodyPr/>
          <a:lstStyle/>
          <a:p>
            <a:pPr algn="ctr"/>
            <a:r>
              <a:rPr lang="ru-RU" dirty="0"/>
              <a:t>Что дальше?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F5F3B9-556F-7EBA-3FDF-CDB62A9FE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877" y="1376516"/>
            <a:ext cx="10232923" cy="4711957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Апеллировать к договоренностям, поддерживать их, проявлять уважение к тому, что звучало на круге;</a:t>
            </a:r>
          </a:p>
          <a:p>
            <a:r>
              <a:rPr lang="ru-RU" dirty="0"/>
              <a:t>Не демонстрировать двойных стандартов (не «выключать» партнерский режим)</a:t>
            </a:r>
          </a:p>
          <a:p>
            <a:r>
              <a:rPr lang="ru-RU" dirty="0"/>
              <a:t>Традицию рефлексивных кругов следует поддерживать (в конце учебного года, в начале следующего…);</a:t>
            </a:r>
          </a:p>
          <a:p>
            <a:r>
              <a:rPr lang="ru-RU" dirty="0"/>
              <a:t>При возникновении конфликтной / сложной ситуации использовать практику Круга сообщества для разрешения ситуации;</a:t>
            </a:r>
          </a:p>
          <a:p>
            <a:r>
              <a:rPr lang="ru-RU" dirty="0"/>
              <a:t>Переносить практику проведения Кругов  сообщества на детское сообщество – формировать </a:t>
            </a:r>
            <a:r>
              <a:rPr lang="ru-RU" dirty="0" err="1"/>
              <a:t>ДИалоговую</a:t>
            </a:r>
            <a:r>
              <a:rPr lang="ru-RU" dirty="0"/>
              <a:t> культуру у детей.</a:t>
            </a:r>
          </a:p>
        </p:txBody>
      </p:sp>
    </p:spTree>
    <p:extLst>
      <p:ext uri="{BB962C8B-B14F-4D97-AF65-F5344CB8AC3E}">
        <p14:creationId xmlns:p14="http://schemas.microsoft.com/office/powerpoint/2010/main" val="3902856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6363" y="261597"/>
            <a:ext cx="11499273" cy="6871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050" b="1" dirty="0"/>
          </a:p>
          <a:p>
            <a:pPr algn="ctr"/>
            <a:r>
              <a:rPr lang="ru-RU" sz="2800" b="1" dirty="0"/>
              <a:t>Наши контакты: </a:t>
            </a:r>
            <a:endParaRPr lang="ru-RU" sz="2400" b="1" dirty="0"/>
          </a:p>
          <a:p>
            <a:endParaRPr lang="ru-RU" sz="1600" b="1" dirty="0"/>
          </a:p>
          <a:p>
            <a:endParaRPr lang="ru-RU" sz="1600" b="1" dirty="0"/>
          </a:p>
          <a:p>
            <a:r>
              <a:rPr lang="ru-RU" sz="2400" b="1" dirty="0"/>
              <a:t>Полный сценарий установочного собрания в формате Круга сообщества по запросу:</a:t>
            </a:r>
          </a:p>
          <a:p>
            <a:endParaRPr lang="ru-RU" sz="2400" b="1" dirty="0"/>
          </a:p>
          <a:p>
            <a:pPr algn="ctr"/>
            <a:r>
              <a:rPr lang="ru-RU" sz="2400" b="1" dirty="0"/>
              <a:t> +7 (913)8400897 (МАХ), </a:t>
            </a:r>
            <a:r>
              <a:rPr lang="ru-RU" sz="2400" b="1" i="1" dirty="0">
                <a:hlinkClick r:id="rId2"/>
              </a:rPr>
              <a:t> </a:t>
            </a:r>
            <a:r>
              <a:rPr lang="ru-RU" sz="2400" b="1" u="sng" dirty="0">
                <a:hlinkClick r:id="rId2"/>
              </a:rPr>
              <a:t>puchkina2007@mail.ru</a:t>
            </a:r>
            <a:r>
              <a:rPr lang="ru-RU" sz="2400" b="1" dirty="0"/>
              <a:t>  </a:t>
            </a:r>
          </a:p>
          <a:p>
            <a:endParaRPr lang="ru-RU" sz="2400" b="1" dirty="0"/>
          </a:p>
          <a:p>
            <a:r>
              <a:rPr lang="ru-RU" sz="2400" b="1" dirty="0"/>
              <a:t>Игра «</a:t>
            </a:r>
            <a:r>
              <a:rPr lang="ru-RU" sz="2400" b="1" dirty="0" err="1"/>
              <a:t>Антибуллинговая</a:t>
            </a:r>
            <a:r>
              <a:rPr lang="ru-RU" sz="2400" b="1" dirty="0"/>
              <a:t> команда»: </a:t>
            </a:r>
          </a:p>
          <a:p>
            <a:r>
              <a:rPr lang="ru-RU" sz="2400" b="1" dirty="0"/>
              <a:t>АНО Ресурсный центр «Согласие»</a:t>
            </a:r>
          </a:p>
          <a:p>
            <a:r>
              <a:rPr lang="ru-RU" sz="2400" b="1" dirty="0" err="1"/>
              <a:t>Пучкина</a:t>
            </a:r>
            <a:r>
              <a:rPr lang="ru-RU" sz="2400" b="1" dirty="0"/>
              <a:t> Юлия Александровна</a:t>
            </a:r>
          </a:p>
          <a:p>
            <a:r>
              <a:rPr lang="ru-RU" sz="2400" b="1" dirty="0"/>
              <a:t>группа в социальной сети «ВКонтакте»:  </a:t>
            </a:r>
          </a:p>
          <a:p>
            <a:r>
              <a:rPr lang="ru-RU" sz="2400" b="1" dirty="0"/>
              <a:t> </a:t>
            </a:r>
            <a:r>
              <a:rPr lang="en-US" sz="2400" b="1" dirty="0">
                <a:hlinkClick r:id="rId3"/>
              </a:rPr>
              <a:t>https://vk.com/soglasievtomske</a:t>
            </a:r>
            <a:r>
              <a:rPr lang="ru-RU" sz="2400" b="1" dirty="0"/>
              <a:t> </a:t>
            </a:r>
          </a:p>
          <a:p>
            <a:pPr lvl="0"/>
            <a:r>
              <a:rPr lang="ru-RU" sz="2400" b="1" dirty="0"/>
              <a:t>Наш сайт: </a:t>
            </a:r>
            <a:r>
              <a:rPr lang="en-US" sz="2400" b="1" dirty="0">
                <a:hlinkClick r:id="rId4"/>
              </a:rPr>
              <a:t>http://soglasie.tomsk.tilda.ws</a:t>
            </a:r>
            <a:r>
              <a:rPr lang="ru-RU" sz="2400" b="1" dirty="0"/>
              <a:t> </a:t>
            </a:r>
          </a:p>
          <a:p>
            <a:pPr lvl="0"/>
            <a:endParaRPr lang="ru-RU" sz="1600" b="1" dirty="0"/>
          </a:p>
          <a:p>
            <a:pPr lvl="0"/>
            <a:r>
              <a:rPr lang="ru-RU" sz="2400" b="1" dirty="0"/>
              <a:t>                                     ФГБУ «Центр защиты прав и интересов детей»  </a:t>
            </a:r>
          </a:p>
          <a:p>
            <a:pPr lvl="0"/>
            <a:r>
              <a:rPr lang="ru-RU" sz="2400" b="1" dirty="0"/>
              <a:t>                                     Раздел «методические разработки»</a:t>
            </a:r>
          </a:p>
          <a:p>
            <a:pPr lvl="0"/>
            <a:endParaRPr lang="ru-RU" sz="1600" b="1" dirty="0"/>
          </a:p>
          <a:p>
            <a:pPr lvl="0" algn="ctr"/>
            <a:endParaRPr lang="ru-RU" sz="1600" b="1" dirty="0"/>
          </a:p>
          <a:p>
            <a:pPr lvl="0" algn="ctr"/>
            <a:endParaRPr lang="ru-RU" sz="1600" b="1" dirty="0"/>
          </a:p>
          <a:p>
            <a:pPr algn="ctr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369373-56F0-BE59-7138-4F0188B7DF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767688"/>
            <a:ext cx="2278510" cy="2278510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6FF48C00-3027-CF2A-59F6-EA5D3E2BC5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EBDF3E-67E4-8D46-6B42-73D214ABF6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3638" y="3999957"/>
            <a:ext cx="2133014" cy="209248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6BAB01-99DE-B141-5B1A-13C768157E6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6852" t="40372" r="17116" b="24113"/>
          <a:stretch>
            <a:fillRect/>
          </a:stretch>
        </p:blipFill>
        <p:spPr>
          <a:xfrm>
            <a:off x="9292078" y="1700981"/>
            <a:ext cx="2115655" cy="199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49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70857" y="1879036"/>
            <a:ext cx="10616697" cy="147379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ru-RU" sz="3200" b="1" dirty="0"/>
            </a:br>
            <a:r>
              <a:rPr lang="ru-RU" sz="3200" b="1" dirty="0">
                <a:solidFill>
                  <a:srgbClr val="373C59"/>
                </a:solidFill>
              </a:rPr>
              <a:t>«Механизмы и методы сохранения эмоционального благополучия детей младшего школьного возраста, обучающихся по программе «Эффективная начальная школа»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E6075D-8F4D-877C-C0AF-4EB194CE7456}"/>
              </a:ext>
            </a:extLst>
          </p:cNvPr>
          <p:cNvSpPr txBox="1"/>
          <p:nvPr/>
        </p:nvSpPr>
        <p:spPr>
          <a:xfrm>
            <a:off x="6179205" y="3989397"/>
            <a:ext cx="4708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Сухорукова Анастасия Владимировна,</a:t>
            </a:r>
          </a:p>
          <a:p>
            <a:r>
              <a:rPr lang="ru-RU" sz="2000" dirty="0"/>
              <a:t>клинический психолог, педагог-психолог </a:t>
            </a:r>
          </a:p>
          <a:p>
            <a:r>
              <a:rPr lang="ru-RU" sz="2000" dirty="0"/>
              <a:t>МБУ ЦПМСП «Радуга» г.о. Балашиха</a:t>
            </a:r>
          </a:p>
        </p:txBody>
      </p:sp>
    </p:spTree>
    <p:extLst>
      <p:ext uri="{BB962C8B-B14F-4D97-AF65-F5344CB8AC3E}">
        <p14:creationId xmlns:p14="http://schemas.microsoft.com/office/powerpoint/2010/main" val="1941522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1E37C5-B939-E681-2356-3049941BE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842" y="102092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Эффективная начальная школа. </a:t>
            </a:r>
            <a:br>
              <a:rPr lang="ru-RU" sz="4000" dirty="0"/>
            </a:br>
            <a:r>
              <a:rPr lang="ru-RU" sz="4000" dirty="0"/>
              <a:t>Важные аспекты реализации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6AD52C-82BA-5C5A-939D-0A6CA27AE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>
            <a:normAutofit/>
          </a:bodyPr>
          <a:lstStyle/>
          <a:p>
            <a:r>
              <a:rPr lang="ru-RU" sz="3200" dirty="0"/>
              <a:t>Дети</a:t>
            </a:r>
          </a:p>
          <a:p>
            <a:r>
              <a:rPr lang="ru-RU" sz="3200" dirty="0"/>
              <a:t>Родители 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69856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C505A4-13C3-00E7-9ACD-5F6AF0DD5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Младший школьный возраст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22B78A-61A4-D406-CAAF-D5801393C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66689"/>
            <a:ext cx="10515600" cy="4351338"/>
          </a:xfrm>
        </p:spPr>
        <p:txBody>
          <a:bodyPr/>
          <a:lstStyle/>
          <a:p>
            <a:r>
              <a:rPr lang="ru-RU" dirty="0" err="1">
                <a:solidFill>
                  <a:srgbClr val="333333"/>
                </a:solidFill>
                <a:effectLst/>
              </a:rPr>
              <a:t>Сензитивный</a:t>
            </a:r>
            <a:r>
              <a:rPr lang="ru-RU" dirty="0">
                <a:solidFill>
                  <a:srgbClr val="333333"/>
                </a:solidFill>
                <a:effectLst/>
              </a:rPr>
              <a:t> период для формирования </a:t>
            </a:r>
            <a:r>
              <a:rPr lang="ru-RU" dirty="0" err="1">
                <a:solidFill>
                  <a:srgbClr val="333333"/>
                </a:solidFill>
                <a:effectLst/>
              </a:rPr>
              <a:t>совладающего</a:t>
            </a:r>
            <a:r>
              <a:rPr lang="ru-RU" dirty="0">
                <a:solidFill>
                  <a:srgbClr val="333333"/>
                </a:solidFill>
                <a:effectLst/>
              </a:rPr>
              <a:t> поведения. </a:t>
            </a:r>
          </a:p>
          <a:p>
            <a:r>
              <a:rPr lang="ru-RU" dirty="0">
                <a:solidFill>
                  <a:srgbClr val="333333"/>
                </a:solidFill>
              </a:rPr>
              <a:t>7-11 лет происходит активное формирование </a:t>
            </a:r>
            <a:r>
              <a:rPr lang="ru-RU" dirty="0" err="1">
                <a:solidFill>
                  <a:srgbClr val="333333"/>
                </a:solidFill>
              </a:rPr>
              <a:t>копинг</a:t>
            </a:r>
            <a:r>
              <a:rPr lang="ru-RU" dirty="0">
                <a:solidFill>
                  <a:srgbClr val="333333"/>
                </a:solidFill>
              </a:rPr>
              <a:t>-стратегий – способов реагирования на сложности. </a:t>
            </a:r>
          </a:p>
          <a:p>
            <a:pPr algn="l"/>
            <a:endParaRPr lang="ru-RU" dirty="0">
              <a:solidFill>
                <a:srgbClr val="33333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10704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3FFC1E-1245-2ADB-AF8F-4B8AD661A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028" y="59265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Зоны регуляции…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6C696A-78C1-9F2A-8C5E-7CFF2E802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6129"/>
            <a:ext cx="10515600" cy="3628502"/>
          </a:xfrm>
        </p:spPr>
        <p:txBody>
          <a:bodyPr>
            <a:normAutofit/>
          </a:bodyPr>
          <a:lstStyle/>
          <a:p>
            <a:pPr marL="0" indent="355600">
              <a:lnSpc>
                <a:spcPct val="100000"/>
              </a:lnSpc>
              <a:buNone/>
            </a:pPr>
            <a:r>
              <a:rPr lang="ru-RU" dirty="0">
                <a:solidFill>
                  <a:srgbClr val="333333"/>
                </a:solidFill>
                <a:cs typeface="Times New Roman" panose="02020603050405020304" pitchFamily="18" charset="0"/>
              </a:rPr>
              <a:t>Для успешного развития и реализации навыков </a:t>
            </a:r>
            <a:r>
              <a:rPr lang="ru-RU" dirty="0" err="1">
                <a:solidFill>
                  <a:srgbClr val="333333"/>
                </a:solidFill>
                <a:cs typeface="Times New Roman" panose="02020603050405020304" pitchFamily="18" charset="0"/>
              </a:rPr>
              <a:t>совладающего</a:t>
            </a:r>
            <a:r>
              <a:rPr lang="ru-RU" dirty="0">
                <a:solidFill>
                  <a:srgbClr val="333333"/>
                </a:solidFill>
                <a:cs typeface="Times New Roman" panose="02020603050405020304" pitchFamily="18" charset="0"/>
              </a:rPr>
              <a:t> поведения, или так называемых </a:t>
            </a:r>
            <a:r>
              <a:rPr lang="ru-RU" dirty="0" err="1">
                <a:solidFill>
                  <a:srgbClr val="333333"/>
                </a:solidFill>
                <a:cs typeface="Times New Roman" panose="02020603050405020304" pitchFamily="18" charset="0"/>
              </a:rPr>
              <a:t>копинг</a:t>
            </a:r>
            <a:r>
              <a:rPr lang="ru-RU" dirty="0">
                <a:solidFill>
                  <a:srgbClr val="333333"/>
                </a:solidFill>
                <a:cs typeface="Times New Roman" panose="02020603050405020304" pitchFamily="18" charset="0"/>
              </a:rPr>
              <a:t>-стратегий ребенку необходимо правильное понимание и умение оценить свое состояние. И еще немало важно научить ребенка понимать последствия его поведения для окружающих. </a:t>
            </a:r>
            <a:endParaRPr lang="ru-RU" dirty="0"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5802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6C976CDF-D142-EB42-147A-8BBEF77B14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850" t="7334" b="11026"/>
          <a:stretch/>
        </p:blipFill>
        <p:spPr>
          <a:xfrm>
            <a:off x="1624927" y="1142065"/>
            <a:ext cx="8942146" cy="4957521"/>
          </a:xfrm>
        </p:spPr>
      </p:pic>
    </p:spTree>
    <p:extLst>
      <p:ext uri="{BB962C8B-B14F-4D97-AF65-F5344CB8AC3E}">
        <p14:creationId xmlns:p14="http://schemas.microsoft.com/office/powerpoint/2010/main" val="546518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B4CFD2E-C806-467C-B8B5-254F483B0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7118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i="0" dirty="0">
                <a:solidFill>
                  <a:srgbClr val="333333"/>
                </a:solidFill>
                <a:effectLst/>
              </a:rPr>
              <a:t>Концепция основана на условном делении своего психологического состояния на на четыре зоны</a:t>
            </a:r>
            <a:r>
              <a:rPr lang="ru-RU" sz="3200" b="0" i="0" dirty="0">
                <a:solidFill>
                  <a:srgbClr val="333333"/>
                </a:solidFill>
                <a:effectLst/>
              </a:rPr>
              <a:t>:</a:t>
            </a:r>
            <a:br>
              <a:rPr lang="ru-RU" sz="3200" b="0" i="0" dirty="0">
                <a:solidFill>
                  <a:srgbClr val="333333"/>
                </a:solidFill>
                <a:effectLst/>
              </a:rPr>
            </a:br>
            <a:endParaRPr lang="ru-RU" sz="3200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0466366-9820-4631-A5EA-E0F5BB928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88406"/>
            <a:ext cx="10515600" cy="3611180"/>
          </a:xfrm>
        </p:spPr>
        <p:txBody>
          <a:bodyPr>
            <a:normAutofit/>
          </a:bodyPr>
          <a:lstStyle/>
          <a:p>
            <a:pPr algn="l">
              <a:buFont typeface="+mj-lt"/>
              <a:buAutoNum type="arabicPeriod"/>
            </a:pPr>
            <a:r>
              <a:rPr lang="ru-RU" sz="2400" b="1" i="0" dirty="0">
                <a:solidFill>
                  <a:srgbClr val="333333"/>
                </a:solidFill>
                <a:effectLst/>
              </a:rPr>
              <a:t> Жёлтая зона</a:t>
            </a:r>
            <a:r>
              <a:rPr lang="ru-RU" sz="2400" b="0" i="0" dirty="0">
                <a:solidFill>
                  <a:srgbClr val="333333"/>
                </a:solidFill>
                <a:effectLst/>
              </a:rPr>
              <a:t>. Повышенный уровень возбуждения и интенсивные переживания: при волнении, тревоге, сильной радости, влюблённости. Самоконтроль снижается, поэтому требуются практики осознанности для лучшей концентрации внимания. </a:t>
            </a:r>
          </a:p>
          <a:p>
            <a:pPr algn="l">
              <a:buFont typeface="+mj-lt"/>
              <a:buAutoNum type="arabicPeriod"/>
            </a:pPr>
            <a:r>
              <a:rPr lang="ru-RU" sz="2400" b="1" i="0" dirty="0">
                <a:solidFill>
                  <a:srgbClr val="333333"/>
                </a:solidFill>
                <a:effectLst/>
              </a:rPr>
              <a:t> Красная зона</a:t>
            </a:r>
            <a:r>
              <a:rPr lang="ru-RU" sz="2400" b="0" i="0" dirty="0">
                <a:solidFill>
                  <a:srgbClr val="333333"/>
                </a:solidFill>
                <a:effectLst/>
              </a:rPr>
              <a:t>. Чрезмерно высокий уровень возбуждения и настолько же сильные переживания (гнев, аффект, истерика, шок, сильная обида и т.</a:t>
            </a:r>
            <a:r>
              <a:rPr lang="ru-RU" sz="2400" dirty="0">
                <a:solidFill>
                  <a:srgbClr val="333333"/>
                </a:solidFill>
              </a:rPr>
              <a:t>д.)</a:t>
            </a:r>
            <a:r>
              <a:rPr lang="ru-RU" sz="2400" b="0" i="0" dirty="0">
                <a:solidFill>
                  <a:srgbClr val="333333"/>
                </a:solidFill>
                <a:effectLst/>
              </a:rPr>
              <a:t> Контроль за мыслями и поведением утрачивается, возникают импульсивные реакции. Возможно поведение опасное как самого ребенка, так и для окружающих.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35287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88F176-7BF0-FF3C-38A2-7CAEC4E15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521" y="136816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i="0" dirty="0">
                <a:solidFill>
                  <a:srgbClr val="333333"/>
                </a:solidFill>
                <a:effectLst/>
              </a:rPr>
              <a:t>Концепция основана на условном делении своего психологического состояния на на четыре зоны:</a:t>
            </a:r>
            <a:br>
              <a:rPr lang="ru-RU" sz="3200" i="0" dirty="0">
                <a:solidFill>
                  <a:srgbClr val="333333"/>
                </a:solidFill>
                <a:effectLst/>
              </a:rPr>
            </a:b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B32B3E-E54F-0180-208E-84FB671C7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521" y="2693726"/>
            <a:ext cx="10515600" cy="435133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sz="2400" b="1" i="0" dirty="0">
                <a:solidFill>
                  <a:srgbClr val="333333"/>
                </a:solidFill>
                <a:effectLst/>
              </a:rPr>
              <a:t>3. Синяя зона</a:t>
            </a:r>
            <a:r>
              <a:rPr lang="ru-RU" sz="2400" b="0" i="0" dirty="0">
                <a:solidFill>
                  <a:srgbClr val="333333"/>
                </a:solidFill>
                <a:effectLst/>
              </a:rPr>
              <a:t>. Характеризуется низким уровнем возбуждения, когда человек испытывает усталость, скуку, подавленность. </a:t>
            </a:r>
          </a:p>
          <a:p>
            <a:pPr marL="0" indent="0" algn="l">
              <a:buNone/>
            </a:pPr>
            <a:r>
              <a:rPr lang="ru-RU" sz="2400" b="1" i="0" dirty="0">
                <a:solidFill>
                  <a:srgbClr val="333333"/>
                </a:solidFill>
                <a:effectLst/>
              </a:rPr>
              <a:t>4. Зелёная зона</a:t>
            </a:r>
            <a:r>
              <a:rPr lang="ru-RU" sz="2400" b="0" i="0" dirty="0">
                <a:solidFill>
                  <a:srgbClr val="333333"/>
                </a:solidFill>
                <a:effectLst/>
              </a:rPr>
              <a:t>. Оптимальный уровень возбуждения, когда человек внимателен и спокоен. Такое состояние считается идеальным для учёбы, ведь в нём легко контролировать собственные мысли и поведение, оставаясь сосредоточенным на задаче. 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20701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77C980-94CC-C4D8-C4EC-218A2CC6E8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797" y="965110"/>
            <a:ext cx="6510405" cy="492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501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70857" y="1117820"/>
            <a:ext cx="10616697" cy="251028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ru-RU" sz="3600" b="1" dirty="0"/>
            </a:br>
            <a:r>
              <a:rPr lang="ru-RU" sz="3600" b="1" dirty="0">
                <a:solidFill>
                  <a:srgbClr val="373C59"/>
                </a:solidFill>
              </a:rPr>
              <a:t>Как педагогу начальных классов настроить партнерские отношения с родителями с активной жизненной позицией?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FD7FB3-5E9A-930A-F019-1807F1847BEA}"/>
              </a:ext>
            </a:extLst>
          </p:cNvPr>
          <p:cNvSpPr txBox="1"/>
          <p:nvPr/>
        </p:nvSpPr>
        <p:spPr>
          <a:xfrm>
            <a:off x="5443369" y="4080387"/>
            <a:ext cx="604418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/>
              <a:t>Пучкина</a:t>
            </a:r>
            <a:r>
              <a:rPr lang="ru-RU" sz="2000" b="1" dirty="0"/>
              <a:t> Юлия Александровна, </a:t>
            </a:r>
          </a:p>
          <a:p>
            <a:r>
              <a:rPr lang="ru-RU" sz="1600" dirty="0"/>
              <a:t>директор АНО Ресурсный центр «Согласие» (г. Томск)</a:t>
            </a:r>
          </a:p>
          <a:p>
            <a:r>
              <a:rPr lang="ru-RU" sz="1600" dirty="0"/>
              <a:t>аналитик Центра защиты прав и интересов детей (г. Москва), </a:t>
            </a:r>
          </a:p>
          <a:p>
            <a:r>
              <a:rPr lang="ru-RU" sz="1600" dirty="0"/>
              <a:t>доцент Томского государственного университета, канд. ист. наук</a:t>
            </a:r>
          </a:p>
        </p:txBody>
      </p:sp>
    </p:spTree>
    <p:extLst>
      <p:ext uri="{BB962C8B-B14F-4D97-AF65-F5344CB8AC3E}">
        <p14:creationId xmlns:p14="http://schemas.microsoft.com/office/powerpoint/2010/main" val="3931918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B8F25E-80DD-D489-3098-05C2C41B7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/>
              <a:t>Направления </a:t>
            </a:r>
            <a:br>
              <a:rPr lang="ru-RU" sz="3600" dirty="0"/>
            </a:br>
            <a:r>
              <a:rPr lang="ru-RU" sz="3600" dirty="0"/>
              <a:t>профилактической работы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47D7D6-5068-7436-2B68-B11E8DA80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3051"/>
            <a:ext cx="10515600" cy="3359561"/>
          </a:xfrm>
        </p:spPr>
        <p:txBody>
          <a:bodyPr>
            <a:normAutofit/>
          </a:bodyPr>
          <a:lstStyle/>
          <a:p>
            <a:r>
              <a:rPr lang="ru-RU" sz="2400" b="1" dirty="0"/>
              <a:t>Методы сенсорной поддержки – </a:t>
            </a:r>
            <a:r>
              <a:rPr lang="ru-RU" sz="2400" dirty="0"/>
              <a:t>выявление триггеров провоцирующих стресс-накопительные реакции. Обучение техникам сенсорной поддержки. </a:t>
            </a:r>
            <a:endParaRPr lang="ru-RU" sz="2400" b="1" dirty="0"/>
          </a:p>
          <a:p>
            <a:r>
              <a:rPr lang="ru-RU" sz="2400" b="1" dirty="0"/>
              <a:t>Применение успокаивающих техник –  </a:t>
            </a:r>
            <a:r>
              <a:rPr lang="ru-RU" sz="2400" dirty="0"/>
              <a:t>«Шесть составляющих дыхания», «Ленивая восьмерка», «Цепочка/очередность успокаивающих действий»</a:t>
            </a:r>
            <a:endParaRPr lang="ru-RU" sz="2400" b="1" dirty="0"/>
          </a:p>
          <a:p>
            <a:r>
              <a:rPr lang="ru-RU" sz="2400" b="1" dirty="0"/>
              <a:t>Применение возможных стратегий мышления</a:t>
            </a:r>
            <a:r>
              <a:rPr lang="ru-RU" sz="2400" dirty="0"/>
              <a:t>-обучение ребенка применению разных способов перестраивания своих стратегий мышления и анализа происходящих событий.  </a:t>
            </a:r>
            <a:endParaRPr lang="ru-RU" sz="2400" b="1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17644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37AF89-EB39-C051-D24E-0A4E5B2FF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/>
              <a:t>Успокаивающие техники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9C405B-D512-49EF-0687-A9D24CEEAC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b="1" dirty="0"/>
              <a:t>Инструкция:</a:t>
            </a:r>
            <a:r>
              <a:rPr lang="ru-RU" sz="2400" i="1" dirty="0"/>
              <a:t>  </a:t>
            </a:r>
            <a:r>
              <a:rPr lang="ru-RU" sz="2000" i="1" dirty="0"/>
              <a:t>ПОПРОБУЙ СДЕЛАТЬ ЭТУ ЦЕПОЧКУ ДЕЙСТВИЙ</a:t>
            </a:r>
          </a:p>
          <a:p>
            <a:pPr marL="0" indent="0" algn="ctr">
              <a:buNone/>
            </a:pPr>
            <a:r>
              <a:rPr lang="ru-RU" sz="3600" b="1" dirty="0"/>
              <a:t>С силой сожми кулаки </a:t>
            </a:r>
          </a:p>
          <a:p>
            <a:pPr marL="0" indent="0" algn="ctr">
              <a:buNone/>
            </a:pPr>
            <a:r>
              <a:rPr lang="ru-RU" sz="3600" b="1" dirty="0"/>
              <a:t>Закрой глаза и потри голову ладонями</a:t>
            </a:r>
          </a:p>
          <a:p>
            <a:pPr marL="0" indent="0" algn="ctr">
              <a:buNone/>
            </a:pPr>
            <a:r>
              <a:rPr lang="ru-RU" sz="3600" b="1" dirty="0"/>
              <a:t>Ладонями потри ноги</a:t>
            </a:r>
          </a:p>
          <a:p>
            <a:pPr marL="0" indent="0" algn="ctr">
              <a:buNone/>
            </a:pPr>
            <a:endParaRPr lang="ru-RU" sz="2400" b="1" dirty="0"/>
          </a:p>
          <a:p>
            <a:pPr marL="0" indent="0">
              <a:buNone/>
            </a:pPr>
            <a:r>
              <a:rPr lang="ru-RU" sz="2400" b="1" i="1" dirty="0"/>
              <a:t>	</a:t>
            </a:r>
            <a:r>
              <a:rPr lang="ru-RU" sz="2000" i="1" dirty="0"/>
              <a:t>ПОВТОРИ ЭТО УПРАЖНЕНИЕ 5 РАЗ</a:t>
            </a:r>
          </a:p>
          <a:p>
            <a:pPr marL="0" indent="0" algn="ctr">
              <a:buNone/>
            </a:pPr>
            <a:endParaRPr lang="ru-RU" sz="2000" i="1" dirty="0"/>
          </a:p>
          <a:p>
            <a:pPr marL="0" indent="0">
              <a:buNone/>
            </a:pPr>
            <a:r>
              <a:rPr lang="ru-RU" sz="2400" dirty="0"/>
              <a:t>Также для ребенка предоставляется карточка-подсказка, с визуализацией перехода из одной зоны регуляции в другую в процессе прохождения всех 5 циклов повторения цепочки.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618198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E165D1A0-5062-E045-93B6-1D15C80203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977" b="3375"/>
          <a:stretch/>
        </p:blipFill>
        <p:spPr>
          <a:xfrm>
            <a:off x="3276897" y="279697"/>
            <a:ext cx="5638205" cy="5725618"/>
          </a:xfrm>
        </p:spPr>
      </p:pic>
    </p:spTree>
    <p:extLst>
      <p:ext uri="{BB962C8B-B14F-4D97-AF65-F5344CB8AC3E}">
        <p14:creationId xmlns:p14="http://schemas.microsoft.com/office/powerpoint/2010/main" val="13618208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8D0A1C-1512-0095-A8FE-4494C4F7E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/>
              <a:t>Дыхательные техники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CDE1D3-984C-3FB5-0F98-D11439EB1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Несмотря на доказанную эффективность, внедрение многих дыхательных техник, в работе с детьми имеющими риски возникновения нарушений в эмоционально-поведенческой сфере, представляют значительные затруднения. </a:t>
            </a:r>
          </a:p>
          <a:p>
            <a:pPr marL="0" indent="0">
              <a:buNone/>
            </a:pPr>
            <a:r>
              <a:rPr lang="ru-RU" sz="2400" dirty="0"/>
              <a:t>Обучение  «правильному» дыханию, необходимо делать с опорой на </a:t>
            </a:r>
            <a:r>
              <a:rPr lang="ru-RU" sz="2400" b="1" dirty="0"/>
              <a:t>мультимодальный подход </a:t>
            </a:r>
            <a:r>
              <a:rPr lang="ru-RU" sz="2400" dirty="0"/>
              <a:t>– т.е. задействовать несколько анализаторных систем.</a:t>
            </a:r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r>
              <a:rPr lang="ru-RU" sz="2400" dirty="0"/>
              <a:t>Для этого отлично подходят техники</a:t>
            </a:r>
          </a:p>
          <a:p>
            <a:r>
              <a:rPr lang="ru-RU" sz="2400" b="1" dirty="0"/>
              <a:t> «Шести составляющих дыхания»,</a:t>
            </a:r>
          </a:p>
          <a:p>
            <a:r>
              <a:rPr lang="ru-RU" sz="2400" b="1" dirty="0"/>
              <a:t>«Ленивая восьмерка»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1938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F695B5-4ED9-8B5C-B1D8-B94FD0C9B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/>
              <a:t>«Шесть составляющих дыхания»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210B80-EA3C-B72D-93B0-C9C8B5819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r>
              <a:rPr lang="ru-RU" sz="2400" dirty="0"/>
              <a:t>Инструкция:</a:t>
            </a:r>
          </a:p>
          <a:p>
            <a:pPr marL="0" indent="0">
              <a:buNone/>
            </a:pPr>
            <a:r>
              <a:rPr lang="ru-RU" sz="2400" i="1" dirty="0"/>
              <a:t>Поставь палец на желтую звездочку и начни движение по стрелке.</a:t>
            </a:r>
            <a:br>
              <a:rPr lang="ru-RU" sz="2400" i="1" dirty="0"/>
            </a:br>
            <a:endParaRPr lang="ru-RU" sz="2400" i="1" dirty="0"/>
          </a:p>
          <a:p>
            <a:pPr marL="0" indent="0">
              <a:buNone/>
            </a:pPr>
            <a:r>
              <a:rPr lang="ru-RU" sz="2400" i="1" dirty="0"/>
              <a:t>На первой стороне шестиугольника сделай глубокий вдох: почувствуй, как расправляются плечи, и воздух поступает внутрь.</a:t>
            </a:r>
          </a:p>
          <a:p>
            <a:pPr marL="0" indent="0">
              <a:buNone/>
            </a:pPr>
            <a:r>
              <a:rPr lang="ru-RU" sz="2400" i="1" dirty="0"/>
              <a:t>Перейди на следующую сторону шестиугольника и на мгновение задержи дыхание. Перейди к следующей стороне и сделай медленный выдох. Продолжая перемещать палец вдоль нижней части шестиугольника, пройди еще один цикл дыхания.</a:t>
            </a:r>
          </a:p>
          <a:p>
            <a:pPr marL="0" indent="0">
              <a:buNone/>
            </a:pPr>
            <a:r>
              <a:rPr lang="ru-RU" sz="2400" i="1" dirty="0"/>
              <a:t>Повторяй это упражнение пока не почувствуешь, что расслабился и успокоился.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538255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0B89F03E-3231-1DF2-12C6-EED6B45BF7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5989" y="252414"/>
            <a:ext cx="4880021" cy="5708704"/>
          </a:xfrm>
        </p:spPr>
      </p:pic>
    </p:spTree>
    <p:extLst>
      <p:ext uri="{BB962C8B-B14F-4D97-AF65-F5344CB8AC3E}">
        <p14:creationId xmlns:p14="http://schemas.microsoft.com/office/powerpoint/2010/main" val="28076655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01C8DC-5274-A03C-8118-568C6E37C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/>
              <a:t>«Ленивая восьмерка»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0C4F3D-F5FD-87E4-E7FB-20C0E3FCA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Инструкция: </a:t>
            </a:r>
          </a:p>
          <a:p>
            <a:pPr marL="0" indent="0">
              <a:buNone/>
            </a:pPr>
            <a:r>
              <a:rPr lang="ru-RU" sz="2400" i="1" dirty="0"/>
              <a:t>Поставь палец на звёздочку и сдвигай его вправо, делая глубокий вдох.</a:t>
            </a:r>
          </a:p>
          <a:p>
            <a:pPr marL="0" indent="0">
              <a:buNone/>
            </a:pPr>
            <a:endParaRPr lang="ru-RU" sz="2400" i="1" dirty="0"/>
          </a:p>
          <a:p>
            <a:pPr marL="0" indent="0">
              <a:buNone/>
            </a:pPr>
            <a:r>
              <a:rPr lang="ru-RU" sz="2400" i="1" dirty="0"/>
              <a:t>Начни делать медленный выдох, когда перейдешь на другую сторону восьмерки.</a:t>
            </a:r>
          </a:p>
          <a:p>
            <a:pPr marL="0" indent="0">
              <a:buNone/>
            </a:pPr>
            <a:endParaRPr lang="ru-RU" sz="2400" i="1" dirty="0"/>
          </a:p>
          <a:p>
            <a:pPr marL="0" indent="0">
              <a:buNone/>
            </a:pPr>
            <a:r>
              <a:rPr lang="ru-RU" sz="2400" i="1" dirty="0"/>
              <a:t>Повторяй упражнение пока не почувствуешь, что расслабился и успокоился.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319306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9B624D13-6A97-B35D-0685-8435BEEFD9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800"/>
          <a:stretch/>
        </p:blipFill>
        <p:spPr>
          <a:xfrm>
            <a:off x="2946572" y="218888"/>
            <a:ext cx="6298856" cy="5783879"/>
          </a:xfrm>
        </p:spPr>
      </p:pic>
    </p:spTree>
    <p:extLst>
      <p:ext uri="{BB962C8B-B14F-4D97-AF65-F5344CB8AC3E}">
        <p14:creationId xmlns:p14="http://schemas.microsoft.com/office/powerpoint/2010/main" val="4203414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8A8112-E4A6-2B72-E0B1-D3470E4462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0" t="41519" r="25126" b="24727"/>
          <a:stretch/>
        </p:blipFill>
        <p:spPr>
          <a:xfrm>
            <a:off x="1042989" y="2974154"/>
            <a:ext cx="2361237" cy="23149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2A5CD9-D464-9C20-8A58-F92A95FEB2E2}"/>
              </a:ext>
            </a:extLst>
          </p:cNvPr>
          <p:cNvSpPr txBox="1"/>
          <p:nvPr/>
        </p:nvSpPr>
        <p:spPr>
          <a:xfrm>
            <a:off x="3499982" y="3267200"/>
            <a:ext cx="51920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+7 926 033 84 53</a:t>
            </a:r>
          </a:p>
          <a:p>
            <a:endParaRPr lang="ru-RU" sz="2800" dirty="0"/>
          </a:p>
          <a:p>
            <a:r>
              <a:rPr lang="en-US" sz="2800" dirty="0" err="1"/>
              <a:t>Oneandperfect@yandex.ru</a:t>
            </a:r>
            <a:endParaRPr lang="ru-RU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A6E1F7-06AA-116D-55B5-D93582E4BFE1}"/>
              </a:ext>
            </a:extLst>
          </p:cNvPr>
          <p:cNvSpPr txBox="1"/>
          <p:nvPr/>
        </p:nvSpPr>
        <p:spPr>
          <a:xfrm>
            <a:off x="1042989" y="1697974"/>
            <a:ext cx="101557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Профессиональное сообщество </a:t>
            </a:r>
          </a:p>
          <a:p>
            <a:r>
              <a:rPr lang="ru-RU" sz="3600" b="1" dirty="0"/>
              <a:t>«Специалисты помогающих профессий России»</a:t>
            </a:r>
          </a:p>
        </p:txBody>
      </p:sp>
    </p:spTree>
    <p:extLst>
      <p:ext uri="{BB962C8B-B14F-4D97-AF65-F5344CB8AC3E}">
        <p14:creationId xmlns:p14="http://schemas.microsoft.com/office/powerpoint/2010/main" val="42028252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4041" y="1864952"/>
            <a:ext cx="10292574" cy="13912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ru-RU" sz="3600" b="1" dirty="0"/>
            </a:br>
            <a:r>
              <a:rPr lang="ru-RU" sz="3600" b="1" dirty="0">
                <a:solidFill>
                  <a:srgbClr val="373C59"/>
                </a:solidFill>
              </a:rPr>
              <a:t>«Техники саморегуляции детей в условиях повышенной нагрузки обучения»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60328" y="3998827"/>
            <a:ext cx="58543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Суркова Елена Юрьевна, </a:t>
            </a:r>
          </a:p>
          <a:p>
            <a:r>
              <a:rPr lang="ru-RU" dirty="0"/>
              <a:t>педагог-психолог АНОО «Областная гимназия им. Е.М. Примакова» г.о. Одинцовский, </a:t>
            </a:r>
          </a:p>
          <a:p>
            <a:r>
              <a:rPr lang="ru-RU" dirty="0"/>
              <a:t>призер конкурса «Педагог-психолог Подмосковья 2025»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2898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B4CFD2E-C806-467C-B8B5-254F483B0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618" y="345664"/>
            <a:ext cx="10085439" cy="1009651"/>
          </a:xfrm>
        </p:spPr>
        <p:txBody>
          <a:bodyPr/>
          <a:lstStyle/>
          <a:p>
            <a:r>
              <a:rPr lang="ru-RU" dirty="0"/>
              <a:t>О нашей практике: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70C1E54-1F1B-F31C-5217-FB56EA95E4C2}"/>
              </a:ext>
            </a:extLst>
          </p:cNvPr>
          <p:cNvSpPr/>
          <p:nvPr/>
        </p:nvSpPr>
        <p:spPr>
          <a:xfrm>
            <a:off x="2824315" y="1397359"/>
            <a:ext cx="6351639" cy="187524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ru-RU" sz="2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Проект «Хорошее начало»: </a:t>
            </a:r>
          </a:p>
          <a:p>
            <a:r>
              <a:rPr lang="ru-RU" sz="2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ресурсно-методическое сопровождение педагогов начального звена, направленное на снижение </a:t>
            </a:r>
            <a:r>
              <a:rPr lang="ru-RU" sz="24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конфликтогенности</a:t>
            </a:r>
            <a:r>
              <a:rPr lang="ru-RU" sz="2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образовательной среды </a:t>
            </a:r>
            <a:r>
              <a:rPr lang="ru-RU" sz="11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(при поддержке Фонда президентских грантов)</a:t>
            </a:r>
            <a:endParaRPr lang="ru-RU" sz="24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ru-RU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EBB2D25-E6AF-B32F-0E8A-9DFCE43399CB}"/>
              </a:ext>
            </a:extLst>
          </p:cNvPr>
          <p:cNvSpPr/>
          <p:nvPr/>
        </p:nvSpPr>
        <p:spPr>
          <a:xfrm>
            <a:off x="6027175" y="3474936"/>
            <a:ext cx="5584722" cy="1258529"/>
          </a:xfrm>
          <a:prstGeom prst="rect">
            <a:avLst/>
          </a:prstGeom>
          <a:solidFill>
            <a:srgbClr val="F3603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Развитие восстановительных практик в детских садах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400B2E9-869B-FF88-24DC-9D03A7389011}"/>
              </a:ext>
            </a:extLst>
          </p:cNvPr>
          <p:cNvSpPr/>
          <p:nvPr/>
        </p:nvSpPr>
        <p:spPr>
          <a:xfrm>
            <a:off x="481780" y="3474936"/>
            <a:ext cx="5270090" cy="125852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Руководство Территориальной службой примирения региона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B317330-94D4-423F-EC3E-01C71D0445A6}"/>
              </a:ext>
            </a:extLst>
          </p:cNvPr>
          <p:cNvSpPr/>
          <p:nvPr/>
        </p:nvSpPr>
        <p:spPr>
          <a:xfrm>
            <a:off x="2804650" y="4935795"/>
            <a:ext cx="6351639" cy="107171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Развитие служб примирения (медиации) в образовательных организациях</a:t>
            </a:r>
            <a:endParaRPr lang="ru-RU" dirty="0"/>
          </a:p>
        </p:txBody>
      </p:sp>
      <p:pic>
        <p:nvPicPr>
          <p:cNvPr id="10" name="Рисунок 7">
            <a:extLst>
              <a:ext uri="{FF2B5EF4-FFF2-40B4-BE49-F238E27FC236}">
                <a16:creationId xmlns:a16="http://schemas.microsoft.com/office/drawing/2014/main" id="{79295D2A-777C-E52C-67DC-39BC4F2BA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79" y="1397359"/>
            <a:ext cx="1988573" cy="1887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5">
            <a:extLst>
              <a:ext uri="{FF2B5EF4-FFF2-40B4-BE49-F238E27FC236}">
                <a16:creationId xmlns:a16="http://schemas.microsoft.com/office/drawing/2014/main" id="{0C94BA51-AA39-2056-4782-9A6413B284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1" t="20112" r="79134" b="21012"/>
          <a:stretch>
            <a:fillRect/>
          </a:stretch>
        </p:blipFill>
        <p:spPr bwMode="auto">
          <a:xfrm>
            <a:off x="9274629" y="1355314"/>
            <a:ext cx="2081628" cy="192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101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1EBBAAF-DCD1-BD6E-4E53-9D0D6C743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420" y="861954"/>
            <a:ext cx="10256520" cy="39909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PACE-</a:t>
            </a:r>
            <a:r>
              <a:rPr lang="ru-RU" b="1" dirty="0" err="1"/>
              <a:t>ритмирование</a:t>
            </a:r>
            <a:endParaRPr lang="ru-RU" b="1" dirty="0"/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94853639-3AF8-7AF0-7754-ACF7E8CF19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7" t="23745" r="60725" b="9439"/>
          <a:stretch/>
        </p:blipFill>
        <p:spPr>
          <a:xfrm>
            <a:off x="565840" y="1690688"/>
            <a:ext cx="2863160" cy="41560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DE5AD1-873B-7AB3-45C6-909748D4F6FA}"/>
              </a:ext>
            </a:extLst>
          </p:cNvPr>
          <p:cNvSpPr txBox="1"/>
          <p:nvPr/>
        </p:nvSpPr>
        <p:spPr>
          <a:xfrm>
            <a:off x="3326130" y="8022908"/>
            <a:ext cx="3794760" cy="11695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1. </a:t>
            </a:r>
            <a:r>
              <a:rPr lang="en-US" sz="2000" b="1" dirty="0"/>
              <a:t>POSITIVE </a:t>
            </a:r>
            <a:r>
              <a:rPr lang="en-US" sz="2000" dirty="0"/>
              <a:t>(</a:t>
            </a:r>
            <a:r>
              <a:rPr lang="ru-RU" sz="2000" dirty="0"/>
              <a:t>позитивное восприятие) - гармонизация эмоций и процессов мышления, повышение уровня самоконтроля. </a:t>
            </a:r>
          </a:p>
          <a:p>
            <a:r>
              <a:rPr lang="ru-RU" sz="2000" dirty="0"/>
              <a:t>      </a:t>
            </a:r>
          </a:p>
          <a:p>
            <a:r>
              <a:rPr lang="ru-RU" sz="2000" dirty="0"/>
              <a:t>       КОГДА? Перед контрольной, перед принятием важного решения, для</a:t>
            </a:r>
          </a:p>
          <a:p>
            <a:r>
              <a:rPr lang="ru-RU" sz="2000" dirty="0"/>
              <a:t>       лучшего понимания чужой точки зрения. </a:t>
            </a:r>
          </a:p>
          <a:p>
            <a:endParaRPr lang="ru-RU" sz="2000" dirty="0"/>
          </a:p>
          <a:p>
            <a:r>
              <a:rPr lang="ru-RU" sz="2000" dirty="0"/>
              <a:t>2. </a:t>
            </a:r>
            <a:r>
              <a:rPr lang="en-US" sz="2000" b="1" dirty="0"/>
              <a:t>ACTIVE</a:t>
            </a:r>
            <a:r>
              <a:rPr lang="en-US" sz="2000" dirty="0"/>
              <a:t> (</a:t>
            </a:r>
            <a:r>
              <a:rPr lang="ru-RU" sz="2000" dirty="0"/>
              <a:t>активность) – интеграция работы полушарий мозга . </a:t>
            </a:r>
          </a:p>
          <a:p>
            <a:r>
              <a:rPr lang="ru-RU" sz="2000" dirty="0"/>
              <a:t>       КОГДА? При чтении, письме, усвоении новой информации. </a:t>
            </a:r>
          </a:p>
          <a:p>
            <a:endParaRPr lang="ru-RU" sz="2000" dirty="0"/>
          </a:p>
          <a:p>
            <a:pPr marL="342900" indent="-342900">
              <a:buAutoNum type="arabicPeriod" startAt="3"/>
            </a:pPr>
            <a:r>
              <a:rPr lang="en-US" sz="2000" b="1" dirty="0"/>
              <a:t>CLEAR</a:t>
            </a:r>
            <a:r>
              <a:rPr lang="en-US" sz="2000" dirty="0"/>
              <a:t> </a:t>
            </a:r>
            <a:r>
              <a:rPr lang="ru-RU" sz="2000" dirty="0"/>
              <a:t>(ясность) – обогащение кислородом клеток головного мозга. </a:t>
            </a:r>
          </a:p>
          <a:p>
            <a:r>
              <a:rPr lang="ru-RU" sz="2000" dirty="0"/>
              <a:t>      КОГДА? Включение перед любым видом деятельности, снятие</a:t>
            </a:r>
          </a:p>
          <a:p>
            <a:r>
              <a:rPr lang="ru-RU" sz="2000" dirty="0"/>
              <a:t>      напряжения  (особенно для легковозбудимых и гиперактивных)</a:t>
            </a:r>
          </a:p>
          <a:p>
            <a:endParaRPr lang="ru-RU" sz="2000" dirty="0"/>
          </a:p>
          <a:p>
            <a:r>
              <a:rPr lang="ru-RU" sz="2000" dirty="0"/>
              <a:t>4. </a:t>
            </a:r>
            <a:r>
              <a:rPr lang="en-US" sz="2000" b="1" dirty="0"/>
              <a:t>ENERGETIC </a:t>
            </a:r>
            <a:r>
              <a:rPr lang="ru-RU" sz="2000" dirty="0"/>
              <a:t>(энергия) – запуск всех процессов в организме. </a:t>
            </a:r>
          </a:p>
          <a:p>
            <a:r>
              <a:rPr lang="ru-RU" sz="2000" dirty="0"/>
              <a:t>      КОГДА? перед началом деятельности, в ситуации возможного стресса. </a:t>
            </a:r>
          </a:p>
          <a:p>
            <a:endParaRPr lang="ru-RU" sz="2000" dirty="0"/>
          </a:p>
          <a:p>
            <a:pPr marL="342900" indent="-342900">
              <a:buAutoNum type="arabicPeriod"/>
            </a:pPr>
            <a:endParaRPr lang="ru-RU" sz="2000" dirty="0"/>
          </a:p>
          <a:p>
            <a:pPr marL="342900" indent="-342900"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endParaRPr lang="ru-RU" dirty="0"/>
          </a:p>
          <a:p>
            <a:r>
              <a:rPr lang="ru-RU" dirty="0"/>
              <a:t>  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23F1A4FC-6230-654B-7183-7511A4592E73}"/>
              </a:ext>
            </a:extLst>
          </p:cNvPr>
          <p:cNvSpPr txBox="1"/>
          <p:nvPr/>
        </p:nvSpPr>
        <p:spPr>
          <a:xfrm>
            <a:off x="4278630" y="1371600"/>
            <a:ext cx="7052310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/>
              <a:t>1. </a:t>
            </a:r>
            <a:r>
              <a:rPr lang="en-US" sz="2000" b="1" dirty="0"/>
              <a:t>POSITIVE </a:t>
            </a:r>
            <a:r>
              <a:rPr lang="en-US" sz="2000" dirty="0"/>
              <a:t>(</a:t>
            </a:r>
            <a:r>
              <a:rPr lang="ru-RU" sz="2000" dirty="0"/>
              <a:t>позитивное восприятие) - гармонизация эмоций и процессов мышления, повышение уровня самоконтроля. </a:t>
            </a:r>
          </a:p>
          <a:p>
            <a:r>
              <a:rPr lang="ru-RU" sz="2000" dirty="0"/>
              <a:t>       КОГДА? Перед контрольной, перед принятием важного решения, для лучшего понимания чужой точки зрения. </a:t>
            </a:r>
          </a:p>
          <a:p>
            <a:pPr>
              <a:lnSpc>
                <a:spcPct val="150000"/>
              </a:lnSpc>
            </a:pPr>
            <a:r>
              <a:rPr lang="ru-RU" sz="2000" dirty="0"/>
              <a:t>2. </a:t>
            </a:r>
            <a:r>
              <a:rPr lang="en-US" sz="2000" b="1" dirty="0"/>
              <a:t>ACTIVE</a:t>
            </a:r>
            <a:r>
              <a:rPr lang="en-US" sz="2000" dirty="0"/>
              <a:t> (</a:t>
            </a:r>
            <a:r>
              <a:rPr lang="ru-RU" sz="2000" dirty="0"/>
              <a:t>активность) – интеграция работы полушарий мозга . </a:t>
            </a:r>
          </a:p>
          <a:p>
            <a:r>
              <a:rPr lang="ru-RU" sz="2000" dirty="0"/>
              <a:t>       КОГДА? При чтении, письме, усвоении новой информации. </a:t>
            </a:r>
          </a:p>
          <a:p>
            <a:pPr marL="342900" indent="-342900">
              <a:spcBef>
                <a:spcPts val="600"/>
              </a:spcBef>
              <a:buAutoNum type="arabicPeriod" startAt="3"/>
            </a:pPr>
            <a:r>
              <a:rPr lang="en-US" sz="2000" b="1" dirty="0"/>
              <a:t>CLEAR</a:t>
            </a:r>
            <a:r>
              <a:rPr lang="en-US" sz="2000" dirty="0"/>
              <a:t> </a:t>
            </a:r>
            <a:r>
              <a:rPr lang="ru-RU" sz="2000" dirty="0"/>
              <a:t>(ясность) – обогащение кислородом клеток головного мозга. </a:t>
            </a:r>
          </a:p>
          <a:p>
            <a:r>
              <a:rPr lang="ru-RU" sz="2000" dirty="0"/>
              <a:t>      КОГДА? Включение перед любым видом деятельности, снятие  напряжения  (особенно для легковозбудимых и гиперактивных)</a:t>
            </a:r>
          </a:p>
          <a:p>
            <a:pPr>
              <a:spcBef>
                <a:spcPts val="600"/>
              </a:spcBef>
            </a:pPr>
            <a:r>
              <a:rPr lang="ru-RU" sz="2000" dirty="0"/>
              <a:t>4. </a:t>
            </a:r>
            <a:r>
              <a:rPr lang="en-US" sz="2000" b="1" dirty="0"/>
              <a:t>ENERGETIC </a:t>
            </a:r>
            <a:r>
              <a:rPr lang="ru-RU" sz="2000" dirty="0"/>
              <a:t>(энергия) – запуск всех процессов в организме. </a:t>
            </a:r>
          </a:p>
          <a:p>
            <a:r>
              <a:rPr lang="ru-RU" sz="2000" dirty="0"/>
              <a:t>      КОГДА? перед началом деятельности, в ситуации возможного стресса. </a:t>
            </a:r>
          </a:p>
          <a:p>
            <a:endParaRPr lang="ru-RU" sz="2000" dirty="0"/>
          </a:p>
          <a:p>
            <a:pPr marL="342900" indent="-342900">
              <a:buAutoNum type="arabicPeriod"/>
            </a:pPr>
            <a:endParaRPr lang="ru-RU" sz="2000" dirty="0"/>
          </a:p>
          <a:p>
            <a:pPr marL="342900" indent="-342900"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endParaRPr lang="ru-RU" dirty="0"/>
          </a:p>
          <a:p>
            <a:r>
              <a:rPr lang="ru-RU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261869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DE2B6-9E0B-C11F-93F8-EDDB284F2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9CAA31E-C656-22FC-0299-1C093837D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740" y="871635"/>
            <a:ext cx="10256520" cy="39909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Гимнастика для глаз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574AF0-AF75-9CCB-ACDE-9E0142C82436}"/>
              </a:ext>
            </a:extLst>
          </p:cNvPr>
          <p:cNvSpPr txBox="1"/>
          <p:nvPr/>
        </p:nvSpPr>
        <p:spPr>
          <a:xfrm>
            <a:off x="3326130" y="8022908"/>
            <a:ext cx="3794760" cy="11695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1. </a:t>
            </a:r>
            <a:r>
              <a:rPr lang="en-US" sz="2000" b="1" dirty="0"/>
              <a:t>POSITIVE </a:t>
            </a:r>
            <a:r>
              <a:rPr lang="en-US" sz="2000" dirty="0"/>
              <a:t>(</a:t>
            </a:r>
            <a:r>
              <a:rPr lang="ru-RU" sz="2000" dirty="0"/>
              <a:t>позитивное восприятие) - гармонизация эмоций и процессов мышления, повышение уровня самоконтроля. </a:t>
            </a:r>
          </a:p>
          <a:p>
            <a:r>
              <a:rPr lang="ru-RU" sz="2000" dirty="0"/>
              <a:t>      </a:t>
            </a:r>
          </a:p>
          <a:p>
            <a:r>
              <a:rPr lang="ru-RU" sz="2000" dirty="0"/>
              <a:t>       КОГДА? Перед контрольной, перед принятием важного решения, для</a:t>
            </a:r>
          </a:p>
          <a:p>
            <a:r>
              <a:rPr lang="ru-RU" sz="2000" dirty="0"/>
              <a:t>       лучшего понимания чужой точки зрения. </a:t>
            </a:r>
          </a:p>
          <a:p>
            <a:endParaRPr lang="ru-RU" sz="2000" dirty="0"/>
          </a:p>
          <a:p>
            <a:r>
              <a:rPr lang="ru-RU" sz="2000" dirty="0"/>
              <a:t>2. </a:t>
            </a:r>
            <a:r>
              <a:rPr lang="en-US" sz="2000" b="1" dirty="0"/>
              <a:t>ACTIVE</a:t>
            </a:r>
            <a:r>
              <a:rPr lang="en-US" sz="2000" dirty="0"/>
              <a:t> (</a:t>
            </a:r>
            <a:r>
              <a:rPr lang="ru-RU" sz="2000" dirty="0"/>
              <a:t>активность) – интеграция работы полушарий мозга . </a:t>
            </a:r>
          </a:p>
          <a:p>
            <a:r>
              <a:rPr lang="ru-RU" sz="2000" dirty="0"/>
              <a:t>       КОГДА? При чтении, письме, усвоении новой информации. </a:t>
            </a:r>
          </a:p>
          <a:p>
            <a:endParaRPr lang="ru-RU" sz="2000" dirty="0"/>
          </a:p>
          <a:p>
            <a:pPr marL="342900" indent="-342900">
              <a:buAutoNum type="arabicPeriod" startAt="3"/>
            </a:pPr>
            <a:r>
              <a:rPr lang="en-US" sz="2000" b="1" dirty="0"/>
              <a:t>CLEAR</a:t>
            </a:r>
            <a:r>
              <a:rPr lang="en-US" sz="2000" dirty="0"/>
              <a:t> </a:t>
            </a:r>
            <a:r>
              <a:rPr lang="ru-RU" sz="2000" dirty="0"/>
              <a:t>(ясность) – обогащение кислородом клеток головного мозга. </a:t>
            </a:r>
          </a:p>
          <a:p>
            <a:r>
              <a:rPr lang="ru-RU" sz="2000" dirty="0"/>
              <a:t>      КОГДА? Включение перед любым видом деятельности, снятие</a:t>
            </a:r>
          </a:p>
          <a:p>
            <a:r>
              <a:rPr lang="ru-RU" sz="2000" dirty="0"/>
              <a:t>      напряжения  (особенно для легковозбудимых и гиперактивных)</a:t>
            </a:r>
          </a:p>
          <a:p>
            <a:endParaRPr lang="ru-RU" sz="2000" dirty="0"/>
          </a:p>
          <a:p>
            <a:r>
              <a:rPr lang="ru-RU" sz="2000" dirty="0"/>
              <a:t>4. </a:t>
            </a:r>
            <a:r>
              <a:rPr lang="en-US" sz="2000" b="1" dirty="0"/>
              <a:t>ENERGETIC </a:t>
            </a:r>
            <a:r>
              <a:rPr lang="ru-RU" sz="2000" dirty="0"/>
              <a:t>(энергия) – запуск всех процессов в организме. </a:t>
            </a:r>
          </a:p>
          <a:p>
            <a:r>
              <a:rPr lang="ru-RU" sz="2000" dirty="0"/>
              <a:t>      КОГДА? перед началом деятельности, в ситуации возможного стресса. </a:t>
            </a:r>
          </a:p>
          <a:p>
            <a:endParaRPr lang="ru-RU" sz="2000" dirty="0"/>
          </a:p>
          <a:p>
            <a:pPr marL="342900" indent="-342900">
              <a:buAutoNum type="arabicPeriod"/>
            </a:pPr>
            <a:endParaRPr lang="ru-RU" sz="2000" dirty="0"/>
          </a:p>
          <a:p>
            <a:pPr marL="342900" indent="-342900"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endParaRPr lang="ru-RU" dirty="0"/>
          </a:p>
          <a:p>
            <a:r>
              <a:rPr lang="ru-RU" dirty="0"/>
              <a:t>  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C6EE3CE9-8E09-95D8-C694-02D722F10E0A}"/>
              </a:ext>
            </a:extLst>
          </p:cNvPr>
          <p:cNvSpPr txBox="1"/>
          <p:nvPr/>
        </p:nvSpPr>
        <p:spPr>
          <a:xfrm>
            <a:off x="4278630" y="1371600"/>
            <a:ext cx="705231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/>
          </a:p>
          <a:p>
            <a:pPr marL="342900" indent="-342900">
              <a:buAutoNum type="arabicPeriod"/>
            </a:pPr>
            <a:endParaRPr lang="ru-RU" sz="2000" dirty="0"/>
          </a:p>
          <a:p>
            <a:pPr marL="342900" indent="-342900"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endParaRPr lang="ru-RU" dirty="0"/>
          </a:p>
          <a:p>
            <a:r>
              <a:rPr lang="ru-RU" dirty="0"/>
              <a:t> 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A4CCC7F-21BA-3F2C-D945-5807F6163A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330" y="1945206"/>
            <a:ext cx="4653256" cy="26967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918B98-DF2F-5894-17D6-A79CA09291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0"/>
          <a:stretch/>
        </p:blipFill>
        <p:spPr>
          <a:xfrm>
            <a:off x="5143500" y="1757085"/>
            <a:ext cx="6858000" cy="377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716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43F84-5548-6266-A3E6-B8AB623D4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27A89C5C-22EE-E022-8CCC-BD91EE749F10}"/>
              </a:ext>
            </a:extLst>
          </p:cNvPr>
          <p:cNvSpPr txBox="1"/>
          <p:nvPr/>
        </p:nvSpPr>
        <p:spPr>
          <a:xfrm>
            <a:off x="3326130" y="8022908"/>
            <a:ext cx="3794760" cy="11695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1. </a:t>
            </a:r>
            <a:r>
              <a:rPr lang="en-US" sz="2000" b="1" dirty="0"/>
              <a:t>POSITIVE </a:t>
            </a:r>
            <a:r>
              <a:rPr lang="en-US" sz="2000" dirty="0"/>
              <a:t>(</a:t>
            </a:r>
            <a:r>
              <a:rPr lang="ru-RU" sz="2000" dirty="0"/>
              <a:t>позитивное восприятие) - гармонизация эмоций и процессов мышления, повышение уровня самоконтроля. </a:t>
            </a:r>
          </a:p>
          <a:p>
            <a:r>
              <a:rPr lang="ru-RU" sz="2000" dirty="0"/>
              <a:t>      </a:t>
            </a:r>
          </a:p>
          <a:p>
            <a:r>
              <a:rPr lang="ru-RU" sz="2000" dirty="0"/>
              <a:t>       КОГДА? Перед контрольной, перед принятием важного решения, для</a:t>
            </a:r>
          </a:p>
          <a:p>
            <a:r>
              <a:rPr lang="ru-RU" sz="2000" dirty="0"/>
              <a:t>       лучшего понимания чужой точки зрения. </a:t>
            </a:r>
          </a:p>
          <a:p>
            <a:endParaRPr lang="ru-RU" sz="2000" dirty="0"/>
          </a:p>
          <a:p>
            <a:r>
              <a:rPr lang="ru-RU" sz="2000" dirty="0"/>
              <a:t>2. </a:t>
            </a:r>
            <a:r>
              <a:rPr lang="en-US" sz="2000" b="1" dirty="0"/>
              <a:t>ACTIVE</a:t>
            </a:r>
            <a:r>
              <a:rPr lang="en-US" sz="2000" dirty="0"/>
              <a:t> (</a:t>
            </a:r>
            <a:r>
              <a:rPr lang="ru-RU" sz="2000" dirty="0"/>
              <a:t>активность) – интеграция работы полушарий мозга . </a:t>
            </a:r>
          </a:p>
          <a:p>
            <a:r>
              <a:rPr lang="ru-RU" sz="2000" dirty="0"/>
              <a:t>       КОГДА? При чтении, письме, усвоении новой информации. </a:t>
            </a:r>
          </a:p>
          <a:p>
            <a:endParaRPr lang="ru-RU" sz="2000" dirty="0"/>
          </a:p>
          <a:p>
            <a:pPr marL="342900" indent="-342900">
              <a:buAutoNum type="arabicPeriod" startAt="3"/>
            </a:pPr>
            <a:r>
              <a:rPr lang="en-US" sz="2000" b="1" dirty="0"/>
              <a:t>CLEAR</a:t>
            </a:r>
            <a:r>
              <a:rPr lang="en-US" sz="2000" dirty="0"/>
              <a:t> </a:t>
            </a:r>
            <a:r>
              <a:rPr lang="ru-RU" sz="2000" dirty="0"/>
              <a:t>(ясность) – обогащение кислородом клеток головного мозга. </a:t>
            </a:r>
          </a:p>
          <a:p>
            <a:r>
              <a:rPr lang="ru-RU" sz="2000" dirty="0"/>
              <a:t>      КОГДА? Включение перед любым видом деятельности, снятие</a:t>
            </a:r>
          </a:p>
          <a:p>
            <a:r>
              <a:rPr lang="ru-RU" sz="2000" dirty="0"/>
              <a:t>      напряжения  (особенно для легковозбудимых и гиперактивных)</a:t>
            </a:r>
          </a:p>
          <a:p>
            <a:endParaRPr lang="ru-RU" sz="2000" dirty="0"/>
          </a:p>
          <a:p>
            <a:r>
              <a:rPr lang="ru-RU" sz="2000" dirty="0"/>
              <a:t>4. </a:t>
            </a:r>
            <a:r>
              <a:rPr lang="en-US" sz="2000" b="1" dirty="0"/>
              <a:t>ENERGETIC </a:t>
            </a:r>
            <a:r>
              <a:rPr lang="ru-RU" sz="2000" dirty="0"/>
              <a:t>(энергия) – запуск всех процессов в организме. </a:t>
            </a:r>
          </a:p>
          <a:p>
            <a:r>
              <a:rPr lang="ru-RU" sz="2000" dirty="0"/>
              <a:t>      КОГДА? перед началом деятельности, в ситуации возможного стресса. </a:t>
            </a:r>
          </a:p>
          <a:p>
            <a:endParaRPr lang="ru-RU" sz="2000" dirty="0"/>
          </a:p>
          <a:p>
            <a:pPr marL="342900" indent="-342900">
              <a:buAutoNum type="arabicPeriod"/>
            </a:pPr>
            <a:endParaRPr lang="ru-RU" sz="2000" dirty="0"/>
          </a:p>
          <a:p>
            <a:pPr marL="342900" indent="-342900"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endParaRPr lang="ru-RU" dirty="0"/>
          </a:p>
          <a:p>
            <a:r>
              <a:rPr lang="ru-RU" dirty="0"/>
              <a:t>  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CB37F262-BB7C-79E0-34EC-3DBCB6C6098A}"/>
              </a:ext>
            </a:extLst>
          </p:cNvPr>
          <p:cNvSpPr txBox="1"/>
          <p:nvPr/>
        </p:nvSpPr>
        <p:spPr>
          <a:xfrm>
            <a:off x="3594735" y="754380"/>
            <a:ext cx="705231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/>
          </a:p>
          <a:p>
            <a:pPr marL="342900" indent="-342900">
              <a:buAutoNum type="arabicPeriod"/>
            </a:pPr>
            <a:endParaRPr lang="ru-RU" sz="2000" dirty="0"/>
          </a:p>
          <a:p>
            <a:pPr marL="342900" indent="-342900"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endParaRPr lang="ru-RU" dirty="0"/>
          </a:p>
          <a:p>
            <a:r>
              <a:rPr lang="ru-RU" dirty="0"/>
              <a:t> 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9EAA015-0546-6749-AA9C-0D8CD234CD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8650" b="29377"/>
          <a:stretch/>
        </p:blipFill>
        <p:spPr>
          <a:xfrm>
            <a:off x="276901" y="3047095"/>
            <a:ext cx="3049229" cy="2844118"/>
          </a:xfrm>
          <a:prstGeom prst="rect">
            <a:avLst/>
          </a:prstGeom>
        </p:spPr>
      </p:pic>
      <p:sp>
        <p:nvSpPr>
          <p:cNvPr id="9" name="object 4">
            <a:extLst>
              <a:ext uri="{FF2B5EF4-FFF2-40B4-BE49-F238E27FC236}">
                <a16:creationId xmlns:a16="http://schemas.microsoft.com/office/drawing/2014/main" id="{0A315CDA-B704-D03C-2540-5B64E2CD42DC}"/>
              </a:ext>
            </a:extLst>
          </p:cNvPr>
          <p:cNvSpPr txBox="1"/>
          <p:nvPr/>
        </p:nvSpPr>
        <p:spPr>
          <a:xfrm>
            <a:off x="3704409" y="867482"/>
            <a:ext cx="3258651" cy="4059719"/>
          </a:xfrm>
          <a:prstGeom prst="rect">
            <a:avLst/>
          </a:prstGeom>
          <a:ln w="19050">
            <a:solidFill>
              <a:srgbClr val="C00000">
                <a:alpha val="28000"/>
              </a:srgbClr>
            </a:solidFill>
          </a:ln>
          <a:effectLst/>
        </p:spPr>
        <p:txBody>
          <a:bodyPr vert="horz" wrap="square" lIns="0" tIns="10749" rIns="0" bIns="0" rtlCol="0">
            <a:spAutoFit/>
          </a:bodyPr>
          <a:lstStyle/>
          <a:p>
            <a:pPr marL="296499" indent="-285750" algn="ctr">
              <a:spcBef>
                <a:spcPts val="85"/>
              </a:spcBef>
              <a:buFont typeface="Arial" panose="020B0604020202020204" pitchFamily="34" charset="0"/>
              <a:buChar char="•"/>
            </a:pPr>
            <a:r>
              <a:rPr lang="ru-RU" sz="1693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«Мудрые движения» (упражнения для развития межполушарного взаимодействия):</a:t>
            </a:r>
          </a:p>
          <a:p>
            <a:pPr marL="397723" indent="-386974">
              <a:spcBef>
                <a:spcPts val="85"/>
              </a:spcBef>
              <a:buFont typeface="Wingdings" pitchFamily="2" charset="2"/>
              <a:buChar char="Ø"/>
            </a:pPr>
            <a:r>
              <a:rPr lang="ru-RU" sz="1693" b="1" spc="-4" dirty="0">
                <a:solidFill>
                  <a:srgbClr val="C00000">
                    <a:alpha val="54000"/>
                  </a:srgbClr>
                </a:solidFill>
                <a:latin typeface="Lato Thin" panose="020F0502020204030203" pitchFamily="34" charset="0"/>
                <a:cs typeface="Lato Thin" panose="020F0502020204030203" pitchFamily="34" charset="0"/>
              </a:rPr>
              <a:t>___________________________</a:t>
            </a:r>
          </a:p>
          <a:p>
            <a:pPr marL="10749">
              <a:spcBef>
                <a:spcPts val="85"/>
              </a:spcBef>
            </a:pPr>
            <a:r>
              <a:rPr lang="ru-RU" sz="1693" b="1" spc="-4" dirty="0">
                <a:solidFill>
                  <a:srgbClr val="C00000">
                    <a:alpha val="54000"/>
                  </a:srgbClr>
                </a:solidFill>
                <a:latin typeface="Lato Thin" panose="020F0502020204030203" pitchFamily="34" charset="0"/>
                <a:cs typeface="Lato Thin" panose="020F0502020204030203" pitchFamily="34" charset="0"/>
              </a:rPr>
              <a:t>       ___________________________</a:t>
            </a:r>
          </a:p>
          <a:p>
            <a:pPr marL="397723" indent="-386974">
              <a:spcBef>
                <a:spcPts val="85"/>
              </a:spcBef>
              <a:buFont typeface="Wingdings" pitchFamily="2" charset="2"/>
              <a:buChar char="Ø"/>
            </a:pPr>
            <a:r>
              <a:rPr lang="ru-RU" sz="1693" b="1" spc="-4" dirty="0">
                <a:solidFill>
                  <a:srgbClr val="C00000">
                    <a:alpha val="54000"/>
                  </a:srgbClr>
                </a:solidFill>
                <a:latin typeface="Lato Thin" panose="020F0502020204030203" pitchFamily="34" charset="0"/>
                <a:cs typeface="Lato Thin" panose="020F0502020204030203" pitchFamily="34" charset="0"/>
              </a:rPr>
              <a:t>___________________________</a:t>
            </a:r>
          </a:p>
          <a:p>
            <a:pPr marL="10749">
              <a:spcBef>
                <a:spcPts val="85"/>
              </a:spcBef>
            </a:pPr>
            <a:r>
              <a:rPr lang="ru-RU" sz="1693" b="1" spc="-4" dirty="0">
                <a:solidFill>
                  <a:srgbClr val="C00000">
                    <a:alpha val="54000"/>
                  </a:srgbClr>
                </a:solidFill>
                <a:latin typeface="Lato Thin" panose="020F0502020204030203" pitchFamily="34" charset="0"/>
                <a:cs typeface="Lato Thin" panose="020F0502020204030203" pitchFamily="34" charset="0"/>
              </a:rPr>
              <a:t>      ___________________________</a:t>
            </a:r>
          </a:p>
          <a:p>
            <a:pPr marL="397723" indent="-386974">
              <a:spcBef>
                <a:spcPts val="85"/>
              </a:spcBef>
              <a:buFont typeface="Wingdings" pitchFamily="2" charset="2"/>
              <a:buChar char="Ø"/>
            </a:pPr>
            <a:r>
              <a:rPr lang="ru-RU" sz="1693" b="1" spc="-4" dirty="0">
                <a:solidFill>
                  <a:srgbClr val="C00000">
                    <a:alpha val="54000"/>
                  </a:srgbClr>
                </a:solidFill>
                <a:latin typeface="Lato Thin" panose="020F0502020204030203" pitchFamily="34" charset="0"/>
                <a:cs typeface="Lato Thin" panose="020F0502020204030203" pitchFamily="34" charset="0"/>
              </a:rPr>
              <a:t>___________________________</a:t>
            </a:r>
          </a:p>
          <a:p>
            <a:pPr marL="10749">
              <a:spcBef>
                <a:spcPts val="85"/>
              </a:spcBef>
            </a:pPr>
            <a:r>
              <a:rPr lang="ru-RU" sz="1693" b="1" spc="-4" dirty="0">
                <a:solidFill>
                  <a:srgbClr val="C00000">
                    <a:alpha val="54000"/>
                  </a:srgbClr>
                </a:solidFill>
                <a:latin typeface="Lato Thin" panose="020F0502020204030203" pitchFamily="34" charset="0"/>
                <a:cs typeface="Lato Thin" panose="020F0502020204030203" pitchFamily="34" charset="0"/>
              </a:rPr>
              <a:t>      ___________________________</a:t>
            </a:r>
          </a:p>
          <a:p>
            <a:pPr marL="397723" indent="-386974">
              <a:spcBef>
                <a:spcPts val="85"/>
              </a:spcBef>
              <a:buFont typeface="Wingdings" pitchFamily="2" charset="2"/>
              <a:buChar char="Ø"/>
            </a:pPr>
            <a:r>
              <a:rPr lang="ru-RU" sz="1693" b="1" spc="-4" dirty="0">
                <a:solidFill>
                  <a:srgbClr val="C00000">
                    <a:alpha val="54000"/>
                  </a:srgbClr>
                </a:solidFill>
                <a:latin typeface="Lato Thin" panose="020F0502020204030203" pitchFamily="34" charset="0"/>
                <a:cs typeface="Lato Thin" panose="020F0502020204030203" pitchFamily="34" charset="0"/>
              </a:rPr>
              <a:t>___________________________</a:t>
            </a:r>
          </a:p>
          <a:p>
            <a:pPr marL="10749">
              <a:spcBef>
                <a:spcPts val="85"/>
              </a:spcBef>
            </a:pPr>
            <a:r>
              <a:rPr lang="ru-RU" sz="1693" b="1" spc="-4" dirty="0">
                <a:solidFill>
                  <a:srgbClr val="C00000">
                    <a:alpha val="54000"/>
                  </a:srgbClr>
                </a:solidFill>
                <a:latin typeface="Lato Thin" panose="020F0502020204030203" pitchFamily="34" charset="0"/>
                <a:cs typeface="Lato Thin" panose="020F0502020204030203" pitchFamily="34" charset="0"/>
              </a:rPr>
              <a:t>      ___________________________</a:t>
            </a:r>
          </a:p>
          <a:p>
            <a:pPr marL="397723" indent="-386974">
              <a:spcBef>
                <a:spcPts val="85"/>
              </a:spcBef>
              <a:buFont typeface="Wingdings" pitchFamily="2" charset="2"/>
              <a:buChar char="Ø"/>
            </a:pPr>
            <a:r>
              <a:rPr lang="ru-RU" sz="1693" b="1" spc="-4" dirty="0">
                <a:solidFill>
                  <a:srgbClr val="C00000">
                    <a:alpha val="54000"/>
                  </a:srgbClr>
                </a:solidFill>
                <a:latin typeface="Lato Thin" panose="020F0502020204030203" pitchFamily="34" charset="0"/>
                <a:cs typeface="Lato Thin" panose="020F0502020204030203" pitchFamily="34" charset="0"/>
              </a:rPr>
              <a:t>___________________________</a:t>
            </a:r>
          </a:p>
          <a:p>
            <a:pPr marL="10749">
              <a:spcBef>
                <a:spcPts val="85"/>
              </a:spcBef>
            </a:pPr>
            <a:r>
              <a:rPr lang="ru-RU" sz="1693" b="1" spc="-4" dirty="0">
                <a:solidFill>
                  <a:srgbClr val="C00000">
                    <a:alpha val="54000"/>
                  </a:srgbClr>
                </a:solidFill>
                <a:latin typeface="Lato Thin" panose="020F0502020204030203" pitchFamily="34" charset="0"/>
                <a:cs typeface="Lato Thin" panose="020F0502020204030203" pitchFamily="34" charset="0"/>
              </a:rPr>
              <a:t>      __________________________</a:t>
            </a:r>
            <a:r>
              <a:rPr lang="ru-RU" sz="1693" b="1" spc="-4" dirty="0">
                <a:solidFill>
                  <a:srgbClr val="C00000"/>
                </a:solidFill>
                <a:latin typeface="Lato Thin" panose="020F0502020204030203" pitchFamily="34" charset="0"/>
                <a:cs typeface="Lato Thin" panose="020F0502020204030203" pitchFamily="34" charset="0"/>
              </a:rPr>
              <a:t>_</a:t>
            </a:r>
          </a:p>
          <a:p>
            <a:pPr marL="10749">
              <a:spcBef>
                <a:spcPts val="85"/>
              </a:spcBef>
            </a:pPr>
            <a:endParaRPr lang="ru-RU" sz="1693" b="1" spc="-4" dirty="0">
              <a:latin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798D5292-F1A2-9F64-EF2B-28823658AF74}"/>
              </a:ext>
            </a:extLst>
          </p:cNvPr>
          <p:cNvSpPr txBox="1"/>
          <p:nvPr/>
        </p:nvSpPr>
        <p:spPr>
          <a:xfrm>
            <a:off x="7532358" y="2293263"/>
            <a:ext cx="3258651" cy="3538679"/>
          </a:xfrm>
          <a:prstGeom prst="rect">
            <a:avLst/>
          </a:prstGeom>
          <a:ln w="19050">
            <a:solidFill>
              <a:schemeClr val="accent1">
                <a:lumMod val="75000"/>
                <a:alpha val="28000"/>
              </a:schemeClr>
            </a:solidFill>
          </a:ln>
          <a:effectLst/>
        </p:spPr>
        <p:txBody>
          <a:bodyPr vert="horz" wrap="square" lIns="0" tIns="10749" rIns="0" bIns="0" rtlCol="0">
            <a:spAutoFit/>
          </a:bodyPr>
          <a:lstStyle/>
          <a:p>
            <a:pPr marL="296499" indent="-285750" algn="ctr">
              <a:spcBef>
                <a:spcPts val="85"/>
              </a:spcBef>
              <a:buFont typeface="Arial" panose="020B0604020202020204" pitchFamily="34" charset="0"/>
              <a:buChar char="•"/>
            </a:pPr>
            <a:r>
              <a:rPr lang="ru-RU" sz="1693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Задания на переключение внимания:</a:t>
            </a:r>
          </a:p>
          <a:p>
            <a:pPr marL="397723" indent="-386974">
              <a:spcBef>
                <a:spcPts val="85"/>
              </a:spcBef>
              <a:buFont typeface="Wingdings" pitchFamily="2" charset="2"/>
              <a:buChar char="Ø"/>
            </a:pPr>
            <a:r>
              <a:rPr lang="ru-RU" sz="1693" b="1" spc="-4" dirty="0">
                <a:solidFill>
                  <a:schemeClr val="accent1">
                    <a:lumMod val="75000"/>
                    <a:alpha val="54000"/>
                  </a:schemeClr>
                </a:solidFill>
                <a:latin typeface="Lato Thin" panose="020F0502020204030203" pitchFamily="34" charset="0"/>
                <a:cs typeface="Lato Thin" panose="020F0502020204030203" pitchFamily="34" charset="0"/>
              </a:rPr>
              <a:t>___________________________</a:t>
            </a:r>
          </a:p>
          <a:p>
            <a:pPr marL="10749">
              <a:spcBef>
                <a:spcPts val="85"/>
              </a:spcBef>
            </a:pPr>
            <a:r>
              <a:rPr lang="ru-RU" sz="1693" b="1" spc="-4" dirty="0">
                <a:solidFill>
                  <a:schemeClr val="accent1">
                    <a:lumMod val="75000"/>
                    <a:alpha val="54000"/>
                  </a:schemeClr>
                </a:solidFill>
                <a:latin typeface="Lato Thin" panose="020F0502020204030203" pitchFamily="34" charset="0"/>
                <a:cs typeface="Lato Thin" panose="020F0502020204030203" pitchFamily="34" charset="0"/>
              </a:rPr>
              <a:t>       ___________________________</a:t>
            </a:r>
          </a:p>
          <a:p>
            <a:pPr marL="397723" indent="-386974">
              <a:spcBef>
                <a:spcPts val="85"/>
              </a:spcBef>
              <a:buFont typeface="Wingdings" pitchFamily="2" charset="2"/>
              <a:buChar char="Ø"/>
            </a:pPr>
            <a:r>
              <a:rPr lang="ru-RU" sz="1693" b="1" spc="-4" dirty="0">
                <a:solidFill>
                  <a:schemeClr val="accent1">
                    <a:lumMod val="75000"/>
                    <a:alpha val="54000"/>
                  </a:schemeClr>
                </a:solidFill>
                <a:latin typeface="Lato Thin" panose="020F0502020204030203" pitchFamily="34" charset="0"/>
                <a:cs typeface="Lato Thin" panose="020F0502020204030203" pitchFamily="34" charset="0"/>
              </a:rPr>
              <a:t>___________________________</a:t>
            </a:r>
          </a:p>
          <a:p>
            <a:pPr marL="10749">
              <a:spcBef>
                <a:spcPts val="85"/>
              </a:spcBef>
            </a:pPr>
            <a:r>
              <a:rPr lang="ru-RU" sz="1693" b="1" spc="-4" dirty="0">
                <a:solidFill>
                  <a:schemeClr val="accent1">
                    <a:lumMod val="75000"/>
                    <a:alpha val="54000"/>
                  </a:schemeClr>
                </a:solidFill>
                <a:latin typeface="Lato Thin" panose="020F0502020204030203" pitchFamily="34" charset="0"/>
                <a:cs typeface="Lato Thin" panose="020F0502020204030203" pitchFamily="34" charset="0"/>
              </a:rPr>
              <a:t>      ___________________________</a:t>
            </a:r>
          </a:p>
          <a:p>
            <a:pPr marL="397723" indent="-386974">
              <a:spcBef>
                <a:spcPts val="85"/>
              </a:spcBef>
              <a:buFont typeface="Wingdings" pitchFamily="2" charset="2"/>
              <a:buChar char="Ø"/>
            </a:pPr>
            <a:r>
              <a:rPr lang="ru-RU" sz="1693" b="1" spc="-4" dirty="0">
                <a:solidFill>
                  <a:schemeClr val="accent1">
                    <a:lumMod val="75000"/>
                    <a:alpha val="54000"/>
                  </a:schemeClr>
                </a:solidFill>
                <a:latin typeface="Lato Thin" panose="020F0502020204030203" pitchFamily="34" charset="0"/>
                <a:cs typeface="Lato Thin" panose="020F0502020204030203" pitchFamily="34" charset="0"/>
              </a:rPr>
              <a:t>___________________________</a:t>
            </a:r>
          </a:p>
          <a:p>
            <a:pPr marL="10749">
              <a:spcBef>
                <a:spcPts val="85"/>
              </a:spcBef>
            </a:pPr>
            <a:r>
              <a:rPr lang="ru-RU" sz="1693" b="1" spc="-4" dirty="0">
                <a:solidFill>
                  <a:schemeClr val="accent1">
                    <a:lumMod val="75000"/>
                    <a:alpha val="54000"/>
                  </a:schemeClr>
                </a:solidFill>
                <a:latin typeface="Lato Thin" panose="020F0502020204030203" pitchFamily="34" charset="0"/>
                <a:cs typeface="Lato Thin" panose="020F0502020204030203" pitchFamily="34" charset="0"/>
              </a:rPr>
              <a:t>      ___________________________</a:t>
            </a:r>
          </a:p>
          <a:p>
            <a:pPr marL="397723" indent="-386974">
              <a:spcBef>
                <a:spcPts val="85"/>
              </a:spcBef>
              <a:buFont typeface="Wingdings" pitchFamily="2" charset="2"/>
              <a:buChar char="Ø"/>
            </a:pPr>
            <a:r>
              <a:rPr lang="ru-RU" sz="1693" b="1" spc="-4" dirty="0">
                <a:solidFill>
                  <a:schemeClr val="accent1">
                    <a:lumMod val="75000"/>
                    <a:alpha val="54000"/>
                  </a:schemeClr>
                </a:solidFill>
                <a:latin typeface="Lato Thin" panose="020F0502020204030203" pitchFamily="34" charset="0"/>
                <a:cs typeface="Lato Thin" panose="020F0502020204030203" pitchFamily="34" charset="0"/>
              </a:rPr>
              <a:t>___________________________</a:t>
            </a:r>
          </a:p>
          <a:p>
            <a:pPr marL="10749">
              <a:spcBef>
                <a:spcPts val="85"/>
              </a:spcBef>
            </a:pPr>
            <a:r>
              <a:rPr lang="ru-RU" sz="1693" b="1" spc="-4" dirty="0">
                <a:solidFill>
                  <a:schemeClr val="accent1">
                    <a:lumMod val="75000"/>
                    <a:alpha val="54000"/>
                  </a:schemeClr>
                </a:solidFill>
                <a:latin typeface="Lato Thin" panose="020F0502020204030203" pitchFamily="34" charset="0"/>
                <a:cs typeface="Lato Thin" panose="020F0502020204030203" pitchFamily="34" charset="0"/>
              </a:rPr>
              <a:t>      ___________________________</a:t>
            </a:r>
          </a:p>
          <a:p>
            <a:pPr marL="397723" indent="-386974">
              <a:spcBef>
                <a:spcPts val="85"/>
              </a:spcBef>
              <a:buFont typeface="Wingdings" pitchFamily="2" charset="2"/>
              <a:buChar char="Ø"/>
            </a:pPr>
            <a:r>
              <a:rPr lang="ru-RU" sz="1693" b="1" spc="-4" dirty="0">
                <a:solidFill>
                  <a:schemeClr val="accent1">
                    <a:lumMod val="75000"/>
                    <a:alpha val="54000"/>
                  </a:schemeClr>
                </a:solidFill>
                <a:latin typeface="Lato Thin" panose="020F0502020204030203" pitchFamily="34" charset="0"/>
                <a:cs typeface="Lato Thin" panose="020F0502020204030203" pitchFamily="34" charset="0"/>
              </a:rPr>
              <a:t>___________________________</a:t>
            </a:r>
          </a:p>
          <a:p>
            <a:pPr marL="10749">
              <a:spcBef>
                <a:spcPts val="85"/>
              </a:spcBef>
            </a:pPr>
            <a:r>
              <a:rPr lang="ru-RU" sz="1693" b="1" spc="-4" dirty="0">
                <a:solidFill>
                  <a:schemeClr val="accent1">
                    <a:lumMod val="75000"/>
                    <a:alpha val="54000"/>
                  </a:schemeClr>
                </a:solidFill>
                <a:latin typeface="Lato Thin" panose="020F0502020204030203" pitchFamily="34" charset="0"/>
                <a:cs typeface="Lato Thin" panose="020F0502020204030203" pitchFamily="34" charset="0"/>
              </a:rPr>
              <a:t>      __________________________</a:t>
            </a:r>
            <a:r>
              <a:rPr lang="ru-RU" sz="1693" b="1" spc="-4" dirty="0">
                <a:solidFill>
                  <a:schemeClr val="accent1">
                    <a:lumMod val="75000"/>
                  </a:schemeClr>
                </a:solidFill>
                <a:latin typeface="Lato Thin" panose="020F0502020204030203" pitchFamily="34" charset="0"/>
                <a:cs typeface="Lato Thin" panose="020F0502020204030203" pitchFamily="34" charset="0"/>
              </a:rPr>
              <a:t>_</a:t>
            </a:r>
          </a:p>
          <a:p>
            <a:pPr marL="10749">
              <a:spcBef>
                <a:spcPts val="85"/>
              </a:spcBef>
            </a:pPr>
            <a:endParaRPr lang="ru-RU" sz="1693" b="1" spc="-4" dirty="0">
              <a:latin typeface="Lato Thin" panose="020F0502020204030203" pitchFamily="34" charset="0"/>
              <a:cs typeface="Lato Thin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0423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3506E6-1AB0-6FFE-FA33-85B3D166E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8956FD1-BFF4-C9E1-253D-82835F57E1E1}"/>
              </a:ext>
            </a:extLst>
          </p:cNvPr>
          <p:cNvSpPr txBox="1"/>
          <p:nvPr/>
        </p:nvSpPr>
        <p:spPr>
          <a:xfrm>
            <a:off x="3326130" y="8022908"/>
            <a:ext cx="3794760" cy="11695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1. </a:t>
            </a:r>
            <a:r>
              <a:rPr lang="en-US" sz="2000" b="1" dirty="0"/>
              <a:t>POSITIVE </a:t>
            </a:r>
            <a:r>
              <a:rPr lang="en-US" sz="2000" dirty="0"/>
              <a:t>(</a:t>
            </a:r>
            <a:r>
              <a:rPr lang="ru-RU" sz="2000" dirty="0"/>
              <a:t>позитивное восприятие) - гармонизация эмоций и процессов мышления, повышение уровня самоконтроля. </a:t>
            </a:r>
          </a:p>
          <a:p>
            <a:r>
              <a:rPr lang="ru-RU" sz="2000" dirty="0"/>
              <a:t>      </a:t>
            </a:r>
          </a:p>
          <a:p>
            <a:r>
              <a:rPr lang="ru-RU" sz="2000" dirty="0"/>
              <a:t>       КОГДА? Перед контрольной, перед принятием важного решения, для</a:t>
            </a:r>
          </a:p>
          <a:p>
            <a:r>
              <a:rPr lang="ru-RU" sz="2000" dirty="0"/>
              <a:t>       лучшего понимания чужой точки зрения. </a:t>
            </a:r>
          </a:p>
          <a:p>
            <a:endParaRPr lang="ru-RU" sz="2000" dirty="0"/>
          </a:p>
          <a:p>
            <a:r>
              <a:rPr lang="ru-RU" sz="2000" dirty="0"/>
              <a:t>2. </a:t>
            </a:r>
            <a:r>
              <a:rPr lang="en-US" sz="2000" b="1" dirty="0"/>
              <a:t>ACTIVE</a:t>
            </a:r>
            <a:r>
              <a:rPr lang="en-US" sz="2000" dirty="0"/>
              <a:t> (</a:t>
            </a:r>
            <a:r>
              <a:rPr lang="ru-RU" sz="2000" dirty="0"/>
              <a:t>активность) – интеграция работы полушарий мозга . </a:t>
            </a:r>
          </a:p>
          <a:p>
            <a:r>
              <a:rPr lang="ru-RU" sz="2000" dirty="0"/>
              <a:t>       КОГДА? При чтении, письме, усвоении новой информации. </a:t>
            </a:r>
          </a:p>
          <a:p>
            <a:endParaRPr lang="ru-RU" sz="2000" dirty="0"/>
          </a:p>
          <a:p>
            <a:pPr marL="342900" indent="-342900">
              <a:buAutoNum type="arabicPeriod" startAt="3"/>
            </a:pPr>
            <a:r>
              <a:rPr lang="en-US" sz="2000" b="1" dirty="0"/>
              <a:t>CLEAR</a:t>
            </a:r>
            <a:r>
              <a:rPr lang="en-US" sz="2000" dirty="0"/>
              <a:t> </a:t>
            </a:r>
            <a:r>
              <a:rPr lang="ru-RU" sz="2000" dirty="0"/>
              <a:t>(ясность) – обогащение кислородом клеток головного мозга. </a:t>
            </a:r>
          </a:p>
          <a:p>
            <a:r>
              <a:rPr lang="ru-RU" sz="2000" dirty="0"/>
              <a:t>      КОГДА? Включение перед любым видом деятельности, снятие</a:t>
            </a:r>
          </a:p>
          <a:p>
            <a:r>
              <a:rPr lang="ru-RU" sz="2000" dirty="0"/>
              <a:t>      напряжения  (особенно для легковозбудимых и гиперактивных)</a:t>
            </a:r>
          </a:p>
          <a:p>
            <a:endParaRPr lang="ru-RU" sz="2000" dirty="0"/>
          </a:p>
          <a:p>
            <a:r>
              <a:rPr lang="ru-RU" sz="2000" dirty="0"/>
              <a:t>4. </a:t>
            </a:r>
            <a:r>
              <a:rPr lang="en-US" sz="2000" b="1" dirty="0"/>
              <a:t>ENERGETIC </a:t>
            </a:r>
            <a:r>
              <a:rPr lang="ru-RU" sz="2000" dirty="0"/>
              <a:t>(энергия) – запуск всех процессов в организме. </a:t>
            </a:r>
          </a:p>
          <a:p>
            <a:r>
              <a:rPr lang="ru-RU" sz="2000" dirty="0"/>
              <a:t>      КОГДА? перед началом деятельности, в ситуации возможного стресса. </a:t>
            </a:r>
          </a:p>
          <a:p>
            <a:endParaRPr lang="ru-RU" sz="2000" dirty="0"/>
          </a:p>
          <a:p>
            <a:pPr marL="342900" indent="-342900">
              <a:buAutoNum type="arabicPeriod"/>
            </a:pPr>
            <a:endParaRPr lang="ru-RU" sz="2000" dirty="0"/>
          </a:p>
          <a:p>
            <a:pPr marL="342900" indent="-342900"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endParaRPr lang="ru-RU" dirty="0"/>
          </a:p>
          <a:p>
            <a:r>
              <a:rPr lang="ru-RU" dirty="0"/>
              <a:t>  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1CE69F40-5FB8-8494-2ED2-2CAD0C5CB1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5" t="12524" b="8472"/>
          <a:stretch>
            <a:fillRect/>
          </a:stretch>
        </p:blipFill>
        <p:spPr bwMode="auto">
          <a:xfrm>
            <a:off x="267025" y="1252885"/>
            <a:ext cx="5261019" cy="435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Изображение выглядит как текст, программное обеспечение, Значок на компьютере, веб-страниц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4CBA71D-EF71-A769-D292-3C3946C729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703" t="31713" r="32703" b="13600"/>
          <a:stretch>
            <a:fillRect/>
          </a:stretch>
        </p:blipFill>
        <p:spPr>
          <a:xfrm>
            <a:off x="6193090" y="1252885"/>
            <a:ext cx="5271200" cy="443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154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B57AFF5C-83E1-7C9B-E9AB-3DAD9FD5CB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978" b="7213"/>
          <a:stretch/>
        </p:blipFill>
        <p:spPr>
          <a:xfrm>
            <a:off x="455998" y="1199833"/>
            <a:ext cx="3950199" cy="4908550"/>
          </a:xfrm>
          <a:prstGeom prst="rect">
            <a:avLst/>
          </a:prstGeom>
        </p:spPr>
      </p:pic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CC8238A9-39BC-CA49-4AC0-B547DB5B06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33"/>
          <a:stretch>
            <a:fillRect/>
          </a:stretch>
        </p:blipFill>
        <p:spPr bwMode="auto">
          <a:xfrm>
            <a:off x="4951627" y="1556703"/>
            <a:ext cx="6363756" cy="419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9228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page2image384">
            <a:extLst>
              <a:ext uri="{FF2B5EF4-FFF2-40B4-BE49-F238E27FC236}">
                <a16:creationId xmlns:a16="http://schemas.microsoft.com/office/drawing/2014/main" id="{6A59092C-D510-DC3D-43AF-D1D98592A9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" r="5191" b="3437"/>
          <a:stretch/>
        </p:blipFill>
        <p:spPr bwMode="auto">
          <a:xfrm>
            <a:off x="626512" y="1288403"/>
            <a:ext cx="4985618" cy="461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4">
            <a:extLst>
              <a:ext uri="{FF2B5EF4-FFF2-40B4-BE49-F238E27FC236}">
                <a16:creationId xmlns:a16="http://schemas.microsoft.com/office/drawing/2014/main" id="{17D542CD-1402-8A70-68FF-7E1A740FCC6D}"/>
              </a:ext>
            </a:extLst>
          </p:cNvPr>
          <p:cNvSpPr txBox="1"/>
          <p:nvPr/>
        </p:nvSpPr>
        <p:spPr>
          <a:xfrm>
            <a:off x="6236972" y="1391273"/>
            <a:ext cx="4712967" cy="3278159"/>
          </a:xfrm>
          <a:prstGeom prst="rect">
            <a:avLst/>
          </a:prstGeom>
          <a:ln w="19050">
            <a:solidFill>
              <a:srgbClr val="C00000">
                <a:alpha val="28000"/>
              </a:srgbClr>
            </a:solidFill>
          </a:ln>
          <a:effectLst/>
        </p:spPr>
        <p:txBody>
          <a:bodyPr vert="horz" wrap="square" lIns="0" tIns="10749" rIns="0" bIns="0" rtlCol="0">
            <a:spAutoFit/>
          </a:bodyPr>
          <a:lstStyle/>
          <a:p>
            <a:pPr marL="296499" indent="-285750" algn="ctr">
              <a:spcBef>
                <a:spcPts val="85"/>
              </a:spcBef>
              <a:buFont typeface="Arial" panose="020B0604020202020204" pitchFamily="34" charset="0"/>
              <a:buChar char="•"/>
            </a:pPr>
            <a:r>
              <a:rPr lang="ru-RU" sz="1693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Способы и приемы самоорганизации: </a:t>
            </a:r>
          </a:p>
          <a:p>
            <a:pPr marL="397723" indent="-386974">
              <a:spcBef>
                <a:spcPts val="85"/>
              </a:spcBef>
              <a:buFont typeface="Wingdings" pitchFamily="2" charset="2"/>
              <a:buChar char="Ø"/>
            </a:pPr>
            <a:r>
              <a:rPr lang="ru-RU" sz="1693" b="1" spc="-4" dirty="0">
                <a:solidFill>
                  <a:srgbClr val="C00000">
                    <a:alpha val="54000"/>
                  </a:srgbClr>
                </a:solidFill>
                <a:latin typeface="Lato Thin" panose="020F0502020204030203" pitchFamily="34" charset="0"/>
                <a:cs typeface="Lato Thin" panose="020F0502020204030203" pitchFamily="34" charset="0"/>
              </a:rPr>
              <a:t>___________________________</a:t>
            </a:r>
          </a:p>
          <a:p>
            <a:pPr marL="10749">
              <a:spcBef>
                <a:spcPts val="85"/>
              </a:spcBef>
            </a:pPr>
            <a:r>
              <a:rPr lang="ru-RU" sz="1693" b="1" spc="-4" dirty="0">
                <a:solidFill>
                  <a:srgbClr val="C00000">
                    <a:alpha val="54000"/>
                  </a:srgbClr>
                </a:solidFill>
                <a:latin typeface="Lato Thin" panose="020F0502020204030203" pitchFamily="34" charset="0"/>
                <a:cs typeface="Lato Thin" panose="020F0502020204030203" pitchFamily="34" charset="0"/>
              </a:rPr>
              <a:t>       ___________________________</a:t>
            </a:r>
          </a:p>
          <a:p>
            <a:pPr marL="397723" indent="-386974">
              <a:spcBef>
                <a:spcPts val="85"/>
              </a:spcBef>
              <a:buFont typeface="Wingdings" pitchFamily="2" charset="2"/>
              <a:buChar char="Ø"/>
            </a:pPr>
            <a:r>
              <a:rPr lang="ru-RU" sz="1693" b="1" spc="-4" dirty="0">
                <a:solidFill>
                  <a:srgbClr val="C00000">
                    <a:alpha val="54000"/>
                  </a:srgbClr>
                </a:solidFill>
                <a:latin typeface="Lato Thin" panose="020F0502020204030203" pitchFamily="34" charset="0"/>
                <a:cs typeface="Lato Thin" panose="020F0502020204030203" pitchFamily="34" charset="0"/>
              </a:rPr>
              <a:t>___________________________</a:t>
            </a:r>
          </a:p>
          <a:p>
            <a:pPr marL="10749">
              <a:spcBef>
                <a:spcPts val="85"/>
              </a:spcBef>
            </a:pPr>
            <a:r>
              <a:rPr lang="ru-RU" sz="1693" b="1" spc="-4" dirty="0">
                <a:solidFill>
                  <a:srgbClr val="C00000">
                    <a:alpha val="54000"/>
                  </a:srgbClr>
                </a:solidFill>
                <a:latin typeface="Lato Thin" panose="020F0502020204030203" pitchFamily="34" charset="0"/>
                <a:cs typeface="Lato Thin" panose="020F0502020204030203" pitchFamily="34" charset="0"/>
              </a:rPr>
              <a:t>      ___________________________</a:t>
            </a:r>
          </a:p>
          <a:p>
            <a:pPr marL="397723" indent="-386974">
              <a:spcBef>
                <a:spcPts val="85"/>
              </a:spcBef>
              <a:buFont typeface="Wingdings" pitchFamily="2" charset="2"/>
              <a:buChar char="Ø"/>
            </a:pPr>
            <a:r>
              <a:rPr lang="ru-RU" sz="1693" b="1" spc="-4" dirty="0">
                <a:solidFill>
                  <a:srgbClr val="C00000">
                    <a:alpha val="54000"/>
                  </a:srgbClr>
                </a:solidFill>
                <a:latin typeface="Lato Thin" panose="020F0502020204030203" pitchFamily="34" charset="0"/>
                <a:cs typeface="Lato Thin" panose="020F0502020204030203" pitchFamily="34" charset="0"/>
              </a:rPr>
              <a:t>___________________________</a:t>
            </a:r>
          </a:p>
          <a:p>
            <a:pPr marL="10749">
              <a:spcBef>
                <a:spcPts val="85"/>
              </a:spcBef>
            </a:pPr>
            <a:r>
              <a:rPr lang="ru-RU" sz="1693" b="1" spc="-4" dirty="0">
                <a:solidFill>
                  <a:srgbClr val="C00000">
                    <a:alpha val="54000"/>
                  </a:srgbClr>
                </a:solidFill>
                <a:latin typeface="Lato Thin" panose="020F0502020204030203" pitchFamily="34" charset="0"/>
                <a:cs typeface="Lato Thin" panose="020F0502020204030203" pitchFamily="34" charset="0"/>
              </a:rPr>
              <a:t>      ___________________________</a:t>
            </a:r>
          </a:p>
          <a:p>
            <a:pPr marL="397723" indent="-386974">
              <a:spcBef>
                <a:spcPts val="85"/>
              </a:spcBef>
              <a:buFont typeface="Wingdings" pitchFamily="2" charset="2"/>
              <a:buChar char="Ø"/>
            </a:pPr>
            <a:r>
              <a:rPr lang="ru-RU" sz="1693" b="1" spc="-4" dirty="0">
                <a:solidFill>
                  <a:srgbClr val="C00000">
                    <a:alpha val="54000"/>
                  </a:srgbClr>
                </a:solidFill>
                <a:latin typeface="Lato Thin" panose="020F0502020204030203" pitchFamily="34" charset="0"/>
                <a:cs typeface="Lato Thin" panose="020F0502020204030203" pitchFamily="34" charset="0"/>
              </a:rPr>
              <a:t>___________________________</a:t>
            </a:r>
          </a:p>
          <a:p>
            <a:pPr marL="10749">
              <a:spcBef>
                <a:spcPts val="85"/>
              </a:spcBef>
            </a:pPr>
            <a:r>
              <a:rPr lang="ru-RU" sz="1693" b="1" spc="-4" dirty="0">
                <a:solidFill>
                  <a:srgbClr val="C00000">
                    <a:alpha val="54000"/>
                  </a:srgbClr>
                </a:solidFill>
                <a:latin typeface="Lato Thin" panose="020F0502020204030203" pitchFamily="34" charset="0"/>
                <a:cs typeface="Lato Thin" panose="020F0502020204030203" pitchFamily="34" charset="0"/>
              </a:rPr>
              <a:t>      ___________________________</a:t>
            </a:r>
          </a:p>
          <a:p>
            <a:pPr marL="397723" indent="-386974">
              <a:spcBef>
                <a:spcPts val="85"/>
              </a:spcBef>
              <a:buFont typeface="Wingdings" pitchFamily="2" charset="2"/>
              <a:buChar char="Ø"/>
            </a:pPr>
            <a:r>
              <a:rPr lang="ru-RU" sz="1693" b="1" spc="-4" dirty="0">
                <a:solidFill>
                  <a:srgbClr val="C00000">
                    <a:alpha val="54000"/>
                  </a:srgbClr>
                </a:solidFill>
                <a:latin typeface="Lato Thin" panose="020F0502020204030203" pitchFamily="34" charset="0"/>
                <a:cs typeface="Lato Thin" panose="020F0502020204030203" pitchFamily="34" charset="0"/>
              </a:rPr>
              <a:t>___________________________</a:t>
            </a:r>
          </a:p>
          <a:p>
            <a:pPr marL="10749">
              <a:spcBef>
                <a:spcPts val="85"/>
              </a:spcBef>
            </a:pPr>
            <a:r>
              <a:rPr lang="ru-RU" sz="1693" b="1" spc="-4" dirty="0">
                <a:solidFill>
                  <a:srgbClr val="C00000">
                    <a:alpha val="54000"/>
                  </a:srgbClr>
                </a:solidFill>
                <a:latin typeface="Lato Thin" panose="020F0502020204030203" pitchFamily="34" charset="0"/>
                <a:cs typeface="Lato Thin" panose="020F0502020204030203" pitchFamily="34" charset="0"/>
              </a:rPr>
              <a:t>      __________________________</a:t>
            </a:r>
            <a:r>
              <a:rPr lang="ru-RU" sz="1693" b="1" spc="-4" dirty="0">
                <a:solidFill>
                  <a:srgbClr val="C00000"/>
                </a:solidFill>
                <a:latin typeface="Lato Thin" panose="020F0502020204030203" pitchFamily="34" charset="0"/>
                <a:cs typeface="Lato Thin" panose="020F0502020204030203" pitchFamily="34" charset="0"/>
              </a:rPr>
              <a:t>_</a:t>
            </a:r>
          </a:p>
          <a:p>
            <a:pPr marL="10749">
              <a:spcBef>
                <a:spcPts val="85"/>
              </a:spcBef>
            </a:pPr>
            <a:endParaRPr lang="ru-RU" sz="1693" b="1" spc="-4" dirty="0">
              <a:latin typeface="Lato Thin" panose="020F0502020204030203" pitchFamily="34" charset="0"/>
              <a:cs typeface="Lato Thin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9052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2078" y="2097741"/>
            <a:ext cx="9467844" cy="148140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solidFill>
                  <a:srgbClr val="373C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«Адаптация первоклассников в условиях ускоренной программы: четыре критические точки года и сопровождение психолога»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096000" y="4226763"/>
            <a:ext cx="5351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73C59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Плотникова Екатерина Александровна, </a:t>
            </a:r>
          </a:p>
          <a:p>
            <a:r>
              <a:rPr lang="ru-RU" dirty="0">
                <a:solidFill>
                  <a:srgbClr val="373C59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педагог-психолог МБОУ Наро-Фоминская СОШ № 4 с УИОП</a:t>
            </a:r>
            <a:r>
              <a:rPr lang="en-US" dirty="0">
                <a:solidFill>
                  <a:srgbClr val="373C59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373C59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им. В.В. Завадского</a:t>
            </a:r>
            <a:endParaRPr lang="ru-RU" dirty="0">
              <a:solidFill>
                <a:srgbClr val="373C59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1298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sp>
        <p:nvSpPr>
          <p:cNvPr id="2" name="Rectangle 60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51793" y="1003032"/>
            <a:ext cx="109255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373C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Риски и маркеры адаптации </a:t>
            </a: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732" y="1837300"/>
            <a:ext cx="8390569" cy="3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531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sp>
        <p:nvSpPr>
          <p:cNvPr id="2" name="Прямоугольник 1"/>
          <p:cNvSpPr/>
          <p:nvPr/>
        </p:nvSpPr>
        <p:spPr>
          <a:xfrm>
            <a:off x="216131" y="1349405"/>
            <a:ext cx="11783803" cy="4165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50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373C5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 ускоренная программа повышает риски адаптации? </a:t>
            </a:r>
          </a:p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ru-RU" sz="2400" dirty="0">
                <a:solidFill>
                  <a:srgbClr val="373C5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Высокий темп и ранняя </a:t>
            </a:r>
            <a:r>
              <a:rPr lang="ru-RU" sz="2400" dirty="0" err="1">
                <a:solidFill>
                  <a:srgbClr val="373C5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оценочность</a:t>
            </a:r>
            <a:r>
              <a:rPr lang="ru-RU" sz="2400" dirty="0">
                <a:solidFill>
                  <a:srgbClr val="373C5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увеличивают нагрузку на </a:t>
            </a:r>
            <a:r>
              <a:rPr lang="ru-RU" sz="2400" dirty="0" err="1">
                <a:solidFill>
                  <a:srgbClr val="373C5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саморегуляцию</a:t>
            </a:r>
            <a:r>
              <a:rPr lang="ru-RU" sz="2400" dirty="0">
                <a:solidFill>
                  <a:srgbClr val="373C5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ребёнка. Быстрое введение правил и требования к произвольности (внимание, переключение, самоконтроль) сокращают время на мягкий вход и повышают риск утомления и тревожности. Что сказать: трудности чаще связаны не с «способностями», а с перегрузкой </a:t>
            </a:r>
            <a:r>
              <a:rPr lang="ru-RU" sz="2400" dirty="0" err="1">
                <a:solidFill>
                  <a:srgbClr val="373C5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саморегуляции</a:t>
            </a:r>
            <a:r>
              <a:rPr lang="ru-RU" sz="2400" dirty="0">
                <a:solidFill>
                  <a:srgbClr val="373C5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страхом «не успею/ошибусь» — поэтому важна поддержка и ранняя профилактика.</a:t>
            </a:r>
          </a:p>
        </p:txBody>
      </p:sp>
    </p:spTree>
    <p:extLst>
      <p:ext uri="{BB962C8B-B14F-4D97-AF65-F5344CB8AC3E}">
        <p14:creationId xmlns:p14="http://schemas.microsoft.com/office/powerpoint/2010/main" val="3107557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sp>
        <p:nvSpPr>
          <p:cNvPr id="5" name="Прямоугольник 4"/>
          <p:cNvSpPr/>
          <p:nvPr/>
        </p:nvSpPr>
        <p:spPr>
          <a:xfrm>
            <a:off x="512053" y="1573658"/>
            <a:ext cx="771754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Эмоциональные: тревожность, плаксивость, страх ответа у доски.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Поведенческие: избегание, протест, заторможенность или </a:t>
            </a:r>
            <a:r>
              <a:rPr lang="ru-RU" sz="2800" dirty="0" err="1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гиперактивность</a:t>
            </a:r>
            <a:r>
              <a:rPr lang="ru-RU" sz="2800" dirty="0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Учебно‑регуляторные: не удерживает инструкцию, быстро «сдаётся», ошибки из‑за спешки.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Соматические: утомляемость, головные боли, боли в животе, частые пропуски занятий.</a:t>
            </a:r>
          </a:p>
        </p:txBody>
      </p:sp>
      <p:pic>
        <p:nvPicPr>
          <p:cNvPr id="6146" name="Picture 2" descr="https://sun9-80.userapi.com/impg/IaZjKHumpGR8biJYnM-92go8AO2VQZ9tFl4zuA/v5BqXfqbjg0.jpg?size=1229x1280&amp;quality=95&amp;sign=9aa120b18b0688ac62359f7908bf19b1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9" t="3600" r="15036"/>
          <a:stretch/>
        </p:blipFill>
        <p:spPr bwMode="auto">
          <a:xfrm>
            <a:off x="8781664" y="1424764"/>
            <a:ext cx="2981195" cy="409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363223" y="477832"/>
            <a:ext cx="574234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373C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Маркеры трудной адаптации </a:t>
            </a:r>
          </a:p>
          <a:p>
            <a:pPr algn="ctr"/>
            <a:r>
              <a:rPr lang="ru-RU" sz="3200" b="1" dirty="0">
                <a:solidFill>
                  <a:srgbClr val="373C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(что видим в классе)</a:t>
            </a:r>
          </a:p>
        </p:txBody>
      </p:sp>
    </p:spTree>
    <p:extLst>
      <p:ext uri="{BB962C8B-B14F-4D97-AF65-F5344CB8AC3E}">
        <p14:creationId xmlns:p14="http://schemas.microsoft.com/office/powerpoint/2010/main" val="3824865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13E646-073F-2498-B6FA-5D6DF6BC4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166" y="1158479"/>
            <a:ext cx="8054923" cy="706438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dirty="0"/>
              <a:t>Какие  </a:t>
            </a:r>
            <a:r>
              <a:rPr lang="ru-RU" sz="4900" b="1" dirty="0">
                <a:solidFill>
                  <a:schemeClr val="accent5">
                    <a:lumMod val="75000"/>
                  </a:schemeClr>
                </a:solidFill>
              </a:rPr>
              <a:t>вызовы</a:t>
            </a:r>
            <a:r>
              <a:rPr lang="ru-RU" dirty="0"/>
              <a:t>    и   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задачи</a:t>
            </a:r>
            <a:r>
              <a:rPr lang="ru-RU" dirty="0"/>
              <a:t> стоят </a:t>
            </a:r>
            <a:r>
              <a:rPr lang="ru-RU" sz="3600" dirty="0"/>
              <a:t>сегодня перед учителем начальных классов?</a:t>
            </a:r>
            <a:br>
              <a:rPr lang="ru-RU" sz="3600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DD8043-3119-C04D-82D3-EA0C1CF42EE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192338" y="993776"/>
            <a:ext cx="7859712" cy="5205413"/>
          </a:xfrm>
        </p:spPr>
        <p:txBody>
          <a:bodyPr/>
          <a:lstStyle/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/>
          </a:p>
          <a:p>
            <a:pPr marL="0" indent="0">
              <a:buNone/>
              <a:defRPr/>
            </a:pPr>
            <a:endParaRPr lang="ru-RU" dirty="0"/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D7EB463-FF7E-77BB-CFDF-8349DB9F0FF6}"/>
              </a:ext>
            </a:extLst>
          </p:cNvPr>
          <p:cNvSpPr/>
          <p:nvPr/>
        </p:nvSpPr>
        <p:spPr>
          <a:xfrm>
            <a:off x="1248697" y="2130426"/>
            <a:ext cx="3982116" cy="93662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/>
              <a:t>Незаинтересованность родителей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9C9FAB1-17DF-5496-F3F4-A71385BDEFB5}"/>
              </a:ext>
            </a:extLst>
          </p:cNvPr>
          <p:cNvSpPr/>
          <p:nvPr/>
        </p:nvSpPr>
        <p:spPr>
          <a:xfrm>
            <a:off x="6816725" y="2080023"/>
            <a:ext cx="4500204" cy="93662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/>
              <a:t>Вовлечь тех родителей, кто не проявляет интереса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E9045FD-D0FE-2DAD-2926-5EC3EC1E7DD6}"/>
              </a:ext>
            </a:extLst>
          </p:cNvPr>
          <p:cNvSpPr/>
          <p:nvPr/>
        </p:nvSpPr>
        <p:spPr>
          <a:xfrm>
            <a:off x="1248698" y="3353364"/>
            <a:ext cx="3983704" cy="825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/>
              <a:t>Высокая активность родителей и требовательность</a:t>
            </a:r>
            <a:endParaRPr lang="ru-RU" sz="2400" b="1" dirty="0"/>
          </a:p>
        </p:txBody>
      </p:sp>
      <p:sp>
        <p:nvSpPr>
          <p:cNvPr id="11" name="Стрелка вправо 10">
            <a:extLst>
              <a:ext uri="{FF2B5EF4-FFF2-40B4-BE49-F238E27FC236}">
                <a16:creationId xmlns:a16="http://schemas.microsoft.com/office/drawing/2014/main" id="{E15CA861-E744-C599-7465-C2AD08944DCD}"/>
              </a:ext>
            </a:extLst>
          </p:cNvPr>
          <p:cNvSpPr/>
          <p:nvPr/>
        </p:nvSpPr>
        <p:spPr>
          <a:xfrm>
            <a:off x="5448301" y="3536748"/>
            <a:ext cx="1152525" cy="431800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B8495F1-A8D7-39E5-6D9D-A8A91E0F6E74}"/>
              </a:ext>
            </a:extLst>
          </p:cNvPr>
          <p:cNvSpPr/>
          <p:nvPr/>
        </p:nvSpPr>
        <p:spPr>
          <a:xfrm>
            <a:off x="6816725" y="3281926"/>
            <a:ext cx="4500204" cy="8969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/>
              <a:t>Направить активность родителей в мирное русло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1A46D42-0A6E-0AFB-220C-D65CD3B87728}"/>
              </a:ext>
            </a:extLst>
          </p:cNvPr>
          <p:cNvSpPr/>
          <p:nvPr/>
        </p:nvSpPr>
        <p:spPr>
          <a:xfrm>
            <a:off x="1239173" y="4441720"/>
            <a:ext cx="3983704" cy="11921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/>
              <a:t>Большой разрыв в запросах и представлениях родителей</a:t>
            </a:r>
          </a:p>
        </p:txBody>
      </p:sp>
      <p:sp>
        <p:nvSpPr>
          <p:cNvPr id="14" name="Стрелка вправо 13">
            <a:extLst>
              <a:ext uri="{FF2B5EF4-FFF2-40B4-BE49-F238E27FC236}">
                <a16:creationId xmlns:a16="http://schemas.microsoft.com/office/drawing/2014/main" id="{EFE00E45-A367-1F4E-C270-FBAF46BC4625}"/>
              </a:ext>
            </a:extLst>
          </p:cNvPr>
          <p:cNvSpPr/>
          <p:nvPr/>
        </p:nvSpPr>
        <p:spPr>
          <a:xfrm>
            <a:off x="5448300" y="4755175"/>
            <a:ext cx="1152525" cy="431800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7C636B2-729B-66EB-05E4-B259B26C69CD}"/>
              </a:ext>
            </a:extLst>
          </p:cNvPr>
          <p:cNvSpPr/>
          <p:nvPr/>
        </p:nvSpPr>
        <p:spPr>
          <a:xfrm>
            <a:off x="6831012" y="4431889"/>
            <a:ext cx="4471629" cy="11921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/>
              <a:t>Со-настраивать родителей, модерировать чаты, помогать находить компромиссы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0045D2C-BF37-5DD7-BD4C-DE15D5743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0292" y="2340012"/>
            <a:ext cx="1170533" cy="4694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  <p:bldP spid="9" grpId="0" animBg="1"/>
      <p:bldP spid="10" grpId="0" build="allAtOnce" animBg="1"/>
      <p:bldP spid="11" grpId="0" animBg="1"/>
      <p:bldP spid="12" grpId="0" animBg="1"/>
      <p:bldP spid="13" grpId="0" build="allAtOnce" animBg="1"/>
      <p:bldP spid="14" grpId="0" animBg="1"/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sp>
        <p:nvSpPr>
          <p:cNvPr id="5" name="Прямоугольник 4"/>
          <p:cNvSpPr/>
          <p:nvPr/>
        </p:nvSpPr>
        <p:spPr>
          <a:xfrm>
            <a:off x="3570563" y="1870985"/>
            <a:ext cx="771754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тревожности и страха ошибки.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мотивации и уверенности «я справляюсь».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800" dirty="0" err="1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саморегуляции</a:t>
            </a:r>
            <a:r>
              <a:rPr lang="ru-RU" sz="2800" dirty="0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пауза, план, самопроверка, просьба о помощи.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Согласование требований между школой и семьёй.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ресурса ребёнка к концу года.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12283" y="475282"/>
            <a:ext cx="468474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373C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Цели психологического </a:t>
            </a:r>
          </a:p>
          <a:p>
            <a:pPr algn="ctr"/>
            <a:r>
              <a:rPr lang="ru-RU" sz="3200" b="1" dirty="0">
                <a:solidFill>
                  <a:srgbClr val="373C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сопровождения</a:t>
            </a:r>
          </a:p>
          <a:p>
            <a:pPr algn="ctr"/>
            <a:endParaRPr lang="ru-RU" sz="3200" b="1" dirty="0">
              <a:solidFill>
                <a:srgbClr val="373C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s://sun9-23.userapi.com/impg/B8cMh78ux0JBxoD2w5qEdJdSzlNoTvMgNbQgUw/hbiw02L80VM.jpg?size=1280x956&amp;quality=95&amp;sign=a7562d83b4791b2034a2e6088c6f53e2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81" y="2338373"/>
            <a:ext cx="3166202" cy="236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7018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"/>
          <p:cNvSpPr/>
          <p:nvPr/>
        </p:nvSpPr>
        <p:spPr>
          <a:xfrm>
            <a:off x="470995" y="2807795"/>
            <a:ext cx="2794000" cy="444500"/>
          </a:xfrm>
          <a:prstGeom prst="chevron">
            <a:avLst/>
          </a:prstGeom>
          <a:solidFill>
            <a:srgbClr val="287DE1"/>
          </a:solidFill>
          <a:ln/>
        </p:spPr>
      </p:sp>
      <p:sp>
        <p:nvSpPr>
          <p:cNvPr id="5" name="Text 3"/>
          <p:cNvSpPr txBox="1"/>
          <p:nvPr/>
        </p:nvSpPr>
        <p:spPr>
          <a:xfrm>
            <a:off x="756745" y="2941145"/>
            <a:ext cx="2114550" cy="16466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>
              <a:lnSpc>
                <a:spcPts val="1400"/>
              </a:lnSpc>
            </a:pP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Сентябрь–октябрь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 txBox="1"/>
          <p:nvPr/>
        </p:nvSpPr>
        <p:spPr>
          <a:xfrm>
            <a:off x="477345" y="3652345"/>
            <a:ext cx="1905000" cy="279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>
              <a:lnSpc>
                <a:spcPts val="2200"/>
              </a:lnSpc>
            </a:pPr>
            <a:r>
              <a:rPr lang="en-US" sz="2000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Вход в режим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 txBox="1"/>
          <p:nvPr/>
        </p:nvSpPr>
        <p:spPr>
          <a:xfrm>
            <a:off x="477345" y="4033345"/>
            <a:ext cx="299720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>
              <a:lnSpc>
                <a:spcPts val="1600"/>
              </a:lnSpc>
            </a:pPr>
            <a:r>
              <a:rPr lang="en-US" sz="1600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Установка правил, формирование рутин и первичная адаптация класса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3264995" y="2807795"/>
            <a:ext cx="2794000" cy="444500"/>
          </a:xfrm>
          <a:prstGeom prst="chevron">
            <a:avLst/>
          </a:prstGeom>
          <a:solidFill>
            <a:srgbClr val="287DE1"/>
          </a:solidFill>
          <a:ln/>
        </p:spPr>
      </p:sp>
      <p:sp>
        <p:nvSpPr>
          <p:cNvPr id="9" name="Text 7"/>
          <p:cNvSpPr txBox="1"/>
          <p:nvPr/>
        </p:nvSpPr>
        <p:spPr>
          <a:xfrm>
            <a:off x="3804086" y="2928445"/>
            <a:ext cx="1892301" cy="177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>
              <a:lnSpc>
                <a:spcPts val="1400"/>
              </a:lnSpc>
            </a:pP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Ноябрь–декабрь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 txBox="1"/>
          <p:nvPr/>
        </p:nvSpPr>
        <p:spPr>
          <a:xfrm>
            <a:off x="3271345" y="3652345"/>
            <a:ext cx="2298700" cy="279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>
              <a:lnSpc>
                <a:spcPts val="2200"/>
              </a:lnSpc>
            </a:pPr>
            <a:r>
              <a:rPr lang="en-US" sz="2000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Рост напряжения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9"/>
          <p:cNvSpPr txBox="1"/>
          <p:nvPr/>
        </p:nvSpPr>
        <p:spPr>
          <a:xfrm>
            <a:off x="3271345" y="4033345"/>
            <a:ext cx="299720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>
              <a:lnSpc>
                <a:spcPts val="1600"/>
              </a:lnSpc>
            </a:pPr>
            <a:r>
              <a:rPr lang="en-US" sz="1600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Накопление утомления, рост проверочных и оценочной нагрузки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6058995" y="2807795"/>
            <a:ext cx="2794000" cy="444500"/>
          </a:xfrm>
          <a:prstGeom prst="chevron">
            <a:avLst/>
          </a:prstGeom>
          <a:solidFill>
            <a:srgbClr val="287DE1"/>
          </a:solidFill>
          <a:ln/>
        </p:spPr>
      </p:sp>
      <p:sp>
        <p:nvSpPr>
          <p:cNvPr id="13" name="Text 11"/>
          <p:cNvSpPr txBox="1"/>
          <p:nvPr/>
        </p:nvSpPr>
        <p:spPr>
          <a:xfrm>
            <a:off x="7094045" y="2941145"/>
            <a:ext cx="946150" cy="177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>
              <a:lnSpc>
                <a:spcPts val="1400"/>
              </a:lnSpc>
            </a:pPr>
            <a:r>
              <a:rPr lang="ru-RU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2"/>
          <p:cNvSpPr txBox="1"/>
          <p:nvPr/>
        </p:nvSpPr>
        <p:spPr>
          <a:xfrm>
            <a:off x="6065345" y="3652345"/>
            <a:ext cx="1841500" cy="279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>
              <a:lnSpc>
                <a:spcPts val="2200"/>
              </a:lnSpc>
            </a:pPr>
            <a:r>
              <a:rPr lang="en-US" sz="2000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Второй старт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3"/>
          <p:cNvSpPr txBox="1"/>
          <p:nvPr/>
        </p:nvSpPr>
        <p:spPr>
          <a:xfrm>
            <a:off x="6058995" y="4019550"/>
            <a:ext cx="299720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>
              <a:lnSpc>
                <a:spcPts val="1600"/>
              </a:lnSpc>
            </a:pPr>
            <a:r>
              <a:rPr lang="en-US" sz="1600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После каникул — необходимость восстановления рутин и мотивации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8852995" y="2807795"/>
            <a:ext cx="2794000" cy="444500"/>
          </a:xfrm>
          <a:prstGeom prst="chevron">
            <a:avLst/>
          </a:prstGeom>
          <a:solidFill>
            <a:srgbClr val="287DE1"/>
          </a:solidFill>
          <a:ln/>
        </p:spPr>
      </p:sp>
      <p:sp>
        <p:nvSpPr>
          <p:cNvPr id="17" name="Text 15"/>
          <p:cNvSpPr txBox="1"/>
          <p:nvPr/>
        </p:nvSpPr>
        <p:spPr>
          <a:xfrm>
            <a:off x="9056194" y="2941145"/>
            <a:ext cx="2168853" cy="177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>
              <a:lnSpc>
                <a:spcPts val="1400"/>
              </a:lnSpc>
            </a:pP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Апрель–май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6"/>
          <p:cNvSpPr txBox="1"/>
          <p:nvPr/>
        </p:nvSpPr>
        <p:spPr>
          <a:xfrm>
            <a:off x="8859345" y="3652345"/>
            <a:ext cx="1720850" cy="279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>
              <a:lnSpc>
                <a:spcPts val="2200"/>
              </a:lnSpc>
            </a:pPr>
            <a:r>
              <a:rPr lang="en-US" sz="2000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Финиш года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7"/>
          <p:cNvSpPr txBox="1"/>
          <p:nvPr/>
        </p:nvSpPr>
        <p:spPr>
          <a:xfrm>
            <a:off x="8862520" y="4033345"/>
            <a:ext cx="299720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>
              <a:lnSpc>
                <a:spcPts val="1600"/>
              </a:lnSpc>
            </a:pPr>
            <a:r>
              <a:rPr lang="en-US" sz="1600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Проверочная тревога и риск истощения перед завершением учебного года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hape 18"/>
          <p:cNvSpPr/>
          <p:nvPr/>
        </p:nvSpPr>
        <p:spPr>
          <a:xfrm>
            <a:off x="-157655" y="5277945"/>
            <a:ext cx="12192000" cy="6350"/>
          </a:xfrm>
          <a:prstGeom prst="roundRect">
            <a:avLst>
              <a:gd name="adj" fmla="val 7"/>
            </a:avLst>
          </a:prstGeom>
          <a:solidFill>
            <a:srgbClr val="E6E9EC"/>
          </a:solidFill>
          <a:ln/>
        </p:spPr>
      </p:sp>
      <p:sp>
        <p:nvSpPr>
          <p:cNvPr id="22" name="Прямоугольник 21"/>
          <p:cNvSpPr/>
          <p:nvPr/>
        </p:nvSpPr>
        <p:spPr>
          <a:xfrm>
            <a:off x="1388370" y="1221482"/>
            <a:ext cx="867865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373C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Критические точки адаптации в течение года</a:t>
            </a:r>
          </a:p>
          <a:p>
            <a:pPr algn="ctr"/>
            <a:endParaRPr lang="ru-RU" sz="3200" b="1" dirty="0">
              <a:solidFill>
                <a:srgbClr val="373C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5209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sp>
        <p:nvSpPr>
          <p:cNvPr id="2" name="Rectangle 60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65522" y="577087"/>
            <a:ext cx="109255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373C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Вмешательства и диагностика</a:t>
            </a: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071" y="1503073"/>
            <a:ext cx="6880184" cy="431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5971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sp>
        <p:nvSpPr>
          <p:cNvPr id="5" name="Прямоугольник 4"/>
          <p:cNvSpPr/>
          <p:nvPr/>
        </p:nvSpPr>
        <p:spPr>
          <a:xfrm>
            <a:off x="440145" y="1731313"/>
            <a:ext cx="1117019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классе: </a:t>
            </a:r>
            <a:r>
              <a:rPr lang="ru-RU" sz="2800" dirty="0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предсказуемые ритуалы, визуальные опоры, короткие инструкции с проверкой понимания, «право на ошибку», </a:t>
            </a:r>
            <a:r>
              <a:rPr lang="ru-RU" sz="2800" dirty="0" err="1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микропаузы</a:t>
            </a:r>
            <a:r>
              <a:rPr lang="ru-RU" sz="2800" dirty="0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30–60 с. </a:t>
            </a:r>
          </a:p>
          <a:p>
            <a:pPr algn="just"/>
            <a:r>
              <a:rPr lang="ru-RU" sz="2800" b="1" dirty="0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педагога-психолога:</a:t>
            </a:r>
            <a:r>
              <a:rPr lang="ru-RU" sz="2800" dirty="0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упражнения </a:t>
            </a:r>
            <a:r>
              <a:rPr lang="ru-RU" sz="2800" dirty="0" err="1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саморегуляции</a:t>
            </a:r>
            <a:r>
              <a:rPr lang="ru-RU" sz="2800" dirty="0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игры на уверенность. </a:t>
            </a:r>
          </a:p>
          <a:p>
            <a:pPr algn="just"/>
            <a:r>
              <a:rPr lang="ru-RU" sz="2800" b="1" dirty="0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родителями:</a:t>
            </a:r>
            <a:r>
              <a:rPr lang="ru-RU" sz="2800" dirty="0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режим сна и щадящий график кружков. </a:t>
            </a:r>
          </a:p>
          <a:p>
            <a:pPr algn="just"/>
            <a:endParaRPr lang="ru-RU" sz="2800" dirty="0">
              <a:solidFill>
                <a:srgbClr val="373C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старта </a:t>
            </a:r>
            <a:r>
              <a:rPr lang="ru-RU" sz="2800" dirty="0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снизить неопределённость и сформировать ощущение безопасности.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26285" y="477832"/>
            <a:ext cx="561621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373C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Точка 1 (сентябрь–октябрь): </a:t>
            </a:r>
          </a:p>
          <a:p>
            <a:pPr algn="ctr"/>
            <a:r>
              <a:rPr lang="ru-RU" sz="3200" b="1" dirty="0">
                <a:solidFill>
                  <a:srgbClr val="373C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мягкий вход</a:t>
            </a:r>
          </a:p>
        </p:txBody>
      </p:sp>
    </p:spTree>
    <p:extLst>
      <p:ext uri="{BB962C8B-B14F-4D97-AF65-F5344CB8AC3E}">
        <p14:creationId xmlns:p14="http://schemas.microsoft.com/office/powerpoint/2010/main" val="35970342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 txBox="1"/>
          <p:nvPr/>
        </p:nvSpPr>
        <p:spPr>
          <a:xfrm>
            <a:off x="944672" y="804862"/>
            <a:ext cx="10961304" cy="24130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>
              <a:lnSpc>
                <a:spcPts val="3800"/>
              </a:lnSpc>
            </a:pPr>
            <a:r>
              <a:rPr lang="en-US" sz="3200" b="1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Диагностика 1 — сентябрь: тревожность (</a:t>
            </a:r>
            <a:r>
              <a:rPr lang="en-US" sz="3200" b="1" dirty="0" err="1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Горелова</a:t>
            </a:r>
            <a:r>
              <a:rPr lang="en-US" sz="3200" b="1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3409074" y="4164012"/>
            <a:ext cx="1454150" cy="666750"/>
          </a:xfrm>
          <a:prstGeom prst="roundRect">
            <a:avLst>
              <a:gd name="adj" fmla="val 0"/>
            </a:avLst>
          </a:prstGeom>
          <a:solidFill>
            <a:srgbClr val="287DE1"/>
          </a:solidFill>
          <a:ln/>
        </p:spPr>
      </p:sp>
      <p:sp>
        <p:nvSpPr>
          <p:cNvPr id="6" name="Shape 4"/>
          <p:cNvSpPr/>
          <p:nvPr/>
        </p:nvSpPr>
        <p:spPr>
          <a:xfrm>
            <a:off x="5231524" y="3268662"/>
            <a:ext cx="1454150" cy="1562100"/>
          </a:xfrm>
          <a:prstGeom prst="roundRect">
            <a:avLst>
              <a:gd name="adj" fmla="val 0"/>
            </a:avLst>
          </a:prstGeom>
          <a:solidFill>
            <a:srgbClr val="287DE1"/>
          </a:solidFill>
          <a:ln/>
        </p:spPr>
      </p:sp>
      <p:sp>
        <p:nvSpPr>
          <p:cNvPr id="7" name="Shape 5"/>
          <p:cNvSpPr/>
          <p:nvPr/>
        </p:nvSpPr>
        <p:spPr>
          <a:xfrm>
            <a:off x="7047624" y="4494212"/>
            <a:ext cx="1454150" cy="336550"/>
          </a:xfrm>
          <a:prstGeom prst="roundRect">
            <a:avLst>
              <a:gd name="adj" fmla="val 0"/>
            </a:avLst>
          </a:prstGeom>
          <a:solidFill>
            <a:srgbClr val="287DE1"/>
          </a:solidFill>
          <a:ln/>
        </p:spPr>
      </p:sp>
      <p:sp>
        <p:nvSpPr>
          <p:cNvPr id="8" name="Text 6"/>
          <p:cNvSpPr txBox="1"/>
          <p:nvPr/>
        </p:nvSpPr>
        <p:spPr>
          <a:xfrm>
            <a:off x="3910724" y="4964112"/>
            <a:ext cx="660400" cy="152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50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Низкий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 txBox="1"/>
          <p:nvPr/>
        </p:nvSpPr>
        <p:spPr>
          <a:xfrm>
            <a:off x="5688724" y="4964112"/>
            <a:ext cx="736600" cy="152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50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Средний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 txBox="1"/>
          <p:nvPr/>
        </p:nvSpPr>
        <p:spPr>
          <a:xfrm>
            <a:off x="7504824" y="4964112"/>
            <a:ext cx="755650" cy="152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50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Высокий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9"/>
          <p:cNvSpPr txBox="1"/>
          <p:nvPr/>
        </p:nvSpPr>
        <p:spPr>
          <a:xfrm>
            <a:off x="4069474" y="3941762"/>
            <a:ext cx="342900" cy="152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50" b="1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26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10"/>
          <p:cNvSpPr txBox="1"/>
          <p:nvPr/>
        </p:nvSpPr>
        <p:spPr>
          <a:xfrm>
            <a:off x="5885574" y="3046412"/>
            <a:ext cx="342900" cy="152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50" b="1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61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1"/>
          <p:cNvSpPr txBox="1"/>
          <p:nvPr/>
        </p:nvSpPr>
        <p:spPr>
          <a:xfrm>
            <a:off x="7708024" y="4271962"/>
            <a:ext cx="342900" cy="152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50" b="1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13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3224924" y="5662612"/>
            <a:ext cx="127000" cy="127000"/>
          </a:xfrm>
          <a:prstGeom prst="roundRect">
            <a:avLst>
              <a:gd name="adj" fmla="val 180000"/>
            </a:avLst>
          </a:prstGeom>
          <a:solidFill>
            <a:srgbClr val="287DE1"/>
          </a:solidFill>
          <a:ln/>
        </p:spPr>
      </p:sp>
      <p:sp>
        <p:nvSpPr>
          <p:cNvPr id="15" name="Text 13"/>
          <p:cNvSpPr txBox="1"/>
          <p:nvPr/>
        </p:nvSpPr>
        <p:spPr>
          <a:xfrm>
            <a:off x="3402724" y="5656262"/>
            <a:ext cx="711200" cy="1397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>
              <a:lnSpc>
                <a:spcPts val="1100"/>
              </a:lnSpc>
            </a:pPr>
            <a:r>
              <a:rPr lang="en-US" sz="1050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Доля, %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6661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 txBox="1"/>
          <p:nvPr/>
        </p:nvSpPr>
        <p:spPr>
          <a:xfrm>
            <a:off x="407093" y="553778"/>
            <a:ext cx="11684462" cy="24130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>
              <a:lnSpc>
                <a:spcPts val="3800"/>
              </a:lnSpc>
            </a:pPr>
            <a:r>
              <a:rPr lang="en-US" sz="3200" b="1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Диагностика 1 — сентябрь: мотивация («</a:t>
            </a:r>
            <a:r>
              <a:rPr lang="en-US" sz="3200" b="1" dirty="0" err="1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Лесенка</a:t>
            </a:r>
            <a:r>
              <a:rPr lang="en-US" sz="3200" b="1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»</a:t>
            </a:r>
            <a:r>
              <a:rPr lang="ru-RU" sz="3200" b="1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,</a:t>
            </a:r>
            <a:r>
              <a:rPr lang="en-US" sz="3200" b="1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Щур</a:t>
            </a:r>
            <a:r>
              <a:rPr lang="en-US" sz="3200" b="1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3233074" y="4382770"/>
            <a:ext cx="1454150" cy="336550"/>
          </a:xfrm>
          <a:prstGeom prst="roundRect">
            <a:avLst>
              <a:gd name="adj" fmla="val 0"/>
            </a:avLst>
          </a:prstGeom>
          <a:solidFill>
            <a:srgbClr val="287DE1"/>
          </a:solidFill>
          <a:ln/>
        </p:spPr>
      </p:sp>
      <p:sp>
        <p:nvSpPr>
          <p:cNvPr id="6" name="Shape 4"/>
          <p:cNvSpPr/>
          <p:nvPr/>
        </p:nvSpPr>
        <p:spPr>
          <a:xfrm>
            <a:off x="5055524" y="3055620"/>
            <a:ext cx="1454150" cy="1663700"/>
          </a:xfrm>
          <a:prstGeom prst="roundRect">
            <a:avLst>
              <a:gd name="adj" fmla="val 0"/>
            </a:avLst>
          </a:prstGeom>
          <a:solidFill>
            <a:srgbClr val="287DE1"/>
          </a:solidFill>
          <a:ln/>
        </p:spPr>
      </p:sp>
      <p:sp>
        <p:nvSpPr>
          <p:cNvPr id="7" name="Shape 5"/>
          <p:cNvSpPr/>
          <p:nvPr/>
        </p:nvSpPr>
        <p:spPr>
          <a:xfrm>
            <a:off x="6871624" y="4154170"/>
            <a:ext cx="1454150" cy="565150"/>
          </a:xfrm>
          <a:prstGeom prst="roundRect">
            <a:avLst>
              <a:gd name="adj" fmla="val 0"/>
            </a:avLst>
          </a:prstGeom>
          <a:solidFill>
            <a:srgbClr val="287DE1"/>
          </a:solidFill>
          <a:ln/>
        </p:spPr>
      </p:sp>
      <p:sp>
        <p:nvSpPr>
          <p:cNvPr id="8" name="Text 6"/>
          <p:cNvSpPr txBox="1"/>
          <p:nvPr/>
        </p:nvSpPr>
        <p:spPr>
          <a:xfrm>
            <a:off x="3734724" y="4852670"/>
            <a:ext cx="660400" cy="152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Низкий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 txBox="1"/>
          <p:nvPr/>
        </p:nvSpPr>
        <p:spPr>
          <a:xfrm>
            <a:off x="5512724" y="4852670"/>
            <a:ext cx="736600" cy="152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Средний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 txBox="1"/>
          <p:nvPr/>
        </p:nvSpPr>
        <p:spPr>
          <a:xfrm>
            <a:off x="7328824" y="4852670"/>
            <a:ext cx="755650" cy="152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Высокий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9"/>
          <p:cNvSpPr txBox="1"/>
          <p:nvPr/>
        </p:nvSpPr>
        <p:spPr>
          <a:xfrm>
            <a:off x="3893474" y="4160520"/>
            <a:ext cx="342900" cy="152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b="1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13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10"/>
          <p:cNvSpPr txBox="1"/>
          <p:nvPr/>
        </p:nvSpPr>
        <p:spPr>
          <a:xfrm>
            <a:off x="5709574" y="2833370"/>
            <a:ext cx="342900" cy="152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b="1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65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1"/>
          <p:cNvSpPr txBox="1"/>
          <p:nvPr/>
        </p:nvSpPr>
        <p:spPr>
          <a:xfrm>
            <a:off x="7532024" y="3931920"/>
            <a:ext cx="342900" cy="152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b="1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22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3048924" y="5551170"/>
            <a:ext cx="127000" cy="127000"/>
          </a:xfrm>
          <a:prstGeom prst="roundRect">
            <a:avLst>
              <a:gd name="adj" fmla="val 180000"/>
            </a:avLst>
          </a:prstGeom>
          <a:solidFill>
            <a:srgbClr val="287DE1"/>
          </a:solidFill>
          <a:ln/>
        </p:spPr>
      </p:sp>
      <p:sp>
        <p:nvSpPr>
          <p:cNvPr id="15" name="Text 13"/>
          <p:cNvSpPr txBox="1"/>
          <p:nvPr/>
        </p:nvSpPr>
        <p:spPr>
          <a:xfrm>
            <a:off x="3226724" y="5544820"/>
            <a:ext cx="711200" cy="1397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>
              <a:lnSpc>
                <a:spcPts val="1100"/>
              </a:lnSpc>
            </a:pPr>
            <a:r>
              <a:rPr lang="en-US" sz="1000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Доля, %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2501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sp>
        <p:nvSpPr>
          <p:cNvPr id="5" name="Прямоугольник 4"/>
          <p:cNvSpPr/>
          <p:nvPr/>
        </p:nvSpPr>
        <p:spPr>
          <a:xfrm>
            <a:off x="440145" y="1891141"/>
            <a:ext cx="1117019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Почему:</a:t>
            </a:r>
            <a:r>
              <a:rPr lang="ru-RU" sz="2800" dirty="0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накопление усталости, постоянный темп и рост проверочных, повышение ожиданий от родителей. </a:t>
            </a:r>
          </a:p>
          <a:p>
            <a:pPr algn="just"/>
            <a:r>
              <a:rPr lang="ru-RU" sz="2800" b="1" dirty="0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Проявления: </a:t>
            </a:r>
            <a:r>
              <a:rPr lang="ru-RU" sz="2800" dirty="0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страх ошибки, отказ отвечать, </a:t>
            </a:r>
            <a:r>
              <a:rPr lang="ru-RU" sz="2800" dirty="0" err="1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перфекционизм</a:t>
            </a:r>
            <a:r>
              <a:rPr lang="ru-RU" sz="2800" dirty="0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соматические жалобы. </a:t>
            </a:r>
          </a:p>
          <a:p>
            <a:pPr algn="just"/>
            <a:r>
              <a:rPr lang="ru-RU" sz="2800" b="1" dirty="0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помогает: </a:t>
            </a:r>
            <a:r>
              <a:rPr lang="ru-RU" sz="2800" dirty="0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безопасная обратная связь («ошибка = зона роста»), дробление заданий, чёткие критерии, разгрузка дома в контрольные недели. </a:t>
            </a:r>
          </a:p>
          <a:p>
            <a:pPr algn="just"/>
            <a:r>
              <a:rPr lang="ru-RU" sz="2800" b="1" dirty="0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Маршрутизация:</a:t>
            </a:r>
            <a:r>
              <a:rPr lang="ru-RU" sz="2800" dirty="0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универсальные меры — групповая работа — индивидуальная поддержка семье при устойчивых рисках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79171" y="161653"/>
            <a:ext cx="77308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373C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Точка 2 (ноябрь–декабрь): </a:t>
            </a:r>
          </a:p>
          <a:p>
            <a:pPr algn="ctr"/>
            <a:r>
              <a:rPr lang="ru-RU" sz="3200" b="1" dirty="0">
                <a:solidFill>
                  <a:srgbClr val="373C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 напряжение </a:t>
            </a:r>
          </a:p>
          <a:p>
            <a:pPr algn="ctr"/>
            <a:r>
              <a:rPr lang="ru-RU" sz="3200" b="1" dirty="0">
                <a:solidFill>
                  <a:srgbClr val="373C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растёт и что помогает</a:t>
            </a:r>
          </a:p>
        </p:txBody>
      </p:sp>
    </p:spTree>
    <p:extLst>
      <p:ext uri="{BB962C8B-B14F-4D97-AF65-F5344CB8AC3E}">
        <p14:creationId xmlns:p14="http://schemas.microsoft.com/office/powerpoint/2010/main" val="36294318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 txBox="1"/>
          <p:nvPr/>
        </p:nvSpPr>
        <p:spPr>
          <a:xfrm>
            <a:off x="428844" y="330748"/>
            <a:ext cx="10928350" cy="2895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>
              <a:lnSpc>
                <a:spcPts val="3800"/>
              </a:lnSpc>
            </a:pPr>
            <a:r>
              <a:rPr lang="en-US" sz="3200" b="1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Диагностика 2 — декабрь: динамика тревожности (сентябрь → </a:t>
            </a:r>
            <a:r>
              <a:rPr lang="en-US" sz="3200" b="1" dirty="0" err="1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декабрь</a:t>
            </a:r>
            <a:r>
              <a:rPr lang="en-US" sz="3200" b="1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3162519" y="4156623"/>
            <a:ext cx="730250" cy="666750"/>
          </a:xfrm>
          <a:prstGeom prst="roundRect">
            <a:avLst>
              <a:gd name="adj" fmla="val 0"/>
            </a:avLst>
          </a:prstGeom>
          <a:solidFill>
            <a:srgbClr val="287DE1"/>
          </a:solidFill>
          <a:ln/>
        </p:spPr>
      </p:sp>
      <p:sp>
        <p:nvSpPr>
          <p:cNvPr id="6" name="Shape 4"/>
          <p:cNvSpPr/>
          <p:nvPr/>
        </p:nvSpPr>
        <p:spPr>
          <a:xfrm>
            <a:off x="4070569" y="3261273"/>
            <a:ext cx="723900" cy="1562100"/>
          </a:xfrm>
          <a:prstGeom prst="roundRect">
            <a:avLst>
              <a:gd name="adj" fmla="val 0"/>
            </a:avLst>
          </a:prstGeom>
          <a:solidFill>
            <a:srgbClr val="287DE1"/>
          </a:solidFill>
          <a:ln/>
        </p:spPr>
      </p:sp>
      <p:sp>
        <p:nvSpPr>
          <p:cNvPr id="7" name="Shape 5"/>
          <p:cNvSpPr/>
          <p:nvPr/>
        </p:nvSpPr>
        <p:spPr>
          <a:xfrm>
            <a:off x="4978619" y="4486823"/>
            <a:ext cx="723900" cy="336550"/>
          </a:xfrm>
          <a:prstGeom prst="roundRect">
            <a:avLst>
              <a:gd name="adj" fmla="val 0"/>
            </a:avLst>
          </a:prstGeom>
          <a:solidFill>
            <a:srgbClr val="287DE1"/>
          </a:solidFill>
          <a:ln/>
        </p:spPr>
      </p:sp>
      <p:sp>
        <p:nvSpPr>
          <p:cNvPr id="8" name="Shape 6"/>
          <p:cNvSpPr/>
          <p:nvPr/>
        </p:nvSpPr>
        <p:spPr>
          <a:xfrm>
            <a:off x="5893019" y="4055023"/>
            <a:ext cx="723900" cy="768350"/>
          </a:xfrm>
          <a:prstGeom prst="roundRect">
            <a:avLst>
              <a:gd name="adj" fmla="val 0"/>
            </a:avLst>
          </a:prstGeom>
          <a:solidFill>
            <a:srgbClr val="287DE1"/>
          </a:solidFill>
          <a:ln/>
        </p:spPr>
      </p:sp>
      <p:sp>
        <p:nvSpPr>
          <p:cNvPr id="9" name="Shape 7"/>
          <p:cNvSpPr/>
          <p:nvPr/>
        </p:nvSpPr>
        <p:spPr>
          <a:xfrm>
            <a:off x="6801069" y="3362873"/>
            <a:ext cx="723900" cy="1460500"/>
          </a:xfrm>
          <a:prstGeom prst="roundRect">
            <a:avLst>
              <a:gd name="adj" fmla="val 0"/>
            </a:avLst>
          </a:prstGeom>
          <a:solidFill>
            <a:srgbClr val="287DE1"/>
          </a:solidFill>
          <a:ln/>
        </p:spPr>
      </p:sp>
      <p:sp>
        <p:nvSpPr>
          <p:cNvPr id="10" name="Shape 8"/>
          <p:cNvSpPr/>
          <p:nvPr/>
        </p:nvSpPr>
        <p:spPr>
          <a:xfrm>
            <a:off x="7709119" y="4486823"/>
            <a:ext cx="723900" cy="336550"/>
          </a:xfrm>
          <a:prstGeom prst="roundRect">
            <a:avLst>
              <a:gd name="adj" fmla="val 0"/>
            </a:avLst>
          </a:prstGeom>
          <a:solidFill>
            <a:srgbClr val="287DE1"/>
          </a:solidFill>
          <a:ln/>
        </p:spPr>
      </p:sp>
      <p:sp>
        <p:nvSpPr>
          <p:cNvPr id="11" name="Text 9"/>
          <p:cNvSpPr txBox="1"/>
          <p:nvPr/>
        </p:nvSpPr>
        <p:spPr>
          <a:xfrm>
            <a:off x="3797519" y="4956723"/>
            <a:ext cx="1473200" cy="152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Сентябрь — Средний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10"/>
          <p:cNvSpPr txBox="1"/>
          <p:nvPr/>
        </p:nvSpPr>
        <p:spPr>
          <a:xfrm>
            <a:off x="5689819" y="4956723"/>
            <a:ext cx="1339850" cy="152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Декабрь — Низкий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1"/>
          <p:cNvSpPr txBox="1"/>
          <p:nvPr/>
        </p:nvSpPr>
        <p:spPr>
          <a:xfrm>
            <a:off x="7353519" y="4956723"/>
            <a:ext cx="1435100" cy="152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Декабрь — Высокий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2"/>
          <p:cNvSpPr txBox="1"/>
          <p:nvPr/>
        </p:nvSpPr>
        <p:spPr>
          <a:xfrm>
            <a:off x="3454619" y="3934373"/>
            <a:ext cx="342900" cy="152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b="1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26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3"/>
          <p:cNvSpPr txBox="1"/>
          <p:nvPr/>
        </p:nvSpPr>
        <p:spPr>
          <a:xfrm>
            <a:off x="4362669" y="3039023"/>
            <a:ext cx="342900" cy="152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b="1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61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4"/>
          <p:cNvSpPr txBox="1"/>
          <p:nvPr/>
        </p:nvSpPr>
        <p:spPr>
          <a:xfrm>
            <a:off x="5270719" y="4264573"/>
            <a:ext cx="342900" cy="152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b="1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13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5"/>
          <p:cNvSpPr txBox="1"/>
          <p:nvPr/>
        </p:nvSpPr>
        <p:spPr>
          <a:xfrm>
            <a:off x="6185119" y="3832773"/>
            <a:ext cx="342900" cy="152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b="1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30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6"/>
          <p:cNvSpPr txBox="1"/>
          <p:nvPr/>
        </p:nvSpPr>
        <p:spPr>
          <a:xfrm>
            <a:off x="7093169" y="3140623"/>
            <a:ext cx="342900" cy="152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b="1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57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7"/>
          <p:cNvSpPr txBox="1"/>
          <p:nvPr/>
        </p:nvSpPr>
        <p:spPr>
          <a:xfrm>
            <a:off x="8001219" y="4264573"/>
            <a:ext cx="342900" cy="152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b="1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13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hape 18"/>
          <p:cNvSpPr/>
          <p:nvPr/>
        </p:nvSpPr>
        <p:spPr>
          <a:xfrm>
            <a:off x="3067269" y="5655223"/>
            <a:ext cx="127000" cy="127000"/>
          </a:xfrm>
          <a:prstGeom prst="roundRect">
            <a:avLst>
              <a:gd name="adj" fmla="val 180000"/>
            </a:avLst>
          </a:prstGeom>
          <a:solidFill>
            <a:srgbClr val="287DE1"/>
          </a:solidFill>
          <a:ln/>
        </p:spPr>
      </p:sp>
      <p:sp>
        <p:nvSpPr>
          <p:cNvPr id="21" name="Text 19"/>
          <p:cNvSpPr txBox="1"/>
          <p:nvPr/>
        </p:nvSpPr>
        <p:spPr>
          <a:xfrm>
            <a:off x="3245069" y="5648873"/>
            <a:ext cx="711200" cy="1397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>
              <a:lnSpc>
                <a:spcPts val="1100"/>
              </a:lnSpc>
            </a:pPr>
            <a:r>
              <a:rPr lang="en-US" sz="1000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Доля, %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4823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 txBox="1"/>
          <p:nvPr/>
        </p:nvSpPr>
        <p:spPr>
          <a:xfrm>
            <a:off x="1" y="676275"/>
            <a:ext cx="12192000" cy="24130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>
              <a:lnSpc>
                <a:spcPts val="3800"/>
              </a:lnSpc>
            </a:pPr>
            <a:r>
              <a:rPr lang="en-US" sz="3200" b="1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Диагностика 2 — декабрь: динамика </a:t>
            </a:r>
            <a:r>
              <a:rPr lang="en-US" sz="3200" b="1" dirty="0" err="1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мотивации</a:t>
            </a:r>
            <a:r>
              <a:rPr lang="en-US" sz="3200" b="1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rgbClr val="233853"/>
              </a:solidFill>
              <a:latin typeface="Times New Roman" panose="02020603050405020304" pitchFamily="18" charset="0"/>
              <a:ea typeface="Arial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ts val="3800"/>
              </a:lnSpc>
            </a:pPr>
            <a:r>
              <a:rPr lang="en-US" sz="3200" b="1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(сентябрь → </a:t>
            </a:r>
            <a:r>
              <a:rPr lang="en-US" sz="3200" b="1" dirty="0" err="1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декабрь</a:t>
            </a:r>
            <a:r>
              <a:rPr lang="en-US" sz="3200" b="1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3227301" y="4416021"/>
            <a:ext cx="730250" cy="336550"/>
          </a:xfrm>
          <a:prstGeom prst="roundRect">
            <a:avLst>
              <a:gd name="adj" fmla="val 0"/>
            </a:avLst>
          </a:prstGeom>
          <a:solidFill>
            <a:srgbClr val="287DE1"/>
          </a:solidFill>
          <a:ln/>
        </p:spPr>
      </p:sp>
      <p:sp>
        <p:nvSpPr>
          <p:cNvPr id="6" name="Shape 4"/>
          <p:cNvSpPr/>
          <p:nvPr/>
        </p:nvSpPr>
        <p:spPr>
          <a:xfrm>
            <a:off x="4135351" y="3088871"/>
            <a:ext cx="723900" cy="1663700"/>
          </a:xfrm>
          <a:prstGeom prst="roundRect">
            <a:avLst>
              <a:gd name="adj" fmla="val 0"/>
            </a:avLst>
          </a:prstGeom>
          <a:solidFill>
            <a:srgbClr val="287DE1"/>
          </a:solidFill>
          <a:ln/>
        </p:spPr>
      </p:sp>
      <p:sp>
        <p:nvSpPr>
          <p:cNvPr id="7" name="Shape 5"/>
          <p:cNvSpPr/>
          <p:nvPr/>
        </p:nvSpPr>
        <p:spPr>
          <a:xfrm>
            <a:off x="5043401" y="4187421"/>
            <a:ext cx="723900" cy="565150"/>
          </a:xfrm>
          <a:prstGeom prst="roundRect">
            <a:avLst>
              <a:gd name="adj" fmla="val 0"/>
            </a:avLst>
          </a:prstGeom>
          <a:solidFill>
            <a:srgbClr val="287DE1"/>
          </a:solidFill>
          <a:ln/>
        </p:spPr>
      </p:sp>
      <p:sp>
        <p:nvSpPr>
          <p:cNvPr id="8" name="Shape 6"/>
          <p:cNvSpPr/>
          <p:nvPr/>
        </p:nvSpPr>
        <p:spPr>
          <a:xfrm>
            <a:off x="5957801" y="4314421"/>
            <a:ext cx="723900" cy="438150"/>
          </a:xfrm>
          <a:prstGeom prst="roundRect">
            <a:avLst>
              <a:gd name="adj" fmla="val 0"/>
            </a:avLst>
          </a:prstGeom>
          <a:solidFill>
            <a:srgbClr val="287DE1"/>
          </a:solidFill>
          <a:ln/>
        </p:spPr>
      </p:sp>
      <p:sp>
        <p:nvSpPr>
          <p:cNvPr id="9" name="Shape 7"/>
          <p:cNvSpPr/>
          <p:nvPr/>
        </p:nvSpPr>
        <p:spPr>
          <a:xfrm>
            <a:off x="6865851" y="3190471"/>
            <a:ext cx="723900" cy="1562100"/>
          </a:xfrm>
          <a:prstGeom prst="roundRect">
            <a:avLst>
              <a:gd name="adj" fmla="val 0"/>
            </a:avLst>
          </a:prstGeom>
          <a:solidFill>
            <a:srgbClr val="287DE1"/>
          </a:solidFill>
          <a:ln/>
        </p:spPr>
      </p:sp>
      <p:sp>
        <p:nvSpPr>
          <p:cNvPr id="10" name="Shape 8"/>
          <p:cNvSpPr/>
          <p:nvPr/>
        </p:nvSpPr>
        <p:spPr>
          <a:xfrm>
            <a:off x="7773901" y="4187421"/>
            <a:ext cx="723900" cy="565150"/>
          </a:xfrm>
          <a:prstGeom prst="roundRect">
            <a:avLst>
              <a:gd name="adj" fmla="val 0"/>
            </a:avLst>
          </a:prstGeom>
          <a:solidFill>
            <a:srgbClr val="287DE1"/>
          </a:solidFill>
          <a:ln/>
        </p:spPr>
      </p:sp>
      <p:sp>
        <p:nvSpPr>
          <p:cNvPr id="11" name="Text 9"/>
          <p:cNvSpPr txBox="1"/>
          <p:nvPr/>
        </p:nvSpPr>
        <p:spPr>
          <a:xfrm>
            <a:off x="3862301" y="4885921"/>
            <a:ext cx="1473200" cy="152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Сентябрь — Средний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10"/>
          <p:cNvSpPr txBox="1"/>
          <p:nvPr/>
        </p:nvSpPr>
        <p:spPr>
          <a:xfrm>
            <a:off x="5754601" y="4885921"/>
            <a:ext cx="1339850" cy="152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Декабрь — Низкий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1"/>
          <p:cNvSpPr txBox="1"/>
          <p:nvPr/>
        </p:nvSpPr>
        <p:spPr>
          <a:xfrm>
            <a:off x="7418301" y="4885921"/>
            <a:ext cx="1435100" cy="152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Декабрь — Высокий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2"/>
          <p:cNvSpPr txBox="1"/>
          <p:nvPr/>
        </p:nvSpPr>
        <p:spPr>
          <a:xfrm>
            <a:off x="3519401" y="4193771"/>
            <a:ext cx="342900" cy="152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b="1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13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3"/>
          <p:cNvSpPr txBox="1"/>
          <p:nvPr/>
        </p:nvSpPr>
        <p:spPr>
          <a:xfrm>
            <a:off x="4427451" y="2866621"/>
            <a:ext cx="342900" cy="152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b="1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65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4"/>
          <p:cNvSpPr txBox="1"/>
          <p:nvPr/>
        </p:nvSpPr>
        <p:spPr>
          <a:xfrm>
            <a:off x="5335501" y="3965171"/>
            <a:ext cx="342900" cy="152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b="1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22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5"/>
          <p:cNvSpPr txBox="1"/>
          <p:nvPr/>
        </p:nvSpPr>
        <p:spPr>
          <a:xfrm>
            <a:off x="6249901" y="4092171"/>
            <a:ext cx="342900" cy="152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b="1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17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6"/>
          <p:cNvSpPr txBox="1"/>
          <p:nvPr/>
        </p:nvSpPr>
        <p:spPr>
          <a:xfrm>
            <a:off x="7157951" y="2968221"/>
            <a:ext cx="342900" cy="152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b="1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61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7"/>
          <p:cNvSpPr txBox="1"/>
          <p:nvPr/>
        </p:nvSpPr>
        <p:spPr>
          <a:xfrm>
            <a:off x="8066001" y="3965171"/>
            <a:ext cx="342900" cy="152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b="1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22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hape 18"/>
          <p:cNvSpPr/>
          <p:nvPr/>
        </p:nvSpPr>
        <p:spPr>
          <a:xfrm>
            <a:off x="3132051" y="5584421"/>
            <a:ext cx="127000" cy="127000"/>
          </a:xfrm>
          <a:prstGeom prst="roundRect">
            <a:avLst>
              <a:gd name="adj" fmla="val 180000"/>
            </a:avLst>
          </a:prstGeom>
          <a:solidFill>
            <a:srgbClr val="287DE1"/>
          </a:solidFill>
          <a:ln/>
        </p:spPr>
      </p:sp>
      <p:sp>
        <p:nvSpPr>
          <p:cNvPr id="21" name="Text 19"/>
          <p:cNvSpPr txBox="1"/>
          <p:nvPr/>
        </p:nvSpPr>
        <p:spPr>
          <a:xfrm>
            <a:off x="3309851" y="5578071"/>
            <a:ext cx="711200" cy="1397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>
              <a:lnSpc>
                <a:spcPts val="1100"/>
              </a:lnSpc>
            </a:pPr>
            <a:r>
              <a:rPr lang="en-US" sz="1000" dirty="0">
                <a:solidFill>
                  <a:srgbClr val="233853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Доля, %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0814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sp>
        <p:nvSpPr>
          <p:cNvPr id="5" name="Прямоугольник 4"/>
          <p:cNvSpPr/>
          <p:nvPr/>
        </p:nvSpPr>
        <p:spPr>
          <a:xfrm>
            <a:off x="440145" y="1579052"/>
            <a:ext cx="1139717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dirty="0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выводы: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критические точки служат календарём профилактики;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 замера (сентябрь/декабрь) плюс наблюдение дают раннее выявление рисков;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важны предсказуемость, право на ошибку, режим и навыки </a:t>
            </a:r>
            <a:r>
              <a:rPr lang="ru-RU" sz="3600" dirty="0" err="1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саморегуляции</a:t>
            </a:r>
            <a:r>
              <a:rPr lang="ru-RU" sz="3600" dirty="0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800" dirty="0">
              <a:solidFill>
                <a:srgbClr val="373C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05163" y="932721"/>
            <a:ext cx="96016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373C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Итоги и практические рекомендации</a:t>
            </a:r>
          </a:p>
        </p:txBody>
      </p:sp>
    </p:spTree>
    <p:extLst>
      <p:ext uri="{BB962C8B-B14F-4D97-AF65-F5344CB8AC3E}">
        <p14:creationId xmlns:p14="http://schemas.microsoft.com/office/powerpoint/2010/main" val="2214170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534B2E-8A4D-7DCB-2627-C83CE641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070" y="286467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Наши ответы: </a:t>
            </a:r>
            <a:br>
              <a:rPr lang="ru-RU" dirty="0"/>
            </a:br>
            <a:r>
              <a:rPr lang="ru-RU" dirty="0"/>
              <a:t>технология Круга сообщества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9BAF316-6905-D7DE-4D77-8931FA58E3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978" y="1690688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785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sp>
        <p:nvSpPr>
          <p:cNvPr id="5" name="Прямоугольник 4"/>
          <p:cNvSpPr/>
          <p:nvPr/>
        </p:nvSpPr>
        <p:spPr>
          <a:xfrm>
            <a:off x="314020" y="1799769"/>
            <a:ext cx="1117019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dirty="0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Пять действий «с завтрашнего дня»: </a:t>
            </a:r>
          </a:p>
          <a:p>
            <a:pPr marL="514350" indent="-514350" algn="just">
              <a:buAutoNum type="arabicParenR"/>
            </a:pPr>
            <a:r>
              <a:rPr lang="ru-RU" sz="3600" dirty="0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понятный ритуал начала/конца урока; </a:t>
            </a:r>
          </a:p>
          <a:p>
            <a:pPr marL="514350" indent="-514350" algn="just">
              <a:buAutoNum type="arabicParenR"/>
            </a:pPr>
            <a:r>
              <a:rPr lang="ru-RU" sz="3600" dirty="0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 2–3 шага + проверка понимания; </a:t>
            </a:r>
          </a:p>
          <a:p>
            <a:pPr marL="514350" indent="-514350" algn="just">
              <a:buAutoNum type="arabicParenR"/>
            </a:pPr>
            <a:r>
              <a:rPr lang="ru-RU" sz="3600" dirty="0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исправления ошибок; </a:t>
            </a:r>
          </a:p>
          <a:p>
            <a:pPr marL="514350" indent="-514350" algn="just">
              <a:buAutoNum type="arabicParenR"/>
            </a:pPr>
            <a:r>
              <a:rPr lang="ru-RU" sz="3600" dirty="0" err="1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микропауы</a:t>
            </a:r>
            <a:r>
              <a:rPr lang="ru-RU" sz="3600" dirty="0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смена активности каждые 7–10 минут; </a:t>
            </a:r>
          </a:p>
          <a:p>
            <a:pPr marL="514350" indent="-514350" algn="just">
              <a:buAutoNum type="arabicParenR"/>
            </a:pPr>
            <a:r>
              <a:rPr lang="ru-RU" sz="3600" dirty="0">
                <a:solidFill>
                  <a:srgbClr val="373C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похвала за усилие.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14664" y="1153438"/>
            <a:ext cx="86211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373C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Итоги и практические рекомендации</a:t>
            </a:r>
          </a:p>
        </p:txBody>
      </p:sp>
    </p:spTree>
    <p:extLst>
      <p:ext uri="{BB962C8B-B14F-4D97-AF65-F5344CB8AC3E}">
        <p14:creationId xmlns:p14="http://schemas.microsoft.com/office/powerpoint/2010/main" val="36559252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sp>
        <p:nvSpPr>
          <p:cNvPr id="2" name="Rectangle 60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57199" y="1269124"/>
            <a:ext cx="113196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dirty="0">
                <a:solidFill>
                  <a:srgbClr val="373C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«Если педагогика хочет воспитать человека во всех отношениях, то она должна прежде узнать его во всех отношениях»</a:t>
            </a:r>
            <a:endParaRPr lang="ru-RU" sz="3200" dirty="0">
              <a:solidFill>
                <a:srgbClr val="373C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https://sun9-54.userapi.com/s/v1/ig2/TDZtEgBPeDLM7MiEWvlwrcH6cskxwY1A8qk6gOy_iqw3M4eJfmciNcvi62o0xaX6FvVwRwF51QklLL6ZIJIkF7js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847" y="2491312"/>
            <a:ext cx="4146331" cy="310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331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38981-C015-B9C1-4E17-D8E38F03B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64FA1B-285A-2785-9716-0D078DAA2F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746" y="301743"/>
            <a:ext cx="10616697" cy="173353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ru-RU" sz="3600" b="1" dirty="0"/>
            </a:br>
            <a:endParaRPr lang="ru-RU" sz="3600" b="1" dirty="0">
              <a:solidFill>
                <a:srgbClr val="373C59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198FEF-22C1-7ED2-582D-8C0567C55DB6}"/>
              </a:ext>
            </a:extLst>
          </p:cNvPr>
          <p:cNvSpPr txBox="1"/>
          <p:nvPr/>
        </p:nvSpPr>
        <p:spPr>
          <a:xfrm>
            <a:off x="2349539" y="472282"/>
            <a:ext cx="6617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Установочное родительское собрание в формате Круга сообщества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AA554B-5731-4BFC-2AF5-ED3F791D1318}"/>
              </a:ext>
            </a:extLst>
          </p:cNvPr>
          <p:cNvSpPr txBox="1"/>
          <p:nvPr/>
        </p:nvSpPr>
        <p:spPr>
          <a:xfrm>
            <a:off x="639097" y="2051774"/>
            <a:ext cx="1124810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Форма и организация собрания:</a:t>
            </a:r>
          </a:p>
          <a:p>
            <a:endParaRPr lang="ru-RU" sz="2800" dirty="0"/>
          </a:p>
          <a:p>
            <a:r>
              <a:rPr lang="ru-RU" sz="2800" dirty="0"/>
              <a:t>- </a:t>
            </a:r>
            <a:r>
              <a:rPr lang="ru-RU" sz="2400" dirty="0"/>
              <a:t>Приветственный чайный стол;</a:t>
            </a:r>
          </a:p>
          <a:p>
            <a:r>
              <a:rPr lang="ru-RU" sz="2400" dirty="0"/>
              <a:t>- Все родители сидят в кругу;</a:t>
            </a:r>
          </a:p>
          <a:p>
            <a:r>
              <a:rPr lang="ru-RU" sz="2400" dirty="0"/>
              <a:t>- Заготовлены бейджики с именами (или родители сами пишут имена на бейджиках);</a:t>
            </a:r>
          </a:p>
          <a:p>
            <a:r>
              <a:rPr lang="ru-RU" sz="2400" dirty="0"/>
              <a:t>- На стене/доске висят 3 листа бумаги из блокнота для флип-чарта;</a:t>
            </a:r>
          </a:p>
          <a:p>
            <a:r>
              <a:rPr lang="ru-RU" sz="2400" dirty="0"/>
              <a:t>- На собрании желателем помощник (психолог, коллега, знакомый родитель)</a:t>
            </a:r>
          </a:p>
          <a:p>
            <a:r>
              <a:rPr lang="ru-RU" sz="2400" dirty="0"/>
              <a:t>- Выбирается символ слова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876860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A1CDF-7B09-C55E-AFE2-FED52C3FF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1B53C3-5211-DE1D-3AE5-F1B63E1FD1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746" y="301743"/>
            <a:ext cx="10616697" cy="173353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ru-RU" sz="3600" b="1" dirty="0"/>
            </a:br>
            <a:endParaRPr lang="ru-RU" sz="3600" b="1" dirty="0">
              <a:solidFill>
                <a:srgbClr val="373C59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BD6E77-2198-DF11-F03F-935B35FCE65F}"/>
              </a:ext>
            </a:extLst>
          </p:cNvPr>
          <p:cNvSpPr txBox="1"/>
          <p:nvPr/>
        </p:nvSpPr>
        <p:spPr>
          <a:xfrm>
            <a:off x="2349539" y="383679"/>
            <a:ext cx="6617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Установочное родительское собрание в формате Круга сообщества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B2ED7F-D37B-9033-265D-0F43ABB13AEC}"/>
              </a:ext>
            </a:extLst>
          </p:cNvPr>
          <p:cNvSpPr txBox="1"/>
          <p:nvPr/>
        </p:nvSpPr>
        <p:spPr>
          <a:xfrm>
            <a:off x="594151" y="1953339"/>
            <a:ext cx="1141103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Принципы собрания:</a:t>
            </a:r>
          </a:p>
          <a:p>
            <a:endParaRPr lang="ru-RU" sz="2800" dirty="0"/>
          </a:p>
          <a:p>
            <a:pPr marL="457200" indent="-457200">
              <a:buFontTx/>
              <a:buChar char="-"/>
            </a:pPr>
            <a:r>
              <a:rPr lang="ru-RU" sz="2800" dirty="0"/>
              <a:t>Говорят все, а не только учитель;</a:t>
            </a:r>
          </a:p>
          <a:p>
            <a:pPr marL="457200" indent="-457200">
              <a:buFontTx/>
              <a:buChar char="-"/>
            </a:pPr>
            <a:r>
              <a:rPr lang="ru-RU" sz="2800" dirty="0"/>
              <a:t>Неформальный стиль ведения;</a:t>
            </a:r>
          </a:p>
          <a:p>
            <a:pPr marL="285750" indent="-285750">
              <a:buFontTx/>
              <a:buChar char="-"/>
            </a:pPr>
            <a:r>
              <a:rPr lang="ru-RU" sz="2800" dirty="0"/>
              <a:t>  Создается атмосфера доверия и честности;</a:t>
            </a:r>
          </a:p>
          <a:p>
            <a:pPr marL="285750" indent="-285750">
              <a:buFontTx/>
              <a:buChar char="-"/>
            </a:pPr>
            <a:endParaRPr lang="ru-RU" sz="2800" dirty="0"/>
          </a:p>
          <a:p>
            <a:pPr marL="285750" indent="-285750">
              <a:buFontTx/>
              <a:buChar char="-"/>
            </a:pPr>
            <a:r>
              <a:rPr lang="ru-RU" sz="2800" dirty="0"/>
              <a:t>Основная цель собрания:</a:t>
            </a:r>
          </a:p>
          <a:p>
            <a:r>
              <a:rPr lang="ru-RU" sz="2600" b="1" dirty="0"/>
              <a:t>Со-настроить запросы родителей и педагога, выработать общие правила коммуникации, заложить фундамент партнерских отношений</a:t>
            </a:r>
            <a:r>
              <a:rPr lang="ru-RU" sz="2800" dirty="0"/>
              <a:t> </a:t>
            </a:r>
            <a:r>
              <a:rPr lang="ru-RU" sz="2600" b="1" dirty="0"/>
              <a:t>с родителями</a:t>
            </a:r>
          </a:p>
        </p:txBody>
      </p:sp>
    </p:spTree>
    <p:extLst>
      <p:ext uri="{BB962C8B-B14F-4D97-AF65-F5344CB8AC3E}">
        <p14:creationId xmlns:p14="http://schemas.microsoft.com/office/powerpoint/2010/main" val="802550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7FF1AA9-D55E-450A-251A-B4755BB6586D}"/>
              </a:ext>
            </a:extLst>
          </p:cNvPr>
          <p:cNvSpPr txBox="1"/>
          <p:nvPr/>
        </p:nvSpPr>
        <p:spPr>
          <a:xfrm>
            <a:off x="2408533" y="236195"/>
            <a:ext cx="6617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Установочное родительское собрание в формате Круга сообщества 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EE025634-8721-62AB-091C-95F967F50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374" y="1805855"/>
            <a:ext cx="10881852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Этапы собрания:</a:t>
            </a:r>
          </a:p>
          <a:p>
            <a:pPr marL="0" indent="0">
              <a:buNone/>
            </a:pPr>
            <a:r>
              <a:rPr lang="ru-RU" sz="2600" dirty="0"/>
              <a:t>1 раунд: Представление. История о моем ребенке (</a:t>
            </a:r>
            <a:r>
              <a:rPr lang="ru-RU" sz="2600" dirty="0">
                <a:solidFill>
                  <a:srgbClr val="F3603D"/>
                </a:solidFill>
              </a:rPr>
              <a:t>какая-то особенность, черта моего ребенка,</a:t>
            </a:r>
            <a:r>
              <a:rPr lang="ru-RU" sz="2600" dirty="0"/>
              <a:t> с каким настроением он идет в 1-ый класс)</a:t>
            </a:r>
          </a:p>
          <a:p>
            <a:pPr marL="0" indent="0">
              <a:buNone/>
            </a:pPr>
            <a:r>
              <a:rPr lang="ru-RU" sz="2600" dirty="0"/>
              <a:t>2 раунд: С каким запросом я веду своего ребенка в школу? / </a:t>
            </a:r>
            <a:r>
              <a:rPr lang="ru-RU" sz="2600" dirty="0">
                <a:solidFill>
                  <a:srgbClr val="F3603D"/>
                </a:solidFill>
              </a:rPr>
              <a:t>Чего бы в первую очередь мне бы, как родителю, хотелось от школы и от учителя</a:t>
            </a:r>
            <a:r>
              <a:rPr lang="ru-RU" sz="2600" dirty="0"/>
              <a:t>?</a:t>
            </a:r>
          </a:p>
          <a:p>
            <a:pPr marL="0" indent="0">
              <a:buNone/>
            </a:pPr>
            <a:r>
              <a:rPr lang="ru-RU" sz="2600" dirty="0"/>
              <a:t>3 раунд: Какие правила хотелось бы установить в общении взрослых участников образовательных отношений / Какие традиции вам бы хотелось ввести в нашем классе? / </a:t>
            </a:r>
            <a:r>
              <a:rPr lang="ru-RU" sz="2600" dirty="0">
                <a:solidFill>
                  <a:srgbClr val="F3603D"/>
                </a:solidFill>
              </a:rPr>
              <a:t>Что я могу делать как родитель для класса? (+выбор </a:t>
            </a:r>
            <a:r>
              <a:rPr lang="ru-RU" sz="2600" dirty="0" err="1">
                <a:solidFill>
                  <a:srgbClr val="F3603D"/>
                </a:solidFill>
              </a:rPr>
              <a:t>родкома</a:t>
            </a:r>
            <a:r>
              <a:rPr lang="ru-RU" sz="2600" dirty="0">
                <a:solidFill>
                  <a:srgbClr val="F3603D"/>
                </a:solidFill>
              </a:rPr>
              <a:t>)</a:t>
            </a:r>
          </a:p>
          <a:p>
            <a:pPr marL="0" indent="0">
              <a:buNone/>
            </a:pPr>
            <a:r>
              <a:rPr lang="ru-RU" sz="2600" dirty="0"/>
              <a:t>4 раунд: ритуал закрытия Круга (пожелания классу и учителя одним словом)</a:t>
            </a:r>
          </a:p>
        </p:txBody>
      </p:sp>
    </p:spTree>
    <p:extLst>
      <p:ext uri="{BB962C8B-B14F-4D97-AF65-F5344CB8AC3E}">
        <p14:creationId xmlns:p14="http://schemas.microsoft.com/office/powerpoint/2010/main" val="3846532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EC3D3-41BE-BC2C-8112-5775952D2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5717286-FABF-96F1-7F38-EFE630F549A8}"/>
              </a:ext>
            </a:extLst>
          </p:cNvPr>
          <p:cNvSpPr txBox="1"/>
          <p:nvPr/>
        </p:nvSpPr>
        <p:spPr>
          <a:xfrm>
            <a:off x="2408533" y="236195"/>
            <a:ext cx="66171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Результаты родительского собрания в формате Круга сообщества 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BE7816B8-8BCA-D33F-97A9-226281236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288" y="1582429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600" dirty="0"/>
              <a:t>                    </a:t>
            </a:r>
            <a:r>
              <a:rPr lang="ru-RU" sz="2600" b="1" dirty="0"/>
              <a:t>Продукты Круга:</a:t>
            </a:r>
          </a:p>
          <a:p>
            <a:pPr>
              <a:buFontTx/>
              <a:buChar char="-"/>
            </a:pPr>
            <a:r>
              <a:rPr lang="ru-RU" sz="2400" dirty="0"/>
              <a:t>Фиксируются на листах </a:t>
            </a:r>
            <a:r>
              <a:rPr lang="ru-RU" sz="2400" dirty="0" err="1"/>
              <a:t>флипчарта</a:t>
            </a:r>
            <a:r>
              <a:rPr lang="ru-RU" sz="2400" dirty="0"/>
              <a:t>;</a:t>
            </a:r>
          </a:p>
          <a:p>
            <a:pPr>
              <a:buFontTx/>
              <a:buChar char="-"/>
            </a:pPr>
            <a:r>
              <a:rPr lang="ru-RU" sz="2400" dirty="0"/>
              <a:t>Фото решений посылается в родительский чат;</a:t>
            </a:r>
          </a:p>
          <a:p>
            <a:pPr>
              <a:buFontTx/>
              <a:buChar char="-"/>
            </a:pPr>
            <a:r>
              <a:rPr lang="ru-RU" sz="2400" dirty="0"/>
              <a:t>Председатель «</a:t>
            </a:r>
            <a:r>
              <a:rPr lang="ru-RU" sz="2400" dirty="0" err="1"/>
              <a:t>родкома</a:t>
            </a:r>
            <a:r>
              <a:rPr lang="ru-RU" sz="2400" dirty="0"/>
              <a:t>» позже оформляет </a:t>
            </a:r>
          </a:p>
          <a:p>
            <a:pPr marL="0" indent="0">
              <a:buNone/>
            </a:pPr>
            <a:r>
              <a:rPr lang="ru-RU" sz="2400" dirty="0"/>
              <a:t>   решения в протоколе собрания;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/>
              <a:t>                      </a:t>
            </a:r>
            <a:endParaRPr lang="ru-RU" sz="900" dirty="0"/>
          </a:p>
          <a:p>
            <a:pPr marL="0" indent="0">
              <a:buNone/>
            </a:pPr>
            <a:r>
              <a:rPr lang="ru-RU" sz="2600" b="1" dirty="0"/>
              <a:t>                    Результаты Круга:</a:t>
            </a:r>
          </a:p>
          <a:p>
            <a:pPr>
              <a:buFontTx/>
              <a:buChar char="-"/>
            </a:pPr>
            <a:r>
              <a:rPr lang="ru-RU" sz="2400" dirty="0"/>
              <a:t>У родителей сформировано другое представление </a:t>
            </a:r>
          </a:p>
          <a:p>
            <a:pPr marL="0" indent="0">
              <a:buNone/>
            </a:pPr>
            <a:r>
              <a:rPr lang="ru-RU" sz="2400" dirty="0"/>
              <a:t>   об учителе – как о продвинутом партнере</a:t>
            </a:r>
          </a:p>
          <a:p>
            <a:pPr>
              <a:buFontTx/>
              <a:buChar char="-"/>
            </a:pPr>
            <a:r>
              <a:rPr lang="ru-RU" sz="2400" dirty="0"/>
              <a:t>Задается другая традиция коммуникации – </a:t>
            </a:r>
            <a:r>
              <a:rPr lang="ru-RU" sz="2400" dirty="0" err="1"/>
              <a:t>ДИалога</a:t>
            </a:r>
            <a:r>
              <a:rPr lang="ru-RU" sz="2400" dirty="0"/>
              <a:t>;</a:t>
            </a:r>
          </a:p>
          <a:p>
            <a:pPr>
              <a:buFontTx/>
              <a:buChar char="-"/>
            </a:pPr>
            <a:r>
              <a:rPr lang="ru-RU" sz="2400" dirty="0"/>
              <a:t>Учитель видит, какие родители пришли в класс…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A41E26-30F2-1118-B901-0352B4F601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725" y="2074607"/>
            <a:ext cx="4522461" cy="339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67442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923</TotalTime>
  <Words>2582</Words>
  <Application>Microsoft Office PowerPoint</Application>
  <PresentationFormat>Широкоэкранный</PresentationFormat>
  <Paragraphs>391</Paragraphs>
  <Slides>51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9" baseType="lpstr">
      <vt:lpstr>Arial</vt:lpstr>
      <vt:lpstr>Calibri</vt:lpstr>
      <vt:lpstr>Calibri Light</vt:lpstr>
      <vt:lpstr>Cambria</vt:lpstr>
      <vt:lpstr>Lato Thin</vt:lpstr>
      <vt:lpstr>Times New Roman</vt:lpstr>
      <vt:lpstr>Wingdings</vt:lpstr>
      <vt:lpstr>1_Тема Office</vt:lpstr>
      <vt:lpstr>  Вебинар для педагогов-психологов  «Лучшие практики психолого-педагогического сопровождения проекта «Эффективная начальная школа»</vt:lpstr>
      <vt:lpstr> Как педагогу начальных классов настроить партнерские отношения с родителями с активной жизненной позицией?</vt:lpstr>
      <vt:lpstr>О нашей практике:</vt:lpstr>
      <vt:lpstr>Какие  вызовы    и    задачи стоят сегодня перед учителем начальных классов? </vt:lpstr>
      <vt:lpstr>Наши ответы:  технология Круга сообщества</vt:lpstr>
      <vt:lpstr> </vt:lpstr>
      <vt:lpstr> </vt:lpstr>
      <vt:lpstr>Презентация PowerPoint</vt:lpstr>
      <vt:lpstr>Презентация PowerPoint</vt:lpstr>
      <vt:lpstr>Что дальше?</vt:lpstr>
      <vt:lpstr>Презентация PowerPoint</vt:lpstr>
      <vt:lpstr> «Механизмы и методы сохранения эмоционального благополучия детей младшего школьного возраста, обучающихся по программе «Эффективная начальная школа»</vt:lpstr>
      <vt:lpstr>Эффективная начальная школа.  Важные аспекты реализации</vt:lpstr>
      <vt:lpstr>Младший школьный возраст</vt:lpstr>
      <vt:lpstr>Зоны регуляции…</vt:lpstr>
      <vt:lpstr>Презентация PowerPoint</vt:lpstr>
      <vt:lpstr>Концепция основана на условном делении своего психологического состояния на на четыре зоны: </vt:lpstr>
      <vt:lpstr>Концепция основана на условном делении своего психологического состояния на на четыре зоны: </vt:lpstr>
      <vt:lpstr>Презентация PowerPoint</vt:lpstr>
      <vt:lpstr>Направления  профилактической работы</vt:lpstr>
      <vt:lpstr>Успокаивающие техники</vt:lpstr>
      <vt:lpstr>Презентация PowerPoint</vt:lpstr>
      <vt:lpstr>Дыхательные техники</vt:lpstr>
      <vt:lpstr>«Шесть составляющих дыхания»</vt:lpstr>
      <vt:lpstr>Презентация PowerPoint</vt:lpstr>
      <vt:lpstr>«Ленивая восьмерка»</vt:lpstr>
      <vt:lpstr>Презентация PowerPoint</vt:lpstr>
      <vt:lpstr>Презентация PowerPoint</vt:lpstr>
      <vt:lpstr> «Техники саморегуляции детей в условиях повышенной нагрузки обучения»</vt:lpstr>
      <vt:lpstr>PACE-ритмирование</vt:lpstr>
      <vt:lpstr>Гимнастика для глаз </vt:lpstr>
      <vt:lpstr>Презентация PowerPoint</vt:lpstr>
      <vt:lpstr>Презентация PowerPoint</vt:lpstr>
      <vt:lpstr>Презентация PowerPoint</vt:lpstr>
      <vt:lpstr>Презентация PowerPoint</vt:lpstr>
      <vt:lpstr>  «Адаптация первоклассников в условиях ускоренной программы: четыре критические точки года и сопровождение психолога»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«Повышение интереса к учебному процессу путем предоставления оригинального учебного материала»</dc:title>
  <dc:creator>сканирование</dc:creator>
  <cp:lastModifiedBy>CNPPM-1</cp:lastModifiedBy>
  <cp:revision>53</cp:revision>
  <dcterms:created xsi:type="dcterms:W3CDTF">2024-05-27T10:13:25Z</dcterms:created>
  <dcterms:modified xsi:type="dcterms:W3CDTF">2026-02-24T12:07:03Z</dcterms:modified>
</cp:coreProperties>
</file>