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492" r:id="rId3"/>
    <p:sldId id="462" r:id="rId4"/>
    <p:sldId id="537" r:id="rId5"/>
    <p:sldId id="538" r:id="rId6"/>
    <p:sldId id="536" r:id="rId7"/>
    <p:sldId id="535" r:id="rId8"/>
    <p:sldId id="539" r:id="rId9"/>
    <p:sldId id="540" r:id="rId10"/>
    <p:sldId id="498" r:id="rId11"/>
    <p:sldId id="525" r:id="rId12"/>
    <p:sldId id="541" r:id="rId13"/>
    <p:sldId id="533" r:id="rId14"/>
    <p:sldId id="526" r:id="rId15"/>
    <p:sldId id="542" r:id="rId16"/>
    <p:sldId id="543" r:id="rId17"/>
    <p:sldId id="544" r:id="rId18"/>
    <p:sldId id="501" r:id="rId19"/>
    <p:sldId id="509" r:id="rId20"/>
    <p:sldId id="545" r:id="rId21"/>
    <p:sldId id="532" r:id="rId22"/>
    <p:sldId id="530" r:id="rId23"/>
    <p:sldId id="389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38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59897-7318-410C-BC14-637B463F1286}"/>
              </a:ext>
            </a:extLst>
          </p:cNvPr>
          <p:cNvSpPr txBox="1"/>
          <p:nvPr/>
        </p:nvSpPr>
        <p:spPr>
          <a:xfrm>
            <a:off x="457200" y="2846789"/>
            <a:ext cx="10011723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8695" algn="ctr">
              <a:lnSpc>
                <a:spcPts val="2530"/>
              </a:lnSpc>
              <a:spcBef>
                <a:spcPts val="615"/>
              </a:spcBef>
            </a:pPr>
            <a:r>
              <a:rPr lang="ru-RU" sz="3200" b="1" dirty="0">
                <a:solidFill>
                  <a:srgbClr val="FF0000"/>
                </a:solidFill>
                <a:cs typeface="Al Tarikh" pitchFamily="2" charset="-78"/>
              </a:rPr>
              <a:t>Особенности преподавания математики. Проект «Эффективная начальная школа». </a:t>
            </a:r>
            <a:endParaRPr lang="ru-R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F4CD7-DA46-451F-8876-FC9FA10FFC74}"/>
              </a:ext>
            </a:extLst>
          </p:cNvPr>
          <p:cNvSpPr txBox="1"/>
          <p:nvPr/>
        </p:nvSpPr>
        <p:spPr>
          <a:xfrm>
            <a:off x="457200" y="5456651"/>
            <a:ext cx="1107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Янычева Галина Владимировна, методист КУРО, учитель начальных классов, автор методических пособий по математике.</a:t>
            </a:r>
          </a:p>
        </p:txBody>
      </p:sp>
    </p:spTree>
    <p:extLst>
      <p:ext uri="{BB962C8B-B14F-4D97-AF65-F5344CB8AC3E}">
        <p14:creationId xmlns:p14="http://schemas.microsoft.com/office/powerpoint/2010/main" val="49976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9356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(март)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Письменная нумерация в пределах 1000. 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1A99E7-700C-EF44-8995-3716BBB8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2" y="1329573"/>
            <a:ext cx="3355720" cy="44216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216DEC-0C45-AC4F-8F11-5C225AFEC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05" y="1080912"/>
            <a:ext cx="3457677" cy="45676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F54886-AFCD-0443-B0AC-46A058CB6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43" y="1170122"/>
            <a:ext cx="3284039" cy="430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39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(март)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Разрядные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слагаемые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7B915C-D67C-9C41-9112-EE0E982FD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11" y="1182030"/>
            <a:ext cx="3553521" cy="47121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DC7624-878F-A74D-90D2-8CB781CDC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93" y="1017292"/>
            <a:ext cx="3811646" cy="504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99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(март)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числа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единиц,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десятков, сотен.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D5BF85-A4FB-2A44-9F42-54F5FACA0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8" y="1120136"/>
            <a:ext cx="3692134" cy="48276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F2016C-2F68-0742-9E42-ACA2B1067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37" y="1008946"/>
            <a:ext cx="3692134" cy="484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4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(март)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Увеличение и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уменьшение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10 раз,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100 раз.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82DC6E-6021-0B4D-A0BA-312CA566D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58" y="1012186"/>
            <a:ext cx="3696668" cy="483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76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(март)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Новые единицы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измерения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массы и длины.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Грамм,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километр.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434A07-F7FE-BD4F-88E4-01BA1EB28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5" y="1297050"/>
            <a:ext cx="3580698" cy="46759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047864-7CEA-5E45-89DE-DC29FF2CF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47" y="1060925"/>
            <a:ext cx="3580698" cy="473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52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(март)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Приёмы устных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вычислений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16A900-3BEC-324A-8A1A-D22F98551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59" y="1120598"/>
            <a:ext cx="3678874" cy="4841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18244F-5442-DA42-A6E5-13EAB4D70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62" y="1087244"/>
            <a:ext cx="3708957" cy="487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27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177173" y="395307"/>
            <a:ext cx="7698875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(март)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Приёмы устных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вычислений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C6D30E-B2BE-AF4E-B16E-D15743285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21" y="1160657"/>
            <a:ext cx="3776362" cy="49822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2DFACD-FA9F-6344-A5D7-CA3565382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90" y="1010229"/>
            <a:ext cx="3776362" cy="493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1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836341" y="395307"/>
            <a:ext cx="11039708" cy="1064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(март)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Алгоритмы сложения и вычитания многозначных чисел.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7E05B5-E089-9145-8128-46F2CD0DF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2" y="1237787"/>
            <a:ext cx="3328276" cy="43687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093C22-6885-5940-A9B1-33FEF87C1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86" y="663147"/>
            <a:ext cx="3602546" cy="47650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4AC424-27B3-B449-A13C-4D56D654F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12" y="1237787"/>
            <a:ext cx="3256388" cy="429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53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8712" y="373003"/>
            <a:ext cx="1076722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класс (март)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Письменное умножение столбиком на двузначное число.</a:t>
            </a:r>
          </a:p>
          <a:p>
            <a:pPr marL="514350" indent="-514350">
              <a:buAutoNum type="arabicPeriod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с остатком на двузначное число.</a:t>
            </a:r>
          </a:p>
          <a:p>
            <a:pPr marL="514350" indent="-514350">
              <a:buAutoNum type="arabicPeriod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Письменное деление столбиком на двузначные и трёхзначные числа. </a:t>
            </a:r>
          </a:p>
          <a:p>
            <a:pPr marL="514350" indent="-514350">
              <a:buAutoNum type="arabicPeriod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73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747132" y="373004"/>
            <a:ext cx="11062233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(март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Письменное умножение столбиком на двузначное число. 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967290-F1D0-A54D-A64C-D8BCE2A83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5" y="1128172"/>
            <a:ext cx="2970610" cy="43136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F988D8-7DF2-DE4B-AFF0-D437FF75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57" y="955221"/>
            <a:ext cx="3107698" cy="44865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4F49B2-8184-6844-ACA0-9D63B8040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52" y="1173539"/>
            <a:ext cx="3014541" cy="437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79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8712" y="373003"/>
            <a:ext cx="1076722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(март)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Приёмы устных вычислений двузначных и однозначных чисел без перехода и с переходом через разряд. </a:t>
            </a:r>
          </a:p>
          <a:p>
            <a:endParaRPr lang="ru-RU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514350">
              <a:buAutoNum type="arabicPeriod" startAt="2"/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Буквенные выражения.</a:t>
            </a:r>
          </a:p>
          <a:p>
            <a:pPr marL="514350" indent="-514350">
              <a:buAutoNum type="arabicPeriod" startAt="2"/>
            </a:pPr>
            <a:endParaRPr lang="ru-RU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514350">
              <a:buAutoNum type="arabicPeriod" startAt="2"/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Уравнения. Решение уравнений подбором неизвестного числа и на основе взаимосвязи сложения и вычитания. </a:t>
            </a:r>
          </a:p>
          <a:p>
            <a:pPr marL="514350" indent="-514350">
              <a:buAutoNum type="arabicPeriod" startAt="2"/>
            </a:pPr>
            <a:endParaRPr lang="ru-RU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system-ui"/>
            </a:endParaRPr>
          </a:p>
          <a:p>
            <a:endParaRPr lang="ru-RU" sz="2800" b="1" dirty="0"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5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2940065" y="395306"/>
            <a:ext cx="8397093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(март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ВАЖНО! </a:t>
            </a: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с остатком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двузначное число. 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DA341F-2A10-4148-8E3E-6F3779BE7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56" y="938519"/>
            <a:ext cx="3542371" cy="513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03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12234" y="373004"/>
            <a:ext cx="11775687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(март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Письменное деление столбиком на двузначное число.</a:t>
            </a:r>
            <a:r>
              <a:rPr lang="ru-RU" sz="26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26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53E8ED-EA8E-2741-8427-0076B8AE6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315" y="1127181"/>
            <a:ext cx="2826912" cy="40954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422F63-5EF6-A045-B29C-84FAC0E0F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37" y="1214828"/>
            <a:ext cx="3056687" cy="44283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1DF2AD-C37A-DD41-9F87-82821107F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18" y="1209690"/>
            <a:ext cx="3056687" cy="443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6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847494" y="373004"/>
            <a:ext cx="11240428" cy="904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(март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Письменное деление столбиком на трёхзначное число.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2800" b="1" dirty="0">
              <a:solidFill>
                <a:srgbClr val="FF0000"/>
              </a:solidFill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5F0AF2-4318-BE47-BEBB-24702573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3" y="1132299"/>
            <a:ext cx="3166945" cy="45934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2A48DA-0EC3-D44D-B955-3815394B9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70" y="906781"/>
            <a:ext cx="3165417" cy="46124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C99D22-DB89-CE42-9DEC-8AAA69E3F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623" y="1114380"/>
            <a:ext cx="3022947" cy="44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9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59B361-BA9C-4183-B241-CCF07D5DBF19}"/>
              </a:ext>
            </a:extLst>
          </p:cNvPr>
          <p:cNvSpPr/>
          <p:nvPr/>
        </p:nvSpPr>
        <p:spPr>
          <a:xfrm>
            <a:off x="2705488" y="1409467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7D2940B-E709-9EB4-7B4E-3D5B8324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721" y="1409467"/>
            <a:ext cx="56197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Графика, Шрифт, графический дизайн, типограф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B908592-44BC-67AE-440A-731260A4C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2800583"/>
            <a:ext cx="26479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53668" y="417609"/>
            <a:ext cx="595475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(март)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Приёмы вычислений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двузначных и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однозначных чисел без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перехода и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 переходом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через разряд.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6E7C78-3ABF-B442-BF3F-5AC363A30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6" y="1219796"/>
            <a:ext cx="3513165" cy="46903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15AC73-26F1-2F41-A8C5-4F267E123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55" y="1104435"/>
            <a:ext cx="3482289" cy="464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8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53668" y="417609"/>
            <a:ext cx="595475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(март)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Приёмы вычислений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двузначных и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однозначных чисел без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перехода и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 переходом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через разряд.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8EBFDC-853A-994C-81EA-F2598B0CB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7" y="1182493"/>
            <a:ext cx="3445923" cy="46005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393B90-472A-C64B-81B2-7D4332657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05" y="1128711"/>
            <a:ext cx="3445923" cy="460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9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53668" y="417609"/>
            <a:ext cx="595475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(март)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Приёмы вычислений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двузначных и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однозначных чисел без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перехода и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 переходом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через разряд.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51CEF3-8E49-FC4B-9C79-4D68D9197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84" y="1240292"/>
            <a:ext cx="3417350" cy="45624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C33B53-15F7-5E4A-8A10-481E4D511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54" y="1055276"/>
            <a:ext cx="3555932" cy="474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18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53668" y="417609"/>
            <a:ext cx="595475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(март)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endParaRPr lang="ru-RU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Буквенные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выражения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28E3AB-DA92-C046-A890-020CB2415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1" y="1137424"/>
            <a:ext cx="3675092" cy="49065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93B9A1-85AE-1545-B366-BC65845DC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39" y="942742"/>
            <a:ext cx="3724511" cy="497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21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53668" y="417609"/>
            <a:ext cx="5954751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(март)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Уравнения.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Решение уравнений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подбором неизвестного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числа и  на основе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взаимосвязи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сложения и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вычитания.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9C20CC-66E7-A24F-8790-73942B5AF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1159938"/>
            <a:ext cx="3321050" cy="44338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D40968-E4E9-124A-9585-0AFD5AD3D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688" y="1124681"/>
            <a:ext cx="3451960" cy="46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3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53668" y="417609"/>
            <a:ext cx="5954751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(март)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Уравнения.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Решение уравнений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подбором неизвестного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числа и  на основе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взаимосвязи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сложения и 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вычитания.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4189E1-2FC6-974E-B557-B8034BC86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6" y="1282142"/>
            <a:ext cx="3499934" cy="46726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2A6833-D824-1643-8B65-252BAE7D4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12" y="1092657"/>
            <a:ext cx="3499933" cy="46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90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79502" y="384154"/>
            <a:ext cx="10767225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(март)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Письменная нумерация в пределах 1000 (проследим изменения при изучении этой темы в сравнении со 2 классом).</a:t>
            </a:r>
          </a:p>
          <a:p>
            <a:pPr marL="514350" indent="-514350">
              <a:buAutoNum type="arabicPeriod"/>
            </a:pPr>
            <a:endParaRPr lang="ru-RU" sz="2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514350">
              <a:buAutoNum type="arabicPeriod" startAt="2"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Увеличение и уменьшение в 10 раз, в 100 раз.</a:t>
            </a:r>
          </a:p>
          <a:p>
            <a:pPr marL="514350" indent="-514350">
              <a:buAutoNum type="arabicPeriod" startAt="2"/>
            </a:pPr>
            <a:endParaRPr lang="ru-RU" sz="26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514350">
              <a:buAutoNum type="arabicPeriod" startAt="2"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Новые единицы измерения массы и длины. Грамм, километр.</a:t>
            </a:r>
          </a:p>
          <a:p>
            <a:pPr marL="514350" indent="-514350">
              <a:buAutoNum type="arabicPeriod" startAt="2"/>
            </a:pPr>
            <a:endParaRPr lang="ru-RU" sz="2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514350">
              <a:buAutoNum type="arabicPeriod" startAt="2"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 устных вычислительных приёмов при сложении трёхзначных чисел. </a:t>
            </a:r>
          </a:p>
          <a:p>
            <a:pPr marL="514350" indent="-514350">
              <a:buAutoNum type="arabicPeriod" startAt="2"/>
            </a:pPr>
            <a:endParaRPr lang="ru-RU" sz="26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514350">
              <a:buAutoNum type="arabicPeriod" startAt="2"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Алгоритмы (адаптированные) сложения и вычитания многозначных чисел.</a:t>
            </a:r>
          </a:p>
          <a:p>
            <a:pPr marL="514350" indent="-514350">
              <a:buAutoNum type="arabicPeriod" startAt="2"/>
            </a:pPr>
            <a:endParaRPr lang="ru-RU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system-ui"/>
            </a:endParaRPr>
          </a:p>
          <a:p>
            <a:endParaRPr lang="ru-RU" sz="2800" b="1" dirty="0"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3720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12982</TotalTime>
  <Words>437</Words>
  <Application>Microsoft Office PowerPoint</Application>
  <PresentationFormat>Широкоэкранный</PresentationFormat>
  <Paragraphs>367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Al Tarikh</vt:lpstr>
      <vt:lpstr>Arial</vt:lpstr>
      <vt:lpstr>Calibri</vt:lpstr>
      <vt:lpstr>Calibri Light</vt:lpstr>
      <vt:lpstr>Segoe UI</vt:lpstr>
      <vt:lpstr>system-ui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Наталья Яковлева</cp:lastModifiedBy>
  <cp:revision>165</cp:revision>
  <cp:lastPrinted>2022-01-13T14:31:19Z</cp:lastPrinted>
  <dcterms:created xsi:type="dcterms:W3CDTF">2022-01-13T13:40:39Z</dcterms:created>
  <dcterms:modified xsi:type="dcterms:W3CDTF">2026-02-12T13:17:58Z</dcterms:modified>
</cp:coreProperties>
</file>