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</p:sldMasterIdLst>
  <p:notesMasterIdLst>
    <p:notesMasterId r:id="rId31"/>
  </p:notesMasterIdLst>
  <p:sldIdLst>
    <p:sldId id="256" r:id="rId5"/>
    <p:sldId id="2923" r:id="rId6"/>
    <p:sldId id="2924" r:id="rId7"/>
    <p:sldId id="2978" r:id="rId8"/>
    <p:sldId id="2968" r:id="rId9"/>
    <p:sldId id="2969" r:id="rId10"/>
    <p:sldId id="2925" r:id="rId11"/>
    <p:sldId id="2965" r:id="rId12"/>
    <p:sldId id="2926" r:id="rId13"/>
    <p:sldId id="2967" r:id="rId14"/>
    <p:sldId id="2970" r:id="rId15"/>
    <p:sldId id="2927" r:id="rId16"/>
    <p:sldId id="2974" r:id="rId17"/>
    <p:sldId id="2939" r:id="rId18"/>
    <p:sldId id="2966" r:id="rId19"/>
    <p:sldId id="2940" r:id="rId20"/>
    <p:sldId id="2942" r:id="rId21"/>
    <p:sldId id="2953" r:id="rId22"/>
    <p:sldId id="2971" r:id="rId23"/>
    <p:sldId id="2972" r:id="rId24"/>
    <p:sldId id="2973" r:id="rId25"/>
    <p:sldId id="2955" r:id="rId26"/>
    <p:sldId id="2975" r:id="rId27"/>
    <p:sldId id="2976" r:id="rId28"/>
    <p:sldId id="2977" r:id="rId29"/>
    <p:sldId id="2826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21B5"/>
    <a:srgbClr val="6D6E71"/>
    <a:srgbClr val="373C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8754" autoAdjust="0"/>
  </p:normalViewPr>
  <p:slideViewPr>
    <p:cSldViewPr snapToGrid="0">
      <p:cViewPr varScale="1">
        <p:scale>
          <a:sx n="69" d="100"/>
          <a:sy n="69" d="100"/>
        </p:scale>
        <p:origin x="139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502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2E661-AAB2-4021-95F5-3FE59E16CACC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3A19F-97AD-4159-B2FF-2D934A513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611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A3A19F-97AD-4159-B2FF-2D934A513CB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32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1755A-AA6F-ABB2-347C-C47FA1357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BFE74B-0B21-1C3C-E90F-A8C4AA9336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F4110A-BCBA-7679-3D24-B3B148F46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287B1-B8E6-CCAE-9E8F-B662B0FBF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6E9D19-A5E2-ACC6-6349-97ADA0CD3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29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7F8835-DC03-0F8F-B6BB-2C1BA2DF0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F944400-8401-FD4C-E613-65D9EEB7C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C66416-4292-5A6D-83CD-EB5C0243D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63C00D-A19C-FA92-598E-D6AA723A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BEFE0A-8CDF-6B83-22EC-8908A97C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262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0D93EEE-73F5-338E-D46E-D662D315DE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10DF788-A1EB-9310-FED6-54CAAF0D7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F13EF2-B82E-FFAD-935C-F03652F83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3FB150-C094-69F9-D892-E3F75B811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574D9D-2E52-1988-51DC-229292C26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759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206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76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871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45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112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6020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188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60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4D379F-63D8-306F-94DC-2F75C662D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C1CF64-89A1-6873-26E4-878A2A411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E514FB-4EA0-37D2-C5DC-B9E641293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83AF2D-967B-856D-E5BE-8E2FDEB88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41912F-9506-4566-475B-271D3ED43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276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908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090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145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1242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9815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15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1534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6663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6692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18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745239-9CF5-B2F2-6B90-CBECC91D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DF8431-4ADC-45F5-2C40-413E5EC64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D7E79C-A2FD-57A6-17F4-A4B027C6D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61D99E-9282-64B6-8738-B43A35C5C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A93168-839F-3DE3-9A1C-DB2BB5B46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8320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8198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0953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1586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3736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4657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8959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7857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4466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098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77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D12AD2-D645-8372-62D5-FB3928447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BB8344-53CD-DE0F-A852-DC9BB7537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181AB0-E9D5-82F7-1B42-EA0AE0479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937E55F-1C27-C524-30A9-656EDC090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D7E61E-779C-5EFD-962B-89EB1C0F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938BFA-C8E0-0B72-09A7-CB6279D3E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5619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829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94292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6306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3212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96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1C10F6-81F2-DF92-D5A7-73DA0C4E9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34F01D-9BA3-5A8B-B174-88FDD1223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C2952E4-F7CC-C324-7299-0235817AC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A4C24FC-BDCD-6D72-B74A-037D98132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D43CA7B-4BF7-3978-1428-D1B303D44E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F78453E-3193-6A8C-D1A6-4CD9451E0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CA6C2A6-8327-697A-72CA-6A345392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DD501D9-DE23-BD33-A27F-3D44E8858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63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9B8522-19CC-7193-A12D-7CEC2D8C6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62E66BA-2034-2B40-CB75-E678F3702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8AECB2A-7201-1C98-23A4-46C3B55D3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472E00D-91C0-C098-E340-77763210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41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356DBE3-33F8-D3CC-972F-344745CB5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ADD50CC-4948-63FE-5CF0-FF59718EE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4CA4CB7-8133-FE99-95CB-84C3C57E9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39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E26829-C938-72C4-2FA5-7E7501AED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E96E9B-6BB5-2D0E-3F71-B84098006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4D3C101-EB50-C7C9-DBA1-7AD3D562B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557BBF9-757B-047C-A4E2-B87B50CF2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B77026-C824-C13B-591D-AC4328679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2C1A70-B5F1-F528-1C92-FF4F4FA7D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55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3C195A-F13C-F8B4-A042-B5C44EC46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1308473-5BF4-C869-A15E-7BB58788E7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93A8050-89C3-8A8A-71DD-442AAD49D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8F2C32-5B22-9B56-AF21-BBB2BFD80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FB65A36-6408-0D18-89CE-6663FA9AD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EE05F5-191F-FBF5-81ED-A5F5CF240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293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1D935B-2642-FD0B-6613-D92A87964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04E40A-96FD-F2EF-DD91-86502E60F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5F67EC-27E1-B919-03C6-190DE3CC5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C5B59-73CF-453F-B9F0-ABC55FE5B288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3528C1-2175-2E16-DE2C-0D7378C08F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05562C-2B11-B483-3994-D4BF6759C5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B9CCE-B090-4C7D-9B2B-F480401E5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02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796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75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13.02.2026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984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mailto:gavrilova_mm@school-president.ru" TargetMode="Externa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6ACA0-8A8F-D402-2D7A-F4910BED5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881" y="1598468"/>
            <a:ext cx="10515600" cy="2997916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  <a:t>«</a:t>
            </a:r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Чего вы не понимаете, то не принадлежит вам</a:t>
            </a:r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  <a:t>».</a:t>
            </a: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Calibri"/>
                <a:ea typeface="+mn-ea"/>
                <a:cs typeface="+mn-cs"/>
              </a:rPr>
            </a:br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Calibri"/>
                <a:ea typeface="+mn-ea"/>
                <a:cs typeface="+mn-cs"/>
              </a:rPr>
              <a:t>Иоганн Вольфганг Гёте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B99D76-8840-1FFC-C3BE-3DAFF505E186}"/>
              </a:ext>
            </a:extLst>
          </p:cNvPr>
          <p:cNvSpPr txBox="1"/>
          <p:nvPr/>
        </p:nvSpPr>
        <p:spPr>
          <a:xfrm>
            <a:off x="6559296" y="36444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413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ТЕХНОЛОГИЯ РАБОТЫ: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prstClr val="white"/>
                </a:solidFill>
              </a:rPr>
              <a:t> 2. Чтение вслух по предложениям или небольшим абзацам (2-3 предложения) с комментариями. Учитель задает уточняющие вопросы на понимание. </a:t>
            </a:r>
            <a:endParaRPr lang="ru-RU" sz="32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836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ТЕХНОЛОГИЯ РАБОТЫ: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prstClr val="white"/>
                </a:solidFill>
              </a:rPr>
              <a:t> 2.  Словарная работа  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(объяснение и уточнение значений слов) 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также ведется по ходу чтения. </a:t>
            </a:r>
            <a:endParaRPr lang="ru-RU" sz="32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782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ТЕХНОЛОГИЯ РАБОТЫ: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670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 </a:t>
            </a:r>
            <a:r>
              <a:rPr lang="ru-RU" sz="3200" b="1" dirty="0"/>
              <a:t>3. Задается уточняющий вопрос на понимание содержания главы (фрагмента) в целом. </a:t>
            </a:r>
          </a:p>
          <a:p>
            <a:pPr algn="ctr"/>
            <a:r>
              <a:rPr lang="ru-RU" sz="3200" b="1" dirty="0"/>
              <a:t>Результатом понимания может быть </a:t>
            </a:r>
            <a:r>
              <a:rPr lang="ru-RU" sz="3200" b="1" dirty="0" err="1"/>
              <a:t>озаглавливание</a:t>
            </a:r>
            <a:r>
              <a:rPr lang="ru-RU" sz="3200" b="1" dirty="0"/>
              <a:t> этой части текста при повторном </a:t>
            </a:r>
            <a:r>
              <a:rPr lang="ru-RU" sz="3200" b="1" dirty="0" err="1"/>
              <a:t>перечитывании</a:t>
            </a:r>
            <a:r>
              <a:rPr lang="ru-RU" sz="3200" b="1" dirty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97427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ТЕХНОЛОГИЯ РАБОТЫ: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670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prstClr val="white"/>
                </a:solidFill>
              </a:rPr>
              <a:t> </a:t>
            </a:r>
            <a:r>
              <a:rPr lang="ru-RU" sz="3200" b="1" dirty="0">
                <a:solidFill>
                  <a:prstClr val="white"/>
                </a:solidFill>
              </a:rPr>
              <a:t>4. Такая же работа ("шаги" 1-3) проводится со следующим законченным фрагментом текста, и так до тех пор, пока текст не прочитан до конца. </a:t>
            </a:r>
          </a:p>
        </p:txBody>
      </p:sp>
    </p:spTree>
    <p:extLst>
      <p:ext uri="{BB962C8B-B14F-4D97-AF65-F5344CB8AC3E}">
        <p14:creationId xmlns:p14="http://schemas.microsoft.com/office/powerpoint/2010/main" val="3517724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ТЕХНОЛОГИЯ РАБОТЫ: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670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 </a:t>
            </a:r>
            <a:r>
              <a:rPr lang="ru-RU" sz="3200" b="1" dirty="0"/>
              <a:t>5. Беседа по содержанию текста в целом, выборочное чтение. </a:t>
            </a:r>
          </a:p>
          <a:p>
            <a:pPr algn="ctr"/>
            <a:r>
              <a:rPr lang="ru-RU" sz="3200" b="1" u="sng" dirty="0"/>
              <a:t>Ответ на вопрос</a:t>
            </a:r>
            <a:r>
              <a:rPr lang="ru-RU" sz="3200" b="1" dirty="0"/>
              <a:t>: в чём совпали и в чём не совпали первоначальные предположения о теме и содержании текста, развитии событий, о героях?</a:t>
            </a:r>
          </a:p>
        </p:txBody>
      </p:sp>
    </p:spTree>
    <p:extLst>
      <p:ext uri="{BB962C8B-B14F-4D97-AF65-F5344CB8AC3E}">
        <p14:creationId xmlns:p14="http://schemas.microsoft.com/office/powerpoint/2010/main" val="1839534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855" y="9625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ЭТАПЫ РАБОТЫ С ТЕКСТОМ: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834833" y="350589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058912" y="2608769"/>
            <a:ext cx="658368" cy="7562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8058912" y="2434336"/>
            <a:ext cx="975360" cy="8942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1487424" y="2434336"/>
            <a:ext cx="9485376" cy="3113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charset="0"/>
              <a:buChar char="•"/>
            </a:pPr>
            <a:r>
              <a:rPr lang="ru-RU" sz="2800" b="1" u="sng" dirty="0"/>
              <a:t>3 ЭТАП: Работа с текстом после чтения</a:t>
            </a:r>
          </a:p>
          <a:p>
            <a:pPr marL="285750" indent="-285750" algn="ctr">
              <a:buFont typeface="Arial" charset="0"/>
              <a:buChar char="•"/>
            </a:pPr>
            <a:endParaRPr lang="ru-RU" sz="2800" b="1" u="sng" dirty="0"/>
          </a:p>
          <a:p>
            <a:pPr marL="285750" indent="-285750" algn="ctr">
              <a:buFont typeface="Arial" charset="0"/>
              <a:buChar char="•"/>
            </a:pPr>
            <a:r>
              <a:rPr lang="ru-RU" sz="3200" b="1" i="1" dirty="0"/>
              <a:t>Цель</a:t>
            </a:r>
            <a:r>
              <a:rPr lang="ru-RU" sz="2800" b="1" i="1" dirty="0"/>
              <a:t> - достижение понимания на уровне смысла (понимание основной мысли, подтекста- "чтение между строк").</a:t>
            </a:r>
          </a:p>
        </p:txBody>
      </p:sp>
    </p:spTree>
    <p:extLst>
      <p:ext uri="{BB962C8B-B14F-4D97-AF65-F5344CB8AC3E}">
        <p14:creationId xmlns:p14="http://schemas.microsoft.com/office/powerpoint/2010/main" val="3740734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ТЕХНОЛОГИЯ РАБОТЫ: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670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indent="-742950" algn="ctr">
              <a:buAutoNum type="arabicPeriod"/>
            </a:pPr>
            <a:r>
              <a:rPr lang="ru-RU" sz="3600" b="1" dirty="0"/>
              <a:t>Учитель ставит проблемный вопрос к тексту в целом. Далее следуют ответы детей на этот вопрос и беседа. </a:t>
            </a:r>
          </a:p>
          <a:p>
            <a:pPr algn="ctr"/>
            <a:r>
              <a:rPr lang="ru-RU" sz="3600" b="1" dirty="0"/>
              <a:t>Ее результатом должно стать понимание авторского замысла, "спрятанного между строк".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8395347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ТЕХНОЛОГИЯ РАБОТЫ: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670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 2. Рассказ учителя о писателе, </a:t>
            </a:r>
          </a:p>
          <a:p>
            <a:pPr algn="ctr"/>
            <a:r>
              <a:rPr lang="ru-RU" sz="3600" b="1" dirty="0"/>
              <a:t>беседа с детьми о его личности </a:t>
            </a:r>
          </a:p>
          <a:p>
            <a:pPr algn="ctr"/>
            <a:r>
              <a:rPr lang="ru-RU" sz="3600" b="1" dirty="0"/>
              <a:t>после чтения произведения</a:t>
            </a:r>
          </a:p>
        </p:txBody>
      </p:sp>
    </p:spTree>
    <p:extLst>
      <p:ext uri="{BB962C8B-B14F-4D97-AF65-F5344CB8AC3E}">
        <p14:creationId xmlns:p14="http://schemas.microsoft.com/office/powerpoint/2010/main" val="14305177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ТЕХНОЛОГИЯ РАБОТЫ:</a:t>
            </a:r>
            <a:endParaRPr lang="ru-RU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5760" y="1694688"/>
            <a:ext cx="11350751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3. Повторное обращение к заглавию произведения и иллюстрации. Беседа о смысле заглавия, о его связи с темой, мыслью автора и т.д. Вопросы по иллюстрации.</a:t>
            </a:r>
          </a:p>
          <a:p>
            <a:pPr algn="ctr"/>
            <a:r>
              <a:rPr lang="ru-RU" sz="3600" b="1" dirty="0"/>
              <a:t> </a:t>
            </a:r>
          </a:p>
          <a:p>
            <a:pPr algn="ctr"/>
            <a:r>
              <a:rPr lang="ru-RU" sz="3600" b="1" dirty="0"/>
              <a:t>4. Выполнение творческих заданий.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982102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855" y="9625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ЭТАПЫ РАБОТЫ С ТЕКСТОМ СТИХОТВОРЕНИЯ: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834833" y="350589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058912" y="2608769"/>
            <a:ext cx="658368" cy="7562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8058912" y="2434336"/>
            <a:ext cx="975360" cy="8942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1487424" y="2434336"/>
            <a:ext cx="9485376" cy="3113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charset="0"/>
              <a:buChar char="•"/>
            </a:pPr>
            <a:r>
              <a:rPr lang="ru-RU" sz="2800" b="1" u="sng" dirty="0">
                <a:solidFill>
                  <a:prstClr val="white"/>
                </a:solidFill>
              </a:rPr>
              <a:t>1 ЭТАП: Работа с текстом перед чтением</a:t>
            </a:r>
          </a:p>
          <a:p>
            <a:pPr marL="285750" indent="-285750" algn="ctr">
              <a:buFont typeface="Arial" charset="0"/>
              <a:buChar char="•"/>
            </a:pPr>
            <a:endParaRPr lang="ru-RU" sz="2800" b="1" u="sng" dirty="0">
              <a:solidFill>
                <a:prstClr val="white"/>
              </a:solidFill>
            </a:endParaRPr>
          </a:p>
          <a:p>
            <a:pPr marL="285750" indent="-285750" algn="ctr">
              <a:buFont typeface="Arial" charset="0"/>
              <a:buChar char="•"/>
            </a:pPr>
            <a:r>
              <a:rPr lang="ru-RU" sz="3200" b="1" i="1" dirty="0">
                <a:solidFill>
                  <a:prstClr val="white"/>
                </a:solidFill>
              </a:rPr>
              <a:t>ключевые слова выписывать не нужно</a:t>
            </a:r>
            <a:endParaRPr lang="ru-RU" sz="2800" b="1" i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300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889381"/>
            <a:ext cx="10515600" cy="3987419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Как работать с литературным текстом в начальной школе?</a:t>
            </a:r>
            <a:endParaRPr lang="ru-RU" sz="5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5088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855" y="9625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ЭТАПЫ РАБОТЫ С ТЕКСТОМ: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834833" y="350589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058912" y="2608769"/>
            <a:ext cx="658368" cy="7562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8058912" y="2434336"/>
            <a:ext cx="975360" cy="8942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1487424" y="2434336"/>
            <a:ext cx="9485376" cy="3113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charset="0"/>
              <a:buChar char="•"/>
            </a:pPr>
            <a:r>
              <a:rPr lang="ru-RU" sz="2800" b="1" u="sng" dirty="0">
                <a:solidFill>
                  <a:prstClr val="white"/>
                </a:solidFill>
              </a:rPr>
              <a:t>2 ЭТАП:  Работа с текстом во время чтения</a:t>
            </a:r>
          </a:p>
          <a:p>
            <a:pPr marL="285750" indent="-285750" algn="ctr">
              <a:buFont typeface="Arial" charset="0"/>
              <a:buChar char="•"/>
            </a:pPr>
            <a:endParaRPr lang="ru-RU" sz="2800" b="1" u="sng" dirty="0">
              <a:solidFill>
                <a:prstClr val="white"/>
              </a:solidFill>
            </a:endParaRPr>
          </a:p>
          <a:p>
            <a:pPr marL="285750" indent="-285750" algn="ctr">
              <a:buFont typeface="Arial" charset="0"/>
              <a:buChar char="•"/>
            </a:pPr>
            <a:r>
              <a:rPr lang="ru-RU" sz="3200" b="1" i="1" dirty="0">
                <a:solidFill>
                  <a:prstClr val="white"/>
                </a:solidFill>
              </a:rPr>
              <a:t>Первый раз прочитать стихотворение дети обязательно должны </a:t>
            </a:r>
            <a:r>
              <a:rPr lang="ru-RU" sz="3600" b="1" i="1" u="sng" dirty="0">
                <a:solidFill>
                  <a:prstClr val="white"/>
                </a:solidFill>
              </a:rPr>
              <a:t>про себя!</a:t>
            </a:r>
          </a:p>
        </p:txBody>
      </p:sp>
    </p:spTree>
    <p:extLst>
      <p:ext uri="{BB962C8B-B14F-4D97-AF65-F5344CB8AC3E}">
        <p14:creationId xmlns:p14="http://schemas.microsoft.com/office/powerpoint/2010/main" val="3079883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855" y="9625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ЭТАПЫ РАБОТЫ С ТЕКСТОМ: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834833" y="350589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058912" y="2608769"/>
            <a:ext cx="658368" cy="7562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8058912" y="2434336"/>
            <a:ext cx="975360" cy="8942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1499616" y="1999488"/>
            <a:ext cx="9485376" cy="35478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charset="0"/>
              <a:buChar char="•"/>
            </a:pPr>
            <a:r>
              <a:rPr lang="ru-RU" sz="2800" b="1" u="sng" dirty="0">
                <a:solidFill>
                  <a:prstClr val="white"/>
                </a:solidFill>
              </a:rPr>
              <a:t>2 ЭТАП:  Работа с текстом во время чтения</a:t>
            </a:r>
          </a:p>
          <a:p>
            <a:pPr marL="285750" indent="-285750" algn="ctr">
              <a:buFont typeface="Arial" charset="0"/>
              <a:buChar char="•"/>
            </a:pPr>
            <a:endParaRPr lang="ru-RU" sz="2800" b="1" u="sng" dirty="0">
              <a:solidFill>
                <a:prstClr val="white"/>
              </a:solidFill>
            </a:endParaRPr>
          </a:p>
          <a:p>
            <a:pPr marL="285750" indent="-285750" algn="ctr">
              <a:buFont typeface="Arial" charset="0"/>
              <a:buChar char="•"/>
            </a:pPr>
            <a:r>
              <a:rPr lang="ru-RU" sz="2400" b="1" i="1" dirty="0">
                <a:solidFill>
                  <a:prstClr val="white"/>
                </a:solidFill>
              </a:rPr>
              <a:t>В ходе чтения вслух по строчкам или по строфам нужно помочь детям представить картины, нарисованные автором; увидеть, какими словами созданы эти картины; почувствовать настроение, состояние автора, и как результат - найти нужную, верную интонацию, сделать пометки в тексте, которые помогут выразительно его прочитать.</a:t>
            </a:r>
            <a:endParaRPr lang="ru-RU" sz="2400" b="1" i="1" u="sng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3610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endParaRPr lang="ru-RU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5760" y="1316736"/>
            <a:ext cx="11350751" cy="448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400" b="1" u="sng" dirty="0"/>
              <a:t>ВАЖНО!!!</a:t>
            </a:r>
          </a:p>
          <a:p>
            <a:pPr lvl="0" algn="ctr"/>
            <a:r>
              <a:rPr lang="ru-RU" sz="3600" b="1" u="sng" dirty="0"/>
              <a:t>Выразительное чтение </a:t>
            </a:r>
          </a:p>
          <a:p>
            <a:pPr lvl="0" algn="ctr"/>
            <a:r>
              <a:rPr lang="ru-RU" sz="3600" b="1" u="sng" dirty="0"/>
              <a:t>вслух всего стихотворения целиком </a:t>
            </a:r>
          </a:p>
          <a:p>
            <a:pPr lvl="0" algn="ctr"/>
            <a:r>
              <a:rPr lang="ru-RU" sz="3600" b="1" dirty="0"/>
              <a:t>должно стать результатом медленного чтения и "диалога с автором".</a:t>
            </a:r>
          </a:p>
        </p:txBody>
      </p:sp>
    </p:spTree>
    <p:extLst>
      <p:ext uri="{BB962C8B-B14F-4D97-AF65-F5344CB8AC3E}">
        <p14:creationId xmlns:p14="http://schemas.microsoft.com/office/powerpoint/2010/main" val="37768907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endParaRPr lang="ru-RU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5760" y="1316736"/>
            <a:ext cx="11350751" cy="448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prstClr val="white"/>
                </a:solidFill>
              </a:rPr>
              <a:t>Рекомендуется на одном уроке читать 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не одно стихотворение, а несколько тематически близких.</a:t>
            </a:r>
          </a:p>
        </p:txBody>
      </p:sp>
    </p:spTree>
    <p:extLst>
      <p:ext uri="{BB962C8B-B14F-4D97-AF65-F5344CB8AC3E}">
        <p14:creationId xmlns:p14="http://schemas.microsoft.com/office/powerpoint/2010/main" val="20816279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endParaRPr lang="ru-RU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5760" y="1316736"/>
            <a:ext cx="11350751" cy="448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u="sng" dirty="0">
                <a:solidFill>
                  <a:prstClr val="white"/>
                </a:solidFill>
              </a:rPr>
              <a:t>МЕТОДЫ И ПРИЁМЫ ТЕХНОЛОГИИ КРИТИЧЕСКОГО МЫШЛЕНИЯ: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-мозговой штурм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-метод </a:t>
            </a:r>
            <a:r>
              <a:rPr lang="ru-RU" sz="3600" b="1" dirty="0" err="1">
                <a:solidFill>
                  <a:prstClr val="white"/>
                </a:solidFill>
              </a:rPr>
              <a:t>синквейна</a:t>
            </a:r>
            <a:endParaRPr lang="ru-RU" sz="3600" b="1" dirty="0">
              <a:solidFill>
                <a:prstClr val="white"/>
              </a:solidFill>
            </a:endParaRP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-метод «толстых и тонких вопросов»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-кластер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</a:t>
            </a:r>
            <a:r>
              <a:rPr lang="en-US" sz="3600" b="1" dirty="0">
                <a:solidFill>
                  <a:prstClr val="white"/>
                </a:solidFill>
              </a:rPr>
              <a:t>RAFT-</a:t>
            </a:r>
            <a:r>
              <a:rPr lang="ru-RU" sz="3600" b="1" dirty="0">
                <a:solidFill>
                  <a:prstClr val="white"/>
                </a:solidFill>
              </a:rPr>
              <a:t>технологии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-приём ЗХУ</a:t>
            </a:r>
          </a:p>
        </p:txBody>
      </p:sp>
    </p:spTree>
    <p:extLst>
      <p:ext uri="{BB962C8B-B14F-4D97-AF65-F5344CB8AC3E}">
        <p14:creationId xmlns:p14="http://schemas.microsoft.com/office/powerpoint/2010/main" val="16397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endParaRPr lang="ru-RU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5760" y="1316736"/>
            <a:ext cx="11350751" cy="448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u="sng" dirty="0">
                <a:solidFill>
                  <a:prstClr val="white"/>
                </a:solidFill>
              </a:rPr>
              <a:t>МЕТОДЫ И ПРИЁМЫ ТЕХНОЛОГИИ КРИТИЧЕСКОГО МЫШЛЕНИЯ: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-ПОПС формула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</a:t>
            </a:r>
            <a:r>
              <a:rPr lang="ru-RU" sz="3600" b="1" dirty="0" err="1">
                <a:solidFill>
                  <a:prstClr val="white"/>
                </a:solidFill>
              </a:rPr>
              <a:t>фишбоун</a:t>
            </a:r>
            <a:endParaRPr lang="ru-RU" sz="3600" b="1" dirty="0">
              <a:solidFill>
                <a:prstClr val="white"/>
              </a:solidFill>
            </a:endParaRP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-Метод ИНСЕРТ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-Верные и неверные утверждения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-Верите ли вы?    и т.д.</a:t>
            </a:r>
          </a:p>
          <a:p>
            <a:pPr algn="ctr"/>
            <a:endParaRPr lang="ru-RU" sz="36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6781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83912" y="1491398"/>
            <a:ext cx="3469888" cy="727695"/>
          </a:xfrm>
        </p:spPr>
        <p:txBody>
          <a:bodyPr/>
          <a:lstStyle/>
          <a:p>
            <a:pPr algn="ctr"/>
            <a:r>
              <a:rPr lang="ru-RU" sz="3200" dirty="0">
                <a:latin typeface="+mn-lt"/>
                <a:ea typeface="+mn-ea"/>
                <a:cs typeface="+mn-cs"/>
              </a:rPr>
              <a:t>Тест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38200" y="2017926"/>
            <a:ext cx="6230558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Гаврилова Марина Михайловна</a:t>
            </a:r>
            <a:r>
              <a:rPr lang="ru-RU" sz="3200" dirty="0"/>
              <a:t>, член</a:t>
            </a:r>
            <a:r>
              <a:rPr lang="en-US" sz="3200" dirty="0"/>
              <a:t> </a:t>
            </a:r>
            <a:r>
              <a:rPr lang="ru-RU" sz="3200" dirty="0"/>
              <a:t>регионального методического совета </a:t>
            </a:r>
          </a:p>
          <a:p>
            <a:r>
              <a:rPr lang="ru-RU" sz="3200" dirty="0"/>
              <a:t>Учитель начальных классов АНО «Школа «Президент»</a:t>
            </a:r>
          </a:p>
          <a:p>
            <a:r>
              <a:rPr lang="ru-RU" sz="3200" i="1" dirty="0"/>
              <a:t>8 965 322 75 24, </a:t>
            </a:r>
            <a:endParaRPr lang="en-US" sz="3200" i="1" dirty="0"/>
          </a:p>
          <a:p>
            <a:r>
              <a:rPr lang="en-US" sz="3200" i="1" dirty="0">
                <a:hlinkClick r:id="rId2"/>
              </a:rPr>
              <a:t>gavrilova_mm@school-president.ru</a:t>
            </a:r>
            <a:endParaRPr lang="ru-RU" sz="3200" i="1" dirty="0"/>
          </a:p>
          <a:p>
            <a:endParaRPr lang="ru-RU" i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3277D63-DB4A-5C7F-9165-EA11330FDF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3802" y="2521086"/>
            <a:ext cx="2810107" cy="2810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418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0239" y="9625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ЭТАПЫ РАБОТЫ С ТЕКСТОМ: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834833" y="350589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058912" y="2608769"/>
            <a:ext cx="658368" cy="7562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8058912" y="2434336"/>
            <a:ext cx="975360" cy="8942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1487424" y="2434336"/>
            <a:ext cx="9485376" cy="3113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charset="0"/>
              <a:buChar char="•"/>
            </a:pPr>
            <a:r>
              <a:rPr lang="ru-RU" sz="2800" b="1" u="sng" dirty="0"/>
              <a:t>1 ЭТАП: Работа с текстом до чтения</a:t>
            </a:r>
          </a:p>
          <a:p>
            <a:pPr marL="285750" indent="-285750" algn="ctr">
              <a:buFont typeface="Arial" charset="0"/>
              <a:buChar char="•"/>
            </a:pPr>
            <a:r>
              <a:rPr lang="ru-RU" sz="3200" b="1" i="1" dirty="0"/>
              <a:t>Цель</a:t>
            </a:r>
            <a:r>
              <a:rPr lang="ru-RU" sz="2800" b="1" i="1" dirty="0"/>
              <a:t> - развитие такого важнейшего читательского умения, как антиципация, то есть умения предполагать, предвосхищать содержание текста по заглавию, иллюстрации и группе ключевых слов.</a:t>
            </a:r>
          </a:p>
        </p:txBody>
      </p:sp>
    </p:spTree>
    <p:extLst>
      <p:ext uri="{BB962C8B-B14F-4D97-AF65-F5344CB8AC3E}">
        <p14:creationId xmlns:p14="http://schemas.microsoft.com/office/powerpoint/2010/main" val="3539177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8888" y="798037"/>
            <a:ext cx="10515600" cy="132556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5B9BD5">
                    <a:lumMod val="50000"/>
                  </a:srgbClr>
                </a:solidFill>
                <a:latin typeface="Arial Black" panose="020B0A04020102020204" pitchFamily="34" charset="0"/>
              </a:rPr>
              <a:t>КАКОМУ ЧТЕНИЮ МЫ УЧИМ?</a:t>
            </a:r>
            <a:endParaRPr lang="ru-RU" dirty="0"/>
          </a:p>
        </p:txBody>
      </p:sp>
      <p:pic>
        <p:nvPicPr>
          <p:cNvPr id="1027" name="Picture 3" descr="C:\Users\usersp\Desktop\pict\УЛИТКА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634" y="3621025"/>
            <a:ext cx="905256" cy="905256"/>
          </a:xfrm>
          <a:prstGeom prst="rect">
            <a:avLst/>
          </a:prstGeom>
          <a:noFill/>
          <a:ln w="57150">
            <a:solidFill>
              <a:schemeClr val="bg1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sp\Desktop\pict\книг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559" y="3621025"/>
            <a:ext cx="1592770" cy="1592770"/>
          </a:xfrm>
          <a:prstGeom prst="rect">
            <a:avLst/>
          </a:prstGeom>
          <a:noFill/>
          <a:ln w="57150">
            <a:solidFill>
              <a:schemeClr val="tx1">
                <a:lumMod val="50000"/>
                <a:lumOff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sersp\Desktop\pict\сердце обнимает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91" t="10608" r="10067" b="21082"/>
          <a:stretch/>
        </p:blipFill>
        <p:spPr bwMode="auto">
          <a:xfrm>
            <a:off x="4122867" y="2233328"/>
            <a:ext cx="975360" cy="853440"/>
          </a:xfrm>
          <a:prstGeom prst="rect">
            <a:avLst/>
          </a:prstGeom>
          <a:noFill/>
          <a:ln w="57150">
            <a:solidFill>
              <a:srgbClr val="DD21B5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 стрелкой 4"/>
          <p:cNvCxnSpPr>
            <a:stCxn id="1028" idx="1"/>
          </p:cNvCxnSpPr>
          <p:nvPr/>
        </p:nvCxnSpPr>
        <p:spPr>
          <a:xfrm flipH="1" flipV="1">
            <a:off x="3425890" y="4255008"/>
            <a:ext cx="1415669" cy="162402"/>
          </a:xfrm>
          <a:prstGeom prst="straightConnector1">
            <a:avLst/>
          </a:prstGeom>
          <a:ln w="5715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 flipV="1">
            <a:off x="5128020" y="2858167"/>
            <a:ext cx="536110" cy="686657"/>
          </a:xfrm>
          <a:prstGeom prst="straightConnector1">
            <a:avLst/>
          </a:prstGeom>
          <a:ln w="57150">
            <a:solidFill>
              <a:srgbClr val="DD21B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6434329" y="2781968"/>
            <a:ext cx="673607" cy="839057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Picture 8" descr="C:\Users\usersp\Desktop\pict\синий чтение про себя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3364" y="2041783"/>
            <a:ext cx="1034985" cy="1034985"/>
          </a:xfrm>
          <a:prstGeom prst="rect">
            <a:avLst/>
          </a:prstGeom>
          <a:noFill/>
          <a:ln w="5715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usersp\Desktop\pict\чтение про себя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886" y="3908059"/>
            <a:ext cx="1018701" cy="101870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Прямая со стрелкой 15"/>
          <p:cNvCxnSpPr>
            <a:stCxn id="1028" idx="3"/>
            <a:endCxn id="1033" idx="1"/>
          </p:cNvCxnSpPr>
          <p:nvPr/>
        </p:nvCxnSpPr>
        <p:spPr>
          <a:xfrm>
            <a:off x="6434329" y="4417410"/>
            <a:ext cx="1070557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1032" idx="3"/>
          </p:cNvCxnSpPr>
          <p:nvPr/>
        </p:nvCxnSpPr>
        <p:spPr>
          <a:xfrm>
            <a:off x="8148349" y="2559276"/>
            <a:ext cx="375238" cy="1348783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033" idx="0"/>
          </p:cNvCxnSpPr>
          <p:nvPr/>
        </p:nvCxnSpPr>
        <p:spPr>
          <a:xfrm flipH="1" flipV="1">
            <a:off x="7822547" y="3086768"/>
            <a:ext cx="191690" cy="82129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4276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ТЕХНОЛОГИЯ РАБОТЫ: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prstClr val="white"/>
                </a:solidFill>
              </a:rPr>
              <a:t> 1.  Дети читают фамилию автора, заглавие произведения, рассматривают иллюстрацию, которая предшествует тексту ,</a:t>
            </a:r>
          </a:p>
          <a:p>
            <a:pPr algn="ctr"/>
            <a:r>
              <a:rPr lang="ru-RU" sz="3600" b="1" dirty="0">
                <a:solidFill>
                  <a:prstClr val="white"/>
                </a:solidFill>
              </a:rPr>
              <a:t>затем высказывают свои предположения о героях, теме, содержании.</a:t>
            </a:r>
            <a:endParaRPr lang="ru-RU" sz="32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991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ТЕХНОЛОГИЯ РАБОТЫ: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prstClr val="white"/>
                </a:solidFill>
              </a:rPr>
              <a:t> 2. Дети читают </a:t>
            </a:r>
            <a:r>
              <a:rPr lang="ru-RU" sz="3600" b="1" u="sng" dirty="0">
                <a:solidFill>
                  <a:prstClr val="white"/>
                </a:solidFill>
              </a:rPr>
              <a:t>(про себя, затем вслух) </a:t>
            </a:r>
            <a:r>
              <a:rPr lang="ru-RU" sz="3600" b="1" dirty="0">
                <a:solidFill>
                  <a:prstClr val="white"/>
                </a:solidFill>
              </a:rPr>
              <a:t>ключевые слова, которые учитель заранее вычленяет из текста и записывает на доске, уточняют их лексическое значение, свои предположения о теме произведения, героях, развитии действия.</a:t>
            </a:r>
            <a:endParaRPr lang="ru-RU" sz="32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991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Arial Black" panose="020B0A04020102020204" pitchFamily="34" charset="0"/>
              </a:rPr>
              <a:t> 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2896" y="1109472"/>
            <a:ext cx="9826752" cy="4462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2. Учитель </a:t>
            </a:r>
            <a:r>
              <a:rPr lang="ru-RU" sz="3600" b="1" u="sng" dirty="0"/>
              <a:t>ставит задачу </a:t>
            </a:r>
            <a:r>
              <a:rPr lang="ru-RU" sz="3200" b="1" dirty="0"/>
              <a:t>провести "диалог с автором" через текст, проверить и уточнить свои первоначальные предположения. </a:t>
            </a:r>
          </a:p>
          <a:p>
            <a:pPr algn="ctr"/>
            <a:endParaRPr lang="ru-RU" sz="3200" b="1" dirty="0"/>
          </a:p>
          <a:p>
            <a:pPr algn="ctr"/>
            <a:r>
              <a:rPr lang="ru-RU" sz="3200" b="1" dirty="0"/>
              <a:t>Детям на уроках нужно показать, что </a:t>
            </a:r>
          </a:p>
          <a:p>
            <a:pPr algn="ctr"/>
            <a:r>
              <a:rPr lang="ru-RU" sz="3200" b="1" u="sng" dirty="0"/>
              <a:t>чтение - это общение, диалог читателя и автора. </a:t>
            </a:r>
          </a:p>
        </p:txBody>
      </p:sp>
    </p:spTree>
    <p:extLst>
      <p:ext uri="{BB962C8B-B14F-4D97-AF65-F5344CB8AC3E}">
        <p14:creationId xmlns:p14="http://schemas.microsoft.com/office/powerpoint/2010/main" val="3975790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5855" y="9625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ЭТАПЫ РАБОТЫ С ТЕКСТОМ:</a:t>
            </a:r>
            <a:endParaRPr lang="ru-RU" dirty="0">
              <a:latin typeface="Arial Black" panose="020B0A04020102020204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834833" y="3505898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8058912" y="2608769"/>
            <a:ext cx="658368" cy="756223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8058912" y="2434336"/>
            <a:ext cx="975360" cy="89420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1487424" y="2434336"/>
            <a:ext cx="9485376" cy="3113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charset="0"/>
              <a:buChar char="•"/>
            </a:pPr>
            <a:r>
              <a:rPr lang="ru-RU" sz="2800" b="1" u="sng" dirty="0"/>
              <a:t>2 ЭТАП:  Работа с текстом во время чтения</a:t>
            </a:r>
          </a:p>
          <a:p>
            <a:pPr marL="285750" indent="-285750" algn="ctr">
              <a:buFont typeface="Arial" charset="0"/>
              <a:buChar char="•"/>
            </a:pPr>
            <a:endParaRPr lang="ru-RU" sz="2800" b="1" u="sng" dirty="0"/>
          </a:p>
          <a:p>
            <a:pPr marL="285750" indent="-285750" algn="ctr">
              <a:buFont typeface="Arial" charset="0"/>
              <a:buChar char="•"/>
            </a:pPr>
            <a:r>
              <a:rPr lang="ru-RU" sz="3200" b="1" i="1" dirty="0"/>
              <a:t>Цель</a:t>
            </a:r>
            <a:r>
              <a:rPr lang="ru-RU" sz="2800" b="1" i="1" dirty="0"/>
              <a:t> - достижение понимания текста на уровне содержания.</a:t>
            </a:r>
          </a:p>
          <a:p>
            <a:pPr algn="ctr"/>
            <a:endParaRPr lang="ru-RU" sz="2800" b="1" i="1" dirty="0"/>
          </a:p>
        </p:txBody>
      </p:sp>
    </p:spTree>
    <p:extLst>
      <p:ext uri="{BB962C8B-B14F-4D97-AF65-F5344CB8AC3E}">
        <p14:creationId xmlns:p14="http://schemas.microsoft.com/office/powerpoint/2010/main" val="3740734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+mn-lt"/>
              </a:rPr>
              <a:t>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ТЕХНОЛОГИЯ РАБОТЫ:</a:t>
            </a:r>
            <a:endParaRPr lang="ru-RU" b="1" dirty="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3825" y="1694688"/>
            <a:ext cx="9826752" cy="3791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 1. Дети самостоятельно читают текст (главу, законченный фрагмент) про себя с установкой проверить свои предположения, которые были сделаны до начала чтения.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8706486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F4CEEA70-1775-48C5-85E2-B1F08355D7A8}" vid="{708C1448-CAB8-494B-91DB-8E511FB2BA6C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21525</TotalTime>
  <Words>773</Words>
  <Application>Microsoft Office PowerPoint</Application>
  <PresentationFormat>Широкоэкранный</PresentationFormat>
  <Paragraphs>92</Paragraphs>
  <Slides>26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Arial</vt:lpstr>
      <vt:lpstr>Arial Black</vt:lpstr>
      <vt:lpstr>Calibri</vt:lpstr>
      <vt:lpstr>Calibri Light</vt:lpstr>
      <vt:lpstr>Тема1</vt:lpstr>
      <vt:lpstr>1_Тема Office</vt:lpstr>
      <vt:lpstr>2_Тема Office</vt:lpstr>
      <vt:lpstr>3_Тема Office</vt:lpstr>
      <vt:lpstr>«Чего вы не понимаете, то не принадлежит вам».  Иоганн Вольфганг Гёте</vt:lpstr>
      <vt:lpstr>Как работать с литературным текстом в начальной школе?</vt:lpstr>
      <vt:lpstr>ЭТАПЫ РАБОТЫ С ТЕКСТОМ:</vt:lpstr>
      <vt:lpstr>КАКОМУ ЧТЕНИЮ МЫ УЧИМ?</vt:lpstr>
      <vt:lpstr> ТЕХНОЛОГИЯ РАБОТЫ:</vt:lpstr>
      <vt:lpstr> ТЕХНОЛОГИЯ РАБОТЫ:</vt:lpstr>
      <vt:lpstr>  </vt:lpstr>
      <vt:lpstr>ЭТАПЫ РАБОТЫ С ТЕКСТОМ:</vt:lpstr>
      <vt:lpstr> ТЕХНОЛОГИЯ РАБОТЫ:</vt:lpstr>
      <vt:lpstr> ТЕХНОЛОГИЯ РАБОТЫ:</vt:lpstr>
      <vt:lpstr> ТЕХНОЛОГИЯ РАБОТЫ:</vt:lpstr>
      <vt:lpstr> ТЕХНОЛОГИЯ РАБОТЫ:</vt:lpstr>
      <vt:lpstr> ТЕХНОЛОГИЯ РАБОТЫ:</vt:lpstr>
      <vt:lpstr> ТЕХНОЛОГИЯ РАБОТЫ:</vt:lpstr>
      <vt:lpstr>ЭТАПЫ РАБОТЫ С ТЕКСТОМ:</vt:lpstr>
      <vt:lpstr> ТЕХНОЛОГИЯ РАБОТЫ:</vt:lpstr>
      <vt:lpstr> ТЕХНОЛОГИЯ РАБОТЫ:</vt:lpstr>
      <vt:lpstr> ТЕХНОЛОГИЯ РАБОТЫ:</vt:lpstr>
      <vt:lpstr>ЭТАПЫ РАБОТЫ С ТЕКСТОМ СТИХОТВОРЕНИЯ:</vt:lpstr>
      <vt:lpstr>ЭТАПЫ РАБОТЫ С ТЕКСТОМ:</vt:lpstr>
      <vt:lpstr>ЭТАПЫ РАБОТЫ С ТЕКСТОМ:</vt:lpstr>
      <vt:lpstr> </vt:lpstr>
      <vt:lpstr> </vt:lpstr>
      <vt:lpstr> </vt:lpstr>
      <vt:lpstr> </vt:lpstr>
      <vt:lpstr>Тест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зонального и регионального этапов конференции проектных и  учебно-исследовательских работ «Что, как и почему?»</dc:title>
  <dc:creator>User</dc:creator>
  <cp:lastModifiedBy>Наталья Яковлева</cp:lastModifiedBy>
  <cp:revision>218</cp:revision>
  <dcterms:created xsi:type="dcterms:W3CDTF">2024-01-14T08:39:34Z</dcterms:created>
  <dcterms:modified xsi:type="dcterms:W3CDTF">2026-02-13T12:30:26Z</dcterms:modified>
</cp:coreProperties>
</file>