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8" r:id="rId4"/>
    <p:sldId id="329" r:id="rId5"/>
    <p:sldId id="330" r:id="rId6"/>
    <p:sldId id="327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6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5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1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9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" y="2329248"/>
            <a:ext cx="11026066" cy="234160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Постоянно действующий вебинар по проекту 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«Эффективная начальная школа»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br>
              <a:rPr lang="ru-RU" sz="4400" b="1" i="1" dirty="0">
                <a:solidFill>
                  <a:srgbClr val="002060"/>
                </a:solidFill>
              </a:rPr>
            </a:b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Преподавание предмета русский язык при реализации ускоренного обучения в начальном общем образовании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6 февраля 2026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7177" y="4467641"/>
            <a:ext cx="9144000" cy="1655762"/>
          </a:xfrm>
        </p:spPr>
        <p:txBody>
          <a:bodyPr>
            <a:normAutofit fontScale="925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Модератор: Мошнина Рауза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Шамилевна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заведующий кафедры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естественно-математических дисциплин, канд. пед.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B7B4-7B20-4613-9AB9-C31E123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12" y="223810"/>
            <a:ext cx="6741622" cy="7238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569F351-D225-40ED-B722-64568C6A9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86" y="1363288"/>
            <a:ext cx="11566632" cy="38737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5A5F0-2B28-4FD2-9F89-61FC1A21F533}"/>
              </a:ext>
            </a:extLst>
          </p:cNvPr>
          <p:cNvSpPr txBox="1"/>
          <p:nvPr/>
        </p:nvSpPr>
        <p:spPr>
          <a:xfrm>
            <a:off x="9526385" y="2660073"/>
            <a:ext cx="1953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956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0DD837-5C28-41C5-91FE-1796B559A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204664"/>
              </p:ext>
            </p:extLst>
          </p:nvPr>
        </p:nvGraphicFramePr>
        <p:xfrm>
          <a:off x="816061" y="1750420"/>
          <a:ext cx="9628505" cy="2185099"/>
        </p:xfrm>
        <a:graphic>
          <a:graphicData uri="http://schemas.openxmlformats.org/drawingml/2006/table">
            <a:tbl>
              <a:tblPr firstRow="1" firstCol="1" bandRow="1"/>
              <a:tblGrid>
                <a:gridCol w="588010">
                  <a:extLst>
                    <a:ext uri="{9D8B030D-6E8A-4147-A177-3AD203B41FA5}">
                      <a16:colId xmlns:a16="http://schemas.microsoft.com/office/drawing/2014/main" val="2585385539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143091644"/>
                    </a:ext>
                  </a:extLst>
                </a:gridCol>
                <a:gridCol w="7190740">
                  <a:extLst>
                    <a:ext uri="{9D8B030D-6E8A-4147-A177-3AD203B41FA5}">
                      <a16:colId xmlns:a16="http://schemas.microsoft.com/office/drawing/2014/main" val="16538156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разделительным мягким и твёрдым знаками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открытия нового знакомим учеников с разделительным твёрдым знаком — рубрика «Страничка для любознательных». Это первичное знакомство без определения полного правила правописания разделительного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ъ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 урока отводится на проведение оценочных процедур на основе упр. 107 (диктант), рубрики «Проверь себя» на с. 71.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подведения итогов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возвращаемся к титульной странице раздела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Соотносим содержание рубрик с приобретёнными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знаниями и умениями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92553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FED00C-B7C1-4112-9A38-E9C13418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09" y="244301"/>
            <a:ext cx="6475615" cy="873471"/>
          </a:xfrm>
        </p:spPr>
        <p:txBody>
          <a:bodyPr>
            <a:normAutofit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3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FC9BB5-A8AA-4D6C-86FC-833ED40AA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14075"/>
              </p:ext>
            </p:extLst>
          </p:nvPr>
        </p:nvGraphicFramePr>
        <p:xfrm>
          <a:off x="1281747" y="2353881"/>
          <a:ext cx="10040187" cy="3046603"/>
        </p:xfrm>
        <a:graphic>
          <a:graphicData uri="http://schemas.openxmlformats.org/drawingml/2006/table">
            <a:tbl>
              <a:tblPr firstRow="1" firstCol="1" bandRow="1"/>
              <a:tblGrid>
                <a:gridCol w="613151">
                  <a:extLst>
                    <a:ext uri="{9D8B030D-6E8A-4147-A177-3AD203B41FA5}">
                      <a16:colId xmlns:a16="http://schemas.microsoft.com/office/drawing/2014/main" val="3423482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3285600836"/>
                    </a:ext>
                  </a:extLst>
                </a:gridCol>
                <a:gridCol w="7498192">
                  <a:extLst>
                    <a:ext uri="{9D8B030D-6E8A-4147-A177-3AD203B41FA5}">
                      <a16:colId xmlns:a16="http://schemas.microsoft.com/office/drawing/2014/main" val="29854236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Проектные задания. Рифма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начинает следующий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(групповой или коллективный). На уроке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определяем тему проекта: «Иллюстрированный словарик рифм».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Определяем цель: разработать иллюстрированный словарик рифм.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Определить понятие «рифма».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Подобрать рифмы к словам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точный, ночка, птичка, книжка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Создать странички для словаря — слово, рифмы, иллюстрации.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Сочинить рифмовки с подобранными рифмами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39449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5FEE4-850C-41B8-B131-76354C2D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941" y="560502"/>
            <a:ext cx="6907878" cy="78970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был ли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здесь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проект?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1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3F51C-848C-4B30-869E-D55DC9FE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62" y="365125"/>
            <a:ext cx="70658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принципы </a:t>
            </a:r>
            <a:br>
              <a:rPr lang="ru-RU" sz="36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ускоренного обучения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7DB73-670B-4D9E-BBF0-8D501A84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2" y="1468177"/>
            <a:ext cx="10515600" cy="458348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 чем искать новые методики, важно понять базовые принципы, на которых оно строится:</a:t>
            </a:r>
            <a:endParaRPr lang="ru-RU" sz="3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Индивидуализация и дифференциация: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Главный принцип. Обучение строится на основе диагностики уровня каждого ребенка.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Интенсификация: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Не просто "быстрее", а за счет более эффективных приемов, уплотнения материала, устранения повторов.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Опора на сильные стороны ребенка: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Например, на развитую зрительную память или логическое мышление.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Опережающее обучение: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Введение тем блоками, установление межпредметных связей (русский язык + чтение + развитие речи).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мотивация и проблемность: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Использование проектов, исследовательских задач, игровых и соревновательных элементов.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Активная практика:</a:t>
            </a:r>
            <a:r>
              <a:rPr lang="ru-RU" sz="34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Минимум теории — максимум практики в разных контекстах.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12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9005B-D89D-4066-B8BB-8D17CBC3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365126"/>
            <a:ext cx="7132321" cy="6573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Конкретные методические приемы </a:t>
            </a:r>
            <a:br>
              <a:rPr lang="ru-RU" sz="28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разделам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6B630-795C-4ED3-83D6-527D3832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4" y="1113905"/>
            <a:ext cx="10480964" cy="48386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грамоте (чтение и письмо):</a:t>
            </a:r>
            <a:endParaRPr lang="ru-RU" sz="6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Параллельное обучение чтению и письму.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слоговых таблиц для автоматизации чтения.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"с проговариванием" для профилактики ошибок.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"письма под диктовку"</a:t>
            </a: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первых уроков (от простого к сложному).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3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речи и словарная работа:</a:t>
            </a:r>
            <a:endParaRPr lang="ru-RU" sz="6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Лексические минимумы</a:t>
            </a: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темам с активным включением в речь.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текстов по опорным словам и схемам.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синонимами, антонимами, многозначными словами с самого начала.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32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Фонетика и грамматика:</a:t>
            </a:r>
            <a:endParaRPr lang="ru-RU" sz="6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Сжатая подача теории через схемы, алгоритмы, памятки.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Комментированное письмо</a:t>
            </a: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(ученик вслух проговаривает правило и его применение).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Группировка правил (например, все случаи проверки безударной гласной в корне).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56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повышенной сложности</a:t>
            </a:r>
            <a:r>
              <a:rPr lang="ru-RU" sz="56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 пропуском "простых" однотипных заданий).</a:t>
            </a:r>
            <a:endParaRPr lang="ru-RU" sz="56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8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62ECF-6DE3-40E0-BDDC-D1B2FFC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6"/>
            <a:ext cx="6999317" cy="599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предостережения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21184-1704-4B01-A1F9-54D2938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53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путать ускорение с натаскиванием.</a:t>
            </a: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— не механическое выполнение большего числа упражнений, а глубокое понимание системы языка.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Обязательная диагностика.</a:t>
            </a: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ускорять обучение, если у ребенка есть неусвоенные базовые темы или логопедические проблемы (дислексия, </a:t>
            </a:r>
            <a:r>
              <a:rPr lang="ru-RU" sz="2800" dirty="0" err="1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24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sz="2800" b="1" dirty="0" err="1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подход.</a:t>
            </a: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темп не должен приводить к перегрузке и стрессу.</a:t>
            </a:r>
            <a:endParaRPr lang="ru-RU" sz="240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2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F63F3-1122-45A4-A33F-B62046B8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250" y="365125"/>
            <a:ext cx="7024255" cy="615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F11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Краткий алгоритм действий для учителя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A1DB6-38DA-4590-921D-D8FA70C8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21" y="910589"/>
            <a:ext cx="10658302" cy="544033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Диагностируйте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уровень каждого ребенка.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цели: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ликвидация пробелов, опережение, углубление.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</a:t>
            </a:r>
            <a:r>
              <a:rPr lang="ru-RU" sz="1900" b="1" dirty="0" err="1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индвидуальный</a:t>
            </a: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маршрут (ИОМ)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для нуждающихся в ускорении, используя: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Опорные схемы.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Опережающие задания.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Проектную деятельность.</a:t>
            </a:r>
          </a:p>
          <a:p>
            <a:pPr lvl="1">
              <a:lnSpc>
                <a:spcPct val="12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Интерактивные тренажеры.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Постоянно мониторьте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качество усвоения через срезы знаний, чтобы не упустить фундаментальные пробелы.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Начните поиск с изучения материалов </a:t>
            </a: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С.Н. </a:t>
            </a:r>
            <a:r>
              <a:rPr lang="ru-RU" sz="1900" b="1" dirty="0" err="1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Лысенковой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(для схем и опор) и ознакомьтесь с </a:t>
            </a:r>
            <a:r>
              <a:rPr lang="ru-RU" sz="1900" b="1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системами Д.Б. Эльконина-В.В. Давыдова и Л.В. </a:t>
            </a:r>
            <a:r>
              <a:rPr lang="ru-RU" sz="1900" b="1" dirty="0" err="1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Занкова</a:t>
            </a:r>
            <a:r>
              <a:rPr lang="ru-RU" sz="1900" dirty="0">
                <a:solidFill>
                  <a:srgbClr val="0F11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это даст вам методическую основу для реализации ускоренного курса.</a:t>
            </a:r>
            <a:endParaRPr lang="ru-RU" sz="19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9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  <p:pic>
        <p:nvPicPr>
          <p:cNvPr id="3" name="Рисунок 2" descr="Изображение выглядит как Графика, Шрифт, графический дизайн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BE5588-D9D1-869A-F809-BA61B711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18" y="893981"/>
            <a:ext cx="2237595" cy="2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5005F-26BC-4027-A309-B015CDB5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начальная школа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F47DE-8349-4FF7-878E-9E20F2A9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689B6-9C7F-4EC6-AA25-F67B119D3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70"/>
          <a:stretch/>
        </p:blipFill>
        <p:spPr>
          <a:xfrm>
            <a:off x="424027" y="1492792"/>
            <a:ext cx="11094563" cy="18537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3F698-CD7D-4A0A-9A6C-950C420EFDD4}"/>
              </a:ext>
            </a:extLst>
          </p:cNvPr>
          <p:cNvSpPr txBox="1"/>
          <p:nvPr/>
        </p:nvSpPr>
        <p:spPr>
          <a:xfrm>
            <a:off x="2674620" y="3698148"/>
            <a:ext cx="6097384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1-й ГОД ОБУЧЕНИЯ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полугодие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февраль – март </a:t>
            </a:r>
          </a:p>
        </p:txBody>
      </p:sp>
    </p:spTree>
    <p:extLst>
      <p:ext uri="{BB962C8B-B14F-4D97-AF65-F5344CB8AC3E}">
        <p14:creationId xmlns:p14="http://schemas.microsoft.com/office/powerpoint/2010/main" val="72249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D9C9-F526-42CD-8045-DF6FB04D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5" y="76219"/>
            <a:ext cx="7082445" cy="59915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 КТП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 январь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D9B6DA3-9A1C-4E00-9267-36B45316E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42412"/>
              </p:ext>
            </p:extLst>
          </p:nvPr>
        </p:nvGraphicFramePr>
        <p:xfrm>
          <a:off x="1086999" y="782875"/>
          <a:ext cx="9635231" cy="434086"/>
        </p:xfrm>
        <a:graphic>
          <a:graphicData uri="http://schemas.openxmlformats.org/drawingml/2006/table">
            <a:tbl>
              <a:tblPr firstRow="1" firstCol="1" bandRow="1"/>
              <a:tblGrid>
                <a:gridCol w="9635231">
                  <a:extLst>
                    <a:ext uri="{9D8B030D-6E8A-4147-A177-3AD203B41FA5}">
                      <a16:colId xmlns:a16="http://schemas.microsoft.com/office/drawing/2014/main" val="3822831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21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 (13 ч)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4500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6765AE1-3DAF-4DE5-8226-75E662BC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53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ГОД ОБУЧЕНИЯ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16AC1F3-10C7-4809-89C0-8D7F55A95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2381"/>
              </p:ext>
            </p:extLst>
          </p:nvPr>
        </p:nvGraphicFramePr>
        <p:xfrm>
          <a:off x="1087000" y="1216961"/>
          <a:ext cx="9635231" cy="1736344"/>
        </p:xfrm>
        <a:graphic>
          <a:graphicData uri="http://schemas.openxmlformats.org/drawingml/2006/table">
            <a:tbl>
              <a:tblPr firstRow="1" firstCol="1" bandRow="1"/>
              <a:tblGrid>
                <a:gridCol w="572391">
                  <a:extLst>
                    <a:ext uri="{9D8B030D-6E8A-4147-A177-3AD203B41FA5}">
                      <a16:colId xmlns:a16="http://schemas.microsoft.com/office/drawing/2014/main" val="3524000097"/>
                    </a:ext>
                  </a:extLst>
                </a:gridCol>
                <a:gridCol w="9062840">
                  <a:extLst>
                    <a:ext uri="{9D8B030D-6E8A-4147-A177-3AD203B41FA5}">
                      <a16:colId xmlns:a16="http://schemas.microsoft.com/office/drawing/2014/main" val="1874560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Лексическое значение слова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373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Однозначные и многозначные слова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651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Прямое и переносное значение слов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24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Синонимы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88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Антонимы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3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письменного текста по вопросам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99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Родственные слова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697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Корень слова. Однокоренные слова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41552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1E6CBD8-0170-4DFA-BB24-08AE95CE3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43084"/>
              </p:ext>
            </p:extLst>
          </p:nvPr>
        </p:nvGraphicFramePr>
        <p:xfrm>
          <a:off x="1087001" y="2953305"/>
          <a:ext cx="9635231" cy="3381771"/>
        </p:xfrm>
        <a:graphic>
          <a:graphicData uri="http://schemas.openxmlformats.org/drawingml/2006/table">
            <a:tbl>
              <a:tblPr firstRow="1" firstCol="1" bandRow="1"/>
              <a:tblGrid>
                <a:gridCol w="570405">
                  <a:extLst>
                    <a:ext uri="{9D8B030D-6E8A-4147-A177-3AD203B41FA5}">
                      <a16:colId xmlns:a16="http://schemas.microsoft.com/office/drawing/2014/main" val="1167581094"/>
                    </a:ext>
                  </a:extLst>
                </a:gridCol>
                <a:gridCol w="9064826">
                  <a:extLst>
                    <a:ext uri="{9D8B030D-6E8A-4147-A177-3AD203B41FA5}">
                      <a16:colId xmlns:a16="http://schemas.microsoft.com/office/drawing/2014/main" val="3329436346"/>
                    </a:ext>
                  </a:extLst>
                </a:gridCol>
              </a:tblGrid>
              <a:tr h="21190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слова. Окончание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718270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слова. Окончание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82518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 слова. Приставка. Суффикс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46532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текста по рисункам и вопросам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771906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004654"/>
                  </a:ext>
                </a:extLst>
              </a:tr>
              <a:tr h="2119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Звуки и буквы (28 ч)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84253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Гласные звуки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311886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07405"/>
                  </a:ext>
                </a:extLst>
              </a:tr>
              <a:tr h="2272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622644"/>
                  </a:ext>
                </a:extLst>
              </a:tr>
              <a:tr h="25158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77779"/>
                  </a:ext>
                </a:extLst>
              </a:tr>
              <a:tr h="22724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83833"/>
                  </a:ext>
                </a:extLst>
              </a:tr>
              <a:tr h="251588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проверяемым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497826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проверяемым и непроверяемым безударным гласным звуком в корне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871735"/>
                  </a:ext>
                </a:extLst>
              </a:tr>
              <a:tr h="273415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повторения и проверки знаний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2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7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85E5C-571F-43E9-A0E5-E8809288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2"/>
            <a:ext cx="10515600" cy="806334"/>
          </a:xfrm>
        </p:spPr>
        <p:txBody>
          <a:bodyPr/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Русский язык КТП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2-й класс февраль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3F014FA-93B3-4815-8685-923DC7ED5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227993"/>
              </p:ext>
            </p:extLst>
          </p:nvPr>
        </p:nvGraphicFramePr>
        <p:xfrm>
          <a:off x="965229" y="1133879"/>
          <a:ext cx="10515600" cy="4960620"/>
        </p:xfrm>
        <a:graphic>
          <a:graphicData uri="http://schemas.openxmlformats.org/drawingml/2006/table">
            <a:tbl>
              <a:tblPr firstRow="1" firstCol="1" bandRow="1"/>
              <a:tblGrid>
                <a:gridCol w="806956">
                  <a:extLst>
                    <a:ext uri="{9D8B030D-6E8A-4147-A177-3AD203B41FA5}">
                      <a16:colId xmlns:a16="http://schemas.microsoft.com/office/drawing/2014/main" val="1609565345"/>
                    </a:ext>
                  </a:extLst>
                </a:gridCol>
                <a:gridCol w="9708644">
                  <a:extLst>
                    <a:ext uri="{9D8B030D-6E8A-4147-A177-3AD203B41FA5}">
                      <a16:colId xmlns:a16="http://schemas.microsoft.com/office/drawing/2014/main" val="38342569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Согласные звуки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48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Согласный звук </a:t>
                      </a:r>
                      <a:r>
                        <a:rPr lang="ru-RU" sz="1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[й']</a:t>
                      </a:r>
                      <a:r>
                        <a:rPr lang="ru-RU" sz="1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буква </a:t>
                      </a:r>
                      <a:r>
                        <a:rPr lang="ru-RU" sz="1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 краткое»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67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 с удвоенными согласными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54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текста по картине А. С. Степанова «Лоси»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37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Твёрдые и мягкие согласные звуки и буквы для их обозначения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31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текста поздравления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3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Мягкий знак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мягким знаком на конце и в середине слова перед согласными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4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Подробное изложение повествовательного текста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58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Урок повторения и проверки знаний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903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Звонкие и глухие согласные звуки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0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парным по глухости-звонкости согласным звуком на конце слова или перед согласным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59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парным по глухости-звонкости согласным звуком на конце слова или перед согласным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079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парным по глухости-звонкости согласным звуком на конце слова или перед согласным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4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парным по глухости-звонкости согласным звуком на конце слова или перед согласным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098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Подробное изложение повествовательного текста по вопросам. Обобщение по теме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8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разделительным знаком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400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разделительным мягким знаком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86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слов с разделительным мягким и твёрдым знаками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6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Проектные задания. Рифма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38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7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31614-A6F4-473B-B842-0CDECCCB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3" y="498151"/>
            <a:ext cx="6874626" cy="62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C6A570-676C-4B92-B348-1D79CEDFE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14034"/>
              </p:ext>
            </p:extLst>
          </p:nvPr>
        </p:nvGraphicFramePr>
        <p:xfrm>
          <a:off x="813263" y="1645920"/>
          <a:ext cx="8688184" cy="4455622"/>
        </p:xfrm>
        <a:graphic>
          <a:graphicData uri="http://schemas.openxmlformats.org/drawingml/2006/table">
            <a:tbl>
              <a:tblPr firstRow="1" firstCol="1" bandRow="1"/>
              <a:tblGrid>
                <a:gridCol w="594805">
                  <a:extLst>
                    <a:ext uri="{9D8B030D-6E8A-4147-A177-3AD203B41FA5}">
                      <a16:colId xmlns:a16="http://schemas.microsoft.com/office/drawing/2014/main" val="3693839283"/>
                    </a:ext>
                  </a:extLst>
                </a:gridCol>
                <a:gridCol w="1655968">
                  <a:extLst>
                    <a:ext uri="{9D8B030D-6E8A-4147-A177-3AD203B41FA5}">
                      <a16:colId xmlns:a16="http://schemas.microsoft.com/office/drawing/2014/main" val="3699795627"/>
                    </a:ext>
                  </a:extLst>
                </a:gridCol>
                <a:gridCol w="6437411">
                  <a:extLst>
                    <a:ext uri="{9D8B030D-6E8A-4147-A177-3AD203B41FA5}">
                      <a16:colId xmlns:a16="http://schemas.microsoft.com/office/drawing/2014/main" val="4265537705"/>
                    </a:ext>
                  </a:extLst>
                </a:gridCol>
              </a:tblGrid>
              <a:tr h="4455622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Согласные звуки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посвящён обобщению и систематизации представлений о согласных звуках.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актуализации просим учеников рассказать, что они уже знают о согласных звуках, используя схему «Звуки речи».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сравнивают свои ответы с рубрикой «Сведения о языке».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Применяем знания о буквах согласных звуков при выполнении упр. 61, 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97635"/>
                  </a:ext>
                </a:extLst>
              </a:tr>
            </a:tbl>
          </a:graphicData>
        </a:graphic>
      </p:graphicFrame>
      <p:pic>
        <p:nvPicPr>
          <p:cNvPr id="3073" name="Рисунок 106">
            <a:extLst>
              <a:ext uri="{FF2B5EF4-FFF2-40B4-BE49-F238E27FC236}">
                <a16:creationId xmlns:a16="http://schemas.microsoft.com/office/drawing/2014/main" id="{69F33213-D34F-4759-AA0B-9E1B6474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2510443"/>
            <a:ext cx="5037138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A3C0B04D-BEA6-4914-A42C-36C895ADF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7937"/>
              </p:ext>
            </p:extLst>
          </p:nvPr>
        </p:nvGraphicFramePr>
        <p:xfrm>
          <a:off x="9750828" y="3449782"/>
          <a:ext cx="206987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935">
                  <a:extLst>
                    <a:ext uri="{9D8B030D-6E8A-4147-A177-3AD203B41FA5}">
                      <a16:colId xmlns:a16="http://schemas.microsoft.com/office/drawing/2014/main" val="2641061652"/>
                    </a:ext>
                  </a:extLst>
                </a:gridCol>
                <a:gridCol w="1034935">
                  <a:extLst>
                    <a:ext uri="{9D8B030D-6E8A-4147-A177-3AD203B41FA5}">
                      <a16:colId xmlns:a16="http://schemas.microsoft.com/office/drawing/2014/main" val="4078843987"/>
                    </a:ext>
                  </a:extLst>
                </a:gridCol>
              </a:tblGrid>
              <a:tr h="258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Непарные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94150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Всегда звонкие</a:t>
                      </a:r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Всегда глухие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09358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л</a:t>
                      </a:r>
                      <a:r>
                        <a:rPr lang="en-US" dirty="0"/>
                        <a:t>] [</a:t>
                      </a:r>
                      <a:r>
                        <a:rPr lang="ru-RU" dirty="0"/>
                        <a:t>л'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х'</a:t>
                      </a:r>
                      <a:r>
                        <a:rPr lang="en-US" dirty="0"/>
                        <a:t>]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2816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м</a:t>
                      </a:r>
                      <a:r>
                        <a:rPr lang="en-US" dirty="0"/>
                        <a:t>] [</a:t>
                      </a:r>
                      <a:r>
                        <a:rPr lang="ru-RU" dirty="0"/>
                        <a:t>м'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ц'</a:t>
                      </a:r>
                      <a:r>
                        <a:rPr lang="en-US" dirty="0"/>
                        <a:t>]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35670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н</a:t>
                      </a:r>
                      <a:r>
                        <a:rPr lang="en-US" dirty="0"/>
                        <a:t>] [</a:t>
                      </a:r>
                      <a:r>
                        <a:rPr lang="ru-RU" dirty="0"/>
                        <a:t>н'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ч'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29774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р</a:t>
                      </a:r>
                      <a:r>
                        <a:rPr lang="en-US" dirty="0"/>
                        <a:t>] [</a:t>
                      </a:r>
                      <a:r>
                        <a:rPr lang="ru-RU" dirty="0"/>
                        <a:t>р'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ru-RU" dirty="0"/>
                        <a:t>щ'</a:t>
                      </a:r>
                      <a:r>
                        <a:rPr lang="en-US" dirty="0"/>
                        <a:t>]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86816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[</a:t>
                      </a:r>
                      <a:r>
                        <a:rPr lang="ru-RU" dirty="0"/>
                        <a:t>й'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solidFill>
                      <a:srgbClr val="CA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6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6537D54-C825-4757-8AAE-C96F33562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20896"/>
              </p:ext>
            </p:extLst>
          </p:nvPr>
        </p:nvGraphicFramePr>
        <p:xfrm>
          <a:off x="914402" y="1148699"/>
          <a:ext cx="10873046" cy="5182743"/>
        </p:xfrm>
        <a:graphic>
          <a:graphicData uri="http://schemas.openxmlformats.org/drawingml/2006/table">
            <a:tbl>
              <a:tblPr firstRow="1" firstCol="1" bandRow="1"/>
              <a:tblGrid>
                <a:gridCol w="664015">
                  <a:extLst>
                    <a:ext uri="{9D8B030D-6E8A-4147-A177-3AD203B41FA5}">
                      <a16:colId xmlns:a16="http://schemas.microsoft.com/office/drawing/2014/main" val="974298545"/>
                    </a:ext>
                  </a:extLst>
                </a:gridCol>
                <a:gridCol w="1796551">
                  <a:extLst>
                    <a:ext uri="{9D8B030D-6E8A-4147-A177-3AD203B41FA5}">
                      <a16:colId xmlns:a16="http://schemas.microsoft.com/office/drawing/2014/main" val="484458006"/>
                    </a:ext>
                  </a:extLst>
                </a:gridCol>
                <a:gridCol w="8412480">
                  <a:extLst>
                    <a:ext uri="{9D8B030D-6E8A-4147-A177-3AD203B41FA5}">
                      <a16:colId xmlns:a16="http://schemas.microsoft.com/office/drawing/2014/main" val="899127600"/>
                    </a:ext>
                  </a:extLst>
                </a:gridCol>
              </a:tblGrid>
              <a:tr h="4819839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текста по картине А. С. Степанова «Лоси»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Продолжаем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цикл уроков по развитию речи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направленных на формирование умения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создавать небольшой текст по репродукции картины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Предлагаем ученикам рассмотреть репродукцию картины А. С. Степанова «Лоси» в разделе «Картинная галерея» и объяснить, почему художник дал картине такое название.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эвристическую беседу: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Какое время года изобразил художник? Докажите.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Что изображено в центральной части картины? (Стог и лоси.)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Как художник изобразил присутствие человека? (Стог.)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Уточните понимание слова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Почему лоси вышли к стогу и не испугались человека?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Сколько лосей изобразил художник?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Все ли лоси одного возраста?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Предлагаем ученикам взять рамочку вертикально и выделить фрагменты, которые можно назвать: «Под защитой мамы», «Рога необычной красоты».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парную работу по упр. 71. Ученики по очереди отвечают на вопросы к упражнению.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Организуем письменную работу.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письменно записывают ответы на вопросы на черновике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548575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95B2AE-9727-4CB0-8679-22679D80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62" y="365126"/>
            <a:ext cx="7148945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38154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B7B4-7B20-4613-9AB9-C31E123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12" y="223810"/>
            <a:ext cx="6741622" cy="7238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3CC3BD-42B7-4DE6-B44A-B23C57A9B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31864"/>
              </p:ext>
            </p:extLst>
          </p:nvPr>
        </p:nvGraphicFramePr>
        <p:xfrm>
          <a:off x="600103" y="1466917"/>
          <a:ext cx="10996152" cy="3886479"/>
        </p:xfrm>
        <a:graphic>
          <a:graphicData uri="http://schemas.openxmlformats.org/drawingml/2006/table">
            <a:tbl>
              <a:tblPr firstRow="1" firstCol="1" bandRow="1"/>
              <a:tblGrid>
                <a:gridCol w="671532">
                  <a:extLst>
                    <a:ext uri="{9D8B030D-6E8A-4147-A177-3AD203B41FA5}">
                      <a16:colId xmlns:a16="http://schemas.microsoft.com/office/drawing/2014/main" val="2521267424"/>
                    </a:ext>
                  </a:extLst>
                </a:gridCol>
                <a:gridCol w="2112497">
                  <a:extLst>
                    <a:ext uri="{9D8B030D-6E8A-4147-A177-3AD203B41FA5}">
                      <a16:colId xmlns:a16="http://schemas.microsoft.com/office/drawing/2014/main" val="1016666055"/>
                    </a:ext>
                  </a:extLst>
                </a:gridCol>
                <a:gridCol w="8212123">
                  <a:extLst>
                    <a:ext uri="{9D8B030D-6E8A-4147-A177-3AD203B41FA5}">
                      <a16:colId xmlns:a16="http://schemas.microsoft.com/office/drawing/2014/main" val="3175415414"/>
                    </a:ext>
                  </a:extLst>
                </a:gridCol>
              </a:tblGrid>
              <a:tr h="3886479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текста поздравления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уроках развития речи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уже познакомились с правилами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этикета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написании писем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 этом уроке знакомим их с открыткой.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знакомства с темой урока работаем с текстом рубрики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Обрати внимание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 Делаем вывод, что поздравление может быть устным или письменным. Оно посвящено праздничному событию.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Знакомимся с примером поздравительной открытки и фиксируем её структурные части: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обращение;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поздравительный текст;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подпись.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Подгадать урок к 23 февраля, продумать наличие (отсутствие) адресата, рассмотреть варианты пожеланий, организовать рефлексию результата.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3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43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B7B4-7B20-4613-9AB9-C31E123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12" y="223810"/>
            <a:ext cx="6741622" cy="7238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BF7F6C3-0076-4760-942E-7B5C67535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23876"/>
              </p:ext>
            </p:extLst>
          </p:nvPr>
        </p:nvGraphicFramePr>
        <p:xfrm>
          <a:off x="616729" y="1393692"/>
          <a:ext cx="10663643" cy="3211068"/>
        </p:xfrm>
        <a:graphic>
          <a:graphicData uri="http://schemas.openxmlformats.org/drawingml/2006/table">
            <a:tbl>
              <a:tblPr firstRow="1" firstCol="1" bandRow="1"/>
              <a:tblGrid>
                <a:gridCol w="651226">
                  <a:extLst>
                    <a:ext uri="{9D8B030D-6E8A-4147-A177-3AD203B41FA5}">
                      <a16:colId xmlns:a16="http://schemas.microsoft.com/office/drawing/2014/main" val="1161156080"/>
                    </a:ext>
                  </a:extLst>
                </a:gridCol>
                <a:gridCol w="2048618">
                  <a:extLst>
                    <a:ext uri="{9D8B030D-6E8A-4147-A177-3AD203B41FA5}">
                      <a16:colId xmlns:a16="http://schemas.microsoft.com/office/drawing/2014/main" val="3265231548"/>
                    </a:ext>
                  </a:extLst>
                </a:gridCol>
                <a:gridCol w="7963799">
                  <a:extLst>
                    <a:ext uri="{9D8B030D-6E8A-4147-A177-3AD203B41FA5}">
                      <a16:colId xmlns:a16="http://schemas.microsoft.com/office/drawing/2014/main" val="4054226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Подробное изложение повествовательного текста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Урок начинаем с рассматривания рисунка на с.55. Уточняем представление учеников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о животных Крайнего Севера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. Желательно подкрепить это знакомство фото- или видеоматериалами.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Организуем самостоятельное чтение текста упр. 83.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Объясняем значение слов, которые не знакомы ученикам. Например,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льдина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глыба, бусины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На основе содержания текста определяем, кто такой белёк и почему его так назвали.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Обсуждаем содержание каждой части текста. Организуем работу в парах и устный пересказ по вопросному плану.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Объясняем написание выделенных букв. Если ученики встретились с неизученной орфограммой, выписываем слова на доску, например: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покрыта, снегом,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возле, плавал, ещё, плохо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и др.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Читаем текст ещё раз и переходим к самостоятельному письменному изложению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OfficinaSansBoldITC-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5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96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B7B4-7B20-4613-9AB9-C31E123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12" y="223810"/>
            <a:ext cx="6741622" cy="7238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Некоторые особенности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4E32806-BA58-46A3-848E-5D32E0AFA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75974"/>
              </p:ext>
            </p:extLst>
          </p:nvPr>
        </p:nvGraphicFramePr>
        <p:xfrm>
          <a:off x="924300" y="1556252"/>
          <a:ext cx="10090064" cy="2703068"/>
        </p:xfrm>
        <a:graphic>
          <a:graphicData uri="http://schemas.openxmlformats.org/drawingml/2006/table">
            <a:tbl>
              <a:tblPr firstRow="1" firstCol="1" bandRow="1"/>
              <a:tblGrid>
                <a:gridCol w="616197">
                  <a:extLst>
                    <a:ext uri="{9D8B030D-6E8A-4147-A177-3AD203B41FA5}">
                      <a16:colId xmlns:a16="http://schemas.microsoft.com/office/drawing/2014/main" val="1024752469"/>
                    </a:ext>
                  </a:extLst>
                </a:gridCol>
                <a:gridCol w="1938426">
                  <a:extLst>
                    <a:ext uri="{9D8B030D-6E8A-4147-A177-3AD203B41FA5}">
                      <a16:colId xmlns:a16="http://schemas.microsoft.com/office/drawing/2014/main" val="1838323649"/>
                    </a:ext>
                  </a:extLst>
                </a:gridCol>
                <a:gridCol w="7535441">
                  <a:extLst>
                    <a:ext uri="{9D8B030D-6E8A-4147-A177-3AD203B41FA5}">
                      <a16:colId xmlns:a16="http://schemas.microsoft.com/office/drawing/2014/main" val="3567911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Подробное изложение повествовательного текста по вопросам. Обобщение по теме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развития речи посвящён формированию умения выполнять письменное изложение.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педагога и учеников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алгоритмизирована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Читаем текст и определяем тему.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Подбираем и записываем название.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Выделяем части текста: начало, основную часть и конец.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Объясняем правописание выделенных орфограмм. Если орфограмма ученикам не известна, выписываем слово на доску.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Закрываем текст листом бумаги. Устно с опорой на вопросы пересказываем текст в парах.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Записываем пересказ в тетрадь.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Работаем с текстом упр. 97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3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387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1667</Words>
  <Application>Microsoft Office PowerPoint</Application>
  <PresentationFormat>Широкоэкранный</PresentationFormat>
  <Paragraphs>243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Bahnschrift SemiLight</vt:lpstr>
      <vt:lpstr>Calibri</vt:lpstr>
      <vt:lpstr>Calibri Light</vt:lpstr>
      <vt:lpstr>Segoe UI</vt:lpstr>
      <vt:lpstr>Symbol</vt:lpstr>
      <vt:lpstr>Tahoma</vt:lpstr>
      <vt:lpstr>Times New Roman</vt:lpstr>
      <vt:lpstr>Wingdings</vt:lpstr>
      <vt:lpstr>1_Тема Office</vt:lpstr>
      <vt:lpstr>Постоянно действующий вебинар по проекту  «Эффективная начальная школа»   Преподавание предмета русский язык при реализации ускоренного обучения в начальном общем образовании  6 февраля 2026 года</vt:lpstr>
      <vt:lpstr>Эффективная начальная школа  </vt:lpstr>
      <vt:lpstr>Русский язык КТП  2-й класс январь</vt:lpstr>
      <vt:lpstr>Русский язык КТП  2-й класс февраль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</vt:lpstr>
      <vt:lpstr>Некоторые особенности методические рекомендации  А был ли здесь проект?</vt:lpstr>
      <vt:lpstr>Ключевые принципы  ускоренного обучения </vt:lpstr>
      <vt:lpstr>Конкретные методические приемы  по разделам </vt:lpstr>
      <vt:lpstr>Важные предостережения </vt:lpstr>
      <vt:lpstr>Краткий алгоритм действий для учителя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Постоянно действующий вебинар по проекту  «Эффективная начальная школа»   Преподавание предмета русский язык при реализации ускоренного обучения в начальном общем образовании  06 февраля 2026 года</dc:title>
  <dc:creator>User</dc:creator>
  <cp:lastModifiedBy>Наталья Яковлева</cp:lastModifiedBy>
  <cp:revision>15</cp:revision>
  <dcterms:created xsi:type="dcterms:W3CDTF">2026-02-04T14:09:55Z</dcterms:created>
  <dcterms:modified xsi:type="dcterms:W3CDTF">2026-02-06T09:24:40Z</dcterms:modified>
</cp:coreProperties>
</file>