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3.jpg" ContentType="image/jpg"/>
  <Override PartName="/ppt/media/image4.jpg" ContentType="image/jp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6.jpg" ContentType="image/jpg"/>
  <Override PartName="/ppt/media/image8.jpg" ContentType="image/jpg"/>
  <Override PartName="/ppt/media/image9.jpg" ContentType="image/jpg"/>
  <Override PartName="/ppt/media/image10.jpg" ContentType="image/jp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3.jpg" ContentType="image/jpg"/>
  <Override PartName="/ppt/media/image14.jpg" ContentType="image/jpg"/>
  <Override PartName="/ppt/media/image15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8" r:id="rId3"/>
  </p:sldMasterIdLst>
  <p:notesMasterIdLst>
    <p:notesMasterId r:id="rId62"/>
  </p:notesMasterIdLst>
  <p:sldIdLst>
    <p:sldId id="2780" r:id="rId4"/>
    <p:sldId id="2874" r:id="rId5"/>
    <p:sldId id="2845" r:id="rId6"/>
    <p:sldId id="258" r:id="rId7"/>
    <p:sldId id="2846" r:id="rId8"/>
    <p:sldId id="2858" r:id="rId9"/>
    <p:sldId id="262" r:id="rId10"/>
    <p:sldId id="268" r:id="rId11"/>
    <p:sldId id="2859" r:id="rId12"/>
    <p:sldId id="2878" r:id="rId13"/>
    <p:sldId id="2860" r:id="rId14"/>
    <p:sldId id="2861" r:id="rId15"/>
    <p:sldId id="2881" r:id="rId16"/>
    <p:sldId id="2882" r:id="rId17"/>
    <p:sldId id="281" r:id="rId18"/>
    <p:sldId id="283" r:id="rId19"/>
    <p:sldId id="284" r:id="rId20"/>
    <p:sldId id="2883" r:id="rId21"/>
    <p:sldId id="2884" r:id="rId22"/>
    <p:sldId id="288" r:id="rId23"/>
    <p:sldId id="2867" r:id="rId24"/>
    <p:sldId id="2888" r:id="rId25"/>
    <p:sldId id="302" r:id="rId26"/>
    <p:sldId id="263" r:id="rId27"/>
    <p:sldId id="264" r:id="rId28"/>
    <p:sldId id="2875" r:id="rId29"/>
    <p:sldId id="2876" r:id="rId30"/>
    <p:sldId id="2869" r:id="rId31"/>
    <p:sldId id="2870" r:id="rId32"/>
    <p:sldId id="2871" r:id="rId33"/>
    <p:sldId id="2872" r:id="rId34"/>
    <p:sldId id="2873" r:id="rId35"/>
    <p:sldId id="2889" r:id="rId36"/>
    <p:sldId id="270" r:id="rId37"/>
    <p:sldId id="321" r:id="rId38"/>
    <p:sldId id="322" r:id="rId39"/>
    <p:sldId id="271" r:id="rId40"/>
    <p:sldId id="272" r:id="rId41"/>
    <p:sldId id="273" r:id="rId42"/>
    <p:sldId id="274" r:id="rId43"/>
    <p:sldId id="320" r:id="rId44"/>
    <p:sldId id="275" r:id="rId45"/>
    <p:sldId id="276" r:id="rId46"/>
    <p:sldId id="277" r:id="rId47"/>
    <p:sldId id="278" r:id="rId48"/>
    <p:sldId id="324" r:id="rId49"/>
    <p:sldId id="325" r:id="rId50"/>
    <p:sldId id="326" r:id="rId51"/>
    <p:sldId id="327" r:id="rId52"/>
    <p:sldId id="312" r:id="rId53"/>
    <p:sldId id="2774" r:id="rId54"/>
    <p:sldId id="2775" r:id="rId55"/>
    <p:sldId id="2776" r:id="rId56"/>
    <p:sldId id="2777" r:id="rId57"/>
    <p:sldId id="2778" r:id="rId58"/>
    <p:sldId id="313" r:id="rId59"/>
    <p:sldId id="2779" r:id="rId60"/>
    <p:sldId id="299" r:id="rId6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52B7E52-4FDB-46B3-B18F-5696308ECB00}">
          <p14:sldIdLst>
            <p14:sldId id="2780"/>
            <p14:sldId id="2874"/>
            <p14:sldId id="2845"/>
            <p14:sldId id="258"/>
            <p14:sldId id="2846"/>
            <p14:sldId id="2858"/>
            <p14:sldId id="262"/>
            <p14:sldId id="268"/>
            <p14:sldId id="2859"/>
            <p14:sldId id="2878"/>
            <p14:sldId id="2860"/>
            <p14:sldId id="2861"/>
            <p14:sldId id="2881"/>
            <p14:sldId id="2882"/>
            <p14:sldId id="281"/>
            <p14:sldId id="283"/>
            <p14:sldId id="284"/>
            <p14:sldId id="2883"/>
            <p14:sldId id="2884"/>
            <p14:sldId id="288"/>
            <p14:sldId id="2867"/>
            <p14:sldId id="2888"/>
            <p14:sldId id="302"/>
            <p14:sldId id="263"/>
            <p14:sldId id="264"/>
            <p14:sldId id="2875"/>
            <p14:sldId id="2876"/>
            <p14:sldId id="2869"/>
            <p14:sldId id="2870"/>
            <p14:sldId id="2871"/>
            <p14:sldId id="2872"/>
            <p14:sldId id="2873"/>
            <p14:sldId id="2889"/>
            <p14:sldId id="270"/>
            <p14:sldId id="321"/>
            <p14:sldId id="322"/>
            <p14:sldId id="271"/>
            <p14:sldId id="272"/>
            <p14:sldId id="273"/>
            <p14:sldId id="274"/>
            <p14:sldId id="320"/>
            <p14:sldId id="275"/>
            <p14:sldId id="276"/>
            <p14:sldId id="277"/>
            <p14:sldId id="278"/>
            <p14:sldId id="324"/>
            <p14:sldId id="325"/>
            <p14:sldId id="326"/>
            <p14:sldId id="327"/>
            <p14:sldId id="312"/>
            <p14:sldId id="2774"/>
            <p14:sldId id="2775"/>
            <p14:sldId id="2776"/>
            <p14:sldId id="2777"/>
            <p14:sldId id="2778"/>
            <p14:sldId id="313"/>
            <p14:sldId id="2779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E71"/>
    <a:srgbClr val="373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6255" autoAdjust="0"/>
  </p:normalViewPr>
  <p:slideViewPr>
    <p:cSldViewPr snapToGrid="0">
      <p:cViewPr varScale="1">
        <p:scale>
          <a:sx n="73" d="100"/>
          <a:sy n="73" d="100"/>
        </p:scale>
        <p:origin x="98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863A59-84F8-4FCA-A645-77F317084C0D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EBE0D55-A1F6-40B2-BC12-CAA0B8B8DACB}">
      <dgm:prSet phldrT="[Текст]"/>
      <dgm:spPr>
        <a:ln w="28575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pc="-20" dirty="0">
              <a:solidFill>
                <a:srgbClr val="921727"/>
              </a:solidFill>
              <a:latin typeface="Calibri"/>
              <a:cs typeface="Calibri"/>
            </a:rPr>
            <a:t>Системно-</a:t>
          </a:r>
          <a:r>
            <a:rPr lang="ru-RU" spc="-10" dirty="0">
              <a:solidFill>
                <a:srgbClr val="921727"/>
              </a:solidFill>
              <a:latin typeface="Calibri"/>
              <a:cs typeface="Calibri"/>
            </a:rPr>
            <a:t>деятельностный</a:t>
          </a:r>
          <a:r>
            <a:rPr lang="ru-RU" spc="-60" dirty="0">
              <a:solidFill>
                <a:srgbClr val="921727"/>
              </a:solidFill>
              <a:latin typeface="Calibri"/>
              <a:cs typeface="Calibri"/>
            </a:rPr>
            <a:t> </a:t>
          </a:r>
          <a:r>
            <a:rPr lang="ru-RU" spc="-20" dirty="0">
              <a:solidFill>
                <a:srgbClr val="921727"/>
              </a:solidFill>
              <a:latin typeface="Calibri"/>
              <a:cs typeface="Calibri"/>
            </a:rPr>
            <a:t>подход</a:t>
          </a:r>
          <a:endParaRPr lang="ru-RU" dirty="0"/>
        </a:p>
      </dgm:t>
    </dgm:pt>
    <dgm:pt modelId="{9E361418-FBF1-4008-AF3F-08AA15180B83}" type="parTrans" cxnId="{1BBDB2AA-ED57-4C39-93A4-6FD4F1804E54}">
      <dgm:prSet/>
      <dgm:spPr/>
      <dgm:t>
        <a:bodyPr/>
        <a:lstStyle/>
        <a:p>
          <a:endParaRPr lang="ru-RU"/>
        </a:p>
      </dgm:t>
    </dgm:pt>
    <dgm:pt modelId="{759D96A9-CB1F-4291-AA8F-4BDAC3F57199}" type="sibTrans" cxnId="{1BBDB2AA-ED57-4C39-93A4-6FD4F1804E54}">
      <dgm:prSet/>
      <dgm:spPr/>
      <dgm:t>
        <a:bodyPr/>
        <a:lstStyle/>
        <a:p>
          <a:endParaRPr lang="ru-RU"/>
        </a:p>
      </dgm:t>
    </dgm:pt>
    <dgm:pt modelId="{F663AE8E-4921-4DD6-9A7A-6D6959025799}">
      <dgm:prSet phldrT="[Текст]"/>
      <dgm:spPr>
        <a:ln w="28575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pc="-10" dirty="0">
              <a:solidFill>
                <a:srgbClr val="921727"/>
              </a:solidFill>
              <a:latin typeface="Calibri"/>
              <a:cs typeface="Calibri"/>
            </a:rPr>
            <a:t>Профессиональные</a:t>
          </a:r>
          <a:r>
            <a:rPr lang="ru-RU" spc="-30" dirty="0">
              <a:solidFill>
                <a:srgbClr val="921727"/>
              </a:solidFill>
              <a:latin typeface="Calibri"/>
              <a:cs typeface="Calibri"/>
            </a:rPr>
            <a:t> </a:t>
          </a:r>
          <a:r>
            <a:rPr lang="ru-RU" spc="-10" dirty="0">
              <a:solidFill>
                <a:srgbClr val="921727"/>
              </a:solidFill>
              <a:latin typeface="Calibri"/>
              <a:cs typeface="Calibri"/>
            </a:rPr>
            <a:t>умения</a:t>
          </a:r>
          <a:r>
            <a:rPr lang="ru-RU" spc="-60" dirty="0">
              <a:solidFill>
                <a:srgbClr val="921727"/>
              </a:solidFill>
              <a:latin typeface="Calibri"/>
              <a:cs typeface="Calibri"/>
            </a:rPr>
            <a:t> </a:t>
          </a:r>
          <a:r>
            <a:rPr lang="ru-RU" dirty="0">
              <a:solidFill>
                <a:srgbClr val="921727"/>
              </a:solidFill>
              <a:latin typeface="Calibri"/>
              <a:cs typeface="Calibri"/>
            </a:rPr>
            <a:t>учителя</a:t>
          </a:r>
          <a:endParaRPr lang="ru-RU" dirty="0"/>
        </a:p>
      </dgm:t>
    </dgm:pt>
    <dgm:pt modelId="{19847D37-B78D-410F-B09A-8D5381ACF032}" type="parTrans" cxnId="{E37738AD-0900-42F6-ADF0-24C25BEA6E35}">
      <dgm:prSet/>
      <dgm:spPr/>
      <dgm:t>
        <a:bodyPr/>
        <a:lstStyle/>
        <a:p>
          <a:endParaRPr lang="ru-RU"/>
        </a:p>
      </dgm:t>
    </dgm:pt>
    <dgm:pt modelId="{114124B2-2F89-43BC-B362-17D9D8963162}" type="sibTrans" cxnId="{E37738AD-0900-42F6-ADF0-24C25BEA6E35}">
      <dgm:prSet/>
      <dgm:spPr/>
      <dgm:t>
        <a:bodyPr/>
        <a:lstStyle/>
        <a:p>
          <a:endParaRPr lang="ru-RU"/>
        </a:p>
      </dgm:t>
    </dgm:pt>
    <dgm:pt modelId="{EA2DD302-5359-4B6B-B5CD-70B6C05F50B5}">
      <dgm:prSet/>
      <dgm:spPr>
        <a:ln w="28575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>
              <a:solidFill>
                <a:srgbClr val="921727"/>
              </a:solidFill>
              <a:latin typeface="Calibri"/>
              <a:cs typeface="Calibri"/>
            </a:rPr>
            <a:t>Основная</a:t>
          </a:r>
          <a:r>
            <a:rPr lang="ru-RU" spc="-30" dirty="0">
              <a:solidFill>
                <a:srgbClr val="921727"/>
              </a:solidFill>
              <a:latin typeface="Calibri"/>
              <a:cs typeface="Calibri"/>
            </a:rPr>
            <a:t> </a:t>
          </a:r>
          <a:r>
            <a:rPr lang="ru-RU" dirty="0">
              <a:solidFill>
                <a:srgbClr val="921727"/>
              </a:solidFill>
              <a:latin typeface="Calibri"/>
              <a:cs typeface="Calibri"/>
            </a:rPr>
            <a:t>задача</a:t>
          </a:r>
          <a:r>
            <a:rPr lang="ru-RU" spc="-25" dirty="0">
              <a:solidFill>
                <a:srgbClr val="921727"/>
              </a:solidFill>
              <a:latin typeface="Calibri"/>
              <a:cs typeface="Calibri"/>
            </a:rPr>
            <a:t> </a:t>
          </a:r>
          <a:r>
            <a:rPr lang="ru-RU" spc="-10" dirty="0">
              <a:solidFill>
                <a:srgbClr val="921727"/>
              </a:solidFill>
              <a:latin typeface="Calibri"/>
              <a:cs typeface="Calibri"/>
            </a:rPr>
            <a:t>педагога</a:t>
          </a:r>
          <a:endParaRPr lang="ru-RU" dirty="0">
            <a:latin typeface="Calibri"/>
            <a:cs typeface="Calibri"/>
          </a:endParaRPr>
        </a:p>
      </dgm:t>
    </dgm:pt>
    <dgm:pt modelId="{E962DCEF-0EEA-4BFB-9FA8-EA4C336F60F2}" type="parTrans" cxnId="{B9721F4B-2CAA-42B5-87E4-540BE66826DC}">
      <dgm:prSet/>
      <dgm:spPr/>
      <dgm:t>
        <a:bodyPr/>
        <a:lstStyle/>
        <a:p>
          <a:endParaRPr lang="ru-RU"/>
        </a:p>
      </dgm:t>
    </dgm:pt>
    <dgm:pt modelId="{E6AB20BE-F362-42B1-8EE1-279134938D5E}" type="sibTrans" cxnId="{B9721F4B-2CAA-42B5-87E4-540BE66826DC}">
      <dgm:prSet/>
      <dgm:spPr/>
      <dgm:t>
        <a:bodyPr/>
        <a:lstStyle/>
        <a:p>
          <a:endParaRPr lang="ru-RU"/>
        </a:p>
      </dgm:t>
    </dgm:pt>
    <dgm:pt modelId="{2AA7E2EA-96B6-47C8-AE08-ED155640221C}">
      <dgm:prSet/>
      <dgm:spPr/>
      <dgm:t>
        <a:bodyPr/>
        <a:lstStyle/>
        <a:p>
          <a:r>
            <a:rPr lang="ru-RU" spc="-10" dirty="0">
              <a:latin typeface="Calibri"/>
              <a:cs typeface="Calibri"/>
            </a:rPr>
            <a:t>организация</a:t>
          </a:r>
          <a:r>
            <a:rPr lang="ru-RU" spc="-85" dirty="0">
              <a:latin typeface="Calibri"/>
              <a:cs typeface="Calibri"/>
            </a:rPr>
            <a:t> </a:t>
          </a:r>
          <a:r>
            <a:rPr lang="ru-RU" dirty="0">
              <a:latin typeface="Calibri"/>
              <a:cs typeface="Calibri"/>
            </a:rPr>
            <a:t>учебной</a:t>
          </a:r>
          <a:r>
            <a:rPr lang="ru-RU" spc="-70" dirty="0">
              <a:latin typeface="Calibri"/>
              <a:cs typeface="Calibri"/>
            </a:rPr>
            <a:t> </a:t>
          </a:r>
          <a:r>
            <a:rPr lang="ru-RU" spc="-10" dirty="0">
              <a:latin typeface="Calibri"/>
              <a:cs typeface="Calibri"/>
            </a:rPr>
            <a:t>деятельности, позволяющей формировать</a:t>
          </a:r>
          <a:r>
            <a:rPr lang="ru-RU" spc="-80" dirty="0">
              <a:latin typeface="Calibri"/>
              <a:cs typeface="Calibri"/>
            </a:rPr>
            <a:t> </a:t>
          </a:r>
          <a:r>
            <a:rPr lang="ru-RU" dirty="0">
              <a:latin typeface="Calibri"/>
              <a:cs typeface="Calibri"/>
            </a:rPr>
            <a:t>у</a:t>
          </a:r>
          <a:r>
            <a:rPr lang="ru-RU" spc="-45" dirty="0">
              <a:latin typeface="Calibri"/>
              <a:cs typeface="Calibri"/>
            </a:rPr>
            <a:t> </a:t>
          </a:r>
          <a:r>
            <a:rPr lang="ru-RU" dirty="0">
              <a:latin typeface="Calibri"/>
              <a:cs typeface="Calibri"/>
            </a:rPr>
            <a:t>учащихся</a:t>
          </a:r>
          <a:r>
            <a:rPr lang="ru-RU" spc="-20" dirty="0">
              <a:latin typeface="Calibri"/>
              <a:cs typeface="Calibri"/>
            </a:rPr>
            <a:t> </a:t>
          </a:r>
          <a:r>
            <a:rPr lang="ru-RU" dirty="0">
              <a:latin typeface="Calibri"/>
              <a:cs typeface="Calibri"/>
            </a:rPr>
            <a:t>потребности</a:t>
          </a:r>
          <a:r>
            <a:rPr lang="ru-RU" spc="-70" dirty="0">
              <a:latin typeface="Calibri"/>
              <a:cs typeface="Calibri"/>
            </a:rPr>
            <a:t> </a:t>
          </a:r>
          <a:r>
            <a:rPr lang="ru-RU" dirty="0">
              <a:latin typeface="Calibri"/>
              <a:cs typeface="Calibri"/>
            </a:rPr>
            <a:t>и</a:t>
          </a:r>
          <a:r>
            <a:rPr lang="ru-RU" spc="-75" dirty="0">
              <a:latin typeface="Calibri"/>
              <a:cs typeface="Calibri"/>
            </a:rPr>
            <a:t> </a:t>
          </a:r>
          <a:r>
            <a:rPr lang="ru-RU" dirty="0">
              <a:latin typeface="Calibri"/>
              <a:cs typeface="Calibri"/>
            </a:rPr>
            <a:t>способности</a:t>
          </a:r>
          <a:r>
            <a:rPr lang="ru-RU" spc="-70" dirty="0">
              <a:latin typeface="Calibri"/>
              <a:cs typeface="Calibri"/>
            </a:rPr>
            <a:t> </a:t>
          </a:r>
          <a:r>
            <a:rPr lang="ru-RU" dirty="0">
              <a:latin typeface="Calibri"/>
              <a:cs typeface="Calibri"/>
            </a:rPr>
            <a:t>в</a:t>
          </a:r>
          <a:r>
            <a:rPr lang="ru-RU" spc="-20" dirty="0">
              <a:latin typeface="Calibri"/>
              <a:cs typeface="Calibri"/>
            </a:rPr>
            <a:t> </a:t>
          </a:r>
          <a:r>
            <a:rPr lang="ru-RU" spc="-10" dirty="0">
              <a:latin typeface="Calibri"/>
              <a:cs typeface="Calibri"/>
            </a:rPr>
            <a:t>осуществлении</a:t>
          </a:r>
          <a:r>
            <a:rPr lang="ru-RU" dirty="0">
              <a:latin typeface="Calibri"/>
              <a:cs typeface="Calibri"/>
            </a:rPr>
            <a:t> </a:t>
          </a:r>
          <a:r>
            <a:rPr lang="ru-RU" spc="-10" dirty="0">
              <a:latin typeface="Calibri"/>
              <a:cs typeface="Calibri"/>
            </a:rPr>
            <a:t>творческого </a:t>
          </a:r>
          <a:r>
            <a:rPr lang="ru-RU" dirty="0">
              <a:latin typeface="Calibri"/>
              <a:cs typeface="Calibri"/>
            </a:rPr>
            <a:t>преобразования</a:t>
          </a:r>
          <a:r>
            <a:rPr lang="ru-RU" spc="-55" dirty="0">
              <a:latin typeface="Calibri"/>
              <a:cs typeface="Calibri"/>
            </a:rPr>
            <a:t> </a:t>
          </a:r>
          <a:r>
            <a:rPr lang="ru-RU" spc="-10" dirty="0">
              <a:latin typeface="Calibri"/>
              <a:cs typeface="Calibri"/>
            </a:rPr>
            <a:t>учебного</a:t>
          </a:r>
          <a:r>
            <a:rPr lang="ru-RU" spc="-75" dirty="0">
              <a:latin typeface="Calibri"/>
              <a:cs typeface="Calibri"/>
            </a:rPr>
            <a:t> </a:t>
          </a:r>
          <a:r>
            <a:rPr lang="ru-RU" dirty="0">
              <a:latin typeface="Calibri"/>
              <a:cs typeface="Calibri"/>
            </a:rPr>
            <a:t>материала</a:t>
          </a:r>
          <a:r>
            <a:rPr lang="ru-RU" spc="-50" dirty="0">
              <a:latin typeface="Calibri"/>
              <a:cs typeface="Calibri"/>
            </a:rPr>
            <a:t> </a:t>
          </a:r>
          <a:r>
            <a:rPr lang="ru-RU" dirty="0">
              <a:latin typeface="Calibri"/>
              <a:cs typeface="Calibri"/>
            </a:rPr>
            <a:t>с</a:t>
          </a:r>
          <a:r>
            <a:rPr lang="ru-RU" spc="-90" dirty="0">
              <a:latin typeface="Calibri"/>
              <a:cs typeface="Calibri"/>
            </a:rPr>
            <a:t> </a:t>
          </a:r>
          <a:r>
            <a:rPr lang="ru-RU" spc="-10" dirty="0">
              <a:latin typeface="Calibri"/>
              <a:cs typeface="Calibri"/>
            </a:rPr>
            <a:t>целью</a:t>
          </a:r>
          <a:r>
            <a:rPr lang="ru-RU" spc="-90" dirty="0">
              <a:latin typeface="Calibri"/>
              <a:cs typeface="Calibri"/>
            </a:rPr>
            <a:t> </a:t>
          </a:r>
          <a:r>
            <a:rPr lang="ru-RU" dirty="0">
              <a:latin typeface="Calibri"/>
              <a:cs typeface="Calibri"/>
            </a:rPr>
            <a:t>овладения</a:t>
          </a:r>
          <a:r>
            <a:rPr lang="ru-RU" spc="-55" dirty="0">
              <a:latin typeface="Calibri"/>
              <a:cs typeface="Calibri"/>
            </a:rPr>
            <a:t> </a:t>
          </a:r>
          <a:r>
            <a:rPr lang="ru-RU" dirty="0">
              <a:latin typeface="Calibri"/>
              <a:cs typeface="Calibri"/>
            </a:rPr>
            <a:t>новыми</a:t>
          </a:r>
          <a:r>
            <a:rPr lang="ru-RU" spc="-95" dirty="0">
              <a:latin typeface="Calibri"/>
              <a:cs typeface="Calibri"/>
            </a:rPr>
            <a:t> </a:t>
          </a:r>
          <a:r>
            <a:rPr lang="ru-RU" dirty="0">
              <a:latin typeface="Calibri"/>
              <a:cs typeface="Calibri"/>
            </a:rPr>
            <a:t>знаниями</a:t>
          </a:r>
          <a:r>
            <a:rPr lang="ru-RU" spc="-100" dirty="0">
              <a:latin typeface="Calibri"/>
              <a:cs typeface="Calibri"/>
            </a:rPr>
            <a:t> </a:t>
          </a:r>
          <a:r>
            <a:rPr lang="ru-RU" dirty="0">
              <a:latin typeface="Calibri"/>
              <a:cs typeface="Calibri"/>
            </a:rPr>
            <a:t>в</a:t>
          </a:r>
          <a:r>
            <a:rPr lang="ru-RU" spc="-50" dirty="0">
              <a:latin typeface="Calibri"/>
              <a:cs typeface="Calibri"/>
            </a:rPr>
            <a:t> </a:t>
          </a:r>
          <a:r>
            <a:rPr lang="ru-RU" spc="-10" dirty="0">
              <a:latin typeface="Calibri"/>
              <a:cs typeface="Calibri"/>
            </a:rPr>
            <a:t>результате собственного</a:t>
          </a:r>
          <a:r>
            <a:rPr lang="ru-RU" spc="-15" dirty="0">
              <a:latin typeface="Calibri"/>
              <a:cs typeface="Calibri"/>
            </a:rPr>
            <a:t> </a:t>
          </a:r>
          <a:r>
            <a:rPr lang="ru-RU" spc="-10" dirty="0">
              <a:latin typeface="Calibri"/>
              <a:cs typeface="Calibri"/>
            </a:rPr>
            <a:t>поиска</a:t>
          </a:r>
          <a:endParaRPr lang="ru-RU" dirty="0">
            <a:latin typeface="Calibri"/>
            <a:cs typeface="Calibri"/>
          </a:endParaRPr>
        </a:p>
      </dgm:t>
    </dgm:pt>
    <dgm:pt modelId="{F1912CA3-9380-428C-9D2E-0023E5117B47}" type="parTrans" cxnId="{F0F951D7-9835-46ED-8223-052095235BA1}">
      <dgm:prSet/>
      <dgm:spPr/>
      <dgm:t>
        <a:bodyPr/>
        <a:lstStyle/>
        <a:p>
          <a:endParaRPr lang="ru-RU"/>
        </a:p>
      </dgm:t>
    </dgm:pt>
    <dgm:pt modelId="{EDBAC258-A9EB-4932-BC43-23C4FBF94342}" type="sibTrans" cxnId="{F0F951D7-9835-46ED-8223-052095235BA1}">
      <dgm:prSet/>
      <dgm:spPr/>
      <dgm:t>
        <a:bodyPr/>
        <a:lstStyle/>
        <a:p>
          <a:endParaRPr lang="ru-RU"/>
        </a:p>
      </dgm:t>
    </dgm:pt>
    <dgm:pt modelId="{95E70D82-40C6-4A3B-902F-2542B273E39E}">
      <dgm:prSet/>
      <dgm:spPr>
        <a:ln w="28575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>
              <a:solidFill>
                <a:srgbClr val="921727"/>
              </a:solidFill>
              <a:latin typeface="Calibri"/>
              <a:cs typeface="Calibri"/>
            </a:rPr>
            <a:t>Ключевой</a:t>
          </a:r>
          <a:r>
            <a:rPr lang="ru-RU" spc="-80" dirty="0">
              <a:solidFill>
                <a:srgbClr val="921727"/>
              </a:solidFill>
              <a:latin typeface="Calibri"/>
              <a:cs typeface="Calibri"/>
            </a:rPr>
            <a:t> </a:t>
          </a:r>
          <a:r>
            <a:rPr lang="ru-RU" spc="-10" dirty="0">
              <a:solidFill>
                <a:srgbClr val="921727"/>
              </a:solidFill>
              <a:latin typeface="Calibri"/>
              <a:cs typeface="Calibri"/>
            </a:rPr>
            <a:t>технологический</a:t>
          </a:r>
          <a:r>
            <a:rPr lang="ru-RU" spc="-80" dirty="0">
              <a:solidFill>
                <a:srgbClr val="921727"/>
              </a:solidFill>
              <a:latin typeface="Calibri"/>
              <a:cs typeface="Calibri"/>
            </a:rPr>
            <a:t> </a:t>
          </a:r>
          <a:r>
            <a:rPr lang="ru-RU" dirty="0">
              <a:solidFill>
                <a:srgbClr val="921727"/>
              </a:solidFill>
              <a:latin typeface="Calibri"/>
              <a:cs typeface="Calibri"/>
            </a:rPr>
            <a:t>элемент </a:t>
          </a:r>
          <a:r>
            <a:rPr lang="ru-RU" spc="-20" dirty="0">
              <a:latin typeface="Calibri"/>
              <a:cs typeface="Calibri"/>
            </a:rPr>
            <a:t>системно-</a:t>
          </a:r>
          <a:r>
            <a:rPr lang="ru-RU" spc="-10" dirty="0">
              <a:latin typeface="Calibri"/>
              <a:cs typeface="Calibri"/>
            </a:rPr>
            <a:t>деятельностного</a:t>
          </a:r>
          <a:r>
            <a:rPr lang="ru-RU" spc="-55" dirty="0">
              <a:latin typeface="Calibri"/>
              <a:cs typeface="Calibri"/>
            </a:rPr>
            <a:t> </a:t>
          </a:r>
          <a:r>
            <a:rPr lang="ru-RU" spc="-25" dirty="0">
              <a:latin typeface="Calibri"/>
              <a:cs typeface="Calibri"/>
            </a:rPr>
            <a:t>подхода</a:t>
          </a:r>
          <a:endParaRPr lang="ru-RU" dirty="0">
            <a:latin typeface="Calibri"/>
            <a:cs typeface="Calibri"/>
          </a:endParaRPr>
        </a:p>
      </dgm:t>
    </dgm:pt>
    <dgm:pt modelId="{AFBA7426-D341-469C-A61C-773D327EA770}" type="parTrans" cxnId="{D975A727-311C-430E-9671-3DAB8D396265}">
      <dgm:prSet/>
      <dgm:spPr/>
      <dgm:t>
        <a:bodyPr/>
        <a:lstStyle/>
        <a:p>
          <a:endParaRPr lang="ru-RU"/>
        </a:p>
      </dgm:t>
    </dgm:pt>
    <dgm:pt modelId="{6E65C5CB-128D-4B16-B7EE-106352022DDE}" type="sibTrans" cxnId="{D975A727-311C-430E-9671-3DAB8D396265}">
      <dgm:prSet/>
      <dgm:spPr/>
      <dgm:t>
        <a:bodyPr/>
        <a:lstStyle/>
        <a:p>
          <a:endParaRPr lang="ru-RU"/>
        </a:p>
      </dgm:t>
    </dgm:pt>
    <dgm:pt modelId="{CCCF18E3-0D88-46FE-A11D-12CC8D67398F}">
      <dgm:prSet/>
      <dgm:spPr/>
      <dgm:t>
        <a:bodyPr/>
        <a:lstStyle/>
        <a:p>
          <a:r>
            <a:rPr lang="ru-RU" spc="-10" dirty="0">
              <a:latin typeface="Calibri"/>
              <a:cs typeface="Calibri"/>
            </a:rPr>
            <a:t>ситуация </a:t>
          </a:r>
          <a:r>
            <a:rPr lang="ru-RU" dirty="0">
              <a:latin typeface="Calibri"/>
              <a:cs typeface="Calibri"/>
            </a:rPr>
            <a:t>актуального</a:t>
          </a:r>
          <a:r>
            <a:rPr lang="ru-RU" spc="-95" dirty="0">
              <a:latin typeface="Calibri"/>
              <a:cs typeface="Calibri"/>
            </a:rPr>
            <a:t> </a:t>
          </a:r>
          <a:r>
            <a:rPr lang="ru-RU" spc="-10" dirty="0">
              <a:latin typeface="Calibri"/>
              <a:cs typeface="Calibri"/>
            </a:rPr>
            <a:t>активизирующего</a:t>
          </a:r>
          <a:r>
            <a:rPr lang="ru-RU" spc="-90" dirty="0">
              <a:latin typeface="Calibri"/>
              <a:cs typeface="Calibri"/>
            </a:rPr>
            <a:t> </a:t>
          </a:r>
          <a:r>
            <a:rPr lang="ru-RU" spc="-10" dirty="0">
              <a:latin typeface="Calibri"/>
              <a:cs typeface="Calibri"/>
            </a:rPr>
            <a:t>затруднения,</a:t>
          </a:r>
          <a:r>
            <a:rPr lang="ru-RU" spc="-55" dirty="0">
              <a:latin typeface="Calibri"/>
              <a:cs typeface="Calibri"/>
            </a:rPr>
            <a:t> </a:t>
          </a:r>
          <a:r>
            <a:rPr lang="ru-RU" dirty="0">
              <a:latin typeface="Calibri"/>
              <a:cs typeface="Calibri"/>
            </a:rPr>
            <a:t>организованная</a:t>
          </a:r>
          <a:r>
            <a:rPr lang="ru-RU" spc="-60" dirty="0">
              <a:latin typeface="Calibri"/>
              <a:cs typeface="Calibri"/>
            </a:rPr>
            <a:t> </a:t>
          </a:r>
          <a:r>
            <a:rPr lang="ru-RU" spc="-10" dirty="0">
              <a:latin typeface="Calibri"/>
              <a:cs typeface="Calibri"/>
            </a:rPr>
            <a:t>деятельность</a:t>
          </a:r>
          <a:r>
            <a:rPr lang="ru-RU" spc="-55" dirty="0">
              <a:latin typeface="Calibri"/>
              <a:cs typeface="Calibri"/>
            </a:rPr>
            <a:t> </a:t>
          </a:r>
          <a:r>
            <a:rPr lang="ru-RU" spc="-25" dirty="0">
              <a:latin typeface="Calibri"/>
              <a:cs typeface="Calibri"/>
            </a:rPr>
            <a:t>по </a:t>
          </a:r>
          <a:r>
            <a:rPr lang="ru-RU" dirty="0">
              <a:latin typeface="Calibri"/>
              <a:cs typeface="Calibri"/>
            </a:rPr>
            <a:t>выдвижению</a:t>
          </a:r>
          <a:r>
            <a:rPr lang="ru-RU" spc="-105" dirty="0">
              <a:latin typeface="Calibri"/>
              <a:cs typeface="Calibri"/>
            </a:rPr>
            <a:t> </a:t>
          </a:r>
          <a:r>
            <a:rPr lang="ru-RU" dirty="0">
              <a:latin typeface="Calibri"/>
              <a:cs typeface="Calibri"/>
            </a:rPr>
            <a:t>идей,</a:t>
          </a:r>
          <a:r>
            <a:rPr lang="ru-RU" spc="-55" dirty="0">
              <a:latin typeface="Calibri"/>
              <a:cs typeface="Calibri"/>
            </a:rPr>
            <a:t> </a:t>
          </a:r>
          <a:r>
            <a:rPr lang="ru-RU" dirty="0">
              <a:latin typeface="Calibri"/>
              <a:cs typeface="Calibri"/>
            </a:rPr>
            <a:t>гипотез,</a:t>
          </a:r>
          <a:r>
            <a:rPr lang="ru-RU" spc="-50" dirty="0">
              <a:latin typeface="Calibri"/>
              <a:cs typeface="Calibri"/>
            </a:rPr>
            <a:t> </a:t>
          </a:r>
          <a:r>
            <a:rPr lang="ru-RU" dirty="0">
              <a:latin typeface="Calibri"/>
              <a:cs typeface="Calibri"/>
            </a:rPr>
            <a:t>версий,</a:t>
          </a:r>
          <a:r>
            <a:rPr lang="ru-RU" spc="-50" dirty="0">
              <a:latin typeface="Calibri"/>
              <a:cs typeface="Calibri"/>
            </a:rPr>
            <a:t> </a:t>
          </a:r>
          <a:r>
            <a:rPr lang="ru-RU" spc="-10" dirty="0">
              <a:latin typeface="Calibri"/>
              <a:cs typeface="Calibri"/>
            </a:rPr>
            <a:t>целью</a:t>
          </a:r>
          <a:r>
            <a:rPr lang="ru-RU" spc="-100" dirty="0">
              <a:latin typeface="Calibri"/>
              <a:cs typeface="Calibri"/>
            </a:rPr>
            <a:t> </a:t>
          </a:r>
          <a:r>
            <a:rPr lang="ru-RU" spc="-10" dirty="0">
              <a:latin typeface="Calibri"/>
              <a:cs typeface="Calibri"/>
            </a:rPr>
            <a:t>которой</a:t>
          </a:r>
          <a:r>
            <a:rPr lang="ru-RU" spc="-105" dirty="0">
              <a:latin typeface="Calibri"/>
              <a:cs typeface="Calibri"/>
            </a:rPr>
            <a:t> </a:t>
          </a:r>
          <a:r>
            <a:rPr lang="ru-RU" dirty="0">
              <a:latin typeface="Calibri"/>
              <a:cs typeface="Calibri"/>
            </a:rPr>
            <a:t>является</a:t>
          </a:r>
          <a:r>
            <a:rPr lang="ru-RU" spc="-60" dirty="0">
              <a:latin typeface="Calibri"/>
              <a:cs typeface="Calibri"/>
            </a:rPr>
            <a:t> </a:t>
          </a:r>
          <a:r>
            <a:rPr lang="ru-RU" spc="-10" dirty="0">
              <a:latin typeface="Calibri"/>
              <a:cs typeface="Calibri"/>
            </a:rPr>
            <a:t>получение</a:t>
          </a:r>
          <a:r>
            <a:rPr lang="ru-RU" spc="-100" dirty="0">
              <a:latin typeface="Calibri"/>
              <a:cs typeface="Calibri"/>
            </a:rPr>
            <a:t> </a:t>
          </a:r>
          <a:r>
            <a:rPr lang="ru-RU" spc="-10" dirty="0">
              <a:latin typeface="Calibri"/>
              <a:cs typeface="Calibri"/>
            </a:rPr>
            <a:t>личного образовательного</a:t>
          </a:r>
          <a:r>
            <a:rPr lang="ru-RU" spc="-75" dirty="0">
              <a:latin typeface="Calibri"/>
              <a:cs typeface="Calibri"/>
            </a:rPr>
            <a:t> </a:t>
          </a:r>
          <a:r>
            <a:rPr lang="ru-RU" spc="-20" dirty="0">
              <a:latin typeface="Calibri"/>
              <a:cs typeface="Calibri"/>
            </a:rPr>
            <a:t>результата,</a:t>
          </a:r>
          <a:r>
            <a:rPr lang="ru-RU" spc="-35" dirty="0">
              <a:latin typeface="Calibri"/>
              <a:cs typeface="Calibri"/>
            </a:rPr>
            <a:t> </a:t>
          </a:r>
          <a:r>
            <a:rPr lang="ru-RU" spc="-10" dirty="0">
              <a:latin typeface="Calibri"/>
              <a:cs typeface="Calibri"/>
            </a:rPr>
            <a:t>выраженного</a:t>
          </a:r>
          <a:r>
            <a:rPr lang="ru-RU" spc="-75" dirty="0">
              <a:latin typeface="Calibri"/>
              <a:cs typeface="Calibri"/>
            </a:rPr>
            <a:t> </a:t>
          </a:r>
          <a:r>
            <a:rPr lang="ru-RU" dirty="0">
              <a:latin typeface="Calibri"/>
              <a:cs typeface="Calibri"/>
            </a:rPr>
            <a:t>в</a:t>
          </a:r>
          <a:r>
            <a:rPr lang="ru-RU" spc="-45" dirty="0">
              <a:latin typeface="Calibri"/>
              <a:cs typeface="Calibri"/>
            </a:rPr>
            <a:t> </a:t>
          </a:r>
          <a:r>
            <a:rPr lang="ru-RU" spc="-10" dirty="0">
              <a:latin typeface="Calibri"/>
              <a:cs typeface="Calibri"/>
            </a:rPr>
            <a:t>продуктах</a:t>
          </a:r>
          <a:r>
            <a:rPr lang="ru-RU" spc="-35" dirty="0">
              <a:latin typeface="Calibri"/>
              <a:cs typeface="Calibri"/>
            </a:rPr>
            <a:t> </a:t>
          </a:r>
          <a:r>
            <a:rPr lang="ru-RU" spc="-10" dirty="0">
              <a:latin typeface="Calibri"/>
              <a:cs typeface="Calibri"/>
            </a:rPr>
            <a:t>деятельности</a:t>
          </a:r>
          <a:r>
            <a:rPr lang="ru-RU" spc="-30" dirty="0">
              <a:latin typeface="Calibri"/>
              <a:cs typeface="Calibri"/>
            </a:rPr>
            <a:t> </a:t>
          </a:r>
          <a:r>
            <a:rPr lang="ru-RU" spc="-10" dirty="0">
              <a:latin typeface="Calibri"/>
              <a:cs typeface="Calibri"/>
            </a:rPr>
            <a:t>(схемах,</a:t>
          </a:r>
          <a:r>
            <a:rPr lang="ru-RU" spc="-100" dirty="0">
              <a:latin typeface="Calibri"/>
              <a:cs typeface="Calibri"/>
            </a:rPr>
            <a:t> </a:t>
          </a:r>
          <a:r>
            <a:rPr lang="ru-RU" spc="-10" dirty="0">
              <a:latin typeface="Calibri"/>
              <a:cs typeface="Calibri"/>
            </a:rPr>
            <a:t>моделях, </a:t>
          </a:r>
          <a:r>
            <a:rPr lang="ru-RU" dirty="0">
              <a:latin typeface="Calibri"/>
              <a:cs typeface="Calibri"/>
            </a:rPr>
            <a:t>текстах,</a:t>
          </a:r>
          <a:r>
            <a:rPr lang="ru-RU" spc="-35" dirty="0">
              <a:latin typeface="Calibri"/>
              <a:cs typeface="Calibri"/>
            </a:rPr>
            <a:t> </a:t>
          </a:r>
          <a:r>
            <a:rPr lang="ru-RU" dirty="0">
              <a:latin typeface="Calibri"/>
              <a:cs typeface="Calibri"/>
            </a:rPr>
            <a:t>проектах</a:t>
          </a:r>
          <a:r>
            <a:rPr lang="ru-RU" spc="-95" dirty="0">
              <a:latin typeface="Calibri"/>
              <a:cs typeface="Calibri"/>
            </a:rPr>
            <a:t> </a:t>
          </a:r>
          <a:r>
            <a:rPr lang="ru-RU" dirty="0">
              <a:latin typeface="Calibri"/>
              <a:cs typeface="Calibri"/>
            </a:rPr>
            <a:t>и</a:t>
          </a:r>
          <a:r>
            <a:rPr lang="ru-RU" spc="-90" dirty="0">
              <a:latin typeface="Calibri"/>
              <a:cs typeface="Calibri"/>
            </a:rPr>
            <a:t> </a:t>
          </a:r>
          <a:r>
            <a:rPr lang="ru-RU" spc="-20" dirty="0">
              <a:latin typeface="Calibri"/>
              <a:cs typeface="Calibri"/>
            </a:rPr>
            <a:t>пр.)</a:t>
          </a:r>
          <a:endParaRPr lang="ru-RU" dirty="0">
            <a:latin typeface="Calibri"/>
            <a:cs typeface="Calibri"/>
          </a:endParaRPr>
        </a:p>
      </dgm:t>
    </dgm:pt>
    <dgm:pt modelId="{7CF30DF9-C164-4BFB-8439-B1D4FD5EC45E}" type="parTrans" cxnId="{F4B01DB8-52EE-42CE-8AA4-BCE718C61C57}">
      <dgm:prSet/>
      <dgm:spPr/>
      <dgm:t>
        <a:bodyPr/>
        <a:lstStyle/>
        <a:p>
          <a:endParaRPr lang="ru-RU"/>
        </a:p>
      </dgm:t>
    </dgm:pt>
    <dgm:pt modelId="{70B21639-D527-4806-B34D-77035867770F}" type="sibTrans" cxnId="{F4B01DB8-52EE-42CE-8AA4-BCE718C61C57}">
      <dgm:prSet/>
      <dgm:spPr/>
      <dgm:t>
        <a:bodyPr/>
        <a:lstStyle/>
        <a:p>
          <a:endParaRPr lang="ru-RU"/>
        </a:p>
      </dgm:t>
    </dgm:pt>
    <dgm:pt modelId="{38F3D4F7-7977-4F1C-9B20-471C68AA6D38}">
      <dgm:prSet phldrT="[Текст]"/>
      <dgm:spPr/>
      <dgm:t>
        <a:bodyPr/>
        <a:lstStyle/>
        <a:p>
          <a:r>
            <a:rPr lang="ru-RU" spc="-10" dirty="0">
              <a:latin typeface="Calibri"/>
              <a:cs typeface="Calibri"/>
            </a:rPr>
            <a:t>конструирование</a:t>
          </a:r>
          <a:r>
            <a:rPr lang="ru-RU" spc="-30" dirty="0">
              <a:latin typeface="Calibri"/>
              <a:cs typeface="Calibri"/>
            </a:rPr>
            <a:t> </a:t>
          </a:r>
          <a:r>
            <a:rPr lang="ru-RU" spc="-10" dirty="0">
              <a:latin typeface="Calibri"/>
              <a:cs typeface="Calibri"/>
            </a:rPr>
            <a:t>эвристической</a:t>
          </a:r>
          <a:r>
            <a:rPr lang="ru-RU" spc="-105" dirty="0">
              <a:latin typeface="Calibri"/>
              <a:cs typeface="Calibri"/>
            </a:rPr>
            <a:t> </a:t>
          </a:r>
          <a:r>
            <a:rPr lang="ru-RU" spc="-10" dirty="0">
              <a:latin typeface="Calibri"/>
              <a:cs typeface="Calibri"/>
            </a:rPr>
            <a:t>ситуации, применение</a:t>
          </a:r>
          <a:r>
            <a:rPr lang="ru-RU" spc="-75" dirty="0">
              <a:latin typeface="Calibri"/>
              <a:cs typeface="Calibri"/>
            </a:rPr>
            <a:t> </a:t>
          </a:r>
          <a:r>
            <a:rPr lang="ru-RU" spc="-10" dirty="0">
              <a:latin typeface="Calibri"/>
              <a:cs typeface="Calibri"/>
            </a:rPr>
            <a:t>методов,</a:t>
          </a:r>
          <a:r>
            <a:rPr lang="ru-RU" spc="-20" dirty="0">
              <a:latin typeface="Calibri"/>
              <a:cs typeface="Calibri"/>
            </a:rPr>
            <a:t> </a:t>
          </a:r>
          <a:r>
            <a:rPr lang="ru-RU" spc="-10" dirty="0">
              <a:latin typeface="Calibri"/>
              <a:cs typeface="Calibri"/>
            </a:rPr>
            <a:t>которые</a:t>
          </a:r>
          <a:r>
            <a:rPr lang="ru-RU" dirty="0">
              <a:latin typeface="Calibri"/>
              <a:cs typeface="Calibri"/>
            </a:rPr>
            <a:t> </a:t>
          </a:r>
          <a:r>
            <a:rPr lang="ru-RU" spc="-10" dirty="0">
              <a:latin typeface="Calibri"/>
              <a:cs typeface="Calibri"/>
            </a:rPr>
            <a:t>позволяют</a:t>
          </a:r>
          <a:r>
            <a:rPr lang="ru-RU" spc="-75" dirty="0">
              <a:latin typeface="Calibri"/>
              <a:cs typeface="Calibri"/>
            </a:rPr>
            <a:t> </a:t>
          </a:r>
          <a:r>
            <a:rPr lang="ru-RU" spc="-10" dirty="0">
              <a:latin typeface="Calibri"/>
              <a:cs typeface="Calibri"/>
            </a:rPr>
            <a:t>учащемуся</a:t>
          </a:r>
          <a:r>
            <a:rPr lang="ru-RU" spc="-30" dirty="0">
              <a:latin typeface="Calibri"/>
              <a:cs typeface="Calibri"/>
            </a:rPr>
            <a:t> </a:t>
          </a:r>
          <a:r>
            <a:rPr lang="ru-RU" dirty="0">
              <a:latin typeface="Calibri"/>
              <a:cs typeface="Calibri"/>
            </a:rPr>
            <a:t>самому</a:t>
          </a:r>
          <a:r>
            <a:rPr lang="ru-RU" spc="-50" dirty="0">
              <a:latin typeface="Calibri"/>
              <a:cs typeface="Calibri"/>
            </a:rPr>
            <a:t> </a:t>
          </a:r>
          <a:r>
            <a:rPr lang="ru-RU" spc="-10" dirty="0">
              <a:latin typeface="Calibri"/>
              <a:cs typeface="Calibri"/>
            </a:rPr>
            <a:t>искать</a:t>
          </a:r>
          <a:r>
            <a:rPr lang="ru-RU" spc="-85" dirty="0">
              <a:latin typeface="Calibri"/>
              <a:cs typeface="Calibri"/>
            </a:rPr>
            <a:t> </a:t>
          </a:r>
          <a:r>
            <a:rPr lang="ru-RU" dirty="0">
              <a:latin typeface="Calibri"/>
              <a:cs typeface="Calibri"/>
            </a:rPr>
            <a:t>и</a:t>
          </a:r>
          <a:r>
            <a:rPr lang="ru-RU" spc="-85" dirty="0">
              <a:latin typeface="Calibri"/>
              <a:cs typeface="Calibri"/>
            </a:rPr>
            <a:t> </a:t>
          </a:r>
          <a:r>
            <a:rPr lang="ru-RU" spc="-10" dirty="0">
              <a:latin typeface="Calibri"/>
              <a:cs typeface="Calibri"/>
            </a:rPr>
            <a:t>осознавать подходящие</a:t>
          </a:r>
          <a:r>
            <a:rPr lang="ru-RU" spc="-60" dirty="0">
              <a:latin typeface="Calibri"/>
              <a:cs typeface="Calibri"/>
            </a:rPr>
            <a:t> </a:t>
          </a:r>
          <a:r>
            <a:rPr lang="ru-RU" dirty="0">
              <a:latin typeface="Calibri"/>
              <a:cs typeface="Calibri"/>
            </a:rPr>
            <a:t>для</a:t>
          </a:r>
          <a:r>
            <a:rPr lang="ru-RU" spc="-65" dirty="0">
              <a:latin typeface="Calibri"/>
              <a:cs typeface="Calibri"/>
            </a:rPr>
            <a:t> </a:t>
          </a:r>
          <a:r>
            <a:rPr lang="ru-RU" dirty="0">
              <a:latin typeface="Calibri"/>
              <a:cs typeface="Calibri"/>
            </a:rPr>
            <a:t>него</a:t>
          </a:r>
          <a:r>
            <a:rPr lang="ru-RU" spc="-95" dirty="0">
              <a:latin typeface="Calibri"/>
              <a:cs typeface="Calibri"/>
            </a:rPr>
            <a:t> </a:t>
          </a:r>
          <a:r>
            <a:rPr lang="ru-RU" dirty="0">
              <a:latin typeface="Calibri"/>
              <a:cs typeface="Calibri"/>
            </a:rPr>
            <a:t>способы</a:t>
          </a:r>
          <a:r>
            <a:rPr lang="ru-RU" spc="-75" dirty="0">
              <a:latin typeface="Calibri"/>
              <a:cs typeface="Calibri"/>
            </a:rPr>
            <a:t> </a:t>
          </a:r>
          <a:r>
            <a:rPr lang="ru-RU" dirty="0">
              <a:latin typeface="Calibri"/>
              <a:cs typeface="Calibri"/>
            </a:rPr>
            <a:t>решения</a:t>
          </a:r>
          <a:r>
            <a:rPr lang="ru-RU" spc="-114" dirty="0">
              <a:latin typeface="Calibri"/>
              <a:cs typeface="Calibri"/>
            </a:rPr>
            <a:t> </a:t>
          </a:r>
          <a:r>
            <a:rPr lang="ru-RU" spc="-10" dirty="0">
              <a:latin typeface="Calibri"/>
              <a:cs typeface="Calibri"/>
            </a:rPr>
            <a:t>проблем</a:t>
          </a:r>
          <a:endParaRPr lang="ru-RU" dirty="0"/>
        </a:p>
      </dgm:t>
    </dgm:pt>
    <dgm:pt modelId="{70D06B1B-D129-458A-8FC1-17389F1F2364}" type="parTrans" cxnId="{8E79ECAD-D705-4ED4-B8B0-559B3E02779A}">
      <dgm:prSet/>
      <dgm:spPr/>
      <dgm:t>
        <a:bodyPr/>
        <a:lstStyle/>
        <a:p>
          <a:endParaRPr lang="ru-RU"/>
        </a:p>
      </dgm:t>
    </dgm:pt>
    <dgm:pt modelId="{30451CC7-C394-4BCB-9A64-1B60445A8A44}" type="sibTrans" cxnId="{8E79ECAD-D705-4ED4-B8B0-559B3E02779A}">
      <dgm:prSet/>
      <dgm:spPr/>
      <dgm:t>
        <a:bodyPr/>
        <a:lstStyle/>
        <a:p>
          <a:endParaRPr lang="ru-RU"/>
        </a:p>
      </dgm:t>
    </dgm:pt>
    <dgm:pt modelId="{95751A82-1343-4858-BD4E-799E47720382}">
      <dgm:prSet phldrT="[Текст]"/>
      <dgm:spPr>
        <a:ln w="28575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>
              <a:latin typeface="Calibri"/>
              <a:cs typeface="Calibri"/>
            </a:rPr>
            <a:t>новые</a:t>
          </a:r>
          <a:r>
            <a:rPr lang="ru-RU" spc="-55" dirty="0">
              <a:latin typeface="Calibri"/>
              <a:cs typeface="Calibri"/>
            </a:rPr>
            <a:t> </a:t>
          </a:r>
          <a:r>
            <a:rPr lang="ru-RU" dirty="0">
              <a:latin typeface="Calibri"/>
              <a:cs typeface="Calibri"/>
            </a:rPr>
            <a:t>знания</a:t>
          </a:r>
          <a:r>
            <a:rPr lang="ru-RU" spc="-85" dirty="0">
              <a:latin typeface="Calibri"/>
              <a:cs typeface="Calibri"/>
            </a:rPr>
            <a:t> </a:t>
          </a:r>
          <a:r>
            <a:rPr lang="ru-RU" dirty="0">
              <a:latin typeface="Calibri"/>
              <a:cs typeface="Calibri"/>
            </a:rPr>
            <a:t>не</a:t>
          </a:r>
          <a:r>
            <a:rPr lang="ru-RU" spc="-60" dirty="0">
              <a:latin typeface="Calibri"/>
              <a:cs typeface="Calibri"/>
            </a:rPr>
            <a:t> </a:t>
          </a:r>
          <a:r>
            <a:rPr lang="ru-RU" dirty="0">
              <a:latin typeface="Calibri"/>
              <a:cs typeface="Calibri"/>
            </a:rPr>
            <a:t>даются</a:t>
          </a:r>
          <a:r>
            <a:rPr lang="ru-RU" spc="-15" dirty="0">
              <a:latin typeface="Calibri"/>
              <a:cs typeface="Calibri"/>
            </a:rPr>
            <a:t> </a:t>
          </a:r>
          <a:r>
            <a:rPr lang="ru-RU" dirty="0">
              <a:latin typeface="Calibri"/>
              <a:cs typeface="Calibri"/>
            </a:rPr>
            <a:t>в</a:t>
          </a:r>
          <a:r>
            <a:rPr lang="ru-RU" spc="-90" dirty="0">
              <a:latin typeface="Calibri"/>
              <a:cs typeface="Calibri"/>
            </a:rPr>
            <a:t> </a:t>
          </a:r>
          <a:r>
            <a:rPr lang="ru-RU" dirty="0">
              <a:latin typeface="Calibri"/>
              <a:cs typeface="Calibri"/>
            </a:rPr>
            <a:t>готовом</a:t>
          </a:r>
          <a:r>
            <a:rPr lang="ru-RU" spc="-45" dirty="0">
              <a:latin typeface="Calibri"/>
              <a:cs typeface="Calibri"/>
            </a:rPr>
            <a:t> </a:t>
          </a:r>
          <a:r>
            <a:rPr lang="ru-RU" dirty="0">
              <a:latin typeface="Calibri"/>
              <a:cs typeface="Calibri"/>
            </a:rPr>
            <a:t>виде,</a:t>
          </a:r>
          <a:r>
            <a:rPr lang="ru-RU" spc="-5" dirty="0">
              <a:latin typeface="Calibri"/>
              <a:cs typeface="Calibri"/>
            </a:rPr>
            <a:t> </a:t>
          </a:r>
          <a:r>
            <a:rPr lang="ru-RU" spc="-10" dirty="0">
              <a:latin typeface="Calibri"/>
              <a:cs typeface="Calibri"/>
            </a:rPr>
            <a:t>обучающиеся </a:t>
          </a:r>
          <a:r>
            <a:rPr lang="ru-RU" dirty="0">
              <a:latin typeface="Calibri"/>
              <a:cs typeface="Calibri"/>
            </a:rPr>
            <a:t>«открывают»</a:t>
          </a:r>
          <a:r>
            <a:rPr lang="ru-RU" spc="-20" dirty="0">
              <a:latin typeface="Calibri"/>
              <a:cs typeface="Calibri"/>
            </a:rPr>
            <a:t> </a:t>
          </a:r>
          <a:r>
            <a:rPr lang="ru-RU" dirty="0">
              <a:latin typeface="Calibri"/>
              <a:cs typeface="Calibri"/>
            </a:rPr>
            <a:t>их</a:t>
          </a:r>
          <a:r>
            <a:rPr lang="ru-RU" spc="-60" dirty="0">
              <a:latin typeface="Calibri"/>
              <a:cs typeface="Calibri"/>
            </a:rPr>
            <a:t> </a:t>
          </a:r>
          <a:r>
            <a:rPr lang="ru-RU" dirty="0">
              <a:latin typeface="Calibri"/>
              <a:cs typeface="Calibri"/>
            </a:rPr>
            <a:t>сами</a:t>
          </a:r>
          <a:r>
            <a:rPr lang="ru-RU" spc="-60" dirty="0">
              <a:latin typeface="Calibri"/>
              <a:cs typeface="Calibri"/>
            </a:rPr>
            <a:t> </a:t>
          </a:r>
          <a:r>
            <a:rPr lang="ru-RU" dirty="0">
              <a:latin typeface="Calibri"/>
              <a:cs typeface="Calibri"/>
            </a:rPr>
            <a:t>в</a:t>
          </a:r>
          <a:r>
            <a:rPr lang="ru-RU" spc="-5" dirty="0">
              <a:latin typeface="Calibri"/>
              <a:cs typeface="Calibri"/>
            </a:rPr>
            <a:t> </a:t>
          </a:r>
          <a:r>
            <a:rPr lang="ru-RU" spc="-10" dirty="0">
              <a:latin typeface="Calibri"/>
              <a:cs typeface="Calibri"/>
            </a:rPr>
            <a:t>процессе</a:t>
          </a:r>
          <a:r>
            <a:rPr lang="ru-RU" spc="-50" dirty="0">
              <a:latin typeface="Calibri"/>
              <a:cs typeface="Calibri"/>
            </a:rPr>
            <a:t> </a:t>
          </a:r>
          <a:r>
            <a:rPr lang="ru-RU" spc="-10" dirty="0">
              <a:latin typeface="Calibri"/>
              <a:cs typeface="Calibri"/>
            </a:rPr>
            <a:t>самостоятельной</a:t>
          </a:r>
          <a:r>
            <a:rPr lang="ru-RU" spc="-60" dirty="0">
              <a:latin typeface="Calibri"/>
              <a:cs typeface="Calibri"/>
            </a:rPr>
            <a:t> </a:t>
          </a:r>
          <a:r>
            <a:rPr lang="ru-RU" spc="-20" dirty="0">
              <a:latin typeface="Calibri"/>
              <a:cs typeface="Calibri"/>
            </a:rPr>
            <a:t>исследовательской</a:t>
          </a:r>
          <a:r>
            <a:rPr lang="ru-RU" spc="15" dirty="0">
              <a:latin typeface="Calibri"/>
              <a:cs typeface="Calibri"/>
            </a:rPr>
            <a:t> </a:t>
          </a:r>
          <a:r>
            <a:rPr lang="ru-RU" spc="-10" dirty="0">
              <a:latin typeface="Calibri"/>
              <a:cs typeface="Calibri"/>
            </a:rPr>
            <a:t>деятельности</a:t>
          </a:r>
          <a:endParaRPr lang="ru-RU" dirty="0"/>
        </a:p>
      </dgm:t>
    </dgm:pt>
    <dgm:pt modelId="{6E52264C-805D-4F2C-8BF7-46ACFE399F84}" type="parTrans" cxnId="{9C37266C-0A0D-4231-BB60-34BE5A835486}">
      <dgm:prSet/>
      <dgm:spPr/>
      <dgm:t>
        <a:bodyPr/>
        <a:lstStyle/>
        <a:p>
          <a:endParaRPr lang="ru-RU"/>
        </a:p>
      </dgm:t>
    </dgm:pt>
    <dgm:pt modelId="{046F6D6A-8B68-4491-9B7B-083D0D01F8E4}" type="sibTrans" cxnId="{9C37266C-0A0D-4231-BB60-34BE5A835486}">
      <dgm:prSet/>
      <dgm:spPr/>
      <dgm:t>
        <a:bodyPr/>
        <a:lstStyle/>
        <a:p>
          <a:endParaRPr lang="ru-RU"/>
        </a:p>
      </dgm:t>
    </dgm:pt>
    <dgm:pt modelId="{3660D4AC-296F-443E-86DA-0DDBD6294576}" type="pres">
      <dgm:prSet presAssocID="{C4863A59-84F8-4FCA-A645-77F317084C0D}" presName="linear" presStyleCnt="0">
        <dgm:presLayoutVars>
          <dgm:animLvl val="lvl"/>
          <dgm:resizeHandles val="exact"/>
        </dgm:presLayoutVars>
      </dgm:prSet>
      <dgm:spPr/>
    </dgm:pt>
    <dgm:pt modelId="{DC2FA539-7D7B-4442-85A8-ECDFF55BBB4A}" type="pres">
      <dgm:prSet presAssocID="{2EBE0D55-A1F6-40B2-BC12-CAA0B8B8DAC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E629FBD-BC49-4C88-825D-02D99CA934E2}" type="pres">
      <dgm:prSet presAssocID="{2EBE0D55-A1F6-40B2-BC12-CAA0B8B8DACB}" presName="childText" presStyleLbl="revTx" presStyleIdx="0" presStyleCnt="4">
        <dgm:presLayoutVars>
          <dgm:bulletEnabled val="1"/>
        </dgm:presLayoutVars>
      </dgm:prSet>
      <dgm:spPr/>
    </dgm:pt>
    <dgm:pt modelId="{2D4D5B21-817C-4981-AC9C-7AAB23A31064}" type="pres">
      <dgm:prSet presAssocID="{EA2DD302-5359-4B6B-B5CD-70B6C05F50B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2577954-58F1-444F-B49E-FC43DC04334B}" type="pres">
      <dgm:prSet presAssocID="{EA2DD302-5359-4B6B-B5CD-70B6C05F50B5}" presName="childText" presStyleLbl="revTx" presStyleIdx="1" presStyleCnt="4">
        <dgm:presLayoutVars>
          <dgm:bulletEnabled val="1"/>
        </dgm:presLayoutVars>
      </dgm:prSet>
      <dgm:spPr/>
    </dgm:pt>
    <dgm:pt modelId="{9B75BD15-7108-4E24-A917-8AF5C0B55F2C}" type="pres">
      <dgm:prSet presAssocID="{95E70D82-40C6-4A3B-902F-2542B273E39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036D8A0-81E9-476D-8C4C-CF6E36AFD008}" type="pres">
      <dgm:prSet presAssocID="{95E70D82-40C6-4A3B-902F-2542B273E39E}" presName="childText" presStyleLbl="revTx" presStyleIdx="2" presStyleCnt="4">
        <dgm:presLayoutVars>
          <dgm:bulletEnabled val="1"/>
        </dgm:presLayoutVars>
      </dgm:prSet>
      <dgm:spPr/>
    </dgm:pt>
    <dgm:pt modelId="{2FEA7309-6B5D-4A84-991A-35EC620EF613}" type="pres">
      <dgm:prSet presAssocID="{F663AE8E-4921-4DD6-9A7A-6D695902579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44C2988-E4B2-4BA4-ABB3-B900A8CBFC8C}" type="pres">
      <dgm:prSet presAssocID="{F663AE8E-4921-4DD6-9A7A-6D6959025799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D975A727-311C-430E-9671-3DAB8D396265}" srcId="{C4863A59-84F8-4FCA-A645-77F317084C0D}" destId="{95E70D82-40C6-4A3B-902F-2542B273E39E}" srcOrd="2" destOrd="0" parTransId="{AFBA7426-D341-469C-A61C-773D327EA770}" sibTransId="{6E65C5CB-128D-4B16-B7EE-106352022DDE}"/>
    <dgm:cxn modelId="{C7C9A02B-1311-4759-987F-D392CBB8903A}" type="presOf" srcId="{C4863A59-84F8-4FCA-A645-77F317084C0D}" destId="{3660D4AC-296F-443E-86DA-0DDBD6294576}" srcOrd="0" destOrd="0" presId="urn:microsoft.com/office/officeart/2005/8/layout/vList2"/>
    <dgm:cxn modelId="{CFCA4148-C306-48DD-B59E-0DEA36F7E9D7}" type="presOf" srcId="{EA2DD302-5359-4B6B-B5CD-70B6C05F50B5}" destId="{2D4D5B21-817C-4981-AC9C-7AAB23A31064}" srcOrd="0" destOrd="0" presId="urn:microsoft.com/office/officeart/2005/8/layout/vList2"/>
    <dgm:cxn modelId="{B9721F4B-2CAA-42B5-87E4-540BE66826DC}" srcId="{C4863A59-84F8-4FCA-A645-77F317084C0D}" destId="{EA2DD302-5359-4B6B-B5CD-70B6C05F50B5}" srcOrd="1" destOrd="0" parTransId="{E962DCEF-0EEA-4BFB-9FA8-EA4C336F60F2}" sibTransId="{E6AB20BE-F362-42B1-8EE1-279134938D5E}"/>
    <dgm:cxn modelId="{CC82314B-63E4-48CC-BED5-697C2529D24E}" type="presOf" srcId="{95751A82-1343-4858-BD4E-799E47720382}" destId="{3E629FBD-BC49-4C88-825D-02D99CA934E2}" srcOrd="0" destOrd="0" presId="urn:microsoft.com/office/officeart/2005/8/layout/vList2"/>
    <dgm:cxn modelId="{9C37266C-0A0D-4231-BB60-34BE5A835486}" srcId="{2EBE0D55-A1F6-40B2-BC12-CAA0B8B8DACB}" destId="{95751A82-1343-4858-BD4E-799E47720382}" srcOrd="0" destOrd="0" parTransId="{6E52264C-805D-4F2C-8BF7-46ACFE399F84}" sibTransId="{046F6D6A-8B68-4491-9B7B-083D0D01F8E4}"/>
    <dgm:cxn modelId="{ACB79CAA-D99A-4335-8ED7-52A40E5363A0}" type="presOf" srcId="{CCCF18E3-0D88-46FE-A11D-12CC8D67398F}" destId="{C036D8A0-81E9-476D-8C4C-CF6E36AFD008}" srcOrd="0" destOrd="0" presId="urn:microsoft.com/office/officeart/2005/8/layout/vList2"/>
    <dgm:cxn modelId="{1BBDB2AA-ED57-4C39-93A4-6FD4F1804E54}" srcId="{C4863A59-84F8-4FCA-A645-77F317084C0D}" destId="{2EBE0D55-A1F6-40B2-BC12-CAA0B8B8DACB}" srcOrd="0" destOrd="0" parTransId="{9E361418-FBF1-4008-AF3F-08AA15180B83}" sibTransId="{759D96A9-CB1F-4291-AA8F-4BDAC3F57199}"/>
    <dgm:cxn modelId="{D1F4ABAB-D853-4034-9BBA-AAFDC70F4EEC}" type="presOf" srcId="{F663AE8E-4921-4DD6-9A7A-6D6959025799}" destId="{2FEA7309-6B5D-4A84-991A-35EC620EF613}" srcOrd="0" destOrd="0" presId="urn:microsoft.com/office/officeart/2005/8/layout/vList2"/>
    <dgm:cxn modelId="{E37738AD-0900-42F6-ADF0-24C25BEA6E35}" srcId="{C4863A59-84F8-4FCA-A645-77F317084C0D}" destId="{F663AE8E-4921-4DD6-9A7A-6D6959025799}" srcOrd="3" destOrd="0" parTransId="{19847D37-B78D-410F-B09A-8D5381ACF032}" sibTransId="{114124B2-2F89-43BC-B362-17D9D8963162}"/>
    <dgm:cxn modelId="{8E79ECAD-D705-4ED4-B8B0-559B3E02779A}" srcId="{F663AE8E-4921-4DD6-9A7A-6D6959025799}" destId="{38F3D4F7-7977-4F1C-9B20-471C68AA6D38}" srcOrd="0" destOrd="0" parTransId="{70D06B1B-D129-458A-8FC1-17389F1F2364}" sibTransId="{30451CC7-C394-4BCB-9A64-1B60445A8A44}"/>
    <dgm:cxn modelId="{F4B01DB8-52EE-42CE-8AA4-BCE718C61C57}" srcId="{95E70D82-40C6-4A3B-902F-2542B273E39E}" destId="{CCCF18E3-0D88-46FE-A11D-12CC8D67398F}" srcOrd="0" destOrd="0" parTransId="{7CF30DF9-C164-4BFB-8439-B1D4FD5EC45E}" sibTransId="{70B21639-D527-4806-B34D-77035867770F}"/>
    <dgm:cxn modelId="{C4B784CF-EA23-44DF-A4A0-BBB2C7D8124C}" type="presOf" srcId="{2AA7E2EA-96B6-47C8-AE08-ED155640221C}" destId="{62577954-58F1-444F-B49E-FC43DC04334B}" srcOrd="0" destOrd="0" presId="urn:microsoft.com/office/officeart/2005/8/layout/vList2"/>
    <dgm:cxn modelId="{F0F951D7-9835-46ED-8223-052095235BA1}" srcId="{EA2DD302-5359-4B6B-B5CD-70B6C05F50B5}" destId="{2AA7E2EA-96B6-47C8-AE08-ED155640221C}" srcOrd="0" destOrd="0" parTransId="{F1912CA3-9380-428C-9D2E-0023E5117B47}" sibTransId="{EDBAC258-A9EB-4932-BC43-23C4FBF94342}"/>
    <dgm:cxn modelId="{C8B495DC-9058-42D1-A522-60AE70E56964}" type="presOf" srcId="{95E70D82-40C6-4A3B-902F-2542B273E39E}" destId="{9B75BD15-7108-4E24-A917-8AF5C0B55F2C}" srcOrd="0" destOrd="0" presId="urn:microsoft.com/office/officeart/2005/8/layout/vList2"/>
    <dgm:cxn modelId="{3E0A7AF1-BB1B-47F0-9B06-CC45692E1EB8}" type="presOf" srcId="{38F3D4F7-7977-4F1C-9B20-471C68AA6D38}" destId="{944C2988-E4B2-4BA4-ABB3-B900A8CBFC8C}" srcOrd="0" destOrd="0" presId="urn:microsoft.com/office/officeart/2005/8/layout/vList2"/>
    <dgm:cxn modelId="{D41AB6FE-C4DD-4222-B5B3-F2956FC9A905}" type="presOf" srcId="{2EBE0D55-A1F6-40B2-BC12-CAA0B8B8DACB}" destId="{DC2FA539-7D7B-4442-85A8-ECDFF55BBB4A}" srcOrd="0" destOrd="0" presId="urn:microsoft.com/office/officeart/2005/8/layout/vList2"/>
    <dgm:cxn modelId="{F0F73AE7-A679-4E61-9225-268BF4257B1D}" type="presParOf" srcId="{3660D4AC-296F-443E-86DA-0DDBD6294576}" destId="{DC2FA539-7D7B-4442-85A8-ECDFF55BBB4A}" srcOrd="0" destOrd="0" presId="urn:microsoft.com/office/officeart/2005/8/layout/vList2"/>
    <dgm:cxn modelId="{5091E0CA-FEDC-43C9-8B3D-F755F0BFA210}" type="presParOf" srcId="{3660D4AC-296F-443E-86DA-0DDBD6294576}" destId="{3E629FBD-BC49-4C88-825D-02D99CA934E2}" srcOrd="1" destOrd="0" presId="urn:microsoft.com/office/officeart/2005/8/layout/vList2"/>
    <dgm:cxn modelId="{9AFBE483-9A5D-4F91-8C1F-512D136E5289}" type="presParOf" srcId="{3660D4AC-296F-443E-86DA-0DDBD6294576}" destId="{2D4D5B21-817C-4981-AC9C-7AAB23A31064}" srcOrd="2" destOrd="0" presId="urn:microsoft.com/office/officeart/2005/8/layout/vList2"/>
    <dgm:cxn modelId="{7166031A-F6B4-4B3D-A86E-4B0947E5A1A3}" type="presParOf" srcId="{3660D4AC-296F-443E-86DA-0DDBD6294576}" destId="{62577954-58F1-444F-B49E-FC43DC04334B}" srcOrd="3" destOrd="0" presId="urn:microsoft.com/office/officeart/2005/8/layout/vList2"/>
    <dgm:cxn modelId="{B764B44D-8F46-45D1-8275-86A117F8008F}" type="presParOf" srcId="{3660D4AC-296F-443E-86DA-0DDBD6294576}" destId="{9B75BD15-7108-4E24-A917-8AF5C0B55F2C}" srcOrd="4" destOrd="0" presId="urn:microsoft.com/office/officeart/2005/8/layout/vList2"/>
    <dgm:cxn modelId="{DA7A4396-E2AE-4C7E-855D-AE82767B93A5}" type="presParOf" srcId="{3660D4AC-296F-443E-86DA-0DDBD6294576}" destId="{C036D8A0-81E9-476D-8C4C-CF6E36AFD008}" srcOrd="5" destOrd="0" presId="urn:microsoft.com/office/officeart/2005/8/layout/vList2"/>
    <dgm:cxn modelId="{2349625D-7ABC-429D-A5A1-D1FA8284C527}" type="presParOf" srcId="{3660D4AC-296F-443E-86DA-0DDBD6294576}" destId="{2FEA7309-6B5D-4A84-991A-35EC620EF613}" srcOrd="6" destOrd="0" presId="urn:microsoft.com/office/officeart/2005/8/layout/vList2"/>
    <dgm:cxn modelId="{35602EC4-8091-4CA9-8E2D-D79B409416B4}" type="presParOf" srcId="{3660D4AC-296F-443E-86DA-0DDBD6294576}" destId="{944C2988-E4B2-4BA4-ABB3-B900A8CBFC8C}" srcOrd="7" destOrd="0" presId="urn:microsoft.com/office/officeart/2005/8/layout/vList2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4604BC-1A18-438D-8EBD-72DAB0581E10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54CA38-D8F5-43F0-9296-98780586CA72}">
      <dgm:prSet phldrT="[Текст]"/>
      <dgm:spPr/>
      <dgm:t>
        <a:bodyPr/>
        <a:lstStyle/>
        <a:p>
          <a:r>
            <a:rPr lang="ru-RU" dirty="0"/>
            <a:t>  ОТ</a:t>
          </a:r>
        </a:p>
      </dgm:t>
    </dgm:pt>
    <dgm:pt modelId="{E44A38F8-B4CE-4AC5-8314-6AC0B4A01B8B}" type="parTrans" cxnId="{F2A75A07-4F22-4A6C-8B25-51D3BE21931E}">
      <dgm:prSet/>
      <dgm:spPr/>
      <dgm:t>
        <a:bodyPr/>
        <a:lstStyle/>
        <a:p>
          <a:endParaRPr lang="ru-RU"/>
        </a:p>
      </dgm:t>
    </dgm:pt>
    <dgm:pt modelId="{DCFECC2A-9971-423C-A9C2-5AA950C0E58E}" type="sibTrans" cxnId="{F2A75A07-4F22-4A6C-8B25-51D3BE21931E}">
      <dgm:prSet/>
      <dgm:spPr/>
      <dgm:t>
        <a:bodyPr/>
        <a:lstStyle/>
        <a:p>
          <a:endParaRPr lang="ru-RU"/>
        </a:p>
      </dgm:t>
    </dgm:pt>
    <dgm:pt modelId="{C5C2FEA6-E5B4-4C96-B5BD-A161C8C077BC}">
      <dgm:prSet phldrT="[Текст]"/>
      <dgm:spPr/>
      <dgm:t>
        <a:bodyPr/>
        <a:lstStyle/>
        <a:p>
          <a:r>
            <a:rPr lang="ru-RU" dirty="0">
              <a:latin typeface="Calibri"/>
              <a:cs typeface="Calibri"/>
            </a:rPr>
            <a:t>учение</a:t>
          </a:r>
          <a:r>
            <a:rPr lang="ru-RU" spc="-85" dirty="0">
              <a:latin typeface="Calibri"/>
              <a:cs typeface="Calibri"/>
            </a:rPr>
            <a:t> </a:t>
          </a:r>
          <a:r>
            <a:rPr lang="ru-RU" dirty="0">
              <a:latin typeface="Calibri"/>
              <a:cs typeface="Calibri"/>
            </a:rPr>
            <a:t>через</a:t>
          </a:r>
          <a:r>
            <a:rPr lang="ru-RU" spc="15" dirty="0">
              <a:latin typeface="Calibri"/>
              <a:cs typeface="Calibri"/>
            </a:rPr>
            <a:t> </a:t>
          </a:r>
          <a:r>
            <a:rPr lang="ru-RU" spc="-10" dirty="0">
              <a:latin typeface="Calibri"/>
              <a:cs typeface="Calibri"/>
            </a:rPr>
            <a:t>запоминание</a:t>
          </a:r>
          <a:endParaRPr lang="ru-RU" dirty="0"/>
        </a:p>
      </dgm:t>
    </dgm:pt>
    <dgm:pt modelId="{A85DE9A5-3879-4B88-8885-E8D9A5F153C9}" type="parTrans" cxnId="{2E491842-9B71-48E7-A496-E3373BAB0620}">
      <dgm:prSet/>
      <dgm:spPr/>
      <dgm:t>
        <a:bodyPr/>
        <a:lstStyle/>
        <a:p>
          <a:endParaRPr lang="ru-RU"/>
        </a:p>
      </dgm:t>
    </dgm:pt>
    <dgm:pt modelId="{EA037132-A28A-41B0-B16D-36F1420A2445}" type="sibTrans" cxnId="{2E491842-9B71-48E7-A496-E3373BAB0620}">
      <dgm:prSet/>
      <dgm:spPr/>
      <dgm:t>
        <a:bodyPr/>
        <a:lstStyle/>
        <a:p>
          <a:endParaRPr lang="ru-RU"/>
        </a:p>
      </dgm:t>
    </dgm:pt>
    <dgm:pt modelId="{40A368B9-CC0B-4491-B488-492AE9C9609C}">
      <dgm:prSet phldrT="[Текст]"/>
      <dgm:spPr/>
      <dgm:t>
        <a:bodyPr/>
        <a:lstStyle/>
        <a:p>
          <a:r>
            <a:rPr lang="ru-RU" dirty="0">
              <a:latin typeface="Calibri"/>
              <a:cs typeface="Calibri"/>
            </a:rPr>
            <a:t>учение</a:t>
          </a:r>
          <a:r>
            <a:rPr lang="ru-RU" spc="-70" dirty="0">
              <a:latin typeface="Calibri"/>
              <a:cs typeface="Calibri"/>
            </a:rPr>
            <a:t> </a:t>
          </a:r>
          <a:r>
            <a:rPr lang="ru-RU" dirty="0">
              <a:latin typeface="Calibri"/>
              <a:cs typeface="Calibri"/>
            </a:rPr>
            <a:t>–</a:t>
          </a:r>
          <a:r>
            <a:rPr lang="ru-RU" spc="-40" dirty="0">
              <a:latin typeface="Calibri"/>
              <a:cs typeface="Calibri"/>
            </a:rPr>
            <a:t> </a:t>
          </a:r>
          <a:r>
            <a:rPr lang="ru-RU" dirty="0">
              <a:latin typeface="Calibri"/>
              <a:cs typeface="Calibri"/>
            </a:rPr>
            <a:t>процесс</a:t>
          </a:r>
          <a:r>
            <a:rPr lang="ru-RU" spc="-50" dirty="0">
              <a:latin typeface="Calibri"/>
              <a:cs typeface="Calibri"/>
            </a:rPr>
            <a:t> </a:t>
          </a:r>
          <a:r>
            <a:rPr lang="ru-RU" spc="-10" dirty="0">
              <a:latin typeface="Calibri"/>
              <a:cs typeface="Calibri"/>
            </a:rPr>
            <a:t>умственного</a:t>
          </a:r>
          <a:r>
            <a:rPr lang="ru-RU" spc="-40" dirty="0">
              <a:latin typeface="Calibri"/>
              <a:cs typeface="Calibri"/>
            </a:rPr>
            <a:t> </a:t>
          </a:r>
          <a:r>
            <a:rPr lang="ru-RU" spc="-10" dirty="0">
              <a:latin typeface="Calibri"/>
              <a:cs typeface="Calibri"/>
            </a:rPr>
            <a:t>развития</a:t>
          </a:r>
          <a:endParaRPr lang="ru-RU" dirty="0"/>
        </a:p>
      </dgm:t>
    </dgm:pt>
    <dgm:pt modelId="{9DF23B61-E7C7-4409-9D7E-A753A88B8ED3}" type="parTrans" cxnId="{B698853A-313F-412D-86AB-8966E3A2B3B3}">
      <dgm:prSet/>
      <dgm:spPr/>
      <dgm:t>
        <a:bodyPr/>
        <a:lstStyle/>
        <a:p>
          <a:endParaRPr lang="ru-RU"/>
        </a:p>
      </dgm:t>
    </dgm:pt>
    <dgm:pt modelId="{7B1E858D-BAB2-4A52-B004-8CB0FB3796DE}" type="sibTrans" cxnId="{B698853A-313F-412D-86AB-8966E3A2B3B3}">
      <dgm:prSet/>
      <dgm:spPr/>
      <dgm:t>
        <a:bodyPr/>
        <a:lstStyle/>
        <a:p>
          <a:endParaRPr lang="ru-RU"/>
        </a:p>
      </dgm:t>
    </dgm:pt>
    <dgm:pt modelId="{C9DFFC1F-CDB3-4FD2-B277-C7949884988C}">
      <dgm:prSet/>
      <dgm:spPr/>
      <dgm:t>
        <a:bodyPr/>
        <a:lstStyle/>
        <a:p>
          <a:r>
            <a:rPr lang="ru-RU" dirty="0">
              <a:latin typeface="Calibri"/>
              <a:cs typeface="Calibri"/>
            </a:rPr>
            <a:t>статистическая</a:t>
          </a:r>
          <a:r>
            <a:rPr lang="ru-RU" spc="-105" dirty="0">
              <a:latin typeface="Calibri"/>
              <a:cs typeface="Calibri"/>
            </a:rPr>
            <a:t> </a:t>
          </a:r>
          <a:r>
            <a:rPr lang="ru-RU" spc="-10" dirty="0">
              <a:latin typeface="Calibri"/>
              <a:cs typeface="Calibri"/>
            </a:rPr>
            <a:t>модель</a:t>
          </a:r>
          <a:r>
            <a:rPr lang="ru-RU" spc="-95" dirty="0">
              <a:latin typeface="Calibri"/>
              <a:cs typeface="Calibri"/>
            </a:rPr>
            <a:t> </a:t>
          </a:r>
          <a:r>
            <a:rPr lang="ru-RU" spc="-10" dirty="0">
              <a:latin typeface="Calibri"/>
              <a:cs typeface="Calibri"/>
            </a:rPr>
            <a:t>знаний</a:t>
          </a:r>
          <a:endParaRPr lang="ru-RU" dirty="0">
            <a:latin typeface="Calibri"/>
            <a:cs typeface="Calibri"/>
          </a:endParaRPr>
        </a:p>
      </dgm:t>
    </dgm:pt>
    <dgm:pt modelId="{27E9D5E0-F7C7-4280-9337-246018C2035B}" type="parTrans" cxnId="{B6E5B8C3-4EB0-42E2-866F-299CADD729B3}">
      <dgm:prSet/>
      <dgm:spPr/>
      <dgm:t>
        <a:bodyPr/>
        <a:lstStyle/>
        <a:p>
          <a:endParaRPr lang="ru-RU"/>
        </a:p>
      </dgm:t>
    </dgm:pt>
    <dgm:pt modelId="{E4E6F084-C6F1-4062-830D-BCE7EEFC6C96}" type="sibTrans" cxnId="{B6E5B8C3-4EB0-42E2-866F-299CADD729B3}">
      <dgm:prSet/>
      <dgm:spPr/>
      <dgm:t>
        <a:bodyPr/>
        <a:lstStyle/>
        <a:p>
          <a:endParaRPr lang="ru-RU"/>
        </a:p>
      </dgm:t>
    </dgm:pt>
    <dgm:pt modelId="{82BD7DA2-9C33-479B-9ED7-7D0B1601AE29}">
      <dgm:prSet/>
      <dgm:spPr/>
      <dgm:t>
        <a:bodyPr/>
        <a:lstStyle/>
        <a:p>
          <a:r>
            <a:rPr lang="ru-RU" dirty="0">
              <a:latin typeface="Calibri"/>
              <a:cs typeface="Calibri"/>
            </a:rPr>
            <a:t>ориентация</a:t>
          </a:r>
          <a:r>
            <a:rPr lang="ru-RU" spc="-35" dirty="0">
              <a:latin typeface="Calibri"/>
              <a:cs typeface="Calibri"/>
            </a:rPr>
            <a:t> </a:t>
          </a:r>
          <a:r>
            <a:rPr lang="ru-RU" dirty="0">
              <a:latin typeface="Calibri"/>
              <a:cs typeface="Calibri"/>
            </a:rPr>
            <a:t>на</a:t>
          </a:r>
          <a:r>
            <a:rPr lang="ru-RU" spc="-35" dirty="0">
              <a:latin typeface="Calibri"/>
              <a:cs typeface="Calibri"/>
            </a:rPr>
            <a:t> </a:t>
          </a:r>
          <a:r>
            <a:rPr lang="ru-RU" spc="-10" dirty="0">
              <a:latin typeface="Calibri"/>
              <a:cs typeface="Calibri"/>
            </a:rPr>
            <a:t>усредненного</a:t>
          </a:r>
          <a:r>
            <a:rPr lang="ru-RU" spc="-65" dirty="0">
              <a:latin typeface="Calibri"/>
              <a:cs typeface="Calibri"/>
            </a:rPr>
            <a:t> </a:t>
          </a:r>
          <a:r>
            <a:rPr lang="ru-RU" spc="-10" dirty="0">
              <a:latin typeface="Calibri"/>
              <a:cs typeface="Calibri"/>
            </a:rPr>
            <a:t>ученика</a:t>
          </a:r>
          <a:endParaRPr lang="ru-RU" dirty="0">
            <a:latin typeface="Calibri"/>
            <a:cs typeface="Calibri"/>
          </a:endParaRPr>
        </a:p>
      </dgm:t>
    </dgm:pt>
    <dgm:pt modelId="{A05E1FCB-BF2A-48D8-9985-C78E54402367}" type="parTrans" cxnId="{0106D406-A8F8-4DE4-99DB-4F8F8032C16F}">
      <dgm:prSet/>
      <dgm:spPr/>
      <dgm:t>
        <a:bodyPr/>
        <a:lstStyle/>
        <a:p>
          <a:endParaRPr lang="ru-RU"/>
        </a:p>
      </dgm:t>
    </dgm:pt>
    <dgm:pt modelId="{C0A940E4-CCCD-44C9-A042-715D55703E9E}" type="sibTrans" cxnId="{0106D406-A8F8-4DE4-99DB-4F8F8032C16F}">
      <dgm:prSet/>
      <dgm:spPr/>
      <dgm:t>
        <a:bodyPr/>
        <a:lstStyle/>
        <a:p>
          <a:endParaRPr lang="ru-RU"/>
        </a:p>
      </dgm:t>
    </dgm:pt>
    <dgm:pt modelId="{0546AB23-55CF-4E43-814E-9C46ECC72983}">
      <dgm:prSet/>
      <dgm:spPr/>
      <dgm:t>
        <a:bodyPr/>
        <a:lstStyle/>
        <a:p>
          <a:r>
            <a:rPr lang="ru-RU" dirty="0">
              <a:latin typeface="Calibri"/>
              <a:cs typeface="Calibri"/>
            </a:rPr>
            <a:t>внешняя</a:t>
          </a:r>
          <a:r>
            <a:rPr lang="ru-RU" spc="-25" dirty="0">
              <a:latin typeface="Calibri"/>
              <a:cs typeface="Calibri"/>
            </a:rPr>
            <a:t> </a:t>
          </a:r>
          <a:r>
            <a:rPr lang="ru-RU" spc="-10" dirty="0">
              <a:latin typeface="Calibri"/>
              <a:cs typeface="Calibri"/>
            </a:rPr>
            <a:t>мотивация</a:t>
          </a:r>
          <a:r>
            <a:rPr lang="ru-RU" spc="-85" dirty="0">
              <a:latin typeface="Calibri"/>
              <a:cs typeface="Calibri"/>
            </a:rPr>
            <a:t> </a:t>
          </a:r>
          <a:r>
            <a:rPr lang="ru-RU" spc="-10" dirty="0">
              <a:latin typeface="Calibri"/>
              <a:cs typeface="Calibri"/>
            </a:rPr>
            <a:t>учения</a:t>
          </a:r>
          <a:endParaRPr lang="ru-RU" dirty="0">
            <a:latin typeface="Calibri"/>
            <a:cs typeface="Calibri"/>
          </a:endParaRPr>
        </a:p>
      </dgm:t>
    </dgm:pt>
    <dgm:pt modelId="{46BF0C6A-8C9D-4513-8F1E-8C8E49640F77}" type="parTrans" cxnId="{EA1FC891-DFFC-40FB-BC7F-F6557E82F5F0}">
      <dgm:prSet/>
      <dgm:spPr/>
      <dgm:t>
        <a:bodyPr/>
        <a:lstStyle/>
        <a:p>
          <a:endParaRPr lang="ru-RU"/>
        </a:p>
      </dgm:t>
    </dgm:pt>
    <dgm:pt modelId="{CBA29A3D-B84A-415F-AAB6-774D01BE5BF9}" type="sibTrans" cxnId="{EA1FC891-DFFC-40FB-BC7F-F6557E82F5F0}">
      <dgm:prSet/>
      <dgm:spPr/>
      <dgm:t>
        <a:bodyPr/>
        <a:lstStyle/>
        <a:p>
          <a:endParaRPr lang="ru-RU"/>
        </a:p>
      </dgm:t>
    </dgm:pt>
    <dgm:pt modelId="{612438C4-8435-4518-8FCB-355B2883849B}">
      <dgm:prSet/>
      <dgm:spPr/>
      <dgm:t>
        <a:bodyPr/>
        <a:lstStyle/>
        <a:p>
          <a:r>
            <a:rPr lang="ru-RU" spc="-10" dirty="0">
              <a:latin typeface="Calibri"/>
              <a:cs typeface="Calibri"/>
            </a:rPr>
            <a:t>динамическая</a:t>
          </a:r>
          <a:r>
            <a:rPr lang="ru-RU" spc="-60" dirty="0">
              <a:latin typeface="Calibri"/>
              <a:cs typeface="Calibri"/>
            </a:rPr>
            <a:t> </a:t>
          </a:r>
          <a:r>
            <a:rPr lang="ru-RU" spc="-10" dirty="0">
              <a:latin typeface="Calibri"/>
              <a:cs typeface="Calibri"/>
            </a:rPr>
            <a:t>система</a:t>
          </a:r>
          <a:r>
            <a:rPr lang="ru-RU" spc="-70" dirty="0">
              <a:latin typeface="Calibri"/>
              <a:cs typeface="Calibri"/>
            </a:rPr>
            <a:t> </a:t>
          </a:r>
          <a:r>
            <a:rPr lang="ru-RU" dirty="0">
              <a:latin typeface="Calibri"/>
              <a:cs typeface="Calibri"/>
            </a:rPr>
            <a:t>умственных</a:t>
          </a:r>
          <a:r>
            <a:rPr lang="ru-RU" spc="-55" dirty="0">
              <a:latin typeface="Calibri"/>
              <a:cs typeface="Calibri"/>
            </a:rPr>
            <a:t> </a:t>
          </a:r>
          <a:r>
            <a:rPr lang="ru-RU" spc="-10" dirty="0">
              <a:latin typeface="Calibri"/>
              <a:cs typeface="Calibri"/>
            </a:rPr>
            <a:t>действий</a:t>
          </a:r>
          <a:endParaRPr lang="ru-RU" dirty="0">
            <a:latin typeface="Calibri"/>
            <a:cs typeface="Calibri"/>
          </a:endParaRPr>
        </a:p>
      </dgm:t>
    </dgm:pt>
    <dgm:pt modelId="{BFF79FCD-2C49-4E74-B792-7BB9A3575314}" type="parTrans" cxnId="{70AE6E79-87C2-40DE-924D-95F5D29DE693}">
      <dgm:prSet/>
      <dgm:spPr/>
      <dgm:t>
        <a:bodyPr/>
        <a:lstStyle/>
        <a:p>
          <a:endParaRPr lang="ru-RU"/>
        </a:p>
      </dgm:t>
    </dgm:pt>
    <dgm:pt modelId="{B9BA4CD7-804C-4CB1-99C1-4B06CE282A22}" type="sibTrans" cxnId="{70AE6E79-87C2-40DE-924D-95F5D29DE693}">
      <dgm:prSet/>
      <dgm:spPr/>
      <dgm:t>
        <a:bodyPr/>
        <a:lstStyle/>
        <a:p>
          <a:endParaRPr lang="ru-RU"/>
        </a:p>
      </dgm:t>
    </dgm:pt>
    <dgm:pt modelId="{49E52008-53B1-4315-B9E2-63FE011A352A}">
      <dgm:prSet/>
      <dgm:spPr/>
      <dgm:t>
        <a:bodyPr/>
        <a:lstStyle/>
        <a:p>
          <a:r>
            <a:rPr lang="ru-RU" dirty="0">
              <a:latin typeface="Calibri"/>
              <a:cs typeface="Calibri"/>
            </a:rPr>
            <a:t>внутренняя</a:t>
          </a:r>
          <a:r>
            <a:rPr lang="ru-RU" spc="-70" dirty="0">
              <a:latin typeface="Calibri"/>
              <a:cs typeface="Calibri"/>
            </a:rPr>
            <a:t> </a:t>
          </a:r>
          <a:r>
            <a:rPr lang="ru-RU" spc="-10" dirty="0">
              <a:latin typeface="Calibri"/>
              <a:cs typeface="Calibri"/>
            </a:rPr>
            <a:t>нравственно-</a:t>
          </a:r>
          <a:r>
            <a:rPr lang="ru-RU" dirty="0">
              <a:latin typeface="Calibri"/>
              <a:cs typeface="Calibri"/>
            </a:rPr>
            <a:t>волевая</a:t>
          </a:r>
          <a:r>
            <a:rPr lang="ru-RU" spc="-70" dirty="0">
              <a:latin typeface="Calibri"/>
              <a:cs typeface="Calibri"/>
            </a:rPr>
            <a:t> </a:t>
          </a:r>
          <a:r>
            <a:rPr lang="ru-RU" spc="-10" dirty="0">
              <a:latin typeface="Calibri"/>
              <a:cs typeface="Calibri"/>
            </a:rPr>
            <a:t>регуляция</a:t>
          </a:r>
          <a:endParaRPr lang="ru-RU" dirty="0">
            <a:latin typeface="Calibri"/>
            <a:cs typeface="Calibri"/>
          </a:endParaRPr>
        </a:p>
      </dgm:t>
    </dgm:pt>
    <dgm:pt modelId="{9A0814CF-0B48-4F55-835D-237B00D9384D}" type="parTrans" cxnId="{C6800FC9-9AE2-4960-B8C1-DFE79C6AC739}">
      <dgm:prSet/>
      <dgm:spPr/>
      <dgm:t>
        <a:bodyPr/>
        <a:lstStyle/>
        <a:p>
          <a:endParaRPr lang="ru-RU"/>
        </a:p>
      </dgm:t>
    </dgm:pt>
    <dgm:pt modelId="{2C0DF2CC-FD70-4F3B-9F2C-403541A0D3F1}" type="sibTrans" cxnId="{C6800FC9-9AE2-4960-B8C1-DFE79C6AC739}">
      <dgm:prSet/>
      <dgm:spPr/>
      <dgm:t>
        <a:bodyPr/>
        <a:lstStyle/>
        <a:p>
          <a:endParaRPr lang="ru-RU"/>
        </a:p>
      </dgm:t>
    </dgm:pt>
    <dgm:pt modelId="{E53336F0-6684-4ECE-A434-DB18F9D8AFE7}">
      <dgm:prSet/>
      <dgm:spPr/>
      <dgm:t>
        <a:bodyPr/>
        <a:lstStyle/>
        <a:p>
          <a:r>
            <a:rPr lang="ru-RU" spc="-10" dirty="0">
              <a:latin typeface="Calibri"/>
              <a:cs typeface="Calibri"/>
            </a:rPr>
            <a:t> дифференциация</a:t>
          </a:r>
          <a:r>
            <a:rPr lang="ru-RU" spc="10" dirty="0">
              <a:latin typeface="Calibri"/>
              <a:cs typeface="Calibri"/>
            </a:rPr>
            <a:t> </a:t>
          </a:r>
          <a:r>
            <a:rPr lang="ru-RU" dirty="0">
              <a:latin typeface="Calibri"/>
              <a:cs typeface="Calibri"/>
            </a:rPr>
            <a:t>и</a:t>
          </a:r>
          <a:r>
            <a:rPr lang="ru-RU" spc="-45" dirty="0">
              <a:latin typeface="Calibri"/>
              <a:cs typeface="Calibri"/>
            </a:rPr>
            <a:t> </a:t>
          </a:r>
          <a:r>
            <a:rPr lang="ru-RU" spc="-10" dirty="0">
              <a:latin typeface="Calibri"/>
              <a:cs typeface="Calibri"/>
            </a:rPr>
            <a:t>персонификация</a:t>
          </a:r>
          <a:endParaRPr lang="ru-RU" dirty="0">
            <a:latin typeface="Calibri"/>
            <a:cs typeface="Calibri"/>
          </a:endParaRPr>
        </a:p>
      </dgm:t>
    </dgm:pt>
    <dgm:pt modelId="{B0EAB57C-1BCF-48F2-AC39-ED5C76BA0F6B}" type="parTrans" cxnId="{84FFBBB6-6F75-40A1-80D0-5D0A2117BAB1}">
      <dgm:prSet/>
      <dgm:spPr/>
      <dgm:t>
        <a:bodyPr/>
        <a:lstStyle/>
        <a:p>
          <a:endParaRPr lang="ru-RU"/>
        </a:p>
      </dgm:t>
    </dgm:pt>
    <dgm:pt modelId="{BEDC60CD-34E3-4354-B7D0-B1158648756B}" type="sibTrans" cxnId="{84FFBBB6-6F75-40A1-80D0-5D0A2117BAB1}">
      <dgm:prSet/>
      <dgm:spPr/>
      <dgm:t>
        <a:bodyPr/>
        <a:lstStyle/>
        <a:p>
          <a:endParaRPr lang="ru-RU"/>
        </a:p>
      </dgm:t>
    </dgm:pt>
    <dgm:pt modelId="{C98BE485-F4ED-428D-8002-BDEBE2ACC572}">
      <dgm:prSet/>
      <dgm:spPr/>
      <dgm:t>
        <a:bodyPr/>
        <a:lstStyle/>
        <a:p>
          <a:r>
            <a:rPr lang="ru-RU" dirty="0">
              <a:latin typeface="Calibri"/>
              <a:cs typeface="Calibri"/>
            </a:rPr>
            <a:t>К</a:t>
          </a:r>
        </a:p>
      </dgm:t>
    </dgm:pt>
    <dgm:pt modelId="{5FE9783F-CF86-431F-BE30-649968F144E7}" type="parTrans" cxnId="{367020EB-75CD-4A35-B29F-B29CCF0304D5}">
      <dgm:prSet/>
      <dgm:spPr/>
      <dgm:t>
        <a:bodyPr/>
        <a:lstStyle/>
        <a:p>
          <a:endParaRPr lang="ru-RU"/>
        </a:p>
      </dgm:t>
    </dgm:pt>
    <dgm:pt modelId="{B9C3D521-757D-46DD-9AE1-73D3EAF42C6F}" type="sibTrans" cxnId="{367020EB-75CD-4A35-B29F-B29CCF0304D5}">
      <dgm:prSet/>
      <dgm:spPr/>
      <dgm:t>
        <a:bodyPr/>
        <a:lstStyle/>
        <a:p>
          <a:endParaRPr lang="ru-RU"/>
        </a:p>
      </dgm:t>
    </dgm:pt>
    <dgm:pt modelId="{A9599895-E970-4795-B455-D3744840688C}" type="pres">
      <dgm:prSet presAssocID="{544604BC-1A18-438D-8EBD-72DAB0581E10}" presName="Name0" presStyleCnt="0">
        <dgm:presLayoutVars>
          <dgm:dir/>
          <dgm:animLvl val="lvl"/>
          <dgm:resizeHandles val="exact"/>
        </dgm:presLayoutVars>
      </dgm:prSet>
      <dgm:spPr/>
    </dgm:pt>
    <dgm:pt modelId="{D3889244-8F6D-4CFF-A900-7349979DB06A}" type="pres">
      <dgm:prSet presAssocID="{544604BC-1A18-438D-8EBD-72DAB0581E10}" presName="tSp" presStyleCnt="0"/>
      <dgm:spPr/>
    </dgm:pt>
    <dgm:pt modelId="{D11B8939-4094-4128-9C1F-09E4A4DEABC4}" type="pres">
      <dgm:prSet presAssocID="{544604BC-1A18-438D-8EBD-72DAB0581E10}" presName="bSp" presStyleCnt="0"/>
      <dgm:spPr/>
    </dgm:pt>
    <dgm:pt modelId="{607143F2-E8E5-4835-8195-6B377CFB4B66}" type="pres">
      <dgm:prSet presAssocID="{544604BC-1A18-438D-8EBD-72DAB0581E10}" presName="process" presStyleCnt="0"/>
      <dgm:spPr/>
    </dgm:pt>
    <dgm:pt modelId="{8C714B9A-F257-47F3-B7D0-BB4166AE68F8}" type="pres">
      <dgm:prSet presAssocID="{3754CA38-D8F5-43F0-9296-98780586CA72}" presName="composite1" presStyleCnt="0"/>
      <dgm:spPr/>
    </dgm:pt>
    <dgm:pt modelId="{0818813F-8076-4715-A411-C3CAC12D2A39}" type="pres">
      <dgm:prSet presAssocID="{3754CA38-D8F5-43F0-9296-98780586CA72}" presName="dummyNode1" presStyleLbl="node1" presStyleIdx="0" presStyleCnt="2"/>
      <dgm:spPr/>
    </dgm:pt>
    <dgm:pt modelId="{E65BF99A-A994-475D-B952-FB99592E9261}" type="pres">
      <dgm:prSet presAssocID="{3754CA38-D8F5-43F0-9296-98780586CA72}" presName="childNode1" presStyleLbl="bgAcc1" presStyleIdx="0" presStyleCnt="2">
        <dgm:presLayoutVars>
          <dgm:bulletEnabled val="1"/>
        </dgm:presLayoutVars>
      </dgm:prSet>
      <dgm:spPr/>
    </dgm:pt>
    <dgm:pt modelId="{7A520D4A-5E3D-4590-AB39-CF439181EE83}" type="pres">
      <dgm:prSet presAssocID="{3754CA38-D8F5-43F0-9296-98780586CA72}" presName="childNode1tx" presStyleLbl="bgAcc1" presStyleIdx="0" presStyleCnt="2">
        <dgm:presLayoutVars>
          <dgm:bulletEnabled val="1"/>
        </dgm:presLayoutVars>
      </dgm:prSet>
      <dgm:spPr/>
    </dgm:pt>
    <dgm:pt modelId="{0EB41F39-DEF7-4B29-B6A1-963D795F0A3D}" type="pres">
      <dgm:prSet presAssocID="{3754CA38-D8F5-43F0-9296-98780586CA72}" presName="parentNode1" presStyleLbl="node1" presStyleIdx="0" presStyleCnt="2">
        <dgm:presLayoutVars>
          <dgm:chMax val="1"/>
          <dgm:bulletEnabled val="1"/>
        </dgm:presLayoutVars>
      </dgm:prSet>
      <dgm:spPr/>
    </dgm:pt>
    <dgm:pt modelId="{51B572CB-270C-4AF4-A91A-13D1CCF07449}" type="pres">
      <dgm:prSet presAssocID="{3754CA38-D8F5-43F0-9296-98780586CA72}" presName="connSite1" presStyleCnt="0"/>
      <dgm:spPr/>
    </dgm:pt>
    <dgm:pt modelId="{2A0224CD-6DC1-4923-9D1C-2D57CE4C6814}" type="pres">
      <dgm:prSet presAssocID="{DCFECC2A-9971-423C-A9C2-5AA950C0E58E}" presName="Name9" presStyleLbl="sibTrans2D1" presStyleIdx="0" presStyleCnt="1"/>
      <dgm:spPr/>
    </dgm:pt>
    <dgm:pt modelId="{009A3248-D909-449C-AC19-DAD14AA228E6}" type="pres">
      <dgm:prSet presAssocID="{C98BE485-F4ED-428D-8002-BDEBE2ACC572}" presName="composite2" presStyleCnt="0"/>
      <dgm:spPr/>
    </dgm:pt>
    <dgm:pt modelId="{1ECF5B12-7C64-477A-9662-8A7F6E593A31}" type="pres">
      <dgm:prSet presAssocID="{C98BE485-F4ED-428D-8002-BDEBE2ACC572}" presName="dummyNode2" presStyleLbl="node1" presStyleIdx="0" presStyleCnt="2"/>
      <dgm:spPr/>
    </dgm:pt>
    <dgm:pt modelId="{119FD9B0-9AAB-4A4B-9DD7-9DFB095ED04B}" type="pres">
      <dgm:prSet presAssocID="{C98BE485-F4ED-428D-8002-BDEBE2ACC572}" presName="childNode2" presStyleLbl="bgAcc1" presStyleIdx="1" presStyleCnt="2">
        <dgm:presLayoutVars>
          <dgm:bulletEnabled val="1"/>
        </dgm:presLayoutVars>
      </dgm:prSet>
      <dgm:spPr/>
    </dgm:pt>
    <dgm:pt modelId="{561F94A7-81FB-4C02-AFB0-5406556B354F}" type="pres">
      <dgm:prSet presAssocID="{C98BE485-F4ED-428D-8002-BDEBE2ACC572}" presName="childNode2tx" presStyleLbl="bgAcc1" presStyleIdx="1" presStyleCnt="2">
        <dgm:presLayoutVars>
          <dgm:bulletEnabled val="1"/>
        </dgm:presLayoutVars>
      </dgm:prSet>
      <dgm:spPr/>
    </dgm:pt>
    <dgm:pt modelId="{B33D6FC7-F182-472F-8166-C1E21C4BC825}" type="pres">
      <dgm:prSet presAssocID="{C98BE485-F4ED-428D-8002-BDEBE2ACC572}" presName="parentNode2" presStyleLbl="node1" presStyleIdx="1" presStyleCnt="2">
        <dgm:presLayoutVars>
          <dgm:chMax val="0"/>
          <dgm:bulletEnabled val="1"/>
        </dgm:presLayoutVars>
      </dgm:prSet>
      <dgm:spPr/>
    </dgm:pt>
    <dgm:pt modelId="{94343CCE-69B7-4954-B42C-108E8CDBDE61}" type="pres">
      <dgm:prSet presAssocID="{C98BE485-F4ED-428D-8002-BDEBE2ACC572}" presName="connSite2" presStyleCnt="0"/>
      <dgm:spPr/>
    </dgm:pt>
  </dgm:ptLst>
  <dgm:cxnLst>
    <dgm:cxn modelId="{0106D406-A8F8-4DE4-99DB-4F8F8032C16F}" srcId="{3754CA38-D8F5-43F0-9296-98780586CA72}" destId="{82BD7DA2-9C33-479B-9ED7-7D0B1601AE29}" srcOrd="2" destOrd="0" parTransId="{A05E1FCB-BF2A-48D8-9985-C78E54402367}" sibTransId="{C0A940E4-CCCD-44C9-A042-715D55703E9E}"/>
    <dgm:cxn modelId="{F2A75A07-4F22-4A6C-8B25-51D3BE21931E}" srcId="{544604BC-1A18-438D-8EBD-72DAB0581E10}" destId="{3754CA38-D8F5-43F0-9296-98780586CA72}" srcOrd="0" destOrd="0" parTransId="{E44A38F8-B4CE-4AC5-8314-6AC0B4A01B8B}" sibTransId="{DCFECC2A-9971-423C-A9C2-5AA950C0E58E}"/>
    <dgm:cxn modelId="{5C73AF29-7282-43B1-8437-677CFB5308F9}" type="presOf" srcId="{82BD7DA2-9C33-479B-9ED7-7D0B1601AE29}" destId="{E65BF99A-A994-475D-B952-FB99592E9261}" srcOrd="0" destOrd="2" presId="urn:microsoft.com/office/officeart/2005/8/layout/hProcess4"/>
    <dgm:cxn modelId="{838F0F35-6F07-47C9-88FC-A7D0EDCA6475}" type="presOf" srcId="{40A368B9-CC0B-4491-B488-492AE9C9609C}" destId="{119FD9B0-9AAB-4A4B-9DD7-9DFB095ED04B}" srcOrd="0" destOrd="0" presId="urn:microsoft.com/office/officeart/2005/8/layout/hProcess4"/>
    <dgm:cxn modelId="{B698853A-313F-412D-86AB-8966E3A2B3B3}" srcId="{C98BE485-F4ED-428D-8002-BDEBE2ACC572}" destId="{40A368B9-CC0B-4491-B488-492AE9C9609C}" srcOrd="0" destOrd="0" parTransId="{9DF23B61-E7C7-4409-9D7E-A753A88B8ED3}" sibTransId="{7B1E858D-BAB2-4A52-B004-8CB0FB3796DE}"/>
    <dgm:cxn modelId="{32C53D5E-CC5C-48E0-A625-798D00B97818}" type="presOf" srcId="{40A368B9-CC0B-4491-B488-492AE9C9609C}" destId="{561F94A7-81FB-4C02-AFB0-5406556B354F}" srcOrd="1" destOrd="0" presId="urn:microsoft.com/office/officeart/2005/8/layout/hProcess4"/>
    <dgm:cxn modelId="{2E491842-9B71-48E7-A496-E3373BAB0620}" srcId="{3754CA38-D8F5-43F0-9296-98780586CA72}" destId="{C5C2FEA6-E5B4-4C96-B5BD-A161C8C077BC}" srcOrd="0" destOrd="0" parTransId="{A85DE9A5-3879-4B88-8885-E8D9A5F153C9}" sibTransId="{EA037132-A28A-41B0-B16D-36F1420A2445}"/>
    <dgm:cxn modelId="{D9203D63-477D-45AC-BB63-A81D9F2A4D8F}" type="presOf" srcId="{DCFECC2A-9971-423C-A9C2-5AA950C0E58E}" destId="{2A0224CD-6DC1-4923-9D1C-2D57CE4C6814}" srcOrd="0" destOrd="0" presId="urn:microsoft.com/office/officeart/2005/8/layout/hProcess4"/>
    <dgm:cxn modelId="{C87B316C-DEC7-4499-B74D-448E5B63A305}" type="presOf" srcId="{612438C4-8435-4518-8FCB-355B2883849B}" destId="{119FD9B0-9AAB-4A4B-9DD7-9DFB095ED04B}" srcOrd="0" destOrd="1" presId="urn:microsoft.com/office/officeart/2005/8/layout/hProcess4"/>
    <dgm:cxn modelId="{17A8866C-E031-4A3B-BE70-01E87303F3EA}" type="presOf" srcId="{49E52008-53B1-4315-B9E2-63FE011A352A}" destId="{561F94A7-81FB-4C02-AFB0-5406556B354F}" srcOrd="1" destOrd="3" presId="urn:microsoft.com/office/officeart/2005/8/layout/hProcess4"/>
    <dgm:cxn modelId="{70AE6E79-87C2-40DE-924D-95F5D29DE693}" srcId="{C98BE485-F4ED-428D-8002-BDEBE2ACC572}" destId="{612438C4-8435-4518-8FCB-355B2883849B}" srcOrd="1" destOrd="0" parTransId="{BFF79FCD-2C49-4E74-B792-7BB9A3575314}" sibTransId="{B9BA4CD7-804C-4CB1-99C1-4B06CE282A22}"/>
    <dgm:cxn modelId="{39A86B81-6194-4740-AA02-97FD92862FA3}" type="presOf" srcId="{49E52008-53B1-4315-B9E2-63FE011A352A}" destId="{119FD9B0-9AAB-4A4B-9DD7-9DFB095ED04B}" srcOrd="0" destOrd="3" presId="urn:microsoft.com/office/officeart/2005/8/layout/hProcess4"/>
    <dgm:cxn modelId="{5E055181-CE31-4799-9C5F-86F3EE07D117}" type="presOf" srcId="{544604BC-1A18-438D-8EBD-72DAB0581E10}" destId="{A9599895-E970-4795-B455-D3744840688C}" srcOrd="0" destOrd="0" presId="urn:microsoft.com/office/officeart/2005/8/layout/hProcess4"/>
    <dgm:cxn modelId="{762AC281-45B2-4A38-AC08-426BAE8388F6}" type="presOf" srcId="{E53336F0-6684-4ECE-A434-DB18F9D8AFE7}" destId="{561F94A7-81FB-4C02-AFB0-5406556B354F}" srcOrd="1" destOrd="2" presId="urn:microsoft.com/office/officeart/2005/8/layout/hProcess4"/>
    <dgm:cxn modelId="{9C826B88-4BB0-4150-A084-7CB9139F8781}" type="presOf" srcId="{C5C2FEA6-E5B4-4C96-B5BD-A161C8C077BC}" destId="{7A520D4A-5E3D-4590-AB39-CF439181EE83}" srcOrd="1" destOrd="0" presId="urn:microsoft.com/office/officeart/2005/8/layout/hProcess4"/>
    <dgm:cxn modelId="{79EA2D8D-7DC8-4D83-9A73-6216979EAB62}" type="presOf" srcId="{C98BE485-F4ED-428D-8002-BDEBE2ACC572}" destId="{B33D6FC7-F182-472F-8166-C1E21C4BC825}" srcOrd="0" destOrd="0" presId="urn:microsoft.com/office/officeart/2005/8/layout/hProcess4"/>
    <dgm:cxn modelId="{3BA76C8F-EE17-4643-822A-16D329E9D8A4}" type="presOf" srcId="{612438C4-8435-4518-8FCB-355B2883849B}" destId="{561F94A7-81FB-4C02-AFB0-5406556B354F}" srcOrd="1" destOrd="1" presId="urn:microsoft.com/office/officeart/2005/8/layout/hProcess4"/>
    <dgm:cxn modelId="{EA1FC891-DFFC-40FB-BC7F-F6557E82F5F0}" srcId="{3754CA38-D8F5-43F0-9296-98780586CA72}" destId="{0546AB23-55CF-4E43-814E-9C46ECC72983}" srcOrd="3" destOrd="0" parTransId="{46BF0C6A-8C9D-4513-8F1E-8C8E49640F77}" sibTransId="{CBA29A3D-B84A-415F-AAB6-774D01BE5BF9}"/>
    <dgm:cxn modelId="{41E72D97-BCF3-41B2-9148-5199789910ED}" type="presOf" srcId="{C9DFFC1F-CDB3-4FD2-B277-C7949884988C}" destId="{7A520D4A-5E3D-4590-AB39-CF439181EE83}" srcOrd="1" destOrd="1" presId="urn:microsoft.com/office/officeart/2005/8/layout/hProcess4"/>
    <dgm:cxn modelId="{E5FB409D-FDF1-46D5-A9BC-D14128C530D5}" type="presOf" srcId="{C9DFFC1F-CDB3-4FD2-B277-C7949884988C}" destId="{E65BF99A-A994-475D-B952-FB99592E9261}" srcOrd="0" destOrd="1" presId="urn:microsoft.com/office/officeart/2005/8/layout/hProcess4"/>
    <dgm:cxn modelId="{74B3D5A1-85F1-4BAD-A18C-1566B97016E5}" type="presOf" srcId="{0546AB23-55CF-4E43-814E-9C46ECC72983}" destId="{7A520D4A-5E3D-4590-AB39-CF439181EE83}" srcOrd="1" destOrd="3" presId="urn:microsoft.com/office/officeart/2005/8/layout/hProcess4"/>
    <dgm:cxn modelId="{4DE65EB3-D546-49B6-98CB-1AFFE115FB9B}" type="presOf" srcId="{0546AB23-55CF-4E43-814E-9C46ECC72983}" destId="{E65BF99A-A994-475D-B952-FB99592E9261}" srcOrd="0" destOrd="3" presId="urn:microsoft.com/office/officeart/2005/8/layout/hProcess4"/>
    <dgm:cxn modelId="{84FFBBB6-6F75-40A1-80D0-5D0A2117BAB1}" srcId="{C98BE485-F4ED-428D-8002-BDEBE2ACC572}" destId="{E53336F0-6684-4ECE-A434-DB18F9D8AFE7}" srcOrd="2" destOrd="0" parTransId="{B0EAB57C-1BCF-48F2-AC39-ED5C76BA0F6B}" sibTransId="{BEDC60CD-34E3-4354-B7D0-B1158648756B}"/>
    <dgm:cxn modelId="{B6E5B8C3-4EB0-42E2-866F-299CADD729B3}" srcId="{3754CA38-D8F5-43F0-9296-98780586CA72}" destId="{C9DFFC1F-CDB3-4FD2-B277-C7949884988C}" srcOrd="1" destOrd="0" parTransId="{27E9D5E0-F7C7-4280-9337-246018C2035B}" sibTransId="{E4E6F084-C6F1-4062-830D-BCE7EEFC6C96}"/>
    <dgm:cxn modelId="{C6800FC9-9AE2-4960-B8C1-DFE79C6AC739}" srcId="{C98BE485-F4ED-428D-8002-BDEBE2ACC572}" destId="{49E52008-53B1-4315-B9E2-63FE011A352A}" srcOrd="3" destOrd="0" parTransId="{9A0814CF-0B48-4F55-835D-237B00D9384D}" sibTransId="{2C0DF2CC-FD70-4F3B-9F2C-403541A0D3F1}"/>
    <dgm:cxn modelId="{C69AF0E0-234B-480E-B362-C5E68881C33A}" type="presOf" srcId="{82BD7DA2-9C33-479B-9ED7-7D0B1601AE29}" destId="{7A520D4A-5E3D-4590-AB39-CF439181EE83}" srcOrd="1" destOrd="2" presId="urn:microsoft.com/office/officeart/2005/8/layout/hProcess4"/>
    <dgm:cxn modelId="{367020EB-75CD-4A35-B29F-B29CCF0304D5}" srcId="{544604BC-1A18-438D-8EBD-72DAB0581E10}" destId="{C98BE485-F4ED-428D-8002-BDEBE2ACC572}" srcOrd="1" destOrd="0" parTransId="{5FE9783F-CF86-431F-BE30-649968F144E7}" sibTransId="{B9C3D521-757D-46DD-9AE1-73D3EAF42C6F}"/>
    <dgm:cxn modelId="{19D416F0-4F3F-477D-9AA0-18FD49342C1F}" type="presOf" srcId="{E53336F0-6684-4ECE-A434-DB18F9D8AFE7}" destId="{119FD9B0-9AAB-4A4B-9DD7-9DFB095ED04B}" srcOrd="0" destOrd="2" presId="urn:microsoft.com/office/officeart/2005/8/layout/hProcess4"/>
    <dgm:cxn modelId="{6BEF47F6-4EF6-4846-951A-6C980D949EB9}" type="presOf" srcId="{C5C2FEA6-E5B4-4C96-B5BD-A161C8C077BC}" destId="{E65BF99A-A994-475D-B952-FB99592E9261}" srcOrd="0" destOrd="0" presId="urn:microsoft.com/office/officeart/2005/8/layout/hProcess4"/>
    <dgm:cxn modelId="{DA2ED3F9-2172-4076-B531-EE1467528705}" type="presOf" srcId="{3754CA38-D8F5-43F0-9296-98780586CA72}" destId="{0EB41F39-DEF7-4B29-B6A1-963D795F0A3D}" srcOrd="0" destOrd="0" presId="urn:microsoft.com/office/officeart/2005/8/layout/hProcess4"/>
    <dgm:cxn modelId="{8CC0C95A-70C5-4196-8630-EA19D6CC680A}" type="presParOf" srcId="{A9599895-E970-4795-B455-D3744840688C}" destId="{D3889244-8F6D-4CFF-A900-7349979DB06A}" srcOrd="0" destOrd="0" presId="urn:microsoft.com/office/officeart/2005/8/layout/hProcess4"/>
    <dgm:cxn modelId="{515BE524-7D8B-4EDD-8463-D916ED7EB141}" type="presParOf" srcId="{A9599895-E970-4795-B455-D3744840688C}" destId="{D11B8939-4094-4128-9C1F-09E4A4DEABC4}" srcOrd="1" destOrd="0" presId="urn:microsoft.com/office/officeart/2005/8/layout/hProcess4"/>
    <dgm:cxn modelId="{1343111C-C123-4523-AD59-FD3E262F710A}" type="presParOf" srcId="{A9599895-E970-4795-B455-D3744840688C}" destId="{607143F2-E8E5-4835-8195-6B377CFB4B66}" srcOrd="2" destOrd="0" presId="urn:microsoft.com/office/officeart/2005/8/layout/hProcess4"/>
    <dgm:cxn modelId="{99141E83-AC28-4C83-81B8-BF3D7ED5864B}" type="presParOf" srcId="{607143F2-E8E5-4835-8195-6B377CFB4B66}" destId="{8C714B9A-F257-47F3-B7D0-BB4166AE68F8}" srcOrd="0" destOrd="0" presId="urn:microsoft.com/office/officeart/2005/8/layout/hProcess4"/>
    <dgm:cxn modelId="{E12AAB00-6D7A-4606-9646-D5A25E328A12}" type="presParOf" srcId="{8C714B9A-F257-47F3-B7D0-BB4166AE68F8}" destId="{0818813F-8076-4715-A411-C3CAC12D2A39}" srcOrd="0" destOrd="0" presId="urn:microsoft.com/office/officeart/2005/8/layout/hProcess4"/>
    <dgm:cxn modelId="{86D2FCEB-C1B3-4559-8D7A-8DEFE7A974D2}" type="presParOf" srcId="{8C714B9A-F257-47F3-B7D0-BB4166AE68F8}" destId="{E65BF99A-A994-475D-B952-FB99592E9261}" srcOrd="1" destOrd="0" presId="urn:microsoft.com/office/officeart/2005/8/layout/hProcess4"/>
    <dgm:cxn modelId="{AD74F3FE-FADC-41C8-827C-8A6B22FF24FE}" type="presParOf" srcId="{8C714B9A-F257-47F3-B7D0-BB4166AE68F8}" destId="{7A520D4A-5E3D-4590-AB39-CF439181EE83}" srcOrd="2" destOrd="0" presId="urn:microsoft.com/office/officeart/2005/8/layout/hProcess4"/>
    <dgm:cxn modelId="{58A7DD74-D0DF-436F-9031-6C9C6CD5A043}" type="presParOf" srcId="{8C714B9A-F257-47F3-B7D0-BB4166AE68F8}" destId="{0EB41F39-DEF7-4B29-B6A1-963D795F0A3D}" srcOrd="3" destOrd="0" presId="urn:microsoft.com/office/officeart/2005/8/layout/hProcess4"/>
    <dgm:cxn modelId="{BC542CD8-0F1C-42C4-92F3-3A980EA5A7DD}" type="presParOf" srcId="{8C714B9A-F257-47F3-B7D0-BB4166AE68F8}" destId="{51B572CB-270C-4AF4-A91A-13D1CCF07449}" srcOrd="4" destOrd="0" presId="urn:microsoft.com/office/officeart/2005/8/layout/hProcess4"/>
    <dgm:cxn modelId="{CBB1A485-0DAE-4E41-9535-F8084C88989A}" type="presParOf" srcId="{607143F2-E8E5-4835-8195-6B377CFB4B66}" destId="{2A0224CD-6DC1-4923-9D1C-2D57CE4C6814}" srcOrd="1" destOrd="0" presId="urn:microsoft.com/office/officeart/2005/8/layout/hProcess4"/>
    <dgm:cxn modelId="{344AE243-9CC7-464A-8088-78715ABE5ADD}" type="presParOf" srcId="{607143F2-E8E5-4835-8195-6B377CFB4B66}" destId="{009A3248-D909-449C-AC19-DAD14AA228E6}" srcOrd="2" destOrd="0" presId="urn:microsoft.com/office/officeart/2005/8/layout/hProcess4"/>
    <dgm:cxn modelId="{F3EE8CD9-0BE4-488D-AB55-0D17FED38B79}" type="presParOf" srcId="{009A3248-D909-449C-AC19-DAD14AA228E6}" destId="{1ECF5B12-7C64-477A-9662-8A7F6E593A31}" srcOrd="0" destOrd="0" presId="urn:microsoft.com/office/officeart/2005/8/layout/hProcess4"/>
    <dgm:cxn modelId="{36D73CE1-AA10-4815-9C2A-2AD979CD0A4C}" type="presParOf" srcId="{009A3248-D909-449C-AC19-DAD14AA228E6}" destId="{119FD9B0-9AAB-4A4B-9DD7-9DFB095ED04B}" srcOrd="1" destOrd="0" presId="urn:microsoft.com/office/officeart/2005/8/layout/hProcess4"/>
    <dgm:cxn modelId="{5616AA6F-27C7-48BA-A8ED-F3C96B16EC78}" type="presParOf" srcId="{009A3248-D909-449C-AC19-DAD14AA228E6}" destId="{561F94A7-81FB-4C02-AFB0-5406556B354F}" srcOrd="2" destOrd="0" presId="urn:microsoft.com/office/officeart/2005/8/layout/hProcess4"/>
    <dgm:cxn modelId="{381FD585-2FAC-48C7-A6E8-34AEE2B3968F}" type="presParOf" srcId="{009A3248-D909-449C-AC19-DAD14AA228E6}" destId="{B33D6FC7-F182-472F-8166-C1E21C4BC825}" srcOrd="3" destOrd="0" presId="urn:microsoft.com/office/officeart/2005/8/layout/hProcess4"/>
    <dgm:cxn modelId="{E2F26538-1D89-492D-8832-291E57D6D8CA}" type="presParOf" srcId="{009A3248-D909-449C-AC19-DAD14AA228E6}" destId="{94343CCE-69B7-4954-B42C-108E8CDBDE6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FA539-7D7B-4442-85A8-ECDFF55BBB4A}">
      <dsp:nvSpPr>
        <dsp:cNvPr id="0" name=""/>
        <dsp:cNvSpPr/>
      </dsp:nvSpPr>
      <dsp:spPr>
        <a:xfrm>
          <a:off x="0" y="100005"/>
          <a:ext cx="11102823" cy="5516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spc="-20" dirty="0">
              <a:solidFill>
                <a:srgbClr val="921727"/>
              </a:solidFill>
              <a:latin typeface="Calibri"/>
              <a:cs typeface="Calibri"/>
            </a:rPr>
            <a:t>Системно-</a:t>
          </a:r>
          <a:r>
            <a:rPr lang="ru-RU" sz="2300" kern="1200" spc="-10" dirty="0">
              <a:solidFill>
                <a:srgbClr val="921727"/>
              </a:solidFill>
              <a:latin typeface="Calibri"/>
              <a:cs typeface="Calibri"/>
            </a:rPr>
            <a:t>деятельностный</a:t>
          </a:r>
          <a:r>
            <a:rPr lang="ru-RU" sz="2300" kern="1200" spc="-60" dirty="0">
              <a:solidFill>
                <a:srgbClr val="921727"/>
              </a:solidFill>
              <a:latin typeface="Calibri"/>
              <a:cs typeface="Calibri"/>
            </a:rPr>
            <a:t> </a:t>
          </a:r>
          <a:r>
            <a:rPr lang="ru-RU" sz="2300" kern="1200" spc="-20" dirty="0">
              <a:solidFill>
                <a:srgbClr val="921727"/>
              </a:solidFill>
              <a:latin typeface="Calibri"/>
              <a:cs typeface="Calibri"/>
            </a:rPr>
            <a:t>подход</a:t>
          </a:r>
          <a:endParaRPr lang="ru-RU" sz="2300" kern="1200" dirty="0"/>
        </a:p>
      </dsp:txBody>
      <dsp:txXfrm>
        <a:off x="26930" y="126935"/>
        <a:ext cx="11048963" cy="497795"/>
      </dsp:txXfrm>
    </dsp:sp>
    <dsp:sp modelId="{3E629FBD-BC49-4C88-825D-02D99CA934E2}">
      <dsp:nvSpPr>
        <dsp:cNvPr id="0" name=""/>
        <dsp:cNvSpPr/>
      </dsp:nvSpPr>
      <dsp:spPr>
        <a:xfrm>
          <a:off x="0" y="651660"/>
          <a:ext cx="11102823" cy="571320"/>
        </a:xfrm>
        <a:prstGeom prst="rect">
          <a:avLst/>
        </a:prstGeom>
        <a:noFill/>
        <a:ln w="28575">
          <a:solidFill>
            <a:schemeClr val="accent4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515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latin typeface="Calibri"/>
              <a:cs typeface="Calibri"/>
            </a:rPr>
            <a:t>новые</a:t>
          </a:r>
          <a:r>
            <a:rPr lang="ru-RU" sz="1800" kern="1200" spc="-55" dirty="0">
              <a:latin typeface="Calibri"/>
              <a:cs typeface="Calibri"/>
            </a:rPr>
            <a:t> </a:t>
          </a:r>
          <a:r>
            <a:rPr lang="ru-RU" sz="1800" kern="1200" dirty="0">
              <a:latin typeface="Calibri"/>
              <a:cs typeface="Calibri"/>
            </a:rPr>
            <a:t>знания</a:t>
          </a:r>
          <a:r>
            <a:rPr lang="ru-RU" sz="1800" kern="1200" spc="-85" dirty="0">
              <a:latin typeface="Calibri"/>
              <a:cs typeface="Calibri"/>
            </a:rPr>
            <a:t> </a:t>
          </a:r>
          <a:r>
            <a:rPr lang="ru-RU" sz="1800" kern="1200" dirty="0">
              <a:latin typeface="Calibri"/>
              <a:cs typeface="Calibri"/>
            </a:rPr>
            <a:t>не</a:t>
          </a:r>
          <a:r>
            <a:rPr lang="ru-RU" sz="1800" kern="1200" spc="-60" dirty="0">
              <a:latin typeface="Calibri"/>
              <a:cs typeface="Calibri"/>
            </a:rPr>
            <a:t> </a:t>
          </a:r>
          <a:r>
            <a:rPr lang="ru-RU" sz="1800" kern="1200" dirty="0">
              <a:latin typeface="Calibri"/>
              <a:cs typeface="Calibri"/>
            </a:rPr>
            <a:t>даются</a:t>
          </a:r>
          <a:r>
            <a:rPr lang="ru-RU" sz="1800" kern="1200" spc="-15" dirty="0">
              <a:latin typeface="Calibri"/>
              <a:cs typeface="Calibri"/>
            </a:rPr>
            <a:t> </a:t>
          </a:r>
          <a:r>
            <a:rPr lang="ru-RU" sz="1800" kern="1200" dirty="0">
              <a:latin typeface="Calibri"/>
              <a:cs typeface="Calibri"/>
            </a:rPr>
            <a:t>в</a:t>
          </a:r>
          <a:r>
            <a:rPr lang="ru-RU" sz="1800" kern="1200" spc="-90" dirty="0">
              <a:latin typeface="Calibri"/>
              <a:cs typeface="Calibri"/>
            </a:rPr>
            <a:t> </a:t>
          </a:r>
          <a:r>
            <a:rPr lang="ru-RU" sz="1800" kern="1200" dirty="0">
              <a:latin typeface="Calibri"/>
              <a:cs typeface="Calibri"/>
            </a:rPr>
            <a:t>готовом</a:t>
          </a:r>
          <a:r>
            <a:rPr lang="ru-RU" sz="1800" kern="1200" spc="-45" dirty="0">
              <a:latin typeface="Calibri"/>
              <a:cs typeface="Calibri"/>
            </a:rPr>
            <a:t> </a:t>
          </a:r>
          <a:r>
            <a:rPr lang="ru-RU" sz="1800" kern="1200" dirty="0">
              <a:latin typeface="Calibri"/>
              <a:cs typeface="Calibri"/>
            </a:rPr>
            <a:t>виде,</a:t>
          </a:r>
          <a:r>
            <a:rPr lang="ru-RU" sz="1800" kern="1200" spc="-5" dirty="0">
              <a:latin typeface="Calibri"/>
              <a:cs typeface="Calibri"/>
            </a:rPr>
            <a:t> </a:t>
          </a:r>
          <a:r>
            <a:rPr lang="ru-RU" sz="1800" kern="1200" spc="-10" dirty="0">
              <a:latin typeface="Calibri"/>
              <a:cs typeface="Calibri"/>
            </a:rPr>
            <a:t>обучающиеся </a:t>
          </a:r>
          <a:r>
            <a:rPr lang="ru-RU" sz="1800" kern="1200" dirty="0">
              <a:latin typeface="Calibri"/>
              <a:cs typeface="Calibri"/>
            </a:rPr>
            <a:t>«открывают»</a:t>
          </a:r>
          <a:r>
            <a:rPr lang="ru-RU" sz="1800" kern="1200" spc="-20" dirty="0">
              <a:latin typeface="Calibri"/>
              <a:cs typeface="Calibri"/>
            </a:rPr>
            <a:t> </a:t>
          </a:r>
          <a:r>
            <a:rPr lang="ru-RU" sz="1800" kern="1200" dirty="0">
              <a:latin typeface="Calibri"/>
              <a:cs typeface="Calibri"/>
            </a:rPr>
            <a:t>их</a:t>
          </a:r>
          <a:r>
            <a:rPr lang="ru-RU" sz="1800" kern="1200" spc="-60" dirty="0">
              <a:latin typeface="Calibri"/>
              <a:cs typeface="Calibri"/>
            </a:rPr>
            <a:t> </a:t>
          </a:r>
          <a:r>
            <a:rPr lang="ru-RU" sz="1800" kern="1200" dirty="0">
              <a:latin typeface="Calibri"/>
              <a:cs typeface="Calibri"/>
            </a:rPr>
            <a:t>сами</a:t>
          </a:r>
          <a:r>
            <a:rPr lang="ru-RU" sz="1800" kern="1200" spc="-60" dirty="0">
              <a:latin typeface="Calibri"/>
              <a:cs typeface="Calibri"/>
            </a:rPr>
            <a:t> </a:t>
          </a:r>
          <a:r>
            <a:rPr lang="ru-RU" sz="1800" kern="1200" dirty="0">
              <a:latin typeface="Calibri"/>
              <a:cs typeface="Calibri"/>
            </a:rPr>
            <a:t>в</a:t>
          </a:r>
          <a:r>
            <a:rPr lang="ru-RU" sz="1800" kern="1200" spc="-5" dirty="0">
              <a:latin typeface="Calibri"/>
              <a:cs typeface="Calibri"/>
            </a:rPr>
            <a:t> </a:t>
          </a:r>
          <a:r>
            <a:rPr lang="ru-RU" sz="1800" kern="1200" spc="-10" dirty="0">
              <a:latin typeface="Calibri"/>
              <a:cs typeface="Calibri"/>
            </a:rPr>
            <a:t>процессе</a:t>
          </a:r>
          <a:r>
            <a:rPr lang="ru-RU" sz="1800" kern="1200" spc="-50" dirty="0">
              <a:latin typeface="Calibri"/>
              <a:cs typeface="Calibri"/>
            </a:rPr>
            <a:t> </a:t>
          </a:r>
          <a:r>
            <a:rPr lang="ru-RU" sz="1800" kern="1200" spc="-10" dirty="0">
              <a:latin typeface="Calibri"/>
              <a:cs typeface="Calibri"/>
            </a:rPr>
            <a:t>самостоятельной</a:t>
          </a:r>
          <a:r>
            <a:rPr lang="ru-RU" sz="1800" kern="1200" spc="-60" dirty="0">
              <a:latin typeface="Calibri"/>
              <a:cs typeface="Calibri"/>
            </a:rPr>
            <a:t> </a:t>
          </a:r>
          <a:r>
            <a:rPr lang="ru-RU" sz="1800" kern="1200" spc="-20" dirty="0">
              <a:latin typeface="Calibri"/>
              <a:cs typeface="Calibri"/>
            </a:rPr>
            <a:t>исследовательской</a:t>
          </a:r>
          <a:r>
            <a:rPr lang="ru-RU" sz="1800" kern="1200" spc="15" dirty="0">
              <a:latin typeface="Calibri"/>
              <a:cs typeface="Calibri"/>
            </a:rPr>
            <a:t> </a:t>
          </a:r>
          <a:r>
            <a:rPr lang="ru-RU" sz="1800" kern="1200" spc="-10" dirty="0">
              <a:latin typeface="Calibri"/>
              <a:cs typeface="Calibri"/>
            </a:rPr>
            <a:t>деятельности</a:t>
          </a:r>
          <a:endParaRPr lang="ru-RU" sz="1800" kern="1200" dirty="0"/>
        </a:p>
      </dsp:txBody>
      <dsp:txXfrm>
        <a:off x="0" y="651660"/>
        <a:ext cx="11102823" cy="571320"/>
      </dsp:txXfrm>
    </dsp:sp>
    <dsp:sp modelId="{2D4D5B21-817C-4981-AC9C-7AAB23A31064}">
      <dsp:nvSpPr>
        <dsp:cNvPr id="0" name=""/>
        <dsp:cNvSpPr/>
      </dsp:nvSpPr>
      <dsp:spPr>
        <a:xfrm>
          <a:off x="0" y="1222980"/>
          <a:ext cx="11102823" cy="5516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solidFill>
                <a:srgbClr val="921727"/>
              </a:solidFill>
              <a:latin typeface="Calibri"/>
              <a:cs typeface="Calibri"/>
            </a:rPr>
            <a:t>Основная</a:t>
          </a:r>
          <a:r>
            <a:rPr lang="ru-RU" sz="2300" kern="1200" spc="-30" dirty="0">
              <a:solidFill>
                <a:srgbClr val="921727"/>
              </a:solidFill>
              <a:latin typeface="Calibri"/>
              <a:cs typeface="Calibri"/>
            </a:rPr>
            <a:t> </a:t>
          </a:r>
          <a:r>
            <a:rPr lang="ru-RU" sz="2300" kern="1200" dirty="0">
              <a:solidFill>
                <a:srgbClr val="921727"/>
              </a:solidFill>
              <a:latin typeface="Calibri"/>
              <a:cs typeface="Calibri"/>
            </a:rPr>
            <a:t>задача</a:t>
          </a:r>
          <a:r>
            <a:rPr lang="ru-RU" sz="2300" kern="1200" spc="-25" dirty="0">
              <a:solidFill>
                <a:srgbClr val="921727"/>
              </a:solidFill>
              <a:latin typeface="Calibri"/>
              <a:cs typeface="Calibri"/>
            </a:rPr>
            <a:t> </a:t>
          </a:r>
          <a:r>
            <a:rPr lang="ru-RU" sz="2300" kern="1200" spc="-10" dirty="0">
              <a:solidFill>
                <a:srgbClr val="921727"/>
              </a:solidFill>
              <a:latin typeface="Calibri"/>
              <a:cs typeface="Calibri"/>
            </a:rPr>
            <a:t>педагога</a:t>
          </a:r>
          <a:endParaRPr lang="ru-RU" sz="2300" kern="1200" dirty="0">
            <a:latin typeface="Calibri"/>
            <a:cs typeface="Calibri"/>
          </a:endParaRPr>
        </a:p>
      </dsp:txBody>
      <dsp:txXfrm>
        <a:off x="26930" y="1249910"/>
        <a:ext cx="11048963" cy="497795"/>
      </dsp:txXfrm>
    </dsp:sp>
    <dsp:sp modelId="{62577954-58F1-444F-B49E-FC43DC04334B}">
      <dsp:nvSpPr>
        <dsp:cNvPr id="0" name=""/>
        <dsp:cNvSpPr/>
      </dsp:nvSpPr>
      <dsp:spPr>
        <a:xfrm>
          <a:off x="0" y="1774635"/>
          <a:ext cx="11102823" cy="833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515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spc="-10" dirty="0">
              <a:latin typeface="Calibri"/>
              <a:cs typeface="Calibri"/>
            </a:rPr>
            <a:t>организация</a:t>
          </a:r>
          <a:r>
            <a:rPr lang="ru-RU" sz="1800" kern="1200" spc="-85" dirty="0">
              <a:latin typeface="Calibri"/>
              <a:cs typeface="Calibri"/>
            </a:rPr>
            <a:t> </a:t>
          </a:r>
          <a:r>
            <a:rPr lang="ru-RU" sz="1800" kern="1200" dirty="0">
              <a:latin typeface="Calibri"/>
              <a:cs typeface="Calibri"/>
            </a:rPr>
            <a:t>учебной</a:t>
          </a:r>
          <a:r>
            <a:rPr lang="ru-RU" sz="1800" kern="1200" spc="-70" dirty="0">
              <a:latin typeface="Calibri"/>
              <a:cs typeface="Calibri"/>
            </a:rPr>
            <a:t> </a:t>
          </a:r>
          <a:r>
            <a:rPr lang="ru-RU" sz="1800" kern="1200" spc="-10" dirty="0">
              <a:latin typeface="Calibri"/>
              <a:cs typeface="Calibri"/>
            </a:rPr>
            <a:t>деятельности, позволяющей формировать</a:t>
          </a:r>
          <a:r>
            <a:rPr lang="ru-RU" sz="1800" kern="1200" spc="-80" dirty="0">
              <a:latin typeface="Calibri"/>
              <a:cs typeface="Calibri"/>
            </a:rPr>
            <a:t> </a:t>
          </a:r>
          <a:r>
            <a:rPr lang="ru-RU" sz="1800" kern="1200" dirty="0">
              <a:latin typeface="Calibri"/>
              <a:cs typeface="Calibri"/>
            </a:rPr>
            <a:t>у</a:t>
          </a:r>
          <a:r>
            <a:rPr lang="ru-RU" sz="1800" kern="1200" spc="-45" dirty="0">
              <a:latin typeface="Calibri"/>
              <a:cs typeface="Calibri"/>
            </a:rPr>
            <a:t> </a:t>
          </a:r>
          <a:r>
            <a:rPr lang="ru-RU" sz="1800" kern="1200" dirty="0">
              <a:latin typeface="Calibri"/>
              <a:cs typeface="Calibri"/>
            </a:rPr>
            <a:t>учащихся</a:t>
          </a:r>
          <a:r>
            <a:rPr lang="ru-RU" sz="1800" kern="1200" spc="-20" dirty="0">
              <a:latin typeface="Calibri"/>
              <a:cs typeface="Calibri"/>
            </a:rPr>
            <a:t> </a:t>
          </a:r>
          <a:r>
            <a:rPr lang="ru-RU" sz="1800" kern="1200" dirty="0">
              <a:latin typeface="Calibri"/>
              <a:cs typeface="Calibri"/>
            </a:rPr>
            <a:t>потребности</a:t>
          </a:r>
          <a:r>
            <a:rPr lang="ru-RU" sz="1800" kern="1200" spc="-70" dirty="0">
              <a:latin typeface="Calibri"/>
              <a:cs typeface="Calibri"/>
            </a:rPr>
            <a:t> </a:t>
          </a:r>
          <a:r>
            <a:rPr lang="ru-RU" sz="1800" kern="1200" dirty="0">
              <a:latin typeface="Calibri"/>
              <a:cs typeface="Calibri"/>
            </a:rPr>
            <a:t>и</a:t>
          </a:r>
          <a:r>
            <a:rPr lang="ru-RU" sz="1800" kern="1200" spc="-75" dirty="0">
              <a:latin typeface="Calibri"/>
              <a:cs typeface="Calibri"/>
            </a:rPr>
            <a:t> </a:t>
          </a:r>
          <a:r>
            <a:rPr lang="ru-RU" sz="1800" kern="1200" dirty="0">
              <a:latin typeface="Calibri"/>
              <a:cs typeface="Calibri"/>
            </a:rPr>
            <a:t>способности</a:t>
          </a:r>
          <a:r>
            <a:rPr lang="ru-RU" sz="1800" kern="1200" spc="-70" dirty="0">
              <a:latin typeface="Calibri"/>
              <a:cs typeface="Calibri"/>
            </a:rPr>
            <a:t> </a:t>
          </a:r>
          <a:r>
            <a:rPr lang="ru-RU" sz="1800" kern="1200" dirty="0">
              <a:latin typeface="Calibri"/>
              <a:cs typeface="Calibri"/>
            </a:rPr>
            <a:t>в</a:t>
          </a:r>
          <a:r>
            <a:rPr lang="ru-RU" sz="1800" kern="1200" spc="-20" dirty="0">
              <a:latin typeface="Calibri"/>
              <a:cs typeface="Calibri"/>
            </a:rPr>
            <a:t> </a:t>
          </a:r>
          <a:r>
            <a:rPr lang="ru-RU" sz="1800" kern="1200" spc="-10" dirty="0">
              <a:latin typeface="Calibri"/>
              <a:cs typeface="Calibri"/>
            </a:rPr>
            <a:t>осуществлении</a:t>
          </a:r>
          <a:r>
            <a:rPr lang="ru-RU" sz="1800" kern="1200" dirty="0">
              <a:latin typeface="Calibri"/>
              <a:cs typeface="Calibri"/>
            </a:rPr>
            <a:t> </a:t>
          </a:r>
          <a:r>
            <a:rPr lang="ru-RU" sz="1800" kern="1200" spc="-10" dirty="0">
              <a:latin typeface="Calibri"/>
              <a:cs typeface="Calibri"/>
            </a:rPr>
            <a:t>творческого </a:t>
          </a:r>
          <a:r>
            <a:rPr lang="ru-RU" sz="1800" kern="1200" dirty="0">
              <a:latin typeface="Calibri"/>
              <a:cs typeface="Calibri"/>
            </a:rPr>
            <a:t>преобразования</a:t>
          </a:r>
          <a:r>
            <a:rPr lang="ru-RU" sz="1800" kern="1200" spc="-55" dirty="0">
              <a:latin typeface="Calibri"/>
              <a:cs typeface="Calibri"/>
            </a:rPr>
            <a:t> </a:t>
          </a:r>
          <a:r>
            <a:rPr lang="ru-RU" sz="1800" kern="1200" spc="-10" dirty="0">
              <a:latin typeface="Calibri"/>
              <a:cs typeface="Calibri"/>
            </a:rPr>
            <a:t>учебного</a:t>
          </a:r>
          <a:r>
            <a:rPr lang="ru-RU" sz="1800" kern="1200" spc="-75" dirty="0">
              <a:latin typeface="Calibri"/>
              <a:cs typeface="Calibri"/>
            </a:rPr>
            <a:t> </a:t>
          </a:r>
          <a:r>
            <a:rPr lang="ru-RU" sz="1800" kern="1200" dirty="0">
              <a:latin typeface="Calibri"/>
              <a:cs typeface="Calibri"/>
            </a:rPr>
            <a:t>материала</a:t>
          </a:r>
          <a:r>
            <a:rPr lang="ru-RU" sz="1800" kern="1200" spc="-50" dirty="0">
              <a:latin typeface="Calibri"/>
              <a:cs typeface="Calibri"/>
            </a:rPr>
            <a:t> </a:t>
          </a:r>
          <a:r>
            <a:rPr lang="ru-RU" sz="1800" kern="1200" dirty="0">
              <a:latin typeface="Calibri"/>
              <a:cs typeface="Calibri"/>
            </a:rPr>
            <a:t>с</a:t>
          </a:r>
          <a:r>
            <a:rPr lang="ru-RU" sz="1800" kern="1200" spc="-90" dirty="0">
              <a:latin typeface="Calibri"/>
              <a:cs typeface="Calibri"/>
            </a:rPr>
            <a:t> </a:t>
          </a:r>
          <a:r>
            <a:rPr lang="ru-RU" sz="1800" kern="1200" spc="-10" dirty="0">
              <a:latin typeface="Calibri"/>
              <a:cs typeface="Calibri"/>
            </a:rPr>
            <a:t>целью</a:t>
          </a:r>
          <a:r>
            <a:rPr lang="ru-RU" sz="1800" kern="1200" spc="-90" dirty="0">
              <a:latin typeface="Calibri"/>
              <a:cs typeface="Calibri"/>
            </a:rPr>
            <a:t> </a:t>
          </a:r>
          <a:r>
            <a:rPr lang="ru-RU" sz="1800" kern="1200" dirty="0">
              <a:latin typeface="Calibri"/>
              <a:cs typeface="Calibri"/>
            </a:rPr>
            <a:t>овладения</a:t>
          </a:r>
          <a:r>
            <a:rPr lang="ru-RU" sz="1800" kern="1200" spc="-55" dirty="0">
              <a:latin typeface="Calibri"/>
              <a:cs typeface="Calibri"/>
            </a:rPr>
            <a:t> </a:t>
          </a:r>
          <a:r>
            <a:rPr lang="ru-RU" sz="1800" kern="1200" dirty="0">
              <a:latin typeface="Calibri"/>
              <a:cs typeface="Calibri"/>
            </a:rPr>
            <a:t>новыми</a:t>
          </a:r>
          <a:r>
            <a:rPr lang="ru-RU" sz="1800" kern="1200" spc="-95" dirty="0">
              <a:latin typeface="Calibri"/>
              <a:cs typeface="Calibri"/>
            </a:rPr>
            <a:t> </a:t>
          </a:r>
          <a:r>
            <a:rPr lang="ru-RU" sz="1800" kern="1200" dirty="0">
              <a:latin typeface="Calibri"/>
              <a:cs typeface="Calibri"/>
            </a:rPr>
            <a:t>знаниями</a:t>
          </a:r>
          <a:r>
            <a:rPr lang="ru-RU" sz="1800" kern="1200" spc="-100" dirty="0">
              <a:latin typeface="Calibri"/>
              <a:cs typeface="Calibri"/>
            </a:rPr>
            <a:t> </a:t>
          </a:r>
          <a:r>
            <a:rPr lang="ru-RU" sz="1800" kern="1200" dirty="0">
              <a:latin typeface="Calibri"/>
              <a:cs typeface="Calibri"/>
            </a:rPr>
            <a:t>в</a:t>
          </a:r>
          <a:r>
            <a:rPr lang="ru-RU" sz="1800" kern="1200" spc="-50" dirty="0">
              <a:latin typeface="Calibri"/>
              <a:cs typeface="Calibri"/>
            </a:rPr>
            <a:t> </a:t>
          </a:r>
          <a:r>
            <a:rPr lang="ru-RU" sz="1800" kern="1200" spc="-10" dirty="0">
              <a:latin typeface="Calibri"/>
              <a:cs typeface="Calibri"/>
            </a:rPr>
            <a:t>результате собственного</a:t>
          </a:r>
          <a:r>
            <a:rPr lang="ru-RU" sz="1800" kern="1200" spc="-15" dirty="0">
              <a:latin typeface="Calibri"/>
              <a:cs typeface="Calibri"/>
            </a:rPr>
            <a:t> </a:t>
          </a:r>
          <a:r>
            <a:rPr lang="ru-RU" sz="1800" kern="1200" spc="-10" dirty="0">
              <a:latin typeface="Calibri"/>
              <a:cs typeface="Calibri"/>
            </a:rPr>
            <a:t>поиска</a:t>
          </a:r>
          <a:endParaRPr lang="ru-RU" sz="1800" kern="1200" dirty="0">
            <a:latin typeface="Calibri"/>
            <a:cs typeface="Calibri"/>
          </a:endParaRPr>
        </a:p>
      </dsp:txBody>
      <dsp:txXfrm>
        <a:off x="0" y="1774635"/>
        <a:ext cx="11102823" cy="833175"/>
      </dsp:txXfrm>
    </dsp:sp>
    <dsp:sp modelId="{9B75BD15-7108-4E24-A917-8AF5C0B55F2C}">
      <dsp:nvSpPr>
        <dsp:cNvPr id="0" name=""/>
        <dsp:cNvSpPr/>
      </dsp:nvSpPr>
      <dsp:spPr>
        <a:xfrm>
          <a:off x="0" y="2607810"/>
          <a:ext cx="11102823" cy="5516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solidFill>
                <a:srgbClr val="921727"/>
              </a:solidFill>
              <a:latin typeface="Calibri"/>
              <a:cs typeface="Calibri"/>
            </a:rPr>
            <a:t>Ключевой</a:t>
          </a:r>
          <a:r>
            <a:rPr lang="ru-RU" sz="2300" kern="1200" spc="-80" dirty="0">
              <a:solidFill>
                <a:srgbClr val="921727"/>
              </a:solidFill>
              <a:latin typeface="Calibri"/>
              <a:cs typeface="Calibri"/>
            </a:rPr>
            <a:t> </a:t>
          </a:r>
          <a:r>
            <a:rPr lang="ru-RU" sz="2300" kern="1200" spc="-10" dirty="0">
              <a:solidFill>
                <a:srgbClr val="921727"/>
              </a:solidFill>
              <a:latin typeface="Calibri"/>
              <a:cs typeface="Calibri"/>
            </a:rPr>
            <a:t>технологический</a:t>
          </a:r>
          <a:r>
            <a:rPr lang="ru-RU" sz="2300" kern="1200" spc="-80" dirty="0">
              <a:solidFill>
                <a:srgbClr val="921727"/>
              </a:solidFill>
              <a:latin typeface="Calibri"/>
              <a:cs typeface="Calibri"/>
            </a:rPr>
            <a:t> </a:t>
          </a:r>
          <a:r>
            <a:rPr lang="ru-RU" sz="2300" kern="1200" dirty="0">
              <a:solidFill>
                <a:srgbClr val="921727"/>
              </a:solidFill>
              <a:latin typeface="Calibri"/>
              <a:cs typeface="Calibri"/>
            </a:rPr>
            <a:t>элемент </a:t>
          </a:r>
          <a:r>
            <a:rPr lang="ru-RU" sz="2300" kern="1200" spc="-20" dirty="0">
              <a:latin typeface="Calibri"/>
              <a:cs typeface="Calibri"/>
            </a:rPr>
            <a:t>системно-</a:t>
          </a:r>
          <a:r>
            <a:rPr lang="ru-RU" sz="2300" kern="1200" spc="-10" dirty="0">
              <a:latin typeface="Calibri"/>
              <a:cs typeface="Calibri"/>
            </a:rPr>
            <a:t>деятельностного</a:t>
          </a:r>
          <a:r>
            <a:rPr lang="ru-RU" sz="2300" kern="1200" spc="-55" dirty="0">
              <a:latin typeface="Calibri"/>
              <a:cs typeface="Calibri"/>
            </a:rPr>
            <a:t> </a:t>
          </a:r>
          <a:r>
            <a:rPr lang="ru-RU" sz="2300" kern="1200" spc="-25" dirty="0">
              <a:latin typeface="Calibri"/>
              <a:cs typeface="Calibri"/>
            </a:rPr>
            <a:t>подхода</a:t>
          </a:r>
          <a:endParaRPr lang="ru-RU" sz="2300" kern="1200" dirty="0">
            <a:latin typeface="Calibri"/>
            <a:cs typeface="Calibri"/>
          </a:endParaRPr>
        </a:p>
      </dsp:txBody>
      <dsp:txXfrm>
        <a:off x="26930" y="2634740"/>
        <a:ext cx="11048963" cy="497795"/>
      </dsp:txXfrm>
    </dsp:sp>
    <dsp:sp modelId="{C036D8A0-81E9-476D-8C4C-CF6E36AFD008}">
      <dsp:nvSpPr>
        <dsp:cNvPr id="0" name=""/>
        <dsp:cNvSpPr/>
      </dsp:nvSpPr>
      <dsp:spPr>
        <a:xfrm>
          <a:off x="0" y="3159465"/>
          <a:ext cx="11102823" cy="833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515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spc="-10" dirty="0">
              <a:latin typeface="Calibri"/>
              <a:cs typeface="Calibri"/>
            </a:rPr>
            <a:t>ситуация </a:t>
          </a:r>
          <a:r>
            <a:rPr lang="ru-RU" sz="1800" kern="1200" dirty="0">
              <a:latin typeface="Calibri"/>
              <a:cs typeface="Calibri"/>
            </a:rPr>
            <a:t>актуального</a:t>
          </a:r>
          <a:r>
            <a:rPr lang="ru-RU" sz="1800" kern="1200" spc="-95" dirty="0">
              <a:latin typeface="Calibri"/>
              <a:cs typeface="Calibri"/>
            </a:rPr>
            <a:t> </a:t>
          </a:r>
          <a:r>
            <a:rPr lang="ru-RU" sz="1800" kern="1200" spc="-10" dirty="0">
              <a:latin typeface="Calibri"/>
              <a:cs typeface="Calibri"/>
            </a:rPr>
            <a:t>активизирующего</a:t>
          </a:r>
          <a:r>
            <a:rPr lang="ru-RU" sz="1800" kern="1200" spc="-90" dirty="0">
              <a:latin typeface="Calibri"/>
              <a:cs typeface="Calibri"/>
            </a:rPr>
            <a:t> </a:t>
          </a:r>
          <a:r>
            <a:rPr lang="ru-RU" sz="1800" kern="1200" spc="-10" dirty="0">
              <a:latin typeface="Calibri"/>
              <a:cs typeface="Calibri"/>
            </a:rPr>
            <a:t>затруднения,</a:t>
          </a:r>
          <a:r>
            <a:rPr lang="ru-RU" sz="1800" kern="1200" spc="-55" dirty="0">
              <a:latin typeface="Calibri"/>
              <a:cs typeface="Calibri"/>
            </a:rPr>
            <a:t> </a:t>
          </a:r>
          <a:r>
            <a:rPr lang="ru-RU" sz="1800" kern="1200" dirty="0">
              <a:latin typeface="Calibri"/>
              <a:cs typeface="Calibri"/>
            </a:rPr>
            <a:t>организованная</a:t>
          </a:r>
          <a:r>
            <a:rPr lang="ru-RU" sz="1800" kern="1200" spc="-60" dirty="0">
              <a:latin typeface="Calibri"/>
              <a:cs typeface="Calibri"/>
            </a:rPr>
            <a:t> </a:t>
          </a:r>
          <a:r>
            <a:rPr lang="ru-RU" sz="1800" kern="1200" spc="-10" dirty="0">
              <a:latin typeface="Calibri"/>
              <a:cs typeface="Calibri"/>
            </a:rPr>
            <a:t>деятельность</a:t>
          </a:r>
          <a:r>
            <a:rPr lang="ru-RU" sz="1800" kern="1200" spc="-55" dirty="0">
              <a:latin typeface="Calibri"/>
              <a:cs typeface="Calibri"/>
            </a:rPr>
            <a:t> </a:t>
          </a:r>
          <a:r>
            <a:rPr lang="ru-RU" sz="1800" kern="1200" spc="-25" dirty="0">
              <a:latin typeface="Calibri"/>
              <a:cs typeface="Calibri"/>
            </a:rPr>
            <a:t>по </a:t>
          </a:r>
          <a:r>
            <a:rPr lang="ru-RU" sz="1800" kern="1200" dirty="0">
              <a:latin typeface="Calibri"/>
              <a:cs typeface="Calibri"/>
            </a:rPr>
            <a:t>выдвижению</a:t>
          </a:r>
          <a:r>
            <a:rPr lang="ru-RU" sz="1800" kern="1200" spc="-105" dirty="0">
              <a:latin typeface="Calibri"/>
              <a:cs typeface="Calibri"/>
            </a:rPr>
            <a:t> </a:t>
          </a:r>
          <a:r>
            <a:rPr lang="ru-RU" sz="1800" kern="1200" dirty="0">
              <a:latin typeface="Calibri"/>
              <a:cs typeface="Calibri"/>
            </a:rPr>
            <a:t>идей,</a:t>
          </a:r>
          <a:r>
            <a:rPr lang="ru-RU" sz="1800" kern="1200" spc="-55" dirty="0">
              <a:latin typeface="Calibri"/>
              <a:cs typeface="Calibri"/>
            </a:rPr>
            <a:t> </a:t>
          </a:r>
          <a:r>
            <a:rPr lang="ru-RU" sz="1800" kern="1200" dirty="0">
              <a:latin typeface="Calibri"/>
              <a:cs typeface="Calibri"/>
            </a:rPr>
            <a:t>гипотез,</a:t>
          </a:r>
          <a:r>
            <a:rPr lang="ru-RU" sz="1800" kern="1200" spc="-50" dirty="0">
              <a:latin typeface="Calibri"/>
              <a:cs typeface="Calibri"/>
            </a:rPr>
            <a:t> </a:t>
          </a:r>
          <a:r>
            <a:rPr lang="ru-RU" sz="1800" kern="1200" dirty="0">
              <a:latin typeface="Calibri"/>
              <a:cs typeface="Calibri"/>
            </a:rPr>
            <a:t>версий,</a:t>
          </a:r>
          <a:r>
            <a:rPr lang="ru-RU" sz="1800" kern="1200" spc="-50" dirty="0">
              <a:latin typeface="Calibri"/>
              <a:cs typeface="Calibri"/>
            </a:rPr>
            <a:t> </a:t>
          </a:r>
          <a:r>
            <a:rPr lang="ru-RU" sz="1800" kern="1200" spc="-10" dirty="0">
              <a:latin typeface="Calibri"/>
              <a:cs typeface="Calibri"/>
            </a:rPr>
            <a:t>целью</a:t>
          </a:r>
          <a:r>
            <a:rPr lang="ru-RU" sz="1800" kern="1200" spc="-100" dirty="0">
              <a:latin typeface="Calibri"/>
              <a:cs typeface="Calibri"/>
            </a:rPr>
            <a:t> </a:t>
          </a:r>
          <a:r>
            <a:rPr lang="ru-RU" sz="1800" kern="1200" spc="-10" dirty="0">
              <a:latin typeface="Calibri"/>
              <a:cs typeface="Calibri"/>
            </a:rPr>
            <a:t>которой</a:t>
          </a:r>
          <a:r>
            <a:rPr lang="ru-RU" sz="1800" kern="1200" spc="-105" dirty="0">
              <a:latin typeface="Calibri"/>
              <a:cs typeface="Calibri"/>
            </a:rPr>
            <a:t> </a:t>
          </a:r>
          <a:r>
            <a:rPr lang="ru-RU" sz="1800" kern="1200" dirty="0">
              <a:latin typeface="Calibri"/>
              <a:cs typeface="Calibri"/>
            </a:rPr>
            <a:t>является</a:t>
          </a:r>
          <a:r>
            <a:rPr lang="ru-RU" sz="1800" kern="1200" spc="-60" dirty="0">
              <a:latin typeface="Calibri"/>
              <a:cs typeface="Calibri"/>
            </a:rPr>
            <a:t> </a:t>
          </a:r>
          <a:r>
            <a:rPr lang="ru-RU" sz="1800" kern="1200" spc="-10" dirty="0">
              <a:latin typeface="Calibri"/>
              <a:cs typeface="Calibri"/>
            </a:rPr>
            <a:t>получение</a:t>
          </a:r>
          <a:r>
            <a:rPr lang="ru-RU" sz="1800" kern="1200" spc="-100" dirty="0">
              <a:latin typeface="Calibri"/>
              <a:cs typeface="Calibri"/>
            </a:rPr>
            <a:t> </a:t>
          </a:r>
          <a:r>
            <a:rPr lang="ru-RU" sz="1800" kern="1200" spc="-10" dirty="0">
              <a:latin typeface="Calibri"/>
              <a:cs typeface="Calibri"/>
            </a:rPr>
            <a:t>личного образовательного</a:t>
          </a:r>
          <a:r>
            <a:rPr lang="ru-RU" sz="1800" kern="1200" spc="-75" dirty="0">
              <a:latin typeface="Calibri"/>
              <a:cs typeface="Calibri"/>
            </a:rPr>
            <a:t> </a:t>
          </a:r>
          <a:r>
            <a:rPr lang="ru-RU" sz="1800" kern="1200" spc="-20" dirty="0">
              <a:latin typeface="Calibri"/>
              <a:cs typeface="Calibri"/>
            </a:rPr>
            <a:t>результата,</a:t>
          </a:r>
          <a:r>
            <a:rPr lang="ru-RU" sz="1800" kern="1200" spc="-35" dirty="0">
              <a:latin typeface="Calibri"/>
              <a:cs typeface="Calibri"/>
            </a:rPr>
            <a:t> </a:t>
          </a:r>
          <a:r>
            <a:rPr lang="ru-RU" sz="1800" kern="1200" spc="-10" dirty="0">
              <a:latin typeface="Calibri"/>
              <a:cs typeface="Calibri"/>
            </a:rPr>
            <a:t>выраженного</a:t>
          </a:r>
          <a:r>
            <a:rPr lang="ru-RU" sz="1800" kern="1200" spc="-75" dirty="0">
              <a:latin typeface="Calibri"/>
              <a:cs typeface="Calibri"/>
            </a:rPr>
            <a:t> </a:t>
          </a:r>
          <a:r>
            <a:rPr lang="ru-RU" sz="1800" kern="1200" dirty="0">
              <a:latin typeface="Calibri"/>
              <a:cs typeface="Calibri"/>
            </a:rPr>
            <a:t>в</a:t>
          </a:r>
          <a:r>
            <a:rPr lang="ru-RU" sz="1800" kern="1200" spc="-45" dirty="0">
              <a:latin typeface="Calibri"/>
              <a:cs typeface="Calibri"/>
            </a:rPr>
            <a:t> </a:t>
          </a:r>
          <a:r>
            <a:rPr lang="ru-RU" sz="1800" kern="1200" spc="-10" dirty="0">
              <a:latin typeface="Calibri"/>
              <a:cs typeface="Calibri"/>
            </a:rPr>
            <a:t>продуктах</a:t>
          </a:r>
          <a:r>
            <a:rPr lang="ru-RU" sz="1800" kern="1200" spc="-35" dirty="0">
              <a:latin typeface="Calibri"/>
              <a:cs typeface="Calibri"/>
            </a:rPr>
            <a:t> </a:t>
          </a:r>
          <a:r>
            <a:rPr lang="ru-RU" sz="1800" kern="1200" spc="-10" dirty="0">
              <a:latin typeface="Calibri"/>
              <a:cs typeface="Calibri"/>
            </a:rPr>
            <a:t>деятельности</a:t>
          </a:r>
          <a:r>
            <a:rPr lang="ru-RU" sz="1800" kern="1200" spc="-30" dirty="0">
              <a:latin typeface="Calibri"/>
              <a:cs typeface="Calibri"/>
            </a:rPr>
            <a:t> </a:t>
          </a:r>
          <a:r>
            <a:rPr lang="ru-RU" sz="1800" kern="1200" spc="-10" dirty="0">
              <a:latin typeface="Calibri"/>
              <a:cs typeface="Calibri"/>
            </a:rPr>
            <a:t>(схемах,</a:t>
          </a:r>
          <a:r>
            <a:rPr lang="ru-RU" sz="1800" kern="1200" spc="-100" dirty="0">
              <a:latin typeface="Calibri"/>
              <a:cs typeface="Calibri"/>
            </a:rPr>
            <a:t> </a:t>
          </a:r>
          <a:r>
            <a:rPr lang="ru-RU" sz="1800" kern="1200" spc="-10" dirty="0">
              <a:latin typeface="Calibri"/>
              <a:cs typeface="Calibri"/>
            </a:rPr>
            <a:t>моделях, </a:t>
          </a:r>
          <a:r>
            <a:rPr lang="ru-RU" sz="1800" kern="1200" dirty="0">
              <a:latin typeface="Calibri"/>
              <a:cs typeface="Calibri"/>
            </a:rPr>
            <a:t>текстах,</a:t>
          </a:r>
          <a:r>
            <a:rPr lang="ru-RU" sz="1800" kern="1200" spc="-35" dirty="0">
              <a:latin typeface="Calibri"/>
              <a:cs typeface="Calibri"/>
            </a:rPr>
            <a:t> </a:t>
          </a:r>
          <a:r>
            <a:rPr lang="ru-RU" sz="1800" kern="1200" dirty="0">
              <a:latin typeface="Calibri"/>
              <a:cs typeface="Calibri"/>
            </a:rPr>
            <a:t>проектах</a:t>
          </a:r>
          <a:r>
            <a:rPr lang="ru-RU" sz="1800" kern="1200" spc="-95" dirty="0">
              <a:latin typeface="Calibri"/>
              <a:cs typeface="Calibri"/>
            </a:rPr>
            <a:t> </a:t>
          </a:r>
          <a:r>
            <a:rPr lang="ru-RU" sz="1800" kern="1200" dirty="0">
              <a:latin typeface="Calibri"/>
              <a:cs typeface="Calibri"/>
            </a:rPr>
            <a:t>и</a:t>
          </a:r>
          <a:r>
            <a:rPr lang="ru-RU" sz="1800" kern="1200" spc="-90" dirty="0">
              <a:latin typeface="Calibri"/>
              <a:cs typeface="Calibri"/>
            </a:rPr>
            <a:t> </a:t>
          </a:r>
          <a:r>
            <a:rPr lang="ru-RU" sz="1800" kern="1200" spc="-20" dirty="0">
              <a:latin typeface="Calibri"/>
              <a:cs typeface="Calibri"/>
            </a:rPr>
            <a:t>пр.)</a:t>
          </a:r>
          <a:endParaRPr lang="ru-RU" sz="1800" kern="1200" dirty="0">
            <a:latin typeface="Calibri"/>
            <a:cs typeface="Calibri"/>
          </a:endParaRPr>
        </a:p>
      </dsp:txBody>
      <dsp:txXfrm>
        <a:off x="0" y="3159465"/>
        <a:ext cx="11102823" cy="833175"/>
      </dsp:txXfrm>
    </dsp:sp>
    <dsp:sp modelId="{2FEA7309-6B5D-4A84-991A-35EC620EF613}">
      <dsp:nvSpPr>
        <dsp:cNvPr id="0" name=""/>
        <dsp:cNvSpPr/>
      </dsp:nvSpPr>
      <dsp:spPr>
        <a:xfrm>
          <a:off x="0" y="3992640"/>
          <a:ext cx="11102823" cy="5516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spc="-10" dirty="0">
              <a:solidFill>
                <a:srgbClr val="921727"/>
              </a:solidFill>
              <a:latin typeface="Calibri"/>
              <a:cs typeface="Calibri"/>
            </a:rPr>
            <a:t>Профессиональные</a:t>
          </a:r>
          <a:r>
            <a:rPr lang="ru-RU" sz="2300" kern="1200" spc="-30" dirty="0">
              <a:solidFill>
                <a:srgbClr val="921727"/>
              </a:solidFill>
              <a:latin typeface="Calibri"/>
              <a:cs typeface="Calibri"/>
            </a:rPr>
            <a:t> </a:t>
          </a:r>
          <a:r>
            <a:rPr lang="ru-RU" sz="2300" kern="1200" spc="-10" dirty="0">
              <a:solidFill>
                <a:srgbClr val="921727"/>
              </a:solidFill>
              <a:latin typeface="Calibri"/>
              <a:cs typeface="Calibri"/>
            </a:rPr>
            <a:t>умения</a:t>
          </a:r>
          <a:r>
            <a:rPr lang="ru-RU" sz="2300" kern="1200" spc="-60" dirty="0">
              <a:solidFill>
                <a:srgbClr val="921727"/>
              </a:solidFill>
              <a:latin typeface="Calibri"/>
              <a:cs typeface="Calibri"/>
            </a:rPr>
            <a:t> </a:t>
          </a:r>
          <a:r>
            <a:rPr lang="ru-RU" sz="2300" kern="1200" dirty="0">
              <a:solidFill>
                <a:srgbClr val="921727"/>
              </a:solidFill>
              <a:latin typeface="Calibri"/>
              <a:cs typeface="Calibri"/>
            </a:rPr>
            <a:t>учителя</a:t>
          </a:r>
          <a:endParaRPr lang="ru-RU" sz="2300" kern="1200" dirty="0"/>
        </a:p>
      </dsp:txBody>
      <dsp:txXfrm>
        <a:off x="26930" y="4019570"/>
        <a:ext cx="11048963" cy="497795"/>
      </dsp:txXfrm>
    </dsp:sp>
    <dsp:sp modelId="{944C2988-E4B2-4BA4-ABB3-B900A8CBFC8C}">
      <dsp:nvSpPr>
        <dsp:cNvPr id="0" name=""/>
        <dsp:cNvSpPr/>
      </dsp:nvSpPr>
      <dsp:spPr>
        <a:xfrm>
          <a:off x="0" y="4544295"/>
          <a:ext cx="11102823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515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spc="-10" dirty="0">
              <a:latin typeface="Calibri"/>
              <a:cs typeface="Calibri"/>
            </a:rPr>
            <a:t>конструирование</a:t>
          </a:r>
          <a:r>
            <a:rPr lang="ru-RU" sz="1800" kern="1200" spc="-30" dirty="0">
              <a:latin typeface="Calibri"/>
              <a:cs typeface="Calibri"/>
            </a:rPr>
            <a:t> </a:t>
          </a:r>
          <a:r>
            <a:rPr lang="ru-RU" sz="1800" kern="1200" spc="-10" dirty="0">
              <a:latin typeface="Calibri"/>
              <a:cs typeface="Calibri"/>
            </a:rPr>
            <a:t>эвристической</a:t>
          </a:r>
          <a:r>
            <a:rPr lang="ru-RU" sz="1800" kern="1200" spc="-105" dirty="0">
              <a:latin typeface="Calibri"/>
              <a:cs typeface="Calibri"/>
            </a:rPr>
            <a:t> </a:t>
          </a:r>
          <a:r>
            <a:rPr lang="ru-RU" sz="1800" kern="1200" spc="-10" dirty="0">
              <a:latin typeface="Calibri"/>
              <a:cs typeface="Calibri"/>
            </a:rPr>
            <a:t>ситуации, применение</a:t>
          </a:r>
          <a:r>
            <a:rPr lang="ru-RU" sz="1800" kern="1200" spc="-75" dirty="0">
              <a:latin typeface="Calibri"/>
              <a:cs typeface="Calibri"/>
            </a:rPr>
            <a:t> </a:t>
          </a:r>
          <a:r>
            <a:rPr lang="ru-RU" sz="1800" kern="1200" spc="-10" dirty="0">
              <a:latin typeface="Calibri"/>
              <a:cs typeface="Calibri"/>
            </a:rPr>
            <a:t>методов,</a:t>
          </a:r>
          <a:r>
            <a:rPr lang="ru-RU" sz="1800" kern="1200" spc="-20" dirty="0">
              <a:latin typeface="Calibri"/>
              <a:cs typeface="Calibri"/>
            </a:rPr>
            <a:t> </a:t>
          </a:r>
          <a:r>
            <a:rPr lang="ru-RU" sz="1800" kern="1200" spc="-10" dirty="0">
              <a:latin typeface="Calibri"/>
              <a:cs typeface="Calibri"/>
            </a:rPr>
            <a:t>которые</a:t>
          </a:r>
          <a:r>
            <a:rPr lang="ru-RU" sz="1800" kern="1200" dirty="0">
              <a:latin typeface="Calibri"/>
              <a:cs typeface="Calibri"/>
            </a:rPr>
            <a:t> </a:t>
          </a:r>
          <a:r>
            <a:rPr lang="ru-RU" sz="1800" kern="1200" spc="-10" dirty="0">
              <a:latin typeface="Calibri"/>
              <a:cs typeface="Calibri"/>
            </a:rPr>
            <a:t>позволяют</a:t>
          </a:r>
          <a:r>
            <a:rPr lang="ru-RU" sz="1800" kern="1200" spc="-75" dirty="0">
              <a:latin typeface="Calibri"/>
              <a:cs typeface="Calibri"/>
            </a:rPr>
            <a:t> </a:t>
          </a:r>
          <a:r>
            <a:rPr lang="ru-RU" sz="1800" kern="1200" spc="-10" dirty="0">
              <a:latin typeface="Calibri"/>
              <a:cs typeface="Calibri"/>
            </a:rPr>
            <a:t>учащемуся</a:t>
          </a:r>
          <a:r>
            <a:rPr lang="ru-RU" sz="1800" kern="1200" spc="-30" dirty="0">
              <a:latin typeface="Calibri"/>
              <a:cs typeface="Calibri"/>
            </a:rPr>
            <a:t> </a:t>
          </a:r>
          <a:r>
            <a:rPr lang="ru-RU" sz="1800" kern="1200" dirty="0">
              <a:latin typeface="Calibri"/>
              <a:cs typeface="Calibri"/>
            </a:rPr>
            <a:t>самому</a:t>
          </a:r>
          <a:r>
            <a:rPr lang="ru-RU" sz="1800" kern="1200" spc="-50" dirty="0">
              <a:latin typeface="Calibri"/>
              <a:cs typeface="Calibri"/>
            </a:rPr>
            <a:t> </a:t>
          </a:r>
          <a:r>
            <a:rPr lang="ru-RU" sz="1800" kern="1200" spc="-10" dirty="0">
              <a:latin typeface="Calibri"/>
              <a:cs typeface="Calibri"/>
            </a:rPr>
            <a:t>искать</a:t>
          </a:r>
          <a:r>
            <a:rPr lang="ru-RU" sz="1800" kern="1200" spc="-85" dirty="0">
              <a:latin typeface="Calibri"/>
              <a:cs typeface="Calibri"/>
            </a:rPr>
            <a:t> </a:t>
          </a:r>
          <a:r>
            <a:rPr lang="ru-RU" sz="1800" kern="1200" dirty="0">
              <a:latin typeface="Calibri"/>
              <a:cs typeface="Calibri"/>
            </a:rPr>
            <a:t>и</a:t>
          </a:r>
          <a:r>
            <a:rPr lang="ru-RU" sz="1800" kern="1200" spc="-85" dirty="0">
              <a:latin typeface="Calibri"/>
              <a:cs typeface="Calibri"/>
            </a:rPr>
            <a:t> </a:t>
          </a:r>
          <a:r>
            <a:rPr lang="ru-RU" sz="1800" kern="1200" spc="-10" dirty="0">
              <a:latin typeface="Calibri"/>
              <a:cs typeface="Calibri"/>
            </a:rPr>
            <a:t>осознавать подходящие</a:t>
          </a:r>
          <a:r>
            <a:rPr lang="ru-RU" sz="1800" kern="1200" spc="-60" dirty="0">
              <a:latin typeface="Calibri"/>
              <a:cs typeface="Calibri"/>
            </a:rPr>
            <a:t> </a:t>
          </a:r>
          <a:r>
            <a:rPr lang="ru-RU" sz="1800" kern="1200" dirty="0">
              <a:latin typeface="Calibri"/>
              <a:cs typeface="Calibri"/>
            </a:rPr>
            <a:t>для</a:t>
          </a:r>
          <a:r>
            <a:rPr lang="ru-RU" sz="1800" kern="1200" spc="-65" dirty="0">
              <a:latin typeface="Calibri"/>
              <a:cs typeface="Calibri"/>
            </a:rPr>
            <a:t> </a:t>
          </a:r>
          <a:r>
            <a:rPr lang="ru-RU" sz="1800" kern="1200" dirty="0">
              <a:latin typeface="Calibri"/>
              <a:cs typeface="Calibri"/>
            </a:rPr>
            <a:t>него</a:t>
          </a:r>
          <a:r>
            <a:rPr lang="ru-RU" sz="1800" kern="1200" spc="-95" dirty="0">
              <a:latin typeface="Calibri"/>
              <a:cs typeface="Calibri"/>
            </a:rPr>
            <a:t> </a:t>
          </a:r>
          <a:r>
            <a:rPr lang="ru-RU" sz="1800" kern="1200" dirty="0">
              <a:latin typeface="Calibri"/>
              <a:cs typeface="Calibri"/>
            </a:rPr>
            <a:t>способы</a:t>
          </a:r>
          <a:r>
            <a:rPr lang="ru-RU" sz="1800" kern="1200" spc="-75" dirty="0">
              <a:latin typeface="Calibri"/>
              <a:cs typeface="Calibri"/>
            </a:rPr>
            <a:t> </a:t>
          </a:r>
          <a:r>
            <a:rPr lang="ru-RU" sz="1800" kern="1200" dirty="0">
              <a:latin typeface="Calibri"/>
              <a:cs typeface="Calibri"/>
            </a:rPr>
            <a:t>решения</a:t>
          </a:r>
          <a:r>
            <a:rPr lang="ru-RU" sz="1800" kern="1200" spc="-114" dirty="0">
              <a:latin typeface="Calibri"/>
              <a:cs typeface="Calibri"/>
            </a:rPr>
            <a:t> </a:t>
          </a:r>
          <a:r>
            <a:rPr lang="ru-RU" sz="1800" kern="1200" spc="-10" dirty="0">
              <a:latin typeface="Calibri"/>
              <a:cs typeface="Calibri"/>
            </a:rPr>
            <a:t>проблем</a:t>
          </a:r>
          <a:endParaRPr lang="ru-RU" sz="1800" kern="1200" dirty="0"/>
        </a:p>
      </dsp:txBody>
      <dsp:txXfrm>
        <a:off x="0" y="4544295"/>
        <a:ext cx="11102823" cy="571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BF99A-A994-475D-B952-FB99592E9261}">
      <dsp:nvSpPr>
        <dsp:cNvPr id="0" name=""/>
        <dsp:cNvSpPr/>
      </dsp:nvSpPr>
      <dsp:spPr>
        <a:xfrm>
          <a:off x="283937" y="1381760"/>
          <a:ext cx="3219175" cy="265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Calibri"/>
              <a:cs typeface="Calibri"/>
            </a:rPr>
            <a:t>учение</a:t>
          </a:r>
          <a:r>
            <a:rPr lang="ru-RU" sz="1600" kern="1200" spc="-85" dirty="0">
              <a:latin typeface="Calibri"/>
              <a:cs typeface="Calibri"/>
            </a:rPr>
            <a:t> </a:t>
          </a:r>
          <a:r>
            <a:rPr lang="ru-RU" sz="1600" kern="1200" dirty="0">
              <a:latin typeface="Calibri"/>
              <a:cs typeface="Calibri"/>
            </a:rPr>
            <a:t>через</a:t>
          </a:r>
          <a:r>
            <a:rPr lang="ru-RU" sz="1600" kern="1200" spc="15" dirty="0">
              <a:latin typeface="Calibri"/>
              <a:cs typeface="Calibri"/>
            </a:rPr>
            <a:t> </a:t>
          </a:r>
          <a:r>
            <a:rPr lang="ru-RU" sz="1600" kern="1200" spc="-10" dirty="0">
              <a:latin typeface="Calibri"/>
              <a:cs typeface="Calibri"/>
            </a:rPr>
            <a:t>запоминание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Calibri"/>
              <a:cs typeface="Calibri"/>
            </a:rPr>
            <a:t>статистическая</a:t>
          </a:r>
          <a:r>
            <a:rPr lang="ru-RU" sz="1600" kern="1200" spc="-105" dirty="0">
              <a:latin typeface="Calibri"/>
              <a:cs typeface="Calibri"/>
            </a:rPr>
            <a:t> </a:t>
          </a:r>
          <a:r>
            <a:rPr lang="ru-RU" sz="1600" kern="1200" spc="-10" dirty="0">
              <a:latin typeface="Calibri"/>
              <a:cs typeface="Calibri"/>
            </a:rPr>
            <a:t>модель</a:t>
          </a:r>
          <a:r>
            <a:rPr lang="ru-RU" sz="1600" kern="1200" spc="-95" dirty="0">
              <a:latin typeface="Calibri"/>
              <a:cs typeface="Calibri"/>
            </a:rPr>
            <a:t> </a:t>
          </a:r>
          <a:r>
            <a:rPr lang="ru-RU" sz="1600" kern="1200" spc="-10" dirty="0">
              <a:latin typeface="Calibri"/>
              <a:cs typeface="Calibri"/>
            </a:rPr>
            <a:t>знаний</a:t>
          </a:r>
          <a:endParaRPr lang="ru-RU" sz="1600" kern="1200" dirty="0">
            <a:latin typeface="Calibri"/>
            <a:cs typeface="Calibri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Calibri"/>
              <a:cs typeface="Calibri"/>
            </a:rPr>
            <a:t>ориентация</a:t>
          </a:r>
          <a:r>
            <a:rPr lang="ru-RU" sz="1600" kern="1200" spc="-35" dirty="0">
              <a:latin typeface="Calibri"/>
              <a:cs typeface="Calibri"/>
            </a:rPr>
            <a:t> </a:t>
          </a:r>
          <a:r>
            <a:rPr lang="ru-RU" sz="1600" kern="1200" dirty="0">
              <a:latin typeface="Calibri"/>
              <a:cs typeface="Calibri"/>
            </a:rPr>
            <a:t>на</a:t>
          </a:r>
          <a:r>
            <a:rPr lang="ru-RU" sz="1600" kern="1200" spc="-35" dirty="0">
              <a:latin typeface="Calibri"/>
              <a:cs typeface="Calibri"/>
            </a:rPr>
            <a:t> </a:t>
          </a:r>
          <a:r>
            <a:rPr lang="ru-RU" sz="1600" kern="1200" spc="-10" dirty="0">
              <a:latin typeface="Calibri"/>
              <a:cs typeface="Calibri"/>
            </a:rPr>
            <a:t>усредненного</a:t>
          </a:r>
          <a:r>
            <a:rPr lang="ru-RU" sz="1600" kern="1200" spc="-65" dirty="0">
              <a:latin typeface="Calibri"/>
              <a:cs typeface="Calibri"/>
            </a:rPr>
            <a:t> </a:t>
          </a:r>
          <a:r>
            <a:rPr lang="ru-RU" sz="1600" kern="1200" spc="-10" dirty="0">
              <a:latin typeface="Calibri"/>
              <a:cs typeface="Calibri"/>
            </a:rPr>
            <a:t>ученика</a:t>
          </a:r>
          <a:endParaRPr lang="ru-RU" sz="1600" kern="1200" dirty="0">
            <a:latin typeface="Calibri"/>
            <a:cs typeface="Calibri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Calibri"/>
              <a:cs typeface="Calibri"/>
            </a:rPr>
            <a:t>внешняя</a:t>
          </a:r>
          <a:r>
            <a:rPr lang="ru-RU" sz="1600" kern="1200" spc="-25" dirty="0">
              <a:latin typeface="Calibri"/>
              <a:cs typeface="Calibri"/>
            </a:rPr>
            <a:t> </a:t>
          </a:r>
          <a:r>
            <a:rPr lang="ru-RU" sz="1600" kern="1200" spc="-10" dirty="0">
              <a:latin typeface="Calibri"/>
              <a:cs typeface="Calibri"/>
            </a:rPr>
            <a:t>мотивация</a:t>
          </a:r>
          <a:r>
            <a:rPr lang="ru-RU" sz="1600" kern="1200" spc="-85" dirty="0">
              <a:latin typeface="Calibri"/>
              <a:cs typeface="Calibri"/>
            </a:rPr>
            <a:t> </a:t>
          </a:r>
          <a:r>
            <a:rPr lang="ru-RU" sz="1600" kern="1200" spc="-10" dirty="0">
              <a:latin typeface="Calibri"/>
              <a:cs typeface="Calibri"/>
            </a:rPr>
            <a:t>учения</a:t>
          </a:r>
          <a:endParaRPr lang="ru-RU" sz="1600" kern="1200" dirty="0">
            <a:latin typeface="Calibri"/>
            <a:cs typeface="Calibri"/>
          </a:endParaRPr>
        </a:p>
      </dsp:txBody>
      <dsp:txXfrm>
        <a:off x="345039" y="1442862"/>
        <a:ext cx="3096971" cy="1963982"/>
      </dsp:txXfrm>
    </dsp:sp>
    <dsp:sp modelId="{2A0224CD-6DC1-4923-9D1C-2D57CE4C6814}">
      <dsp:nvSpPr>
        <dsp:cNvPr id="0" name=""/>
        <dsp:cNvSpPr/>
      </dsp:nvSpPr>
      <dsp:spPr>
        <a:xfrm>
          <a:off x="2131405" y="2151959"/>
          <a:ext cx="3346543" cy="3346543"/>
        </a:xfrm>
        <a:prstGeom prst="leftCircularArrow">
          <a:avLst>
            <a:gd name="adj1" fmla="val 2550"/>
            <a:gd name="adj2" fmla="val 309429"/>
            <a:gd name="adj3" fmla="val 2084940"/>
            <a:gd name="adj4" fmla="val 9024489"/>
            <a:gd name="adj5" fmla="val 297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41F39-DEF7-4B29-B6A1-963D795F0A3D}">
      <dsp:nvSpPr>
        <dsp:cNvPr id="0" name=""/>
        <dsp:cNvSpPr/>
      </dsp:nvSpPr>
      <dsp:spPr>
        <a:xfrm>
          <a:off x="999310" y="3467946"/>
          <a:ext cx="2861489" cy="1137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81280" rIns="12192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400" kern="1200" dirty="0"/>
            <a:t>  ОТ</a:t>
          </a:r>
        </a:p>
      </dsp:txBody>
      <dsp:txXfrm>
        <a:off x="1032639" y="3501275"/>
        <a:ext cx="2794831" cy="1071262"/>
      </dsp:txXfrm>
    </dsp:sp>
    <dsp:sp modelId="{119FD9B0-9AAB-4A4B-9DD7-9DFB095ED04B}">
      <dsp:nvSpPr>
        <dsp:cNvPr id="0" name=""/>
        <dsp:cNvSpPr/>
      </dsp:nvSpPr>
      <dsp:spPr>
        <a:xfrm>
          <a:off x="4267200" y="1381760"/>
          <a:ext cx="3219175" cy="2655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Calibri"/>
              <a:cs typeface="Calibri"/>
            </a:rPr>
            <a:t>учение</a:t>
          </a:r>
          <a:r>
            <a:rPr lang="ru-RU" sz="1600" kern="1200" spc="-70" dirty="0">
              <a:latin typeface="Calibri"/>
              <a:cs typeface="Calibri"/>
            </a:rPr>
            <a:t> </a:t>
          </a:r>
          <a:r>
            <a:rPr lang="ru-RU" sz="1600" kern="1200" dirty="0">
              <a:latin typeface="Calibri"/>
              <a:cs typeface="Calibri"/>
            </a:rPr>
            <a:t>–</a:t>
          </a:r>
          <a:r>
            <a:rPr lang="ru-RU" sz="1600" kern="1200" spc="-40" dirty="0">
              <a:latin typeface="Calibri"/>
              <a:cs typeface="Calibri"/>
            </a:rPr>
            <a:t> </a:t>
          </a:r>
          <a:r>
            <a:rPr lang="ru-RU" sz="1600" kern="1200" dirty="0">
              <a:latin typeface="Calibri"/>
              <a:cs typeface="Calibri"/>
            </a:rPr>
            <a:t>процесс</a:t>
          </a:r>
          <a:r>
            <a:rPr lang="ru-RU" sz="1600" kern="1200" spc="-50" dirty="0">
              <a:latin typeface="Calibri"/>
              <a:cs typeface="Calibri"/>
            </a:rPr>
            <a:t> </a:t>
          </a:r>
          <a:r>
            <a:rPr lang="ru-RU" sz="1600" kern="1200" spc="-10" dirty="0">
              <a:latin typeface="Calibri"/>
              <a:cs typeface="Calibri"/>
            </a:rPr>
            <a:t>умственного</a:t>
          </a:r>
          <a:r>
            <a:rPr lang="ru-RU" sz="1600" kern="1200" spc="-40" dirty="0">
              <a:latin typeface="Calibri"/>
              <a:cs typeface="Calibri"/>
            </a:rPr>
            <a:t> </a:t>
          </a:r>
          <a:r>
            <a:rPr lang="ru-RU" sz="1600" kern="1200" spc="-10" dirty="0">
              <a:latin typeface="Calibri"/>
              <a:cs typeface="Calibri"/>
            </a:rPr>
            <a:t>развития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spc="-10" dirty="0">
              <a:latin typeface="Calibri"/>
              <a:cs typeface="Calibri"/>
            </a:rPr>
            <a:t>динамическая</a:t>
          </a:r>
          <a:r>
            <a:rPr lang="ru-RU" sz="1600" kern="1200" spc="-60" dirty="0">
              <a:latin typeface="Calibri"/>
              <a:cs typeface="Calibri"/>
            </a:rPr>
            <a:t> </a:t>
          </a:r>
          <a:r>
            <a:rPr lang="ru-RU" sz="1600" kern="1200" spc="-10" dirty="0">
              <a:latin typeface="Calibri"/>
              <a:cs typeface="Calibri"/>
            </a:rPr>
            <a:t>система</a:t>
          </a:r>
          <a:r>
            <a:rPr lang="ru-RU" sz="1600" kern="1200" spc="-70" dirty="0">
              <a:latin typeface="Calibri"/>
              <a:cs typeface="Calibri"/>
            </a:rPr>
            <a:t> </a:t>
          </a:r>
          <a:r>
            <a:rPr lang="ru-RU" sz="1600" kern="1200" dirty="0">
              <a:latin typeface="Calibri"/>
              <a:cs typeface="Calibri"/>
            </a:rPr>
            <a:t>умственных</a:t>
          </a:r>
          <a:r>
            <a:rPr lang="ru-RU" sz="1600" kern="1200" spc="-55" dirty="0">
              <a:latin typeface="Calibri"/>
              <a:cs typeface="Calibri"/>
            </a:rPr>
            <a:t> </a:t>
          </a:r>
          <a:r>
            <a:rPr lang="ru-RU" sz="1600" kern="1200" spc="-10" dirty="0">
              <a:latin typeface="Calibri"/>
              <a:cs typeface="Calibri"/>
            </a:rPr>
            <a:t>действий</a:t>
          </a:r>
          <a:endParaRPr lang="ru-RU" sz="1600" kern="1200" dirty="0">
            <a:latin typeface="Calibri"/>
            <a:cs typeface="Calibri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spc="-10" dirty="0">
              <a:latin typeface="Calibri"/>
              <a:cs typeface="Calibri"/>
            </a:rPr>
            <a:t> дифференциация</a:t>
          </a:r>
          <a:r>
            <a:rPr lang="ru-RU" sz="1600" kern="1200" spc="10" dirty="0">
              <a:latin typeface="Calibri"/>
              <a:cs typeface="Calibri"/>
            </a:rPr>
            <a:t> </a:t>
          </a:r>
          <a:r>
            <a:rPr lang="ru-RU" sz="1600" kern="1200" dirty="0">
              <a:latin typeface="Calibri"/>
              <a:cs typeface="Calibri"/>
            </a:rPr>
            <a:t>и</a:t>
          </a:r>
          <a:r>
            <a:rPr lang="ru-RU" sz="1600" kern="1200" spc="-45" dirty="0">
              <a:latin typeface="Calibri"/>
              <a:cs typeface="Calibri"/>
            </a:rPr>
            <a:t> </a:t>
          </a:r>
          <a:r>
            <a:rPr lang="ru-RU" sz="1600" kern="1200" spc="-10" dirty="0">
              <a:latin typeface="Calibri"/>
              <a:cs typeface="Calibri"/>
            </a:rPr>
            <a:t>персонификация</a:t>
          </a:r>
          <a:endParaRPr lang="ru-RU" sz="1600" kern="1200" dirty="0">
            <a:latin typeface="Calibri"/>
            <a:cs typeface="Calibri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Calibri"/>
              <a:cs typeface="Calibri"/>
            </a:rPr>
            <a:t>внутренняя</a:t>
          </a:r>
          <a:r>
            <a:rPr lang="ru-RU" sz="1600" kern="1200" spc="-70" dirty="0">
              <a:latin typeface="Calibri"/>
              <a:cs typeface="Calibri"/>
            </a:rPr>
            <a:t> </a:t>
          </a:r>
          <a:r>
            <a:rPr lang="ru-RU" sz="1600" kern="1200" spc="-10" dirty="0">
              <a:latin typeface="Calibri"/>
              <a:cs typeface="Calibri"/>
            </a:rPr>
            <a:t>нравственно-</a:t>
          </a:r>
          <a:r>
            <a:rPr lang="ru-RU" sz="1600" kern="1200" dirty="0">
              <a:latin typeface="Calibri"/>
              <a:cs typeface="Calibri"/>
            </a:rPr>
            <a:t>волевая</a:t>
          </a:r>
          <a:r>
            <a:rPr lang="ru-RU" sz="1600" kern="1200" spc="-70" dirty="0">
              <a:latin typeface="Calibri"/>
              <a:cs typeface="Calibri"/>
            </a:rPr>
            <a:t> </a:t>
          </a:r>
          <a:r>
            <a:rPr lang="ru-RU" sz="1600" kern="1200" spc="-10" dirty="0">
              <a:latin typeface="Calibri"/>
              <a:cs typeface="Calibri"/>
            </a:rPr>
            <a:t>регуляция</a:t>
          </a:r>
          <a:endParaRPr lang="ru-RU" sz="1600" kern="1200" dirty="0">
            <a:latin typeface="Calibri"/>
            <a:cs typeface="Calibri"/>
          </a:endParaRPr>
        </a:p>
      </dsp:txBody>
      <dsp:txXfrm>
        <a:off x="4328302" y="2011822"/>
        <a:ext cx="3096971" cy="1963982"/>
      </dsp:txXfrm>
    </dsp:sp>
    <dsp:sp modelId="{B33D6FC7-F182-472F-8166-C1E21C4BC825}">
      <dsp:nvSpPr>
        <dsp:cNvPr id="0" name=""/>
        <dsp:cNvSpPr/>
      </dsp:nvSpPr>
      <dsp:spPr>
        <a:xfrm>
          <a:off x="4982572" y="812800"/>
          <a:ext cx="2861489" cy="1137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81280" rIns="12192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400" kern="1200" dirty="0">
              <a:latin typeface="Calibri"/>
              <a:cs typeface="Calibri"/>
            </a:rPr>
            <a:t>К</a:t>
          </a:r>
        </a:p>
      </dsp:txBody>
      <dsp:txXfrm>
        <a:off x="5015901" y="846129"/>
        <a:ext cx="2794831" cy="1071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2E661-AAB2-4021-95F5-3FE59E16CACC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3A19F-97AD-4159-B2FF-2D934A51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61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1755A-AA6F-ABB2-347C-C47FA135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BFE74B-0B21-1C3C-E90F-A8C4AA933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F4110A-BCBA-7679-3D24-B3B148F46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E287B1-B8E6-CCAE-9E8F-B662B0FBF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6E9D19-A5E2-ACC6-6349-97ADA0CD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29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F8835-DC03-0F8F-B6BB-2C1BA2DF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944400-8401-FD4C-E613-65D9EEB7C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C66416-4292-5A6D-83CD-EB5C0243D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63C00D-A19C-FA92-598E-D6AA723A3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BEFE0A-8CDF-6B83-22EC-8908A97C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26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0D93EEE-73F5-338E-D46E-D662D315D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0DF788-A1EB-9310-FED6-54CAAF0D7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13EF2-B82E-FFAD-935C-F03652F8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3FB150-C094-69F9-D892-E3F75B811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574D9D-2E52-1988-51DC-229292C2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59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206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76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871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5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12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602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188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60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D379F-63D8-306F-94DC-2F75C662D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C1CF64-89A1-6873-26E4-878A2A411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E514FB-4EA0-37D2-C5DC-B9E64129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3AF2D-967B-856D-E5BE-8E2FDEB8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41912F-9506-4566-475B-271D3ED43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27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908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090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145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88" b="1" i="0">
                <a:solidFill>
                  <a:srgbClr val="245896"/>
                </a:solidFill>
                <a:latin typeface="Arial"/>
                <a:cs typeface="Arial"/>
              </a:defRPr>
            </a:lvl1pPr>
          </a:lstStyle>
          <a:p>
            <a:pPr marL="8637">
              <a:lnSpc>
                <a:spcPts val="1167"/>
              </a:lnSpc>
            </a:pPr>
            <a:r>
              <a:rPr lang="ru-RU" spc="-7"/>
              <a:t>Издательство</a:t>
            </a:r>
            <a:r>
              <a:rPr lang="ru-RU" spc="41"/>
              <a:t> </a:t>
            </a:r>
            <a:r>
              <a:rPr lang="ru-RU" spc="-7"/>
              <a:t>«Академкнига/Учебник»</a:t>
            </a:r>
            <a:endParaRPr lang="ru-RU" spc="-7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95750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304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872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357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2355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569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99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45239-9CF5-B2F2-6B90-CBECC91D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DF8431-4ADC-45F5-2C40-413E5EC64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D7E79C-A2FD-57A6-17F4-A4B027C6D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61D99E-9282-64B6-8738-B43A35C5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A93168-839F-3DE3-9A1C-DB2BB5B4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8320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942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8562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3147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903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8565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1052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2740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88" b="1" i="0">
                <a:solidFill>
                  <a:srgbClr val="245896"/>
                </a:solidFill>
                <a:latin typeface="Arial"/>
                <a:cs typeface="Arial"/>
              </a:defRPr>
            </a:lvl1pPr>
          </a:lstStyle>
          <a:p>
            <a:pPr marL="8637">
              <a:lnSpc>
                <a:spcPts val="1167"/>
              </a:lnSpc>
            </a:pPr>
            <a:r>
              <a:rPr lang="ru-RU" spc="-7"/>
              <a:t>Издательство</a:t>
            </a:r>
            <a:r>
              <a:rPr lang="ru-RU" spc="41"/>
              <a:t> </a:t>
            </a:r>
            <a:r>
              <a:rPr lang="ru-RU" spc="-7"/>
              <a:t>«Академкнига/Учебник»</a:t>
            </a:r>
            <a:endParaRPr lang="ru-RU" spc="-7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87401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5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D12AD2-D645-8372-62D5-FB3928447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BB8344-53CD-DE0F-A852-DC9BB7537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181AB0-E9D5-82F7-1B42-EA0AE0479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37E55F-1C27-C524-30A9-656EDC09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D7E61E-779C-5EFD-962B-89EB1C0F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938BFA-C8E0-0B72-09A7-CB6279D3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56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C10F6-81F2-DF92-D5A7-73DA0C4E9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34F01D-9BA3-5A8B-B174-88FDD1223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2952E4-F7CC-C324-7299-0235817AC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4C24FC-BDCD-6D72-B74A-037D98132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D43CA7B-4BF7-3978-1428-D1B303D44E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F78453E-3193-6A8C-D1A6-4CD9451E0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A6C2A6-8327-697A-72CA-6A3453920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DD501D9-DE23-BD33-A27F-3D44E8858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63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B8522-19CC-7193-A12D-7CEC2D8C6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2E66BA-2034-2B40-CB75-E678F3702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AECB2A-7201-1C98-23A4-46C3B55D3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72E00D-91C0-C098-E340-7776321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41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56DBE3-33F8-D3CC-972F-344745CB5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ADD50CC-4948-63FE-5CF0-FF59718EE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CA4CB7-8133-FE99-95CB-84C3C57E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39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E26829-C938-72C4-2FA5-7E7501AED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E96E9B-6BB5-2D0E-3F71-B84098006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D3C101-EB50-C7C9-DBA1-7AD3D562B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57BBF9-757B-047C-A4E2-B87B50CF2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B77026-C824-C13B-591D-AC4328679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2C1A70-B5F1-F528-1C92-FF4F4FA7D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5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C195A-F13C-F8B4-A042-B5C44EC4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1308473-5BF4-C869-A15E-7BB58788E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3A8050-89C3-8A8A-71DD-442AAD49D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8F2C32-5B22-9B56-AF21-BBB2BFD8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B65A36-6408-0D18-89CE-6663FA9AD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EE05F5-191F-FBF5-81ED-A5F5CF24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29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D935B-2642-FD0B-6613-D92A87964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04E40A-96FD-F2EF-DD91-86502E60F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5F67EC-27E1-B919-03C6-190DE3CC5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C5B59-73CF-453F-B9F0-ABC55FE5B288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3528C1-2175-2E16-DE2C-0D7378C08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05562C-2B11-B483-3994-D4BF6759C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B9CCE-B090-4C7D-9B2B-F480401E5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02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79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  <p:sldLayoutId id="214748371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80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cppm.kuro-mo.ru/images/2025/02/04/metod.recomend.pdf" TargetMode="External"/><Relationship Id="rId2" Type="http://schemas.openxmlformats.org/officeDocument/2006/relationships/hyperlink" Target="chrome-extension://efaidnbmnnnibpcajpcglclefindmkaj/https:/cppm.kuro-mo.ru/media/attachments/2022/08/17/metod.recomend.pdf" TargetMode="Externa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cHbluXKlVZmmQQ" TargetMode="External"/><Relationship Id="rId2" Type="http://schemas.openxmlformats.org/officeDocument/2006/relationships/hyperlink" Target="https://cppm.kuro-mo.ru/images/2025/02/04/%D0%A7%D0%B5%D0%BA-%D0%BB%D0%B8%D1%81%D1%82_%D0%B0%D1%83%D0%B4%D0%B8%D1%82%D0%B0_%D1%83%D1%80%D0%BE%D0%BA%D0%B0.docx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9009984" y="1521320"/>
            <a:ext cx="2540" cy="15875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0" y="8836"/>
                </a:moveTo>
                <a:lnTo>
                  <a:pt x="0" y="15611"/>
                </a:lnTo>
                <a:lnTo>
                  <a:pt x="2358" y="13254"/>
                </a:lnTo>
                <a:lnTo>
                  <a:pt x="0" y="8836"/>
                </a:lnTo>
                <a:close/>
              </a:path>
              <a:path w="2540" h="15875">
                <a:moveTo>
                  <a:pt x="2358" y="0"/>
                </a:moveTo>
                <a:lnTo>
                  <a:pt x="0" y="4418"/>
                </a:lnTo>
                <a:lnTo>
                  <a:pt x="0" y="6774"/>
                </a:lnTo>
                <a:lnTo>
                  <a:pt x="23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60272" y="830303"/>
            <a:ext cx="4445" cy="6985"/>
          </a:xfrm>
          <a:custGeom>
            <a:avLst/>
            <a:gdLst/>
            <a:ahLst/>
            <a:cxnLst/>
            <a:rect l="l" t="t" r="r" b="b"/>
            <a:pathLst>
              <a:path w="4445" h="6984">
                <a:moveTo>
                  <a:pt x="4422" y="0"/>
                </a:moveTo>
                <a:lnTo>
                  <a:pt x="0" y="0"/>
                </a:lnTo>
                <a:lnTo>
                  <a:pt x="0" y="6774"/>
                </a:lnTo>
                <a:lnTo>
                  <a:pt x="2358" y="6774"/>
                </a:lnTo>
                <a:lnTo>
                  <a:pt x="4422" y="4418"/>
                </a:lnTo>
                <a:lnTo>
                  <a:pt x="44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48647" y="1287446"/>
            <a:ext cx="4445" cy="6985"/>
          </a:xfrm>
          <a:custGeom>
            <a:avLst/>
            <a:gdLst/>
            <a:ahLst/>
            <a:cxnLst/>
            <a:rect l="l" t="t" r="r" b="b"/>
            <a:pathLst>
              <a:path w="4445" h="6984">
                <a:moveTo>
                  <a:pt x="2358" y="0"/>
                </a:moveTo>
                <a:lnTo>
                  <a:pt x="2358" y="2061"/>
                </a:lnTo>
                <a:lnTo>
                  <a:pt x="0" y="4418"/>
                </a:lnTo>
                <a:lnTo>
                  <a:pt x="2358" y="4418"/>
                </a:lnTo>
                <a:lnTo>
                  <a:pt x="2358" y="6480"/>
                </a:lnTo>
                <a:lnTo>
                  <a:pt x="4422" y="6480"/>
                </a:lnTo>
                <a:lnTo>
                  <a:pt x="4422" y="2061"/>
                </a:lnTo>
                <a:lnTo>
                  <a:pt x="23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2795" y="6851494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0" y="0"/>
                </a:moveTo>
                <a:lnTo>
                  <a:pt x="0" y="2207"/>
                </a:lnTo>
                <a:lnTo>
                  <a:pt x="2211" y="22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85809" y="1704825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2063" y="0"/>
                </a:moveTo>
                <a:lnTo>
                  <a:pt x="0" y="0"/>
                </a:lnTo>
                <a:lnTo>
                  <a:pt x="0" y="2061"/>
                </a:lnTo>
                <a:lnTo>
                  <a:pt x="2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559328" y="2233819"/>
            <a:ext cx="9077960" cy="1150956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algn="ctr">
              <a:lnSpc>
                <a:spcPts val="3910"/>
              </a:lnSpc>
              <a:spcBef>
                <a:spcPts val="575"/>
              </a:spcBef>
            </a:pPr>
            <a:r>
              <a:rPr lang="ru-RU" sz="3600" dirty="0">
                <a:latin typeface="Calibri"/>
                <a:cs typeface="Calibri"/>
              </a:rPr>
              <a:t>Совещание руководителей ЭНШ </a:t>
            </a:r>
          </a:p>
          <a:p>
            <a:pPr marL="12700" marR="5080" algn="ctr">
              <a:lnSpc>
                <a:spcPts val="3910"/>
              </a:lnSpc>
              <a:spcBef>
                <a:spcPts val="575"/>
              </a:spcBef>
            </a:pPr>
            <a:r>
              <a:rPr lang="ru-RU" sz="3600" dirty="0">
                <a:latin typeface="Calibri"/>
                <a:cs typeface="Calibri"/>
              </a:rPr>
              <a:t>«Аспектный анализ урока»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2DD39525-291F-F4F6-B048-E8AAA92D7AAB}"/>
              </a:ext>
            </a:extLst>
          </p:cNvPr>
          <p:cNvSpPr txBox="1">
            <a:spLocks/>
          </p:cNvSpPr>
          <p:nvPr/>
        </p:nvSpPr>
        <p:spPr>
          <a:xfrm>
            <a:off x="5814745" y="4081399"/>
            <a:ext cx="5267803" cy="873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ru-RU" dirty="0"/>
              <a:t>Кудрова Лариса Геннадьевна, директор ЦНППМ КУРО, </a:t>
            </a:r>
            <a:r>
              <a:rPr lang="ru-RU" dirty="0" err="1"/>
              <a:t>кан.пед.наук</a:t>
            </a:r>
            <a:endParaRPr lang="ru-RU" dirty="0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E977AD73-44B1-55DB-70CA-B870A5CE158F}"/>
              </a:ext>
            </a:extLst>
          </p:cNvPr>
          <p:cNvSpPr txBox="1">
            <a:spLocks/>
          </p:cNvSpPr>
          <p:nvPr/>
        </p:nvSpPr>
        <p:spPr>
          <a:xfrm>
            <a:off x="3715408" y="5629990"/>
            <a:ext cx="3621825" cy="732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/>
              <a:t>04.02.2026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A7748-3F1A-5D9A-0258-35850258B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C1DE0BBC-7E55-6E6F-D18E-A939B4DDCE8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350" y="1457325"/>
            <a:ext cx="1048702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18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" y="1247775"/>
            <a:ext cx="1082992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86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5050" y="145596"/>
            <a:ext cx="949642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35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E36B2-EFA4-5242-8535-823042ECE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2569030" y="376011"/>
            <a:ext cx="6618514" cy="114377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4280"/>
              </a:lnSpc>
              <a:spcBef>
                <a:spcPts val="655"/>
              </a:spcBef>
            </a:pPr>
            <a:r>
              <a:rPr lang="ru-RU" sz="2800" dirty="0">
                <a:solidFill>
                  <a:srgbClr val="921727"/>
                </a:solidFill>
                <a:latin typeface="Calibri"/>
                <a:cs typeface="Calibri"/>
              </a:rPr>
              <a:t>Тенденции совершенствования образовательных технологий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5756" y="2809123"/>
            <a:ext cx="4128770" cy="23514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latin typeface="Calibri"/>
                <a:cs typeface="Calibri"/>
              </a:rPr>
              <a:t>учения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через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запоминание</a:t>
            </a: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ct val="219300"/>
              </a:lnSpc>
              <a:spcBef>
                <a:spcPts val="90"/>
              </a:spcBef>
            </a:pPr>
            <a:r>
              <a:rPr sz="2000" dirty="0">
                <a:latin typeface="Calibri"/>
                <a:cs typeface="Calibri"/>
              </a:rPr>
              <a:t>статистическая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модель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знаний </a:t>
            </a:r>
            <a:r>
              <a:rPr sz="2000" dirty="0">
                <a:latin typeface="Calibri"/>
                <a:cs typeface="Calibri"/>
              </a:rPr>
              <a:t>ориентация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усредненного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ученика </a:t>
            </a:r>
            <a:r>
              <a:rPr sz="2000" dirty="0">
                <a:latin typeface="Calibri"/>
                <a:cs typeface="Calibri"/>
              </a:rPr>
              <a:t>внешняя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мотивация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учения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05400" y="2819400"/>
            <a:ext cx="486409" cy="171450"/>
          </a:xfrm>
          <a:custGeom>
            <a:avLst/>
            <a:gdLst/>
            <a:ahLst/>
            <a:cxnLst/>
            <a:rect l="l" t="t" r="r" b="b"/>
            <a:pathLst>
              <a:path w="486410" h="171450">
                <a:moveTo>
                  <a:pt x="314578" y="0"/>
                </a:moveTo>
                <a:lnTo>
                  <a:pt x="314578" y="171450"/>
                </a:lnTo>
                <a:lnTo>
                  <a:pt x="428878" y="114300"/>
                </a:lnTo>
                <a:lnTo>
                  <a:pt x="343153" y="114300"/>
                </a:lnTo>
                <a:lnTo>
                  <a:pt x="343153" y="57150"/>
                </a:lnTo>
                <a:lnTo>
                  <a:pt x="428878" y="57150"/>
                </a:lnTo>
                <a:lnTo>
                  <a:pt x="314578" y="0"/>
                </a:lnTo>
                <a:close/>
              </a:path>
              <a:path w="486410" h="171450">
                <a:moveTo>
                  <a:pt x="314578" y="57150"/>
                </a:moveTo>
                <a:lnTo>
                  <a:pt x="0" y="57150"/>
                </a:lnTo>
                <a:lnTo>
                  <a:pt x="0" y="114300"/>
                </a:lnTo>
                <a:lnTo>
                  <a:pt x="314578" y="114300"/>
                </a:lnTo>
                <a:lnTo>
                  <a:pt x="314578" y="57150"/>
                </a:lnTo>
                <a:close/>
              </a:path>
              <a:path w="486410" h="171450">
                <a:moveTo>
                  <a:pt x="428878" y="57150"/>
                </a:moveTo>
                <a:lnTo>
                  <a:pt x="343153" y="57150"/>
                </a:lnTo>
                <a:lnTo>
                  <a:pt x="343153" y="114300"/>
                </a:lnTo>
                <a:lnTo>
                  <a:pt x="428878" y="114300"/>
                </a:lnTo>
                <a:lnTo>
                  <a:pt x="486028" y="85725"/>
                </a:lnTo>
                <a:lnTo>
                  <a:pt x="428878" y="57150"/>
                </a:lnTo>
                <a:close/>
              </a:path>
            </a:pathLst>
          </a:custGeom>
          <a:solidFill>
            <a:srgbClr val="921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57800" y="3505200"/>
            <a:ext cx="486409" cy="171450"/>
          </a:xfrm>
          <a:custGeom>
            <a:avLst/>
            <a:gdLst/>
            <a:ahLst/>
            <a:cxnLst/>
            <a:rect l="l" t="t" r="r" b="b"/>
            <a:pathLst>
              <a:path w="486410" h="171450">
                <a:moveTo>
                  <a:pt x="314578" y="0"/>
                </a:moveTo>
                <a:lnTo>
                  <a:pt x="314578" y="171450"/>
                </a:lnTo>
                <a:lnTo>
                  <a:pt x="428878" y="114300"/>
                </a:lnTo>
                <a:lnTo>
                  <a:pt x="343153" y="114300"/>
                </a:lnTo>
                <a:lnTo>
                  <a:pt x="343153" y="57150"/>
                </a:lnTo>
                <a:lnTo>
                  <a:pt x="428878" y="57150"/>
                </a:lnTo>
                <a:lnTo>
                  <a:pt x="314578" y="0"/>
                </a:lnTo>
                <a:close/>
              </a:path>
              <a:path w="486410" h="171450">
                <a:moveTo>
                  <a:pt x="314578" y="57150"/>
                </a:moveTo>
                <a:lnTo>
                  <a:pt x="0" y="57150"/>
                </a:lnTo>
                <a:lnTo>
                  <a:pt x="0" y="114300"/>
                </a:lnTo>
                <a:lnTo>
                  <a:pt x="314578" y="114300"/>
                </a:lnTo>
                <a:lnTo>
                  <a:pt x="314578" y="57150"/>
                </a:lnTo>
                <a:close/>
              </a:path>
              <a:path w="486410" h="171450">
                <a:moveTo>
                  <a:pt x="428878" y="57150"/>
                </a:moveTo>
                <a:lnTo>
                  <a:pt x="343153" y="57150"/>
                </a:lnTo>
                <a:lnTo>
                  <a:pt x="343153" y="114300"/>
                </a:lnTo>
                <a:lnTo>
                  <a:pt x="428878" y="114300"/>
                </a:lnTo>
                <a:lnTo>
                  <a:pt x="486028" y="85725"/>
                </a:lnTo>
                <a:lnTo>
                  <a:pt x="428878" y="57150"/>
                </a:lnTo>
                <a:close/>
              </a:path>
            </a:pathLst>
          </a:custGeom>
          <a:solidFill>
            <a:srgbClr val="921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A9366CC6-0998-7DB7-DB08-6530EBDF8D86}"/>
              </a:ext>
            </a:extLst>
          </p:cNvPr>
          <p:cNvSpPr/>
          <p:nvPr/>
        </p:nvSpPr>
        <p:spPr>
          <a:xfrm>
            <a:off x="5591175" y="4191000"/>
            <a:ext cx="486409" cy="171450"/>
          </a:xfrm>
          <a:custGeom>
            <a:avLst/>
            <a:gdLst/>
            <a:ahLst/>
            <a:cxnLst/>
            <a:rect l="l" t="t" r="r" b="b"/>
            <a:pathLst>
              <a:path w="486410" h="171450">
                <a:moveTo>
                  <a:pt x="314578" y="0"/>
                </a:moveTo>
                <a:lnTo>
                  <a:pt x="314578" y="171450"/>
                </a:lnTo>
                <a:lnTo>
                  <a:pt x="428878" y="114300"/>
                </a:lnTo>
                <a:lnTo>
                  <a:pt x="343153" y="114300"/>
                </a:lnTo>
                <a:lnTo>
                  <a:pt x="343153" y="57150"/>
                </a:lnTo>
                <a:lnTo>
                  <a:pt x="428878" y="57150"/>
                </a:lnTo>
                <a:lnTo>
                  <a:pt x="314578" y="0"/>
                </a:lnTo>
                <a:close/>
              </a:path>
              <a:path w="486410" h="171450">
                <a:moveTo>
                  <a:pt x="314578" y="57150"/>
                </a:moveTo>
                <a:lnTo>
                  <a:pt x="0" y="57150"/>
                </a:lnTo>
                <a:lnTo>
                  <a:pt x="0" y="114300"/>
                </a:lnTo>
                <a:lnTo>
                  <a:pt x="314578" y="114300"/>
                </a:lnTo>
                <a:lnTo>
                  <a:pt x="314578" y="57150"/>
                </a:lnTo>
                <a:close/>
              </a:path>
              <a:path w="486410" h="171450">
                <a:moveTo>
                  <a:pt x="428878" y="57150"/>
                </a:moveTo>
                <a:lnTo>
                  <a:pt x="343153" y="57150"/>
                </a:lnTo>
                <a:lnTo>
                  <a:pt x="343153" y="114300"/>
                </a:lnTo>
                <a:lnTo>
                  <a:pt x="428878" y="114300"/>
                </a:lnTo>
                <a:lnTo>
                  <a:pt x="486028" y="85725"/>
                </a:lnTo>
                <a:lnTo>
                  <a:pt x="428878" y="57150"/>
                </a:lnTo>
                <a:close/>
              </a:path>
            </a:pathLst>
          </a:custGeom>
          <a:solidFill>
            <a:srgbClr val="921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05400" y="4838700"/>
            <a:ext cx="486409" cy="171450"/>
          </a:xfrm>
          <a:custGeom>
            <a:avLst/>
            <a:gdLst/>
            <a:ahLst/>
            <a:cxnLst/>
            <a:rect l="l" t="t" r="r" b="b"/>
            <a:pathLst>
              <a:path w="486410" h="171450">
                <a:moveTo>
                  <a:pt x="314578" y="0"/>
                </a:moveTo>
                <a:lnTo>
                  <a:pt x="314578" y="171450"/>
                </a:lnTo>
                <a:lnTo>
                  <a:pt x="428878" y="114300"/>
                </a:lnTo>
                <a:lnTo>
                  <a:pt x="343153" y="114300"/>
                </a:lnTo>
                <a:lnTo>
                  <a:pt x="343153" y="57150"/>
                </a:lnTo>
                <a:lnTo>
                  <a:pt x="428878" y="57150"/>
                </a:lnTo>
                <a:lnTo>
                  <a:pt x="314578" y="0"/>
                </a:lnTo>
                <a:close/>
              </a:path>
              <a:path w="486410" h="171450">
                <a:moveTo>
                  <a:pt x="314578" y="57150"/>
                </a:moveTo>
                <a:lnTo>
                  <a:pt x="0" y="57150"/>
                </a:lnTo>
                <a:lnTo>
                  <a:pt x="0" y="114300"/>
                </a:lnTo>
                <a:lnTo>
                  <a:pt x="314578" y="114300"/>
                </a:lnTo>
                <a:lnTo>
                  <a:pt x="314578" y="57150"/>
                </a:lnTo>
                <a:close/>
              </a:path>
              <a:path w="486410" h="171450">
                <a:moveTo>
                  <a:pt x="428878" y="57150"/>
                </a:moveTo>
                <a:lnTo>
                  <a:pt x="343153" y="57150"/>
                </a:lnTo>
                <a:lnTo>
                  <a:pt x="343153" y="114300"/>
                </a:lnTo>
                <a:lnTo>
                  <a:pt x="428878" y="114300"/>
                </a:lnTo>
                <a:lnTo>
                  <a:pt x="486028" y="85725"/>
                </a:lnTo>
                <a:lnTo>
                  <a:pt x="428878" y="57150"/>
                </a:lnTo>
                <a:close/>
              </a:path>
            </a:pathLst>
          </a:custGeom>
          <a:solidFill>
            <a:srgbClr val="921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 txBox="1"/>
          <p:nvPr/>
        </p:nvSpPr>
        <p:spPr>
          <a:xfrm>
            <a:off x="6179439" y="2725737"/>
            <a:ext cx="4916805" cy="23514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latin typeface="Calibri"/>
                <a:cs typeface="Calibri"/>
              </a:rPr>
              <a:t>учение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процесс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умственного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развития</a:t>
            </a: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ts val="5430"/>
              </a:lnSpc>
              <a:spcBef>
                <a:spcPts val="605"/>
              </a:spcBef>
            </a:pPr>
            <a:r>
              <a:rPr sz="2000" spc="-10" dirty="0">
                <a:latin typeface="Calibri"/>
                <a:cs typeface="Calibri"/>
              </a:rPr>
              <a:t>динамическая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система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умственных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действий дифференциация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персонификация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14"/>
              </a:spcBef>
            </a:pPr>
            <a:r>
              <a:rPr sz="2000" dirty="0">
                <a:latin typeface="Calibri"/>
                <a:cs typeface="Calibri"/>
              </a:rPr>
              <a:t>внутренняя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нравственно-</a:t>
            </a:r>
            <a:r>
              <a:rPr sz="2000" dirty="0">
                <a:latin typeface="Calibri"/>
                <a:cs typeface="Calibri"/>
              </a:rPr>
              <a:t>волевая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регуляция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2291460" y="5591492"/>
            <a:ext cx="841946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921727"/>
                </a:solidFill>
                <a:latin typeface="Calibri"/>
                <a:cs typeface="Calibri"/>
              </a:rPr>
              <a:t>Ориентация</a:t>
            </a:r>
            <a:r>
              <a:rPr sz="1800" spc="-35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921727"/>
                </a:solidFill>
                <a:latin typeface="Calibri"/>
                <a:cs typeface="Calibri"/>
              </a:rPr>
              <a:t>в</a:t>
            </a:r>
            <a:r>
              <a:rPr sz="1800" spc="-40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921727"/>
                </a:solidFill>
                <a:latin typeface="Calibri"/>
                <a:cs typeface="Calibri"/>
              </a:rPr>
              <a:t>широком</a:t>
            </a:r>
            <a:r>
              <a:rPr sz="1800" spc="-20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921727"/>
                </a:solidFill>
                <a:latin typeface="Calibri"/>
                <a:cs typeface="Calibri"/>
              </a:rPr>
              <a:t>спектре</a:t>
            </a:r>
            <a:r>
              <a:rPr sz="1800" spc="-70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921727"/>
                </a:solidFill>
                <a:latin typeface="Calibri"/>
                <a:cs typeface="Calibri"/>
              </a:rPr>
              <a:t>современных</a:t>
            </a:r>
            <a:r>
              <a:rPr sz="1800" spc="-30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921727"/>
                </a:solidFill>
                <a:latin typeface="Calibri"/>
                <a:cs typeface="Calibri"/>
              </a:rPr>
              <a:t>технологий. </a:t>
            </a:r>
            <a:r>
              <a:rPr sz="1800" dirty="0">
                <a:solidFill>
                  <a:srgbClr val="921727"/>
                </a:solidFill>
                <a:latin typeface="Calibri"/>
                <a:cs typeface="Calibri"/>
              </a:rPr>
              <a:t>Не</a:t>
            </a:r>
            <a:r>
              <a:rPr sz="1800" spc="-65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921727"/>
                </a:solidFill>
                <a:latin typeface="Calibri"/>
                <a:cs typeface="Calibri"/>
              </a:rPr>
              <a:t>изобретаем</a:t>
            </a:r>
            <a:r>
              <a:rPr sz="1800" spc="-25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921727"/>
                </a:solidFill>
                <a:latin typeface="Calibri"/>
                <a:cs typeface="Calibri"/>
              </a:rPr>
              <a:t>велосипед.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928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79086-FDF0-87A0-0EDB-B6B5F3D00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object 889"/>
          <p:cNvSpPr txBox="1">
            <a:spLocks/>
          </p:cNvSpPr>
          <p:nvPr/>
        </p:nvSpPr>
        <p:spPr>
          <a:xfrm>
            <a:off x="2394856" y="56543"/>
            <a:ext cx="6868887" cy="114377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4280"/>
              </a:lnSpc>
              <a:spcBef>
                <a:spcPts val="655"/>
              </a:spcBef>
            </a:pPr>
            <a:r>
              <a:rPr lang="ru-RU" sz="2800">
                <a:solidFill>
                  <a:srgbClr val="921727"/>
                </a:solidFill>
                <a:latin typeface="+mn-lt"/>
              </a:rPr>
              <a:t>Групповая</a:t>
            </a:r>
            <a:r>
              <a:rPr lang="ru-RU" sz="2800" spc="5">
                <a:solidFill>
                  <a:srgbClr val="921727"/>
                </a:solidFill>
                <a:latin typeface="+mn-lt"/>
              </a:rPr>
              <a:t> </a:t>
            </a:r>
            <a:r>
              <a:rPr lang="ru-RU" sz="2800">
                <a:solidFill>
                  <a:srgbClr val="921727"/>
                </a:solidFill>
                <a:latin typeface="+mn-lt"/>
              </a:rPr>
              <a:t>форма</a:t>
            </a:r>
            <a:r>
              <a:rPr lang="ru-RU" sz="2800" spc="-25">
                <a:solidFill>
                  <a:srgbClr val="921727"/>
                </a:solidFill>
                <a:latin typeface="+mn-lt"/>
              </a:rPr>
              <a:t> </a:t>
            </a:r>
            <a:r>
              <a:rPr lang="ru-RU" sz="2800">
                <a:solidFill>
                  <a:srgbClr val="921727"/>
                </a:solidFill>
                <a:latin typeface="+mn-lt"/>
              </a:rPr>
              <a:t>организации</a:t>
            </a:r>
            <a:r>
              <a:rPr lang="ru-RU" sz="2800" spc="25">
                <a:solidFill>
                  <a:srgbClr val="921727"/>
                </a:solidFill>
                <a:latin typeface="+mn-lt"/>
              </a:rPr>
              <a:t> </a:t>
            </a:r>
            <a:r>
              <a:rPr lang="ru-RU" sz="2800" spc="-10">
                <a:solidFill>
                  <a:srgbClr val="921727"/>
                </a:solidFill>
                <a:latin typeface="+mn-lt"/>
              </a:rPr>
              <a:t>учебной деятельности</a:t>
            </a:r>
            <a:endParaRPr lang="ru-RU" sz="2800" spc="-10" dirty="0">
              <a:solidFill>
                <a:srgbClr val="921727"/>
              </a:solidFill>
              <a:latin typeface="+mn-l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rcRect t="25238" r="21394" b="4247"/>
          <a:stretch>
            <a:fillRect/>
          </a:stretch>
        </p:blipFill>
        <p:spPr>
          <a:xfrm>
            <a:off x="413657" y="1246540"/>
            <a:ext cx="8011886" cy="4835921"/>
          </a:xfrm>
          <a:prstGeom prst="rect">
            <a:avLst/>
          </a:prstGeom>
        </p:spPr>
      </p:pic>
      <p:sp>
        <p:nvSpPr>
          <p:cNvPr id="891" name="object 891"/>
          <p:cNvSpPr txBox="1"/>
          <p:nvPr/>
        </p:nvSpPr>
        <p:spPr>
          <a:xfrm>
            <a:off x="2703704" y="2419146"/>
            <a:ext cx="7609840" cy="366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>
              <a:lnSpc>
                <a:spcPts val="2715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Активизация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познавательной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деятельности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через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590"/>
              </a:lnSpc>
            </a:pPr>
            <a:r>
              <a:rPr sz="2400" spc="-10" dirty="0">
                <a:latin typeface="Calibri"/>
                <a:cs typeface="Calibri"/>
              </a:rPr>
              <a:t>организацию</a:t>
            </a:r>
            <a:endParaRPr sz="2400" dirty="0">
              <a:latin typeface="Calibri"/>
              <a:cs typeface="Calibri"/>
            </a:endParaRPr>
          </a:p>
          <a:p>
            <a:pPr marL="149225">
              <a:lnSpc>
                <a:spcPts val="2755"/>
              </a:lnSpc>
            </a:pPr>
            <a:r>
              <a:rPr sz="2400" dirty="0">
                <a:latin typeface="Calibri"/>
                <a:cs typeface="Calibri"/>
              </a:rPr>
              <a:t>совместных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действий</a:t>
            </a:r>
            <a:endParaRPr sz="2400" dirty="0">
              <a:latin typeface="Calibri"/>
              <a:cs typeface="Calibri"/>
            </a:endParaRPr>
          </a:p>
          <a:p>
            <a:pPr marL="206375">
              <a:lnSpc>
                <a:spcPct val="100000"/>
              </a:lnSpc>
              <a:spcBef>
                <a:spcPts val="725"/>
              </a:spcBef>
            </a:pPr>
            <a:r>
              <a:rPr sz="2400" spc="-10" dirty="0">
                <a:latin typeface="Calibri"/>
                <a:cs typeface="Calibri"/>
              </a:rPr>
              <a:t>Взаимообучение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(горизонтальное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обучение)</a:t>
            </a:r>
            <a:endParaRPr sz="2400" dirty="0">
              <a:latin typeface="Calibri"/>
              <a:cs typeface="Calibri"/>
            </a:endParaRPr>
          </a:p>
          <a:p>
            <a:pPr marL="206375" marR="5080">
              <a:lnSpc>
                <a:spcPts val="3610"/>
              </a:lnSpc>
              <a:spcBef>
                <a:spcPts val="165"/>
              </a:spcBef>
            </a:pPr>
            <a:r>
              <a:rPr sz="2400" dirty="0">
                <a:latin typeface="Calibri"/>
                <a:cs typeface="Calibri"/>
              </a:rPr>
              <a:t>Развитие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умений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организации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совместной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деятельности </a:t>
            </a:r>
            <a:r>
              <a:rPr sz="2400" dirty="0">
                <a:latin typeface="Calibri"/>
                <a:cs typeface="Calibri"/>
              </a:rPr>
              <a:t>Развитие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умений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руководить,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выполнять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поручения,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380"/>
              </a:lnSpc>
            </a:pPr>
            <a:r>
              <a:rPr sz="2400" spc="-10" dirty="0">
                <a:latin typeface="Calibri"/>
                <a:cs typeface="Calibri"/>
              </a:rPr>
              <a:t>подчиняться</a:t>
            </a:r>
            <a:endParaRPr sz="2400" dirty="0">
              <a:latin typeface="Calibri"/>
              <a:cs typeface="Calibri"/>
            </a:endParaRPr>
          </a:p>
          <a:p>
            <a:pPr marL="206375">
              <a:lnSpc>
                <a:spcPct val="100000"/>
              </a:lnSpc>
              <a:spcBef>
                <a:spcPts val="725"/>
              </a:spcBef>
            </a:pPr>
            <a:r>
              <a:rPr sz="2400" dirty="0">
                <a:latin typeface="Calibri"/>
                <a:cs typeface="Calibri"/>
              </a:rPr>
              <a:t>Развитие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межличностных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отношений</a:t>
            </a:r>
            <a:endParaRPr sz="2400" dirty="0">
              <a:latin typeface="Calibri"/>
              <a:cs typeface="Calibri"/>
            </a:endParaRPr>
          </a:p>
          <a:p>
            <a:pPr marL="206375">
              <a:lnSpc>
                <a:spcPct val="100000"/>
              </a:lnSpc>
              <a:spcBef>
                <a:spcPts val="725"/>
              </a:spcBef>
            </a:pPr>
            <a:r>
              <a:rPr sz="2400" dirty="0">
                <a:latin typeface="Calibri"/>
                <a:cs typeface="Calibri"/>
              </a:rPr>
              <a:t>Развитие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умений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рефлексии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совместной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деятельности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90" name="object 890"/>
          <p:cNvSpPr txBox="1"/>
          <p:nvPr/>
        </p:nvSpPr>
        <p:spPr>
          <a:xfrm>
            <a:off x="4875166" y="1395684"/>
            <a:ext cx="3272154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Особенности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преимущества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5778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475932" y="2442463"/>
            <a:ext cx="2446020" cy="172910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>
              <a:lnSpc>
                <a:spcPct val="91100"/>
              </a:lnSpc>
              <a:spcBef>
                <a:spcPts val="550"/>
              </a:spcBef>
            </a:pPr>
            <a:r>
              <a:rPr sz="3950" spc="-10" dirty="0">
                <a:solidFill>
                  <a:srgbClr val="921727"/>
                </a:solidFill>
                <a:latin typeface="Calibri"/>
                <a:cs typeface="Calibri"/>
              </a:rPr>
              <a:t>Методы группового познания</a:t>
            </a:r>
            <a:endParaRPr sz="395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699130" y="878077"/>
            <a:ext cx="7980045" cy="5168900"/>
            <a:chOff x="2699130" y="878077"/>
            <a:chExt cx="7980045" cy="5168900"/>
          </a:xfrm>
        </p:grpSpPr>
        <p:sp>
          <p:nvSpPr>
            <p:cNvPr id="24" name="object 24"/>
            <p:cNvSpPr/>
            <p:nvPr/>
          </p:nvSpPr>
          <p:spPr>
            <a:xfrm>
              <a:off x="2705480" y="884427"/>
              <a:ext cx="1080770" cy="5156200"/>
            </a:xfrm>
            <a:custGeom>
              <a:avLst/>
              <a:gdLst/>
              <a:ahLst/>
              <a:cxnLst/>
              <a:rect l="l" t="t" r="r" b="b"/>
              <a:pathLst>
                <a:path w="1080770" h="5156200">
                  <a:moveTo>
                    <a:pt x="15239" y="0"/>
                  </a:moveTo>
                  <a:lnTo>
                    <a:pt x="49062" y="34351"/>
                  </a:lnTo>
                  <a:lnTo>
                    <a:pt x="82338" y="69037"/>
                  </a:lnTo>
                  <a:lnTo>
                    <a:pt x="115069" y="104051"/>
                  </a:lnTo>
                  <a:lnTo>
                    <a:pt x="147255" y="139387"/>
                  </a:lnTo>
                  <a:lnTo>
                    <a:pt x="178895" y="175041"/>
                  </a:lnTo>
                  <a:lnTo>
                    <a:pt x="209990" y="211007"/>
                  </a:lnTo>
                  <a:lnTo>
                    <a:pt x="240539" y="247279"/>
                  </a:lnTo>
                  <a:lnTo>
                    <a:pt x="270542" y="283852"/>
                  </a:lnTo>
                  <a:lnTo>
                    <a:pt x="300000" y="320721"/>
                  </a:lnTo>
                  <a:lnTo>
                    <a:pt x="328913" y="357880"/>
                  </a:lnTo>
                  <a:lnTo>
                    <a:pt x="357280" y="395324"/>
                  </a:lnTo>
                  <a:lnTo>
                    <a:pt x="385101" y="433048"/>
                  </a:lnTo>
                  <a:lnTo>
                    <a:pt x="412377" y="471045"/>
                  </a:lnTo>
                  <a:lnTo>
                    <a:pt x="439108" y="509311"/>
                  </a:lnTo>
                  <a:lnTo>
                    <a:pt x="465293" y="547839"/>
                  </a:lnTo>
                  <a:lnTo>
                    <a:pt x="490932" y="586626"/>
                  </a:lnTo>
                  <a:lnTo>
                    <a:pt x="516026" y="625665"/>
                  </a:lnTo>
                  <a:lnTo>
                    <a:pt x="540574" y="664950"/>
                  </a:lnTo>
                  <a:lnTo>
                    <a:pt x="564577" y="704477"/>
                  </a:lnTo>
                  <a:lnTo>
                    <a:pt x="588034" y="744240"/>
                  </a:lnTo>
                  <a:lnTo>
                    <a:pt x="610946" y="784234"/>
                  </a:lnTo>
                  <a:lnTo>
                    <a:pt x="633312" y="824452"/>
                  </a:lnTo>
                  <a:lnTo>
                    <a:pt x="655133" y="864890"/>
                  </a:lnTo>
                  <a:lnTo>
                    <a:pt x="676408" y="905543"/>
                  </a:lnTo>
                  <a:lnTo>
                    <a:pt x="697138" y="946404"/>
                  </a:lnTo>
                  <a:lnTo>
                    <a:pt x="717322" y="987469"/>
                  </a:lnTo>
                  <a:lnTo>
                    <a:pt x="736961" y="1028732"/>
                  </a:lnTo>
                  <a:lnTo>
                    <a:pt x="756054" y="1070187"/>
                  </a:lnTo>
                  <a:lnTo>
                    <a:pt x="774602" y="1111830"/>
                  </a:lnTo>
                  <a:lnTo>
                    <a:pt x="792604" y="1153654"/>
                  </a:lnTo>
                  <a:lnTo>
                    <a:pt x="810060" y="1195655"/>
                  </a:lnTo>
                  <a:lnTo>
                    <a:pt x="826972" y="1237826"/>
                  </a:lnTo>
                  <a:lnTo>
                    <a:pt x="843337" y="1280163"/>
                  </a:lnTo>
                  <a:lnTo>
                    <a:pt x="859157" y="1322660"/>
                  </a:lnTo>
                  <a:lnTo>
                    <a:pt x="874432" y="1365311"/>
                  </a:lnTo>
                  <a:lnTo>
                    <a:pt x="889161" y="1408112"/>
                  </a:lnTo>
                  <a:lnTo>
                    <a:pt x="903344" y="1451057"/>
                  </a:lnTo>
                  <a:lnTo>
                    <a:pt x="916982" y="1494139"/>
                  </a:lnTo>
                  <a:lnTo>
                    <a:pt x="930075" y="1537355"/>
                  </a:lnTo>
                  <a:lnTo>
                    <a:pt x="942622" y="1580698"/>
                  </a:lnTo>
                  <a:lnTo>
                    <a:pt x="954623" y="1624163"/>
                  </a:lnTo>
                  <a:lnTo>
                    <a:pt x="966079" y="1667745"/>
                  </a:lnTo>
                  <a:lnTo>
                    <a:pt x="976989" y="1711438"/>
                  </a:lnTo>
                  <a:lnTo>
                    <a:pt x="987354" y="1755237"/>
                  </a:lnTo>
                  <a:lnTo>
                    <a:pt x="997173" y="1799136"/>
                  </a:lnTo>
                  <a:lnTo>
                    <a:pt x="1006447" y="1843130"/>
                  </a:lnTo>
                  <a:lnTo>
                    <a:pt x="1015176" y="1887213"/>
                  </a:lnTo>
                  <a:lnTo>
                    <a:pt x="1023358" y="1931381"/>
                  </a:lnTo>
                  <a:lnTo>
                    <a:pt x="1030996" y="1975627"/>
                  </a:lnTo>
                  <a:lnTo>
                    <a:pt x="1038087" y="2019947"/>
                  </a:lnTo>
                  <a:lnTo>
                    <a:pt x="1044634" y="2064334"/>
                  </a:lnTo>
                  <a:lnTo>
                    <a:pt x="1050634" y="2108784"/>
                  </a:lnTo>
                  <a:lnTo>
                    <a:pt x="1056089" y="2153291"/>
                  </a:lnTo>
                  <a:lnTo>
                    <a:pt x="1060999" y="2197849"/>
                  </a:lnTo>
                  <a:lnTo>
                    <a:pt x="1065363" y="2242453"/>
                  </a:lnTo>
                  <a:lnTo>
                    <a:pt x="1069182" y="2287098"/>
                  </a:lnTo>
                  <a:lnTo>
                    <a:pt x="1072455" y="2331778"/>
                  </a:lnTo>
                  <a:lnTo>
                    <a:pt x="1075183" y="2376488"/>
                  </a:lnTo>
                  <a:lnTo>
                    <a:pt x="1077365" y="2421223"/>
                  </a:lnTo>
                  <a:lnTo>
                    <a:pt x="1079001" y="2465976"/>
                  </a:lnTo>
                  <a:lnTo>
                    <a:pt x="1080092" y="2510743"/>
                  </a:lnTo>
                  <a:lnTo>
                    <a:pt x="1080638" y="2555518"/>
                  </a:lnTo>
                  <a:lnTo>
                    <a:pt x="1080638" y="2600296"/>
                  </a:lnTo>
                  <a:lnTo>
                    <a:pt x="1080092" y="2645071"/>
                  </a:lnTo>
                  <a:lnTo>
                    <a:pt x="1079001" y="2689839"/>
                  </a:lnTo>
                  <a:lnTo>
                    <a:pt x="1077365" y="2734592"/>
                  </a:lnTo>
                  <a:lnTo>
                    <a:pt x="1075183" y="2779326"/>
                  </a:lnTo>
                  <a:lnTo>
                    <a:pt x="1072455" y="2824036"/>
                  </a:lnTo>
                  <a:lnTo>
                    <a:pt x="1069182" y="2868717"/>
                  </a:lnTo>
                  <a:lnTo>
                    <a:pt x="1065363" y="2913362"/>
                  </a:lnTo>
                  <a:lnTo>
                    <a:pt x="1060999" y="2957966"/>
                  </a:lnTo>
                  <a:lnTo>
                    <a:pt x="1056089" y="3002524"/>
                  </a:lnTo>
                  <a:lnTo>
                    <a:pt x="1050634" y="3047031"/>
                  </a:lnTo>
                  <a:lnTo>
                    <a:pt x="1044634" y="3091480"/>
                  </a:lnTo>
                  <a:lnTo>
                    <a:pt x="1038087" y="3135868"/>
                  </a:lnTo>
                  <a:lnTo>
                    <a:pt x="1030996" y="3180187"/>
                  </a:lnTo>
                  <a:lnTo>
                    <a:pt x="1023358" y="3224433"/>
                  </a:lnTo>
                  <a:lnTo>
                    <a:pt x="1015176" y="3268601"/>
                  </a:lnTo>
                  <a:lnTo>
                    <a:pt x="1006447" y="3312684"/>
                  </a:lnTo>
                  <a:lnTo>
                    <a:pt x="997173" y="3356678"/>
                  </a:lnTo>
                  <a:lnTo>
                    <a:pt x="987354" y="3400577"/>
                  </a:lnTo>
                  <a:lnTo>
                    <a:pt x="976989" y="3444376"/>
                  </a:lnTo>
                  <a:lnTo>
                    <a:pt x="966079" y="3488069"/>
                  </a:lnTo>
                  <a:lnTo>
                    <a:pt x="954623" y="3531651"/>
                  </a:lnTo>
                  <a:lnTo>
                    <a:pt x="942622" y="3575116"/>
                  </a:lnTo>
                  <a:lnTo>
                    <a:pt x="930075" y="3618459"/>
                  </a:lnTo>
                  <a:lnTo>
                    <a:pt x="916982" y="3661674"/>
                  </a:lnTo>
                  <a:lnTo>
                    <a:pt x="903344" y="3704757"/>
                  </a:lnTo>
                  <a:lnTo>
                    <a:pt x="889161" y="3747701"/>
                  </a:lnTo>
                  <a:lnTo>
                    <a:pt x="874432" y="3790502"/>
                  </a:lnTo>
                  <a:lnTo>
                    <a:pt x="859157" y="3833153"/>
                  </a:lnTo>
                  <a:lnTo>
                    <a:pt x="843337" y="3875650"/>
                  </a:lnTo>
                  <a:lnTo>
                    <a:pt x="826972" y="3917986"/>
                  </a:lnTo>
                  <a:lnTo>
                    <a:pt x="810060" y="3960158"/>
                  </a:lnTo>
                  <a:lnTo>
                    <a:pt x="792604" y="4002158"/>
                  </a:lnTo>
                  <a:lnTo>
                    <a:pt x="774602" y="4043982"/>
                  </a:lnTo>
                  <a:lnTo>
                    <a:pt x="756054" y="4085624"/>
                  </a:lnTo>
                  <a:lnTo>
                    <a:pt x="736961" y="4127080"/>
                  </a:lnTo>
                  <a:lnTo>
                    <a:pt x="717322" y="4168342"/>
                  </a:lnTo>
                  <a:lnTo>
                    <a:pt x="697138" y="4209407"/>
                  </a:lnTo>
                  <a:lnTo>
                    <a:pt x="676408" y="4250268"/>
                  </a:lnTo>
                  <a:lnTo>
                    <a:pt x="655133" y="4290921"/>
                  </a:lnTo>
                  <a:lnTo>
                    <a:pt x="633312" y="4331359"/>
                  </a:lnTo>
                  <a:lnTo>
                    <a:pt x="610946" y="4371577"/>
                  </a:lnTo>
                  <a:lnTo>
                    <a:pt x="588034" y="4411570"/>
                  </a:lnTo>
                  <a:lnTo>
                    <a:pt x="564577" y="4451333"/>
                  </a:lnTo>
                  <a:lnTo>
                    <a:pt x="540574" y="4490860"/>
                  </a:lnTo>
                  <a:lnTo>
                    <a:pt x="516026" y="4530145"/>
                  </a:lnTo>
                  <a:lnTo>
                    <a:pt x="490932" y="4569184"/>
                  </a:lnTo>
                  <a:lnTo>
                    <a:pt x="465293" y="4607970"/>
                  </a:lnTo>
                  <a:lnTo>
                    <a:pt x="439108" y="4646499"/>
                  </a:lnTo>
                  <a:lnTo>
                    <a:pt x="412377" y="4684764"/>
                  </a:lnTo>
                  <a:lnTo>
                    <a:pt x="385101" y="4722761"/>
                  </a:lnTo>
                  <a:lnTo>
                    <a:pt x="357280" y="4760484"/>
                  </a:lnTo>
                  <a:lnTo>
                    <a:pt x="328913" y="4797928"/>
                  </a:lnTo>
                  <a:lnTo>
                    <a:pt x="300000" y="4835087"/>
                  </a:lnTo>
                  <a:lnTo>
                    <a:pt x="270542" y="4871955"/>
                  </a:lnTo>
                  <a:lnTo>
                    <a:pt x="240539" y="4908528"/>
                  </a:lnTo>
                  <a:lnTo>
                    <a:pt x="209990" y="4944800"/>
                  </a:lnTo>
                  <a:lnTo>
                    <a:pt x="178895" y="4980766"/>
                  </a:lnTo>
                  <a:lnTo>
                    <a:pt x="147255" y="5016419"/>
                  </a:lnTo>
                  <a:lnTo>
                    <a:pt x="115069" y="5051755"/>
                  </a:lnTo>
                  <a:lnTo>
                    <a:pt x="82338" y="5086769"/>
                  </a:lnTo>
                  <a:lnTo>
                    <a:pt x="49062" y="5121454"/>
                  </a:lnTo>
                  <a:lnTo>
                    <a:pt x="15239" y="5155806"/>
                  </a:lnTo>
                  <a:lnTo>
                    <a:pt x="0" y="5140553"/>
                  </a:lnTo>
                  <a:lnTo>
                    <a:pt x="33888" y="5106127"/>
                  </a:lnTo>
                  <a:lnTo>
                    <a:pt x="67225" y="5071364"/>
                  </a:lnTo>
                  <a:lnTo>
                    <a:pt x="100012" y="5036270"/>
                  </a:lnTo>
                  <a:lnTo>
                    <a:pt x="132247" y="5000850"/>
                  </a:lnTo>
                  <a:lnTo>
                    <a:pt x="163932" y="4965110"/>
                  </a:lnTo>
                  <a:lnTo>
                    <a:pt x="195065" y="4929054"/>
                  </a:lnTo>
                  <a:lnTo>
                    <a:pt x="225647" y="4892690"/>
                  </a:lnTo>
                  <a:lnTo>
                    <a:pt x="255679" y="4856021"/>
                  </a:lnTo>
                  <a:lnTo>
                    <a:pt x="285159" y="4819055"/>
                  </a:lnTo>
                  <a:lnTo>
                    <a:pt x="314088" y="4781795"/>
                  </a:lnTo>
                  <a:lnTo>
                    <a:pt x="342466" y="4744248"/>
                  </a:lnTo>
                  <a:lnTo>
                    <a:pt x="370293" y="4706420"/>
                  </a:lnTo>
                  <a:lnTo>
                    <a:pt x="397570" y="4668316"/>
                  </a:lnTo>
                  <a:lnTo>
                    <a:pt x="424295" y="4629940"/>
                  </a:lnTo>
                  <a:lnTo>
                    <a:pt x="450469" y="4591300"/>
                  </a:lnTo>
                  <a:lnTo>
                    <a:pt x="476092" y="4552400"/>
                  </a:lnTo>
                  <a:lnTo>
                    <a:pt x="501164" y="4513246"/>
                  </a:lnTo>
                  <a:lnTo>
                    <a:pt x="525685" y="4473844"/>
                  </a:lnTo>
                  <a:lnTo>
                    <a:pt x="549655" y="4434198"/>
                  </a:lnTo>
                  <a:lnTo>
                    <a:pt x="573073" y="4394315"/>
                  </a:lnTo>
                  <a:lnTo>
                    <a:pt x="595941" y="4354200"/>
                  </a:lnTo>
                  <a:lnTo>
                    <a:pt x="618258" y="4313858"/>
                  </a:lnTo>
                  <a:lnTo>
                    <a:pt x="640024" y="4273296"/>
                  </a:lnTo>
                  <a:lnTo>
                    <a:pt x="661239" y="4232518"/>
                  </a:lnTo>
                  <a:lnTo>
                    <a:pt x="681902" y="4191530"/>
                  </a:lnTo>
                  <a:lnTo>
                    <a:pt x="702015" y="4150338"/>
                  </a:lnTo>
                  <a:lnTo>
                    <a:pt x="721577" y="4108947"/>
                  </a:lnTo>
                  <a:lnTo>
                    <a:pt x="740587" y="4067363"/>
                  </a:lnTo>
                  <a:lnTo>
                    <a:pt x="759047" y="4025591"/>
                  </a:lnTo>
                  <a:lnTo>
                    <a:pt x="776956" y="3983636"/>
                  </a:lnTo>
                  <a:lnTo>
                    <a:pt x="794313" y="3941505"/>
                  </a:lnTo>
                  <a:lnTo>
                    <a:pt x="811120" y="3899203"/>
                  </a:lnTo>
                  <a:lnTo>
                    <a:pt x="827375" y="3856735"/>
                  </a:lnTo>
                  <a:lnTo>
                    <a:pt x="843079" y="3814107"/>
                  </a:lnTo>
                  <a:lnTo>
                    <a:pt x="858233" y="3771324"/>
                  </a:lnTo>
                  <a:lnTo>
                    <a:pt x="872835" y="3728392"/>
                  </a:lnTo>
                  <a:lnTo>
                    <a:pt x="886887" y="3685316"/>
                  </a:lnTo>
                  <a:lnTo>
                    <a:pt x="900387" y="3642102"/>
                  </a:lnTo>
                  <a:lnTo>
                    <a:pt x="913336" y="3598756"/>
                  </a:lnTo>
                  <a:lnTo>
                    <a:pt x="925734" y="3555282"/>
                  </a:lnTo>
                  <a:lnTo>
                    <a:pt x="937582" y="3511688"/>
                  </a:lnTo>
                  <a:lnTo>
                    <a:pt x="948878" y="3467977"/>
                  </a:lnTo>
                  <a:lnTo>
                    <a:pt x="959623" y="3424155"/>
                  </a:lnTo>
                  <a:lnTo>
                    <a:pt x="969817" y="3380229"/>
                  </a:lnTo>
                  <a:lnTo>
                    <a:pt x="979460" y="3336203"/>
                  </a:lnTo>
                  <a:lnTo>
                    <a:pt x="988552" y="3292084"/>
                  </a:lnTo>
                  <a:lnTo>
                    <a:pt x="997093" y="3247876"/>
                  </a:lnTo>
                  <a:lnTo>
                    <a:pt x="1005083" y="3203585"/>
                  </a:lnTo>
                  <a:lnTo>
                    <a:pt x="1012522" y="3159217"/>
                  </a:lnTo>
                  <a:lnTo>
                    <a:pt x="1019410" y="3114777"/>
                  </a:lnTo>
                  <a:lnTo>
                    <a:pt x="1025747" y="3070270"/>
                  </a:lnTo>
                  <a:lnTo>
                    <a:pt x="1031533" y="3025703"/>
                  </a:lnTo>
                  <a:lnTo>
                    <a:pt x="1036767" y="2981081"/>
                  </a:lnTo>
                  <a:lnTo>
                    <a:pt x="1041451" y="2936409"/>
                  </a:lnTo>
                  <a:lnTo>
                    <a:pt x="1045584" y="2891693"/>
                  </a:lnTo>
                  <a:lnTo>
                    <a:pt x="1049166" y="2846938"/>
                  </a:lnTo>
                  <a:lnTo>
                    <a:pt x="1052196" y="2802150"/>
                  </a:lnTo>
                  <a:lnTo>
                    <a:pt x="1054676" y="2757334"/>
                  </a:lnTo>
                  <a:lnTo>
                    <a:pt x="1056605" y="2712496"/>
                  </a:lnTo>
                  <a:lnTo>
                    <a:pt x="1057982" y="2667642"/>
                  </a:lnTo>
                  <a:lnTo>
                    <a:pt x="1058809" y="2622777"/>
                  </a:lnTo>
                  <a:lnTo>
                    <a:pt x="1059084" y="2577906"/>
                  </a:lnTo>
                  <a:lnTo>
                    <a:pt x="1058809" y="2533035"/>
                  </a:lnTo>
                  <a:lnTo>
                    <a:pt x="1057982" y="2488170"/>
                  </a:lnTo>
                  <a:lnTo>
                    <a:pt x="1056605" y="2443315"/>
                  </a:lnTo>
                  <a:lnTo>
                    <a:pt x="1054676" y="2398477"/>
                  </a:lnTo>
                  <a:lnTo>
                    <a:pt x="1052196" y="2353662"/>
                  </a:lnTo>
                  <a:lnTo>
                    <a:pt x="1049166" y="2308874"/>
                  </a:lnTo>
                  <a:lnTo>
                    <a:pt x="1045584" y="2264119"/>
                  </a:lnTo>
                  <a:lnTo>
                    <a:pt x="1041451" y="2219402"/>
                  </a:lnTo>
                  <a:lnTo>
                    <a:pt x="1036767" y="2174730"/>
                  </a:lnTo>
                  <a:lnTo>
                    <a:pt x="1031533" y="2130108"/>
                  </a:lnTo>
                  <a:lnTo>
                    <a:pt x="1025747" y="2085541"/>
                  </a:lnTo>
                  <a:lnTo>
                    <a:pt x="1019410" y="2041034"/>
                  </a:lnTo>
                  <a:lnTo>
                    <a:pt x="1012522" y="1996594"/>
                  </a:lnTo>
                  <a:lnTo>
                    <a:pt x="1005083" y="1952226"/>
                  </a:lnTo>
                  <a:lnTo>
                    <a:pt x="997093" y="1907935"/>
                  </a:lnTo>
                  <a:lnTo>
                    <a:pt x="988552" y="1863727"/>
                  </a:lnTo>
                  <a:lnTo>
                    <a:pt x="979460" y="1819607"/>
                  </a:lnTo>
                  <a:lnTo>
                    <a:pt x="969817" y="1775581"/>
                  </a:lnTo>
                  <a:lnTo>
                    <a:pt x="959623" y="1731655"/>
                  </a:lnTo>
                  <a:lnTo>
                    <a:pt x="948878" y="1687833"/>
                  </a:lnTo>
                  <a:lnTo>
                    <a:pt x="937582" y="1644122"/>
                  </a:lnTo>
                  <a:lnTo>
                    <a:pt x="925734" y="1600527"/>
                  </a:lnTo>
                  <a:lnTo>
                    <a:pt x="913336" y="1557053"/>
                  </a:lnTo>
                  <a:lnTo>
                    <a:pt x="900387" y="1513707"/>
                  </a:lnTo>
                  <a:lnTo>
                    <a:pt x="886887" y="1470493"/>
                  </a:lnTo>
                  <a:lnTo>
                    <a:pt x="872835" y="1427417"/>
                  </a:lnTo>
                  <a:lnTo>
                    <a:pt x="858233" y="1384484"/>
                  </a:lnTo>
                  <a:lnTo>
                    <a:pt x="843079" y="1341701"/>
                  </a:lnTo>
                  <a:lnTo>
                    <a:pt x="827375" y="1299073"/>
                  </a:lnTo>
                  <a:lnTo>
                    <a:pt x="811120" y="1256604"/>
                  </a:lnTo>
                  <a:lnTo>
                    <a:pt x="794313" y="1214302"/>
                  </a:lnTo>
                  <a:lnTo>
                    <a:pt x="776956" y="1172170"/>
                  </a:lnTo>
                  <a:lnTo>
                    <a:pt x="759047" y="1130215"/>
                  </a:lnTo>
                  <a:lnTo>
                    <a:pt x="740587" y="1088443"/>
                  </a:lnTo>
                  <a:lnTo>
                    <a:pt x="721577" y="1046858"/>
                  </a:lnTo>
                  <a:lnTo>
                    <a:pt x="702015" y="1005467"/>
                  </a:lnTo>
                  <a:lnTo>
                    <a:pt x="681902" y="964275"/>
                  </a:lnTo>
                  <a:lnTo>
                    <a:pt x="661239" y="923286"/>
                  </a:lnTo>
                  <a:lnTo>
                    <a:pt x="640024" y="882508"/>
                  </a:lnTo>
                  <a:lnTo>
                    <a:pt x="618258" y="841945"/>
                  </a:lnTo>
                  <a:lnTo>
                    <a:pt x="595941" y="801603"/>
                  </a:lnTo>
                  <a:lnTo>
                    <a:pt x="573073" y="761488"/>
                  </a:lnTo>
                  <a:lnTo>
                    <a:pt x="549655" y="721604"/>
                  </a:lnTo>
                  <a:lnTo>
                    <a:pt x="525685" y="681958"/>
                  </a:lnTo>
                  <a:lnTo>
                    <a:pt x="501164" y="642555"/>
                  </a:lnTo>
                  <a:lnTo>
                    <a:pt x="476092" y="603401"/>
                  </a:lnTo>
                  <a:lnTo>
                    <a:pt x="450469" y="564501"/>
                  </a:lnTo>
                  <a:lnTo>
                    <a:pt x="424295" y="525860"/>
                  </a:lnTo>
                  <a:lnTo>
                    <a:pt x="397570" y="487484"/>
                  </a:lnTo>
                  <a:lnTo>
                    <a:pt x="370293" y="449379"/>
                  </a:lnTo>
                  <a:lnTo>
                    <a:pt x="342466" y="411550"/>
                  </a:lnTo>
                  <a:lnTo>
                    <a:pt x="314088" y="374003"/>
                  </a:lnTo>
                  <a:lnTo>
                    <a:pt x="285159" y="336743"/>
                  </a:lnTo>
                  <a:lnTo>
                    <a:pt x="255679" y="299776"/>
                  </a:lnTo>
                  <a:lnTo>
                    <a:pt x="225647" y="263107"/>
                  </a:lnTo>
                  <a:lnTo>
                    <a:pt x="195065" y="226742"/>
                  </a:lnTo>
                  <a:lnTo>
                    <a:pt x="163932" y="190686"/>
                  </a:lnTo>
                  <a:lnTo>
                    <a:pt x="132247" y="154945"/>
                  </a:lnTo>
                  <a:lnTo>
                    <a:pt x="100012" y="119524"/>
                  </a:lnTo>
                  <a:lnTo>
                    <a:pt x="67225" y="84429"/>
                  </a:lnTo>
                  <a:lnTo>
                    <a:pt x="33888" y="49666"/>
                  </a:lnTo>
                  <a:lnTo>
                    <a:pt x="0" y="15239"/>
                  </a:lnTo>
                  <a:lnTo>
                    <a:pt x="15239" y="0"/>
                  </a:lnTo>
                  <a:close/>
                </a:path>
              </a:pathLst>
            </a:custGeom>
            <a:ln w="12700">
              <a:solidFill>
                <a:srgbClr val="791C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062350" y="1033525"/>
              <a:ext cx="7610475" cy="571500"/>
            </a:xfrm>
            <a:custGeom>
              <a:avLst/>
              <a:gdLst/>
              <a:ahLst/>
              <a:cxnLst/>
              <a:rect l="l" t="t" r="r" b="b"/>
              <a:pathLst>
                <a:path w="7610475" h="571500">
                  <a:moveTo>
                    <a:pt x="7610475" y="0"/>
                  </a:moveTo>
                  <a:lnTo>
                    <a:pt x="0" y="0"/>
                  </a:lnTo>
                  <a:lnTo>
                    <a:pt x="0" y="571500"/>
                  </a:lnTo>
                  <a:lnTo>
                    <a:pt x="7610475" y="571500"/>
                  </a:lnTo>
                  <a:lnTo>
                    <a:pt x="7610475" y="0"/>
                  </a:lnTo>
                  <a:close/>
                </a:path>
              </a:pathLst>
            </a:custGeom>
            <a:solidFill>
              <a:srgbClr val="9A2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062350" y="1033525"/>
              <a:ext cx="7610475" cy="571500"/>
            </a:xfrm>
            <a:custGeom>
              <a:avLst/>
              <a:gdLst/>
              <a:ahLst/>
              <a:cxnLst/>
              <a:rect l="l" t="t" r="r" b="b"/>
              <a:pathLst>
                <a:path w="7610475" h="571500">
                  <a:moveTo>
                    <a:pt x="0" y="571500"/>
                  </a:moveTo>
                  <a:lnTo>
                    <a:pt x="7610475" y="571500"/>
                  </a:lnTo>
                  <a:lnTo>
                    <a:pt x="7610475" y="0"/>
                  </a:lnTo>
                  <a:lnTo>
                    <a:pt x="0" y="0"/>
                  </a:lnTo>
                  <a:lnTo>
                    <a:pt x="0" y="571500"/>
                  </a:lnTo>
                  <a:close/>
                </a:path>
              </a:pathLst>
            </a:custGeom>
            <a:ln w="12700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3495675" y="1029652"/>
            <a:ext cx="6525895" cy="52705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1880"/>
              </a:lnSpc>
              <a:spcBef>
                <a:spcPts val="320"/>
              </a:spcBef>
            </a:pPr>
            <a:r>
              <a:rPr sz="1700" b="1" spc="-10" dirty="0">
                <a:solidFill>
                  <a:srgbClr val="F7F7F7"/>
                </a:solidFill>
                <a:latin typeface="Calibri"/>
                <a:cs typeface="Calibri"/>
              </a:rPr>
              <a:t>Бригадный</a:t>
            </a:r>
            <a:r>
              <a:rPr sz="1700" b="1" spc="-75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F7F7F7"/>
                </a:solidFill>
                <a:latin typeface="Calibri"/>
                <a:cs typeface="Calibri"/>
              </a:rPr>
              <a:t>метод:</a:t>
            </a:r>
            <a:r>
              <a:rPr sz="1700" b="1" spc="-15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7F7F7"/>
                </a:solidFill>
              </a:rPr>
              <a:t>каждая</a:t>
            </a:r>
            <a:r>
              <a:rPr sz="1700" spc="-50" dirty="0">
                <a:solidFill>
                  <a:srgbClr val="F7F7F7"/>
                </a:solidFill>
              </a:rPr>
              <a:t> </a:t>
            </a:r>
            <a:r>
              <a:rPr sz="1700" dirty="0">
                <a:solidFill>
                  <a:srgbClr val="F7F7F7"/>
                </a:solidFill>
              </a:rPr>
              <a:t>группа</a:t>
            </a:r>
            <a:r>
              <a:rPr sz="1700" spc="-35" dirty="0">
                <a:solidFill>
                  <a:srgbClr val="F7F7F7"/>
                </a:solidFill>
              </a:rPr>
              <a:t> </a:t>
            </a:r>
            <a:r>
              <a:rPr sz="1700" spc="-10" dirty="0">
                <a:solidFill>
                  <a:srgbClr val="F7F7F7"/>
                </a:solidFill>
              </a:rPr>
              <a:t>выполняет</a:t>
            </a:r>
            <a:r>
              <a:rPr sz="1700" spc="-60" dirty="0">
                <a:solidFill>
                  <a:srgbClr val="F7F7F7"/>
                </a:solidFill>
              </a:rPr>
              <a:t> </a:t>
            </a:r>
            <a:r>
              <a:rPr sz="1700" spc="-10" dirty="0">
                <a:solidFill>
                  <a:srgbClr val="F7F7F7"/>
                </a:solidFill>
              </a:rPr>
              <a:t>свое</a:t>
            </a:r>
            <a:r>
              <a:rPr sz="1700" spc="-65" dirty="0">
                <a:solidFill>
                  <a:srgbClr val="F7F7F7"/>
                </a:solidFill>
              </a:rPr>
              <a:t> </a:t>
            </a:r>
            <a:r>
              <a:rPr sz="1700" spc="-10" dirty="0">
                <a:solidFill>
                  <a:srgbClr val="F7F7F7"/>
                </a:solidFill>
              </a:rPr>
              <a:t>задание.</a:t>
            </a:r>
            <a:r>
              <a:rPr sz="1700" spc="-120" dirty="0">
                <a:solidFill>
                  <a:srgbClr val="F7F7F7"/>
                </a:solidFill>
              </a:rPr>
              <a:t> </a:t>
            </a:r>
            <a:r>
              <a:rPr sz="1700" spc="-10" dirty="0">
                <a:solidFill>
                  <a:srgbClr val="F7F7F7"/>
                </a:solidFill>
              </a:rPr>
              <a:t>Результаты докладывает</a:t>
            </a:r>
            <a:r>
              <a:rPr sz="1700" spc="-60" dirty="0">
                <a:solidFill>
                  <a:srgbClr val="F7F7F7"/>
                </a:solidFill>
              </a:rPr>
              <a:t> </a:t>
            </a:r>
            <a:r>
              <a:rPr sz="1700" spc="-20" dirty="0">
                <a:solidFill>
                  <a:srgbClr val="F7F7F7"/>
                </a:solidFill>
              </a:rPr>
              <a:t>руководители</a:t>
            </a:r>
            <a:r>
              <a:rPr sz="1700" spc="-15" dirty="0">
                <a:solidFill>
                  <a:srgbClr val="F7F7F7"/>
                </a:solidFill>
              </a:rPr>
              <a:t> </a:t>
            </a:r>
            <a:r>
              <a:rPr sz="1700" spc="-20" dirty="0">
                <a:solidFill>
                  <a:srgbClr val="F7F7F7"/>
                </a:solidFill>
              </a:rPr>
              <a:t>групп</a:t>
            </a:r>
            <a:endParaRPr sz="1700" dirty="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694051" y="960500"/>
            <a:ext cx="7985125" cy="1508125"/>
            <a:chOff x="2694051" y="960500"/>
            <a:chExt cx="7985125" cy="1508125"/>
          </a:xfrm>
        </p:grpSpPr>
        <p:sp>
          <p:nvSpPr>
            <p:cNvPr id="29" name="object 29"/>
            <p:cNvSpPr/>
            <p:nvPr/>
          </p:nvSpPr>
          <p:spPr>
            <a:xfrm>
              <a:off x="2700401" y="966850"/>
              <a:ext cx="714375" cy="714375"/>
            </a:xfrm>
            <a:custGeom>
              <a:avLst/>
              <a:gdLst/>
              <a:ahLst/>
              <a:cxnLst/>
              <a:rect l="l" t="t" r="r" b="b"/>
              <a:pathLst>
                <a:path w="714375" h="714375">
                  <a:moveTo>
                    <a:pt x="357124" y="0"/>
                  </a:move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3260" y="405585"/>
                  </a:lnTo>
                  <a:lnTo>
                    <a:pt x="12757" y="452070"/>
                  </a:lnTo>
                  <a:lnTo>
                    <a:pt x="28065" y="496151"/>
                  </a:lnTo>
                  <a:lnTo>
                    <a:pt x="48758" y="537402"/>
                  </a:lnTo>
                  <a:lnTo>
                    <a:pt x="74412" y="575398"/>
                  </a:lnTo>
                  <a:lnTo>
                    <a:pt x="104600" y="609711"/>
                  </a:lnTo>
                  <a:lnTo>
                    <a:pt x="138897" y="639915"/>
                  </a:lnTo>
                  <a:lnTo>
                    <a:pt x="176878" y="665583"/>
                  </a:lnTo>
                  <a:lnTo>
                    <a:pt x="218116" y="686290"/>
                  </a:lnTo>
                  <a:lnTo>
                    <a:pt x="262187" y="701608"/>
                  </a:lnTo>
                  <a:lnTo>
                    <a:pt x="308665" y="711112"/>
                  </a:lnTo>
                  <a:lnTo>
                    <a:pt x="357124" y="714375"/>
                  </a:lnTo>
                  <a:lnTo>
                    <a:pt x="405585" y="711112"/>
                  </a:lnTo>
                  <a:lnTo>
                    <a:pt x="452070" y="701608"/>
                  </a:lnTo>
                  <a:lnTo>
                    <a:pt x="496151" y="686290"/>
                  </a:lnTo>
                  <a:lnTo>
                    <a:pt x="537402" y="665583"/>
                  </a:lnTo>
                  <a:lnTo>
                    <a:pt x="575398" y="639915"/>
                  </a:lnTo>
                  <a:lnTo>
                    <a:pt x="609711" y="609711"/>
                  </a:lnTo>
                  <a:lnTo>
                    <a:pt x="639915" y="575398"/>
                  </a:lnTo>
                  <a:lnTo>
                    <a:pt x="665583" y="537402"/>
                  </a:lnTo>
                  <a:lnTo>
                    <a:pt x="686290" y="496151"/>
                  </a:lnTo>
                  <a:lnTo>
                    <a:pt x="701608" y="452070"/>
                  </a:lnTo>
                  <a:lnTo>
                    <a:pt x="711112" y="405585"/>
                  </a:lnTo>
                  <a:lnTo>
                    <a:pt x="714375" y="357124"/>
                  </a:lnTo>
                  <a:lnTo>
                    <a:pt x="711112" y="308665"/>
                  </a:lnTo>
                  <a:lnTo>
                    <a:pt x="701608" y="262187"/>
                  </a:lnTo>
                  <a:lnTo>
                    <a:pt x="686290" y="218116"/>
                  </a:lnTo>
                  <a:lnTo>
                    <a:pt x="665583" y="176878"/>
                  </a:lnTo>
                  <a:lnTo>
                    <a:pt x="639915" y="138897"/>
                  </a:lnTo>
                  <a:lnTo>
                    <a:pt x="609711" y="104600"/>
                  </a:lnTo>
                  <a:lnTo>
                    <a:pt x="575398" y="74412"/>
                  </a:lnTo>
                  <a:lnTo>
                    <a:pt x="537402" y="48758"/>
                  </a:lnTo>
                  <a:lnTo>
                    <a:pt x="496151" y="28065"/>
                  </a:lnTo>
                  <a:lnTo>
                    <a:pt x="452070" y="12757"/>
                  </a:lnTo>
                  <a:lnTo>
                    <a:pt x="405585" y="3260"/>
                  </a:lnTo>
                  <a:lnTo>
                    <a:pt x="357124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700401" y="966850"/>
              <a:ext cx="714375" cy="714375"/>
            </a:xfrm>
            <a:custGeom>
              <a:avLst/>
              <a:gdLst/>
              <a:ahLst/>
              <a:cxnLst/>
              <a:rect l="l" t="t" r="r" b="b"/>
              <a:pathLst>
                <a:path w="714375" h="714375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405585" y="3260"/>
                  </a:lnTo>
                  <a:lnTo>
                    <a:pt x="452070" y="12757"/>
                  </a:lnTo>
                  <a:lnTo>
                    <a:pt x="496151" y="28065"/>
                  </a:lnTo>
                  <a:lnTo>
                    <a:pt x="537402" y="48758"/>
                  </a:lnTo>
                  <a:lnTo>
                    <a:pt x="575398" y="74412"/>
                  </a:lnTo>
                  <a:lnTo>
                    <a:pt x="609711" y="104600"/>
                  </a:lnTo>
                  <a:lnTo>
                    <a:pt x="639915" y="138897"/>
                  </a:lnTo>
                  <a:lnTo>
                    <a:pt x="665583" y="176878"/>
                  </a:lnTo>
                  <a:lnTo>
                    <a:pt x="686290" y="218116"/>
                  </a:lnTo>
                  <a:lnTo>
                    <a:pt x="701608" y="262187"/>
                  </a:lnTo>
                  <a:lnTo>
                    <a:pt x="711112" y="308665"/>
                  </a:lnTo>
                  <a:lnTo>
                    <a:pt x="714375" y="357124"/>
                  </a:lnTo>
                  <a:lnTo>
                    <a:pt x="711112" y="405585"/>
                  </a:lnTo>
                  <a:lnTo>
                    <a:pt x="701608" y="452070"/>
                  </a:lnTo>
                  <a:lnTo>
                    <a:pt x="686290" y="496151"/>
                  </a:lnTo>
                  <a:lnTo>
                    <a:pt x="665583" y="537402"/>
                  </a:lnTo>
                  <a:lnTo>
                    <a:pt x="639915" y="575398"/>
                  </a:lnTo>
                  <a:lnTo>
                    <a:pt x="609711" y="609711"/>
                  </a:lnTo>
                  <a:lnTo>
                    <a:pt x="575398" y="639915"/>
                  </a:lnTo>
                  <a:lnTo>
                    <a:pt x="537402" y="665583"/>
                  </a:lnTo>
                  <a:lnTo>
                    <a:pt x="496151" y="686290"/>
                  </a:lnTo>
                  <a:lnTo>
                    <a:pt x="452070" y="701608"/>
                  </a:lnTo>
                  <a:lnTo>
                    <a:pt x="405585" y="711112"/>
                  </a:lnTo>
                  <a:lnTo>
                    <a:pt x="357124" y="714375"/>
                  </a:lnTo>
                  <a:lnTo>
                    <a:pt x="308665" y="711112"/>
                  </a:lnTo>
                  <a:lnTo>
                    <a:pt x="262187" y="701608"/>
                  </a:lnTo>
                  <a:lnTo>
                    <a:pt x="218116" y="686290"/>
                  </a:lnTo>
                  <a:lnTo>
                    <a:pt x="176878" y="665583"/>
                  </a:lnTo>
                  <a:lnTo>
                    <a:pt x="138897" y="639915"/>
                  </a:lnTo>
                  <a:lnTo>
                    <a:pt x="104600" y="609711"/>
                  </a:lnTo>
                  <a:lnTo>
                    <a:pt x="74412" y="575398"/>
                  </a:lnTo>
                  <a:lnTo>
                    <a:pt x="48758" y="537402"/>
                  </a:lnTo>
                  <a:lnTo>
                    <a:pt x="28065" y="496151"/>
                  </a:lnTo>
                  <a:lnTo>
                    <a:pt x="12757" y="452070"/>
                  </a:lnTo>
                  <a:lnTo>
                    <a:pt x="3260" y="405585"/>
                  </a:lnTo>
                  <a:lnTo>
                    <a:pt x="0" y="357124"/>
                  </a:lnTo>
                  <a:close/>
                </a:path>
              </a:pathLst>
            </a:custGeom>
            <a:ln w="12700">
              <a:solidFill>
                <a:srgbClr val="9A2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529076" y="1890775"/>
              <a:ext cx="7143750" cy="571500"/>
            </a:xfrm>
            <a:custGeom>
              <a:avLst/>
              <a:gdLst/>
              <a:ahLst/>
              <a:cxnLst/>
              <a:rect l="l" t="t" r="r" b="b"/>
              <a:pathLst>
                <a:path w="7143750" h="571500">
                  <a:moveTo>
                    <a:pt x="7143750" y="0"/>
                  </a:moveTo>
                  <a:lnTo>
                    <a:pt x="0" y="0"/>
                  </a:lnTo>
                  <a:lnTo>
                    <a:pt x="0" y="571500"/>
                  </a:lnTo>
                  <a:lnTo>
                    <a:pt x="7143750" y="571500"/>
                  </a:lnTo>
                  <a:lnTo>
                    <a:pt x="7143750" y="0"/>
                  </a:lnTo>
                  <a:close/>
                </a:path>
              </a:pathLst>
            </a:custGeom>
            <a:solidFill>
              <a:srgbClr val="9A2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529076" y="1890775"/>
              <a:ext cx="7143750" cy="571500"/>
            </a:xfrm>
            <a:custGeom>
              <a:avLst/>
              <a:gdLst/>
              <a:ahLst/>
              <a:cxnLst/>
              <a:rect l="l" t="t" r="r" b="b"/>
              <a:pathLst>
                <a:path w="7143750" h="571500">
                  <a:moveTo>
                    <a:pt x="0" y="571500"/>
                  </a:moveTo>
                  <a:lnTo>
                    <a:pt x="7143750" y="571500"/>
                  </a:lnTo>
                  <a:lnTo>
                    <a:pt x="7143750" y="0"/>
                  </a:lnTo>
                  <a:lnTo>
                    <a:pt x="0" y="0"/>
                  </a:lnTo>
                  <a:lnTo>
                    <a:pt x="0" y="571500"/>
                  </a:lnTo>
                  <a:close/>
                </a:path>
              </a:pathLst>
            </a:custGeom>
            <a:ln w="12700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965575" y="1886267"/>
            <a:ext cx="6053455" cy="52768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1880"/>
              </a:lnSpc>
              <a:spcBef>
                <a:spcPts val="320"/>
              </a:spcBef>
            </a:pPr>
            <a:r>
              <a:rPr sz="1700" b="1" dirty="0">
                <a:solidFill>
                  <a:srgbClr val="F7F7F7"/>
                </a:solidFill>
                <a:latin typeface="Calibri"/>
                <a:cs typeface="Calibri"/>
              </a:rPr>
              <a:t>Метод</a:t>
            </a:r>
            <a:r>
              <a:rPr sz="1700" b="1" spc="-30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7F7F7"/>
                </a:solidFill>
                <a:latin typeface="Calibri"/>
                <a:cs typeface="Calibri"/>
              </a:rPr>
              <a:t>«пилы»:</a:t>
            </a:r>
            <a:r>
              <a:rPr sz="1700" b="1" spc="-50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7F7F7"/>
                </a:solidFill>
                <a:latin typeface="Calibri"/>
                <a:cs typeface="Calibri"/>
              </a:rPr>
              <a:t>каждая</a:t>
            </a:r>
            <a:r>
              <a:rPr sz="1700" spc="-45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7F7F7"/>
                </a:solidFill>
                <a:latin typeface="Calibri"/>
                <a:cs typeface="Calibri"/>
              </a:rPr>
              <a:t>группа</a:t>
            </a:r>
            <a:r>
              <a:rPr sz="1700" spc="-55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7F7F7"/>
                </a:solidFill>
                <a:latin typeface="Calibri"/>
                <a:cs typeface="Calibri"/>
              </a:rPr>
              <a:t>выполняет</a:t>
            </a:r>
            <a:r>
              <a:rPr sz="1700" spc="-50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7F7F7"/>
                </a:solidFill>
                <a:latin typeface="Calibri"/>
                <a:cs typeface="Calibri"/>
              </a:rPr>
              <a:t>свое</a:t>
            </a:r>
            <a:r>
              <a:rPr sz="1700" spc="-80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7F7F7"/>
                </a:solidFill>
                <a:latin typeface="Calibri"/>
                <a:cs typeface="Calibri"/>
              </a:rPr>
              <a:t>задание.</a:t>
            </a:r>
            <a:r>
              <a:rPr sz="1700" spc="-95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7F7F7"/>
                </a:solidFill>
                <a:latin typeface="Calibri"/>
                <a:cs typeface="Calibri"/>
              </a:rPr>
              <a:t>Затем </a:t>
            </a:r>
            <a:r>
              <a:rPr sz="1700" spc="-20" dirty="0">
                <a:solidFill>
                  <a:srgbClr val="F7F7F7"/>
                </a:solidFill>
                <a:latin typeface="Calibri"/>
                <a:cs typeface="Calibri"/>
              </a:rPr>
              <a:t>происходит</a:t>
            </a:r>
            <a:r>
              <a:rPr sz="1700" spc="-10" dirty="0">
                <a:solidFill>
                  <a:srgbClr val="F7F7F7"/>
                </a:solidFill>
                <a:latin typeface="Calibri"/>
                <a:cs typeface="Calibri"/>
              </a:rPr>
              <a:t> перемешивание</a:t>
            </a:r>
            <a:r>
              <a:rPr sz="1700" spc="-45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7F7F7"/>
                </a:solidFill>
                <a:latin typeface="Calibri"/>
                <a:cs typeface="Calibri"/>
              </a:rPr>
              <a:t>участников</a:t>
            </a:r>
            <a:r>
              <a:rPr sz="1700" spc="-15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7F7F7"/>
                </a:solidFill>
                <a:latin typeface="Calibri"/>
                <a:cs typeface="Calibri"/>
              </a:rPr>
              <a:t>групп</a:t>
            </a:r>
            <a:r>
              <a:rPr sz="1700" spc="-10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7F7F7"/>
                </a:solidFill>
                <a:latin typeface="Calibri"/>
                <a:cs typeface="Calibri"/>
              </a:rPr>
              <a:t>и</a:t>
            </a:r>
            <a:r>
              <a:rPr sz="1700" spc="45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7F7F7"/>
                </a:solidFill>
                <a:latin typeface="Calibri"/>
                <a:cs typeface="Calibri"/>
              </a:rPr>
              <a:t>взаимообучение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160776" y="1817751"/>
            <a:ext cx="7518400" cy="1508125"/>
            <a:chOff x="3160776" y="1817751"/>
            <a:chExt cx="7518400" cy="1508125"/>
          </a:xfrm>
        </p:grpSpPr>
        <p:sp>
          <p:nvSpPr>
            <p:cNvPr id="35" name="object 35"/>
            <p:cNvSpPr/>
            <p:nvPr/>
          </p:nvSpPr>
          <p:spPr>
            <a:xfrm>
              <a:off x="3167126" y="1824101"/>
              <a:ext cx="714375" cy="704850"/>
            </a:xfrm>
            <a:custGeom>
              <a:avLst/>
              <a:gdLst/>
              <a:ahLst/>
              <a:cxnLst/>
              <a:rect l="l" t="t" r="r" b="b"/>
              <a:pathLst>
                <a:path w="714375" h="704850">
                  <a:moveTo>
                    <a:pt x="357124" y="0"/>
                  </a:moveTo>
                  <a:lnTo>
                    <a:pt x="308665" y="3216"/>
                  </a:lnTo>
                  <a:lnTo>
                    <a:pt x="262187" y="12585"/>
                  </a:lnTo>
                  <a:lnTo>
                    <a:pt x="218116" y="27687"/>
                  </a:lnTo>
                  <a:lnTo>
                    <a:pt x="176878" y="48104"/>
                  </a:lnTo>
                  <a:lnTo>
                    <a:pt x="138897" y="73416"/>
                  </a:lnTo>
                  <a:lnTo>
                    <a:pt x="104600" y="103203"/>
                  </a:lnTo>
                  <a:lnTo>
                    <a:pt x="74412" y="137046"/>
                  </a:lnTo>
                  <a:lnTo>
                    <a:pt x="48758" y="174526"/>
                  </a:lnTo>
                  <a:lnTo>
                    <a:pt x="28065" y="215223"/>
                  </a:lnTo>
                  <a:lnTo>
                    <a:pt x="12757" y="258718"/>
                  </a:lnTo>
                  <a:lnTo>
                    <a:pt x="3260" y="304592"/>
                  </a:lnTo>
                  <a:lnTo>
                    <a:pt x="0" y="352425"/>
                  </a:lnTo>
                  <a:lnTo>
                    <a:pt x="3260" y="400231"/>
                  </a:lnTo>
                  <a:lnTo>
                    <a:pt x="12757" y="446087"/>
                  </a:lnTo>
                  <a:lnTo>
                    <a:pt x="28065" y="489573"/>
                  </a:lnTo>
                  <a:lnTo>
                    <a:pt x="48758" y="530267"/>
                  </a:lnTo>
                  <a:lnTo>
                    <a:pt x="74412" y="567749"/>
                  </a:lnTo>
                  <a:lnTo>
                    <a:pt x="104600" y="601599"/>
                  </a:lnTo>
                  <a:lnTo>
                    <a:pt x="138897" y="631395"/>
                  </a:lnTo>
                  <a:lnTo>
                    <a:pt x="176878" y="656717"/>
                  </a:lnTo>
                  <a:lnTo>
                    <a:pt x="218116" y="677144"/>
                  </a:lnTo>
                  <a:lnTo>
                    <a:pt x="262187" y="692255"/>
                  </a:lnTo>
                  <a:lnTo>
                    <a:pt x="308665" y="701631"/>
                  </a:lnTo>
                  <a:lnTo>
                    <a:pt x="357124" y="704850"/>
                  </a:lnTo>
                  <a:lnTo>
                    <a:pt x="405585" y="701631"/>
                  </a:lnTo>
                  <a:lnTo>
                    <a:pt x="452070" y="692255"/>
                  </a:lnTo>
                  <a:lnTo>
                    <a:pt x="496151" y="677144"/>
                  </a:lnTo>
                  <a:lnTo>
                    <a:pt x="537402" y="656716"/>
                  </a:lnTo>
                  <a:lnTo>
                    <a:pt x="575398" y="631395"/>
                  </a:lnTo>
                  <a:lnTo>
                    <a:pt x="609711" y="601599"/>
                  </a:lnTo>
                  <a:lnTo>
                    <a:pt x="639915" y="567749"/>
                  </a:lnTo>
                  <a:lnTo>
                    <a:pt x="665583" y="530267"/>
                  </a:lnTo>
                  <a:lnTo>
                    <a:pt x="686290" y="489573"/>
                  </a:lnTo>
                  <a:lnTo>
                    <a:pt x="701608" y="446087"/>
                  </a:lnTo>
                  <a:lnTo>
                    <a:pt x="711112" y="400231"/>
                  </a:lnTo>
                  <a:lnTo>
                    <a:pt x="714375" y="352425"/>
                  </a:lnTo>
                  <a:lnTo>
                    <a:pt x="711112" y="304592"/>
                  </a:lnTo>
                  <a:lnTo>
                    <a:pt x="701608" y="258718"/>
                  </a:lnTo>
                  <a:lnTo>
                    <a:pt x="686290" y="215223"/>
                  </a:lnTo>
                  <a:lnTo>
                    <a:pt x="665583" y="174526"/>
                  </a:lnTo>
                  <a:lnTo>
                    <a:pt x="639915" y="137046"/>
                  </a:lnTo>
                  <a:lnTo>
                    <a:pt x="609711" y="103203"/>
                  </a:lnTo>
                  <a:lnTo>
                    <a:pt x="575398" y="73416"/>
                  </a:lnTo>
                  <a:lnTo>
                    <a:pt x="537402" y="48104"/>
                  </a:lnTo>
                  <a:lnTo>
                    <a:pt x="496151" y="27687"/>
                  </a:lnTo>
                  <a:lnTo>
                    <a:pt x="452070" y="12585"/>
                  </a:lnTo>
                  <a:lnTo>
                    <a:pt x="405585" y="3216"/>
                  </a:lnTo>
                  <a:lnTo>
                    <a:pt x="357124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167126" y="1824101"/>
              <a:ext cx="714375" cy="704850"/>
            </a:xfrm>
            <a:custGeom>
              <a:avLst/>
              <a:gdLst/>
              <a:ahLst/>
              <a:cxnLst/>
              <a:rect l="l" t="t" r="r" b="b"/>
              <a:pathLst>
                <a:path w="714375" h="704850">
                  <a:moveTo>
                    <a:pt x="0" y="352425"/>
                  </a:moveTo>
                  <a:lnTo>
                    <a:pt x="3260" y="304592"/>
                  </a:lnTo>
                  <a:lnTo>
                    <a:pt x="12757" y="258718"/>
                  </a:lnTo>
                  <a:lnTo>
                    <a:pt x="28065" y="215223"/>
                  </a:lnTo>
                  <a:lnTo>
                    <a:pt x="48758" y="174526"/>
                  </a:lnTo>
                  <a:lnTo>
                    <a:pt x="74412" y="137046"/>
                  </a:lnTo>
                  <a:lnTo>
                    <a:pt x="104600" y="103203"/>
                  </a:lnTo>
                  <a:lnTo>
                    <a:pt x="138897" y="73416"/>
                  </a:lnTo>
                  <a:lnTo>
                    <a:pt x="176878" y="48104"/>
                  </a:lnTo>
                  <a:lnTo>
                    <a:pt x="218116" y="27687"/>
                  </a:lnTo>
                  <a:lnTo>
                    <a:pt x="262187" y="12585"/>
                  </a:lnTo>
                  <a:lnTo>
                    <a:pt x="308665" y="3216"/>
                  </a:lnTo>
                  <a:lnTo>
                    <a:pt x="357124" y="0"/>
                  </a:lnTo>
                  <a:lnTo>
                    <a:pt x="405585" y="3216"/>
                  </a:lnTo>
                  <a:lnTo>
                    <a:pt x="452070" y="12585"/>
                  </a:lnTo>
                  <a:lnTo>
                    <a:pt x="496151" y="27687"/>
                  </a:lnTo>
                  <a:lnTo>
                    <a:pt x="537402" y="48104"/>
                  </a:lnTo>
                  <a:lnTo>
                    <a:pt x="575398" y="73416"/>
                  </a:lnTo>
                  <a:lnTo>
                    <a:pt x="609711" y="103203"/>
                  </a:lnTo>
                  <a:lnTo>
                    <a:pt x="639915" y="137046"/>
                  </a:lnTo>
                  <a:lnTo>
                    <a:pt x="665583" y="174526"/>
                  </a:lnTo>
                  <a:lnTo>
                    <a:pt x="686290" y="215223"/>
                  </a:lnTo>
                  <a:lnTo>
                    <a:pt x="701608" y="258718"/>
                  </a:lnTo>
                  <a:lnTo>
                    <a:pt x="711112" y="304592"/>
                  </a:lnTo>
                  <a:lnTo>
                    <a:pt x="714375" y="352425"/>
                  </a:lnTo>
                  <a:lnTo>
                    <a:pt x="711112" y="400231"/>
                  </a:lnTo>
                  <a:lnTo>
                    <a:pt x="701608" y="446087"/>
                  </a:lnTo>
                  <a:lnTo>
                    <a:pt x="686290" y="489573"/>
                  </a:lnTo>
                  <a:lnTo>
                    <a:pt x="665583" y="530267"/>
                  </a:lnTo>
                  <a:lnTo>
                    <a:pt x="639915" y="567749"/>
                  </a:lnTo>
                  <a:lnTo>
                    <a:pt x="609711" y="601599"/>
                  </a:lnTo>
                  <a:lnTo>
                    <a:pt x="575398" y="631395"/>
                  </a:lnTo>
                  <a:lnTo>
                    <a:pt x="537402" y="656716"/>
                  </a:lnTo>
                  <a:lnTo>
                    <a:pt x="496151" y="677144"/>
                  </a:lnTo>
                  <a:lnTo>
                    <a:pt x="452070" y="692255"/>
                  </a:lnTo>
                  <a:lnTo>
                    <a:pt x="405585" y="701631"/>
                  </a:lnTo>
                  <a:lnTo>
                    <a:pt x="357124" y="704850"/>
                  </a:lnTo>
                  <a:lnTo>
                    <a:pt x="308665" y="701631"/>
                  </a:lnTo>
                  <a:lnTo>
                    <a:pt x="262187" y="692255"/>
                  </a:lnTo>
                  <a:lnTo>
                    <a:pt x="218116" y="677144"/>
                  </a:lnTo>
                  <a:lnTo>
                    <a:pt x="176878" y="656717"/>
                  </a:lnTo>
                  <a:lnTo>
                    <a:pt x="138897" y="631395"/>
                  </a:lnTo>
                  <a:lnTo>
                    <a:pt x="104600" y="601599"/>
                  </a:lnTo>
                  <a:lnTo>
                    <a:pt x="74412" y="567749"/>
                  </a:lnTo>
                  <a:lnTo>
                    <a:pt x="48758" y="530267"/>
                  </a:lnTo>
                  <a:lnTo>
                    <a:pt x="28065" y="489573"/>
                  </a:lnTo>
                  <a:lnTo>
                    <a:pt x="12757" y="446087"/>
                  </a:lnTo>
                  <a:lnTo>
                    <a:pt x="3260" y="400231"/>
                  </a:lnTo>
                  <a:lnTo>
                    <a:pt x="0" y="352425"/>
                  </a:lnTo>
                  <a:close/>
                </a:path>
              </a:pathLst>
            </a:custGeom>
            <a:ln w="12700">
              <a:solidFill>
                <a:srgbClr val="9A2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738626" y="2748026"/>
              <a:ext cx="6934200" cy="571500"/>
            </a:xfrm>
            <a:custGeom>
              <a:avLst/>
              <a:gdLst/>
              <a:ahLst/>
              <a:cxnLst/>
              <a:rect l="l" t="t" r="r" b="b"/>
              <a:pathLst>
                <a:path w="6934200" h="571500">
                  <a:moveTo>
                    <a:pt x="6934200" y="0"/>
                  </a:moveTo>
                  <a:lnTo>
                    <a:pt x="0" y="0"/>
                  </a:lnTo>
                  <a:lnTo>
                    <a:pt x="0" y="571500"/>
                  </a:lnTo>
                  <a:lnTo>
                    <a:pt x="6934200" y="571500"/>
                  </a:lnTo>
                  <a:lnTo>
                    <a:pt x="6934200" y="0"/>
                  </a:lnTo>
                  <a:close/>
                </a:path>
              </a:pathLst>
            </a:custGeom>
            <a:solidFill>
              <a:srgbClr val="9A2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738626" y="2748026"/>
              <a:ext cx="6934200" cy="571500"/>
            </a:xfrm>
            <a:custGeom>
              <a:avLst/>
              <a:gdLst/>
              <a:ahLst/>
              <a:cxnLst/>
              <a:rect l="l" t="t" r="r" b="b"/>
              <a:pathLst>
                <a:path w="6934200" h="571500">
                  <a:moveTo>
                    <a:pt x="0" y="571500"/>
                  </a:moveTo>
                  <a:lnTo>
                    <a:pt x="6934200" y="571500"/>
                  </a:lnTo>
                  <a:lnTo>
                    <a:pt x="6934200" y="0"/>
                  </a:lnTo>
                  <a:lnTo>
                    <a:pt x="0" y="0"/>
                  </a:lnTo>
                  <a:lnTo>
                    <a:pt x="0" y="571500"/>
                  </a:lnTo>
                  <a:close/>
                </a:path>
              </a:pathLst>
            </a:custGeom>
            <a:ln w="12700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180204" y="2743136"/>
            <a:ext cx="6400800" cy="52768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1880"/>
              </a:lnSpc>
              <a:spcBef>
                <a:spcPts val="320"/>
              </a:spcBef>
            </a:pPr>
            <a:r>
              <a:rPr sz="1700" b="1" dirty="0">
                <a:solidFill>
                  <a:srgbClr val="F7F7F7"/>
                </a:solidFill>
                <a:latin typeface="Calibri"/>
                <a:cs typeface="Calibri"/>
              </a:rPr>
              <a:t>Аквариумное</a:t>
            </a:r>
            <a:r>
              <a:rPr sz="1700" b="1" spc="-45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7F7F7"/>
                </a:solidFill>
                <a:latin typeface="Calibri"/>
                <a:cs typeface="Calibri"/>
              </a:rPr>
              <a:t>обсуждение:</a:t>
            </a:r>
            <a:r>
              <a:rPr sz="1700" b="1" spc="-25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7F7F7"/>
                </a:solidFill>
                <a:latin typeface="Calibri"/>
                <a:cs typeface="Calibri"/>
              </a:rPr>
              <a:t>группы</a:t>
            </a:r>
            <a:r>
              <a:rPr sz="1700" spc="-5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7F7F7"/>
                </a:solidFill>
                <a:latin typeface="Calibri"/>
                <a:cs typeface="Calibri"/>
              </a:rPr>
              <a:t>выполняют</a:t>
            </a:r>
            <a:r>
              <a:rPr sz="1700" spc="-85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7F7F7"/>
                </a:solidFill>
                <a:latin typeface="Calibri"/>
                <a:cs typeface="Calibri"/>
              </a:rPr>
              <a:t>одинаковые</a:t>
            </a:r>
            <a:r>
              <a:rPr sz="1700" spc="-80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7F7F7"/>
                </a:solidFill>
                <a:latin typeface="Calibri"/>
                <a:cs typeface="Calibri"/>
              </a:rPr>
              <a:t>задания. </a:t>
            </a:r>
            <a:r>
              <a:rPr sz="1700" spc="-20" dirty="0">
                <a:solidFill>
                  <a:srgbClr val="F7F7F7"/>
                </a:solidFill>
                <a:latin typeface="Calibri"/>
                <a:cs typeface="Calibri"/>
              </a:rPr>
              <a:t>Результаты</a:t>
            </a:r>
            <a:r>
              <a:rPr sz="1700" spc="35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7F7F7"/>
                </a:solidFill>
                <a:latin typeface="Calibri"/>
                <a:cs typeface="Calibri"/>
              </a:rPr>
              <a:t>докладывают</a:t>
            </a:r>
            <a:r>
              <a:rPr sz="1700" spc="-75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F7F7F7"/>
                </a:solidFill>
                <a:latin typeface="Calibri"/>
                <a:cs typeface="Calibri"/>
              </a:rPr>
              <a:t>руководители</a:t>
            </a:r>
            <a:r>
              <a:rPr sz="1700" spc="-40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7F7F7"/>
                </a:solidFill>
                <a:latin typeface="Calibri"/>
                <a:cs typeface="Calibri"/>
              </a:rPr>
              <a:t>групп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379851" y="2665476"/>
            <a:ext cx="7299325" cy="1517650"/>
            <a:chOff x="3379851" y="2665476"/>
            <a:chExt cx="7299325" cy="1517650"/>
          </a:xfrm>
        </p:grpSpPr>
        <p:sp>
          <p:nvSpPr>
            <p:cNvPr id="41" name="object 41"/>
            <p:cNvSpPr/>
            <p:nvPr/>
          </p:nvSpPr>
          <p:spPr>
            <a:xfrm>
              <a:off x="3386201" y="2671826"/>
              <a:ext cx="714375" cy="714375"/>
            </a:xfrm>
            <a:custGeom>
              <a:avLst/>
              <a:gdLst/>
              <a:ahLst/>
              <a:cxnLst/>
              <a:rect l="l" t="t" r="r" b="b"/>
              <a:pathLst>
                <a:path w="714375" h="714375">
                  <a:moveTo>
                    <a:pt x="357124" y="0"/>
                  </a:move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3260" y="405585"/>
                  </a:lnTo>
                  <a:lnTo>
                    <a:pt x="12757" y="452070"/>
                  </a:lnTo>
                  <a:lnTo>
                    <a:pt x="28065" y="496151"/>
                  </a:lnTo>
                  <a:lnTo>
                    <a:pt x="48758" y="537402"/>
                  </a:lnTo>
                  <a:lnTo>
                    <a:pt x="74412" y="575398"/>
                  </a:lnTo>
                  <a:lnTo>
                    <a:pt x="104600" y="609711"/>
                  </a:lnTo>
                  <a:lnTo>
                    <a:pt x="138897" y="639915"/>
                  </a:lnTo>
                  <a:lnTo>
                    <a:pt x="176878" y="665583"/>
                  </a:lnTo>
                  <a:lnTo>
                    <a:pt x="218116" y="686290"/>
                  </a:lnTo>
                  <a:lnTo>
                    <a:pt x="262187" y="701608"/>
                  </a:lnTo>
                  <a:lnTo>
                    <a:pt x="308665" y="711112"/>
                  </a:lnTo>
                  <a:lnTo>
                    <a:pt x="357124" y="714375"/>
                  </a:lnTo>
                  <a:lnTo>
                    <a:pt x="405585" y="711112"/>
                  </a:lnTo>
                  <a:lnTo>
                    <a:pt x="452070" y="701608"/>
                  </a:lnTo>
                  <a:lnTo>
                    <a:pt x="496151" y="686290"/>
                  </a:lnTo>
                  <a:lnTo>
                    <a:pt x="537402" y="665583"/>
                  </a:lnTo>
                  <a:lnTo>
                    <a:pt x="575398" y="639915"/>
                  </a:lnTo>
                  <a:lnTo>
                    <a:pt x="609711" y="609711"/>
                  </a:lnTo>
                  <a:lnTo>
                    <a:pt x="639915" y="575398"/>
                  </a:lnTo>
                  <a:lnTo>
                    <a:pt x="665583" y="537402"/>
                  </a:lnTo>
                  <a:lnTo>
                    <a:pt x="686290" y="496151"/>
                  </a:lnTo>
                  <a:lnTo>
                    <a:pt x="701608" y="452070"/>
                  </a:lnTo>
                  <a:lnTo>
                    <a:pt x="711112" y="405585"/>
                  </a:lnTo>
                  <a:lnTo>
                    <a:pt x="714375" y="357124"/>
                  </a:lnTo>
                  <a:lnTo>
                    <a:pt x="711112" y="308665"/>
                  </a:lnTo>
                  <a:lnTo>
                    <a:pt x="701608" y="262187"/>
                  </a:lnTo>
                  <a:lnTo>
                    <a:pt x="686290" y="218116"/>
                  </a:lnTo>
                  <a:lnTo>
                    <a:pt x="665583" y="176878"/>
                  </a:lnTo>
                  <a:lnTo>
                    <a:pt x="639915" y="138897"/>
                  </a:lnTo>
                  <a:lnTo>
                    <a:pt x="609711" y="104600"/>
                  </a:lnTo>
                  <a:lnTo>
                    <a:pt x="575398" y="74412"/>
                  </a:lnTo>
                  <a:lnTo>
                    <a:pt x="537402" y="48758"/>
                  </a:lnTo>
                  <a:lnTo>
                    <a:pt x="496151" y="28065"/>
                  </a:lnTo>
                  <a:lnTo>
                    <a:pt x="452070" y="12757"/>
                  </a:lnTo>
                  <a:lnTo>
                    <a:pt x="405585" y="3260"/>
                  </a:lnTo>
                  <a:lnTo>
                    <a:pt x="357124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386201" y="2671826"/>
              <a:ext cx="714375" cy="714375"/>
            </a:xfrm>
            <a:custGeom>
              <a:avLst/>
              <a:gdLst/>
              <a:ahLst/>
              <a:cxnLst/>
              <a:rect l="l" t="t" r="r" b="b"/>
              <a:pathLst>
                <a:path w="714375" h="714375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405585" y="3260"/>
                  </a:lnTo>
                  <a:lnTo>
                    <a:pt x="452070" y="12757"/>
                  </a:lnTo>
                  <a:lnTo>
                    <a:pt x="496151" y="28065"/>
                  </a:lnTo>
                  <a:lnTo>
                    <a:pt x="537402" y="48758"/>
                  </a:lnTo>
                  <a:lnTo>
                    <a:pt x="575398" y="74412"/>
                  </a:lnTo>
                  <a:lnTo>
                    <a:pt x="609711" y="104600"/>
                  </a:lnTo>
                  <a:lnTo>
                    <a:pt x="639915" y="138897"/>
                  </a:lnTo>
                  <a:lnTo>
                    <a:pt x="665583" y="176878"/>
                  </a:lnTo>
                  <a:lnTo>
                    <a:pt x="686290" y="218116"/>
                  </a:lnTo>
                  <a:lnTo>
                    <a:pt x="701608" y="262187"/>
                  </a:lnTo>
                  <a:lnTo>
                    <a:pt x="711112" y="308665"/>
                  </a:lnTo>
                  <a:lnTo>
                    <a:pt x="714375" y="357124"/>
                  </a:lnTo>
                  <a:lnTo>
                    <a:pt x="711112" y="405585"/>
                  </a:lnTo>
                  <a:lnTo>
                    <a:pt x="701608" y="452070"/>
                  </a:lnTo>
                  <a:lnTo>
                    <a:pt x="686290" y="496151"/>
                  </a:lnTo>
                  <a:lnTo>
                    <a:pt x="665583" y="537402"/>
                  </a:lnTo>
                  <a:lnTo>
                    <a:pt x="639915" y="575398"/>
                  </a:lnTo>
                  <a:lnTo>
                    <a:pt x="609711" y="609711"/>
                  </a:lnTo>
                  <a:lnTo>
                    <a:pt x="575398" y="639915"/>
                  </a:lnTo>
                  <a:lnTo>
                    <a:pt x="537402" y="665583"/>
                  </a:lnTo>
                  <a:lnTo>
                    <a:pt x="496151" y="686290"/>
                  </a:lnTo>
                  <a:lnTo>
                    <a:pt x="452070" y="701608"/>
                  </a:lnTo>
                  <a:lnTo>
                    <a:pt x="405585" y="711112"/>
                  </a:lnTo>
                  <a:lnTo>
                    <a:pt x="357124" y="714375"/>
                  </a:lnTo>
                  <a:lnTo>
                    <a:pt x="308665" y="711112"/>
                  </a:lnTo>
                  <a:lnTo>
                    <a:pt x="262187" y="701608"/>
                  </a:lnTo>
                  <a:lnTo>
                    <a:pt x="218116" y="686290"/>
                  </a:lnTo>
                  <a:lnTo>
                    <a:pt x="176878" y="665583"/>
                  </a:lnTo>
                  <a:lnTo>
                    <a:pt x="138897" y="639915"/>
                  </a:lnTo>
                  <a:lnTo>
                    <a:pt x="104600" y="609711"/>
                  </a:lnTo>
                  <a:lnTo>
                    <a:pt x="74412" y="575398"/>
                  </a:lnTo>
                  <a:lnTo>
                    <a:pt x="48758" y="537402"/>
                  </a:lnTo>
                  <a:lnTo>
                    <a:pt x="28065" y="496151"/>
                  </a:lnTo>
                  <a:lnTo>
                    <a:pt x="12757" y="452070"/>
                  </a:lnTo>
                  <a:lnTo>
                    <a:pt x="3260" y="405585"/>
                  </a:lnTo>
                  <a:lnTo>
                    <a:pt x="0" y="357124"/>
                  </a:lnTo>
                  <a:close/>
                </a:path>
              </a:pathLst>
            </a:custGeom>
            <a:ln w="12700">
              <a:solidFill>
                <a:srgbClr val="9A2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738626" y="3605276"/>
              <a:ext cx="6934200" cy="571500"/>
            </a:xfrm>
            <a:custGeom>
              <a:avLst/>
              <a:gdLst/>
              <a:ahLst/>
              <a:cxnLst/>
              <a:rect l="l" t="t" r="r" b="b"/>
              <a:pathLst>
                <a:path w="6934200" h="571500">
                  <a:moveTo>
                    <a:pt x="6934200" y="0"/>
                  </a:moveTo>
                  <a:lnTo>
                    <a:pt x="0" y="0"/>
                  </a:lnTo>
                  <a:lnTo>
                    <a:pt x="0" y="571500"/>
                  </a:lnTo>
                  <a:lnTo>
                    <a:pt x="6934200" y="571500"/>
                  </a:lnTo>
                  <a:lnTo>
                    <a:pt x="6934200" y="0"/>
                  </a:lnTo>
                  <a:close/>
                </a:path>
              </a:pathLst>
            </a:custGeom>
            <a:solidFill>
              <a:srgbClr val="9A2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738626" y="3605276"/>
              <a:ext cx="6934200" cy="571500"/>
            </a:xfrm>
            <a:custGeom>
              <a:avLst/>
              <a:gdLst/>
              <a:ahLst/>
              <a:cxnLst/>
              <a:rect l="l" t="t" r="r" b="b"/>
              <a:pathLst>
                <a:path w="6934200" h="571500">
                  <a:moveTo>
                    <a:pt x="0" y="571500"/>
                  </a:moveTo>
                  <a:lnTo>
                    <a:pt x="6934200" y="571500"/>
                  </a:lnTo>
                  <a:lnTo>
                    <a:pt x="6934200" y="0"/>
                  </a:lnTo>
                  <a:lnTo>
                    <a:pt x="0" y="0"/>
                  </a:lnTo>
                  <a:lnTo>
                    <a:pt x="0" y="571500"/>
                  </a:lnTo>
                  <a:close/>
                </a:path>
              </a:pathLst>
            </a:custGeom>
            <a:ln w="12700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4180204" y="3599497"/>
            <a:ext cx="5931535" cy="52768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1880"/>
              </a:lnSpc>
              <a:spcBef>
                <a:spcPts val="320"/>
              </a:spcBef>
            </a:pPr>
            <a:r>
              <a:rPr sz="1700" b="1" dirty="0">
                <a:solidFill>
                  <a:srgbClr val="F7F7F7"/>
                </a:solidFill>
                <a:latin typeface="Calibri"/>
                <a:cs typeface="Calibri"/>
              </a:rPr>
              <a:t>Полилог: </a:t>
            </a:r>
            <a:r>
              <a:rPr sz="1700" spc="-25" dirty="0">
                <a:solidFill>
                  <a:srgbClr val="F7F7F7"/>
                </a:solidFill>
                <a:latin typeface="Calibri"/>
                <a:cs typeface="Calibri"/>
              </a:rPr>
              <a:t>руководителя</a:t>
            </a:r>
            <a:r>
              <a:rPr sz="1700" spc="-80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7F7F7"/>
                </a:solidFill>
                <a:latin typeface="Calibri"/>
                <a:cs typeface="Calibri"/>
              </a:rPr>
              <a:t>нет.</a:t>
            </a:r>
            <a:r>
              <a:rPr sz="1700" spc="-80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7F7F7"/>
                </a:solidFill>
                <a:latin typeface="Calibri"/>
                <a:cs typeface="Calibri"/>
              </a:rPr>
              <a:t>Любой</a:t>
            </a:r>
            <a:r>
              <a:rPr sz="1700" spc="-45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7F7F7"/>
                </a:solidFill>
                <a:latin typeface="Calibri"/>
                <a:cs typeface="Calibri"/>
              </a:rPr>
              <a:t>член</a:t>
            </a:r>
            <a:r>
              <a:rPr sz="1700" spc="-40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7F7F7"/>
                </a:solidFill>
                <a:latin typeface="Calibri"/>
                <a:cs typeface="Calibri"/>
              </a:rPr>
              <a:t>группы</a:t>
            </a:r>
            <a:r>
              <a:rPr sz="1700" spc="-40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7F7F7"/>
                </a:solidFill>
                <a:latin typeface="Calibri"/>
                <a:cs typeface="Calibri"/>
              </a:rPr>
              <a:t>готов</a:t>
            </a:r>
            <a:r>
              <a:rPr sz="1700" spc="-20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7F7F7"/>
                </a:solidFill>
                <a:latin typeface="Calibri"/>
                <a:cs typeface="Calibri"/>
              </a:rPr>
              <a:t>доложить </a:t>
            </a:r>
            <a:r>
              <a:rPr sz="1700" spc="-20" dirty="0">
                <a:solidFill>
                  <a:srgbClr val="F7F7F7"/>
                </a:solidFill>
                <a:latin typeface="Calibri"/>
                <a:cs typeface="Calibri"/>
              </a:rPr>
              <a:t>результаты</a:t>
            </a:r>
            <a:r>
              <a:rPr sz="1700" spc="-50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7F7F7"/>
                </a:solidFill>
                <a:latin typeface="Calibri"/>
                <a:cs typeface="Calibri"/>
              </a:rPr>
              <a:t>общей</a:t>
            </a:r>
            <a:r>
              <a:rPr sz="1700" spc="10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7F7F7"/>
                </a:solidFill>
                <a:latin typeface="Calibri"/>
                <a:cs typeface="Calibri"/>
              </a:rPr>
              <a:t>работы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056001" y="3522726"/>
            <a:ext cx="7623175" cy="2365375"/>
            <a:chOff x="3056001" y="3522726"/>
            <a:chExt cx="7623175" cy="2365375"/>
          </a:xfrm>
        </p:grpSpPr>
        <p:sp>
          <p:nvSpPr>
            <p:cNvPr id="47" name="object 47"/>
            <p:cNvSpPr/>
            <p:nvPr/>
          </p:nvSpPr>
          <p:spPr>
            <a:xfrm>
              <a:off x="3386201" y="3529076"/>
              <a:ext cx="714375" cy="714375"/>
            </a:xfrm>
            <a:custGeom>
              <a:avLst/>
              <a:gdLst/>
              <a:ahLst/>
              <a:cxnLst/>
              <a:rect l="l" t="t" r="r" b="b"/>
              <a:pathLst>
                <a:path w="714375" h="714375">
                  <a:moveTo>
                    <a:pt x="357124" y="0"/>
                  </a:move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3260" y="405585"/>
                  </a:lnTo>
                  <a:lnTo>
                    <a:pt x="12757" y="452070"/>
                  </a:lnTo>
                  <a:lnTo>
                    <a:pt x="28065" y="496151"/>
                  </a:lnTo>
                  <a:lnTo>
                    <a:pt x="48758" y="537402"/>
                  </a:lnTo>
                  <a:lnTo>
                    <a:pt x="74412" y="575398"/>
                  </a:lnTo>
                  <a:lnTo>
                    <a:pt x="104600" y="609711"/>
                  </a:lnTo>
                  <a:lnTo>
                    <a:pt x="138897" y="639915"/>
                  </a:lnTo>
                  <a:lnTo>
                    <a:pt x="176878" y="665583"/>
                  </a:lnTo>
                  <a:lnTo>
                    <a:pt x="218116" y="686290"/>
                  </a:lnTo>
                  <a:lnTo>
                    <a:pt x="262187" y="701608"/>
                  </a:lnTo>
                  <a:lnTo>
                    <a:pt x="308665" y="711112"/>
                  </a:lnTo>
                  <a:lnTo>
                    <a:pt x="357124" y="714375"/>
                  </a:lnTo>
                  <a:lnTo>
                    <a:pt x="405585" y="711112"/>
                  </a:lnTo>
                  <a:lnTo>
                    <a:pt x="452070" y="701608"/>
                  </a:lnTo>
                  <a:lnTo>
                    <a:pt x="496151" y="686290"/>
                  </a:lnTo>
                  <a:lnTo>
                    <a:pt x="537402" y="665583"/>
                  </a:lnTo>
                  <a:lnTo>
                    <a:pt x="575398" y="639915"/>
                  </a:lnTo>
                  <a:lnTo>
                    <a:pt x="609711" y="609711"/>
                  </a:lnTo>
                  <a:lnTo>
                    <a:pt x="639915" y="575398"/>
                  </a:lnTo>
                  <a:lnTo>
                    <a:pt x="665583" y="537402"/>
                  </a:lnTo>
                  <a:lnTo>
                    <a:pt x="686290" y="496151"/>
                  </a:lnTo>
                  <a:lnTo>
                    <a:pt x="701608" y="452070"/>
                  </a:lnTo>
                  <a:lnTo>
                    <a:pt x="711112" y="405585"/>
                  </a:lnTo>
                  <a:lnTo>
                    <a:pt x="714375" y="357124"/>
                  </a:lnTo>
                  <a:lnTo>
                    <a:pt x="711112" y="308665"/>
                  </a:lnTo>
                  <a:lnTo>
                    <a:pt x="701608" y="262187"/>
                  </a:lnTo>
                  <a:lnTo>
                    <a:pt x="686290" y="218116"/>
                  </a:lnTo>
                  <a:lnTo>
                    <a:pt x="665583" y="176878"/>
                  </a:lnTo>
                  <a:lnTo>
                    <a:pt x="639915" y="138897"/>
                  </a:lnTo>
                  <a:lnTo>
                    <a:pt x="609711" y="104600"/>
                  </a:lnTo>
                  <a:lnTo>
                    <a:pt x="575398" y="74412"/>
                  </a:lnTo>
                  <a:lnTo>
                    <a:pt x="537402" y="48758"/>
                  </a:lnTo>
                  <a:lnTo>
                    <a:pt x="496151" y="28065"/>
                  </a:lnTo>
                  <a:lnTo>
                    <a:pt x="452070" y="12757"/>
                  </a:lnTo>
                  <a:lnTo>
                    <a:pt x="405585" y="3260"/>
                  </a:lnTo>
                  <a:lnTo>
                    <a:pt x="357124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386201" y="3529076"/>
              <a:ext cx="714375" cy="714375"/>
            </a:xfrm>
            <a:custGeom>
              <a:avLst/>
              <a:gdLst/>
              <a:ahLst/>
              <a:cxnLst/>
              <a:rect l="l" t="t" r="r" b="b"/>
              <a:pathLst>
                <a:path w="714375" h="714375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405585" y="3260"/>
                  </a:lnTo>
                  <a:lnTo>
                    <a:pt x="452070" y="12757"/>
                  </a:lnTo>
                  <a:lnTo>
                    <a:pt x="496151" y="28065"/>
                  </a:lnTo>
                  <a:lnTo>
                    <a:pt x="537402" y="48758"/>
                  </a:lnTo>
                  <a:lnTo>
                    <a:pt x="575398" y="74412"/>
                  </a:lnTo>
                  <a:lnTo>
                    <a:pt x="609711" y="104600"/>
                  </a:lnTo>
                  <a:lnTo>
                    <a:pt x="639915" y="138897"/>
                  </a:lnTo>
                  <a:lnTo>
                    <a:pt x="665583" y="176878"/>
                  </a:lnTo>
                  <a:lnTo>
                    <a:pt x="686290" y="218116"/>
                  </a:lnTo>
                  <a:lnTo>
                    <a:pt x="701608" y="262187"/>
                  </a:lnTo>
                  <a:lnTo>
                    <a:pt x="711112" y="308665"/>
                  </a:lnTo>
                  <a:lnTo>
                    <a:pt x="714375" y="357124"/>
                  </a:lnTo>
                  <a:lnTo>
                    <a:pt x="711112" y="405585"/>
                  </a:lnTo>
                  <a:lnTo>
                    <a:pt x="701608" y="452070"/>
                  </a:lnTo>
                  <a:lnTo>
                    <a:pt x="686290" y="496151"/>
                  </a:lnTo>
                  <a:lnTo>
                    <a:pt x="665583" y="537402"/>
                  </a:lnTo>
                  <a:lnTo>
                    <a:pt x="639915" y="575398"/>
                  </a:lnTo>
                  <a:lnTo>
                    <a:pt x="609711" y="609711"/>
                  </a:lnTo>
                  <a:lnTo>
                    <a:pt x="575398" y="639915"/>
                  </a:lnTo>
                  <a:lnTo>
                    <a:pt x="537402" y="665583"/>
                  </a:lnTo>
                  <a:lnTo>
                    <a:pt x="496151" y="686290"/>
                  </a:lnTo>
                  <a:lnTo>
                    <a:pt x="452070" y="701608"/>
                  </a:lnTo>
                  <a:lnTo>
                    <a:pt x="405585" y="711112"/>
                  </a:lnTo>
                  <a:lnTo>
                    <a:pt x="357124" y="714375"/>
                  </a:lnTo>
                  <a:lnTo>
                    <a:pt x="308665" y="711112"/>
                  </a:lnTo>
                  <a:lnTo>
                    <a:pt x="262187" y="701608"/>
                  </a:lnTo>
                  <a:lnTo>
                    <a:pt x="218116" y="686290"/>
                  </a:lnTo>
                  <a:lnTo>
                    <a:pt x="176878" y="665583"/>
                  </a:lnTo>
                  <a:lnTo>
                    <a:pt x="138897" y="639915"/>
                  </a:lnTo>
                  <a:lnTo>
                    <a:pt x="104600" y="609711"/>
                  </a:lnTo>
                  <a:lnTo>
                    <a:pt x="74412" y="575398"/>
                  </a:lnTo>
                  <a:lnTo>
                    <a:pt x="48758" y="537402"/>
                  </a:lnTo>
                  <a:lnTo>
                    <a:pt x="28065" y="496151"/>
                  </a:lnTo>
                  <a:lnTo>
                    <a:pt x="12757" y="452070"/>
                  </a:lnTo>
                  <a:lnTo>
                    <a:pt x="3260" y="405585"/>
                  </a:lnTo>
                  <a:lnTo>
                    <a:pt x="0" y="357124"/>
                  </a:lnTo>
                  <a:close/>
                </a:path>
              </a:pathLst>
            </a:custGeom>
            <a:ln w="12700">
              <a:solidFill>
                <a:srgbClr val="9A2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529076" y="4453001"/>
              <a:ext cx="7143750" cy="571500"/>
            </a:xfrm>
            <a:custGeom>
              <a:avLst/>
              <a:gdLst/>
              <a:ahLst/>
              <a:cxnLst/>
              <a:rect l="l" t="t" r="r" b="b"/>
              <a:pathLst>
                <a:path w="7143750" h="571500">
                  <a:moveTo>
                    <a:pt x="7143750" y="0"/>
                  </a:moveTo>
                  <a:lnTo>
                    <a:pt x="0" y="0"/>
                  </a:lnTo>
                  <a:lnTo>
                    <a:pt x="0" y="571500"/>
                  </a:lnTo>
                  <a:lnTo>
                    <a:pt x="7143750" y="571500"/>
                  </a:lnTo>
                  <a:lnTo>
                    <a:pt x="7143750" y="0"/>
                  </a:lnTo>
                  <a:close/>
                </a:path>
              </a:pathLst>
            </a:custGeom>
            <a:solidFill>
              <a:srgbClr val="9A2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529076" y="4453001"/>
              <a:ext cx="7143750" cy="571500"/>
            </a:xfrm>
            <a:custGeom>
              <a:avLst/>
              <a:gdLst/>
              <a:ahLst/>
              <a:cxnLst/>
              <a:rect l="l" t="t" r="r" b="b"/>
              <a:pathLst>
                <a:path w="7143750" h="571500">
                  <a:moveTo>
                    <a:pt x="0" y="571500"/>
                  </a:moveTo>
                  <a:lnTo>
                    <a:pt x="7143750" y="571500"/>
                  </a:lnTo>
                  <a:lnTo>
                    <a:pt x="7143750" y="0"/>
                  </a:lnTo>
                  <a:lnTo>
                    <a:pt x="0" y="0"/>
                  </a:lnTo>
                  <a:lnTo>
                    <a:pt x="0" y="571500"/>
                  </a:lnTo>
                  <a:close/>
                </a:path>
              </a:pathLst>
            </a:custGeom>
            <a:ln w="12700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167126" y="4386326"/>
              <a:ext cx="714375" cy="714375"/>
            </a:xfrm>
            <a:custGeom>
              <a:avLst/>
              <a:gdLst/>
              <a:ahLst/>
              <a:cxnLst/>
              <a:rect l="l" t="t" r="r" b="b"/>
              <a:pathLst>
                <a:path w="714375" h="714375">
                  <a:moveTo>
                    <a:pt x="357124" y="0"/>
                  </a:move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3260" y="405585"/>
                  </a:lnTo>
                  <a:lnTo>
                    <a:pt x="12757" y="452070"/>
                  </a:lnTo>
                  <a:lnTo>
                    <a:pt x="28065" y="496151"/>
                  </a:lnTo>
                  <a:lnTo>
                    <a:pt x="48758" y="537402"/>
                  </a:lnTo>
                  <a:lnTo>
                    <a:pt x="74412" y="575398"/>
                  </a:lnTo>
                  <a:lnTo>
                    <a:pt x="104600" y="609711"/>
                  </a:lnTo>
                  <a:lnTo>
                    <a:pt x="138897" y="639915"/>
                  </a:lnTo>
                  <a:lnTo>
                    <a:pt x="176878" y="665583"/>
                  </a:lnTo>
                  <a:lnTo>
                    <a:pt x="218116" y="686290"/>
                  </a:lnTo>
                  <a:lnTo>
                    <a:pt x="262187" y="701608"/>
                  </a:lnTo>
                  <a:lnTo>
                    <a:pt x="308665" y="711112"/>
                  </a:lnTo>
                  <a:lnTo>
                    <a:pt x="357124" y="714375"/>
                  </a:lnTo>
                  <a:lnTo>
                    <a:pt x="405585" y="711112"/>
                  </a:lnTo>
                  <a:lnTo>
                    <a:pt x="452070" y="701608"/>
                  </a:lnTo>
                  <a:lnTo>
                    <a:pt x="496151" y="686290"/>
                  </a:lnTo>
                  <a:lnTo>
                    <a:pt x="537402" y="665583"/>
                  </a:lnTo>
                  <a:lnTo>
                    <a:pt x="575398" y="639915"/>
                  </a:lnTo>
                  <a:lnTo>
                    <a:pt x="609711" y="609711"/>
                  </a:lnTo>
                  <a:lnTo>
                    <a:pt x="639915" y="575398"/>
                  </a:lnTo>
                  <a:lnTo>
                    <a:pt x="665583" y="537402"/>
                  </a:lnTo>
                  <a:lnTo>
                    <a:pt x="686290" y="496151"/>
                  </a:lnTo>
                  <a:lnTo>
                    <a:pt x="701608" y="452070"/>
                  </a:lnTo>
                  <a:lnTo>
                    <a:pt x="711112" y="405585"/>
                  </a:lnTo>
                  <a:lnTo>
                    <a:pt x="714375" y="357124"/>
                  </a:lnTo>
                  <a:lnTo>
                    <a:pt x="711112" y="308665"/>
                  </a:lnTo>
                  <a:lnTo>
                    <a:pt x="701608" y="262187"/>
                  </a:lnTo>
                  <a:lnTo>
                    <a:pt x="686290" y="218116"/>
                  </a:lnTo>
                  <a:lnTo>
                    <a:pt x="665583" y="176878"/>
                  </a:lnTo>
                  <a:lnTo>
                    <a:pt x="639915" y="138897"/>
                  </a:lnTo>
                  <a:lnTo>
                    <a:pt x="609711" y="104600"/>
                  </a:lnTo>
                  <a:lnTo>
                    <a:pt x="575398" y="74412"/>
                  </a:lnTo>
                  <a:lnTo>
                    <a:pt x="537402" y="48758"/>
                  </a:lnTo>
                  <a:lnTo>
                    <a:pt x="496151" y="28065"/>
                  </a:lnTo>
                  <a:lnTo>
                    <a:pt x="452070" y="12757"/>
                  </a:lnTo>
                  <a:lnTo>
                    <a:pt x="405585" y="3260"/>
                  </a:lnTo>
                  <a:lnTo>
                    <a:pt x="357124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167126" y="4386326"/>
              <a:ext cx="714375" cy="714375"/>
            </a:xfrm>
            <a:custGeom>
              <a:avLst/>
              <a:gdLst/>
              <a:ahLst/>
              <a:cxnLst/>
              <a:rect l="l" t="t" r="r" b="b"/>
              <a:pathLst>
                <a:path w="714375" h="714375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405585" y="3260"/>
                  </a:lnTo>
                  <a:lnTo>
                    <a:pt x="452070" y="12757"/>
                  </a:lnTo>
                  <a:lnTo>
                    <a:pt x="496151" y="28065"/>
                  </a:lnTo>
                  <a:lnTo>
                    <a:pt x="537402" y="48758"/>
                  </a:lnTo>
                  <a:lnTo>
                    <a:pt x="575398" y="74412"/>
                  </a:lnTo>
                  <a:lnTo>
                    <a:pt x="609711" y="104600"/>
                  </a:lnTo>
                  <a:lnTo>
                    <a:pt x="639915" y="138897"/>
                  </a:lnTo>
                  <a:lnTo>
                    <a:pt x="665583" y="176878"/>
                  </a:lnTo>
                  <a:lnTo>
                    <a:pt x="686290" y="218116"/>
                  </a:lnTo>
                  <a:lnTo>
                    <a:pt x="701608" y="262187"/>
                  </a:lnTo>
                  <a:lnTo>
                    <a:pt x="711112" y="308665"/>
                  </a:lnTo>
                  <a:lnTo>
                    <a:pt x="714375" y="357124"/>
                  </a:lnTo>
                  <a:lnTo>
                    <a:pt x="711112" y="405585"/>
                  </a:lnTo>
                  <a:lnTo>
                    <a:pt x="701608" y="452070"/>
                  </a:lnTo>
                  <a:lnTo>
                    <a:pt x="686290" y="496151"/>
                  </a:lnTo>
                  <a:lnTo>
                    <a:pt x="665583" y="537402"/>
                  </a:lnTo>
                  <a:lnTo>
                    <a:pt x="639915" y="575398"/>
                  </a:lnTo>
                  <a:lnTo>
                    <a:pt x="609711" y="609711"/>
                  </a:lnTo>
                  <a:lnTo>
                    <a:pt x="575398" y="639915"/>
                  </a:lnTo>
                  <a:lnTo>
                    <a:pt x="537402" y="665583"/>
                  </a:lnTo>
                  <a:lnTo>
                    <a:pt x="496151" y="686290"/>
                  </a:lnTo>
                  <a:lnTo>
                    <a:pt x="452070" y="701608"/>
                  </a:lnTo>
                  <a:lnTo>
                    <a:pt x="405585" y="711112"/>
                  </a:lnTo>
                  <a:lnTo>
                    <a:pt x="357124" y="714375"/>
                  </a:lnTo>
                  <a:lnTo>
                    <a:pt x="308665" y="711112"/>
                  </a:lnTo>
                  <a:lnTo>
                    <a:pt x="262187" y="701608"/>
                  </a:lnTo>
                  <a:lnTo>
                    <a:pt x="218116" y="686290"/>
                  </a:lnTo>
                  <a:lnTo>
                    <a:pt x="176878" y="665583"/>
                  </a:lnTo>
                  <a:lnTo>
                    <a:pt x="138897" y="639915"/>
                  </a:lnTo>
                  <a:lnTo>
                    <a:pt x="104600" y="609711"/>
                  </a:lnTo>
                  <a:lnTo>
                    <a:pt x="74412" y="575398"/>
                  </a:lnTo>
                  <a:lnTo>
                    <a:pt x="48758" y="537402"/>
                  </a:lnTo>
                  <a:lnTo>
                    <a:pt x="28065" y="496151"/>
                  </a:lnTo>
                  <a:lnTo>
                    <a:pt x="12757" y="452070"/>
                  </a:lnTo>
                  <a:lnTo>
                    <a:pt x="3260" y="405585"/>
                  </a:lnTo>
                  <a:lnTo>
                    <a:pt x="0" y="357124"/>
                  </a:lnTo>
                  <a:close/>
                </a:path>
              </a:pathLst>
            </a:custGeom>
            <a:ln w="12700">
              <a:solidFill>
                <a:srgbClr val="9A2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062351" y="5310187"/>
              <a:ext cx="7610475" cy="571500"/>
            </a:xfrm>
            <a:custGeom>
              <a:avLst/>
              <a:gdLst/>
              <a:ahLst/>
              <a:cxnLst/>
              <a:rect l="l" t="t" r="r" b="b"/>
              <a:pathLst>
                <a:path w="7610475" h="571500">
                  <a:moveTo>
                    <a:pt x="7610475" y="0"/>
                  </a:moveTo>
                  <a:lnTo>
                    <a:pt x="0" y="0"/>
                  </a:lnTo>
                  <a:lnTo>
                    <a:pt x="0" y="571500"/>
                  </a:lnTo>
                  <a:lnTo>
                    <a:pt x="7610475" y="571500"/>
                  </a:lnTo>
                  <a:lnTo>
                    <a:pt x="7610475" y="0"/>
                  </a:lnTo>
                  <a:close/>
                </a:path>
              </a:pathLst>
            </a:custGeom>
            <a:solidFill>
              <a:srgbClr val="9A2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062351" y="5310187"/>
              <a:ext cx="7610475" cy="571500"/>
            </a:xfrm>
            <a:custGeom>
              <a:avLst/>
              <a:gdLst/>
              <a:ahLst/>
              <a:cxnLst/>
              <a:rect l="l" t="t" r="r" b="b"/>
              <a:pathLst>
                <a:path w="7610475" h="571500">
                  <a:moveTo>
                    <a:pt x="0" y="571500"/>
                  </a:moveTo>
                  <a:lnTo>
                    <a:pt x="7610475" y="571500"/>
                  </a:lnTo>
                  <a:lnTo>
                    <a:pt x="7610475" y="0"/>
                  </a:lnTo>
                  <a:lnTo>
                    <a:pt x="0" y="0"/>
                  </a:lnTo>
                  <a:lnTo>
                    <a:pt x="0" y="571500"/>
                  </a:lnTo>
                  <a:close/>
                </a:path>
              </a:pathLst>
            </a:custGeom>
            <a:ln w="12700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3495675" y="4574857"/>
            <a:ext cx="6751320" cy="12655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82600">
              <a:lnSpc>
                <a:spcPct val="100000"/>
              </a:lnSpc>
              <a:spcBef>
                <a:spcPts val="125"/>
              </a:spcBef>
            </a:pPr>
            <a:r>
              <a:rPr sz="1700" b="1" dirty="0">
                <a:solidFill>
                  <a:srgbClr val="F7F7F7"/>
                </a:solidFill>
                <a:latin typeface="Calibri"/>
                <a:cs typeface="Calibri"/>
              </a:rPr>
              <a:t>Мозговой</a:t>
            </a:r>
            <a:r>
              <a:rPr sz="1700" b="1" spc="-45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7F7F7"/>
                </a:solidFill>
                <a:latin typeface="Calibri"/>
                <a:cs typeface="Calibri"/>
              </a:rPr>
              <a:t>штурм:</a:t>
            </a:r>
            <a:r>
              <a:rPr sz="1700" b="1" spc="-30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7F7F7"/>
                </a:solidFill>
                <a:latin typeface="Calibri"/>
                <a:cs typeface="Calibri"/>
              </a:rPr>
              <a:t>одна</a:t>
            </a:r>
            <a:r>
              <a:rPr sz="1700" spc="-50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7F7F7"/>
                </a:solidFill>
                <a:latin typeface="Calibri"/>
                <a:cs typeface="Calibri"/>
              </a:rPr>
              <a:t>группа</a:t>
            </a:r>
            <a:r>
              <a:rPr sz="1700" spc="-45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7F7F7"/>
                </a:solidFill>
                <a:latin typeface="Calibri"/>
                <a:cs typeface="Calibri"/>
              </a:rPr>
              <a:t>генерирует</a:t>
            </a:r>
            <a:r>
              <a:rPr sz="1700" spc="-45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7F7F7"/>
                </a:solidFill>
                <a:latin typeface="Calibri"/>
                <a:cs typeface="Calibri"/>
              </a:rPr>
              <a:t>идеи,</a:t>
            </a:r>
            <a:r>
              <a:rPr sz="1700" spc="-35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7F7F7"/>
                </a:solidFill>
                <a:latin typeface="Calibri"/>
                <a:cs typeface="Calibri"/>
              </a:rPr>
              <a:t>другая</a:t>
            </a:r>
            <a:r>
              <a:rPr sz="1700" spc="-75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7F7F7"/>
                </a:solidFill>
                <a:latin typeface="Calibri"/>
                <a:cs typeface="Calibri"/>
              </a:rPr>
              <a:t>–</a:t>
            </a:r>
            <a:r>
              <a:rPr sz="1700" spc="-55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7F7F7"/>
                </a:solidFill>
                <a:latin typeface="Calibri"/>
                <a:cs typeface="Calibri"/>
              </a:rPr>
              <a:t>критикует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895"/>
              </a:spcBef>
            </a:pPr>
            <a:endParaRPr sz="1700">
              <a:latin typeface="Calibri"/>
              <a:cs typeface="Calibri"/>
            </a:endParaRPr>
          </a:p>
          <a:p>
            <a:pPr marL="12700" marR="5080">
              <a:lnSpc>
                <a:spcPts val="1880"/>
              </a:lnSpc>
            </a:pPr>
            <a:r>
              <a:rPr sz="1700" b="1" dirty="0">
                <a:solidFill>
                  <a:srgbClr val="F7F7F7"/>
                </a:solidFill>
                <a:latin typeface="Calibri"/>
                <a:cs typeface="Calibri"/>
              </a:rPr>
              <a:t>Коллективный</a:t>
            </a:r>
            <a:r>
              <a:rPr sz="1700" b="1" spc="-40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7F7F7"/>
                </a:solidFill>
                <a:latin typeface="Calibri"/>
                <a:cs typeface="Calibri"/>
              </a:rPr>
              <a:t>способ</a:t>
            </a:r>
            <a:r>
              <a:rPr sz="1700" b="1" spc="-60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7F7F7"/>
                </a:solidFill>
                <a:latin typeface="Calibri"/>
                <a:cs typeface="Calibri"/>
              </a:rPr>
              <a:t>обучения:</a:t>
            </a:r>
            <a:r>
              <a:rPr sz="1700" b="1" spc="-90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7F7F7"/>
                </a:solidFill>
                <a:latin typeface="Calibri"/>
                <a:cs typeface="Calibri"/>
              </a:rPr>
              <a:t>учитель</a:t>
            </a:r>
            <a:r>
              <a:rPr sz="1700" spc="-40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7F7F7"/>
                </a:solidFill>
                <a:latin typeface="Calibri"/>
                <a:cs typeface="Calibri"/>
              </a:rPr>
              <a:t>обучает</a:t>
            </a:r>
            <a:r>
              <a:rPr sz="1700" spc="-40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F7F7F7"/>
                </a:solidFill>
                <a:latin typeface="Calibri"/>
                <a:cs typeface="Calibri"/>
              </a:rPr>
              <a:t>консультантов</a:t>
            </a:r>
            <a:r>
              <a:rPr sz="1700" spc="-50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7F7F7"/>
                </a:solidFill>
                <a:latin typeface="Calibri"/>
                <a:cs typeface="Calibri"/>
              </a:rPr>
              <a:t>группы, </a:t>
            </a:r>
            <a:r>
              <a:rPr sz="1700" spc="-20" dirty="0">
                <a:solidFill>
                  <a:srgbClr val="F7F7F7"/>
                </a:solidFill>
                <a:latin typeface="Calibri"/>
                <a:cs typeface="Calibri"/>
              </a:rPr>
              <a:t>консультанты</a:t>
            </a:r>
            <a:r>
              <a:rPr sz="1700" spc="-30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7F7F7"/>
                </a:solidFill>
                <a:latin typeface="Calibri"/>
                <a:cs typeface="Calibri"/>
              </a:rPr>
              <a:t>обучают членов</a:t>
            </a:r>
            <a:r>
              <a:rPr sz="1700" spc="-10" dirty="0">
                <a:solidFill>
                  <a:srgbClr val="F7F7F7"/>
                </a:solidFill>
                <a:latin typeface="Calibri"/>
                <a:cs typeface="Calibri"/>
              </a:rPr>
              <a:t> группы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2694051" y="5237226"/>
            <a:ext cx="727075" cy="727075"/>
            <a:chOff x="2694051" y="5237226"/>
            <a:chExt cx="727075" cy="727075"/>
          </a:xfrm>
        </p:grpSpPr>
        <p:sp>
          <p:nvSpPr>
            <p:cNvPr id="57" name="object 57"/>
            <p:cNvSpPr/>
            <p:nvPr/>
          </p:nvSpPr>
          <p:spPr>
            <a:xfrm>
              <a:off x="2700401" y="5243576"/>
              <a:ext cx="714375" cy="714375"/>
            </a:xfrm>
            <a:custGeom>
              <a:avLst/>
              <a:gdLst/>
              <a:ahLst/>
              <a:cxnLst/>
              <a:rect l="l" t="t" r="r" b="b"/>
              <a:pathLst>
                <a:path w="714375" h="714375">
                  <a:moveTo>
                    <a:pt x="357124" y="0"/>
                  </a:move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3260" y="405592"/>
                  </a:lnTo>
                  <a:lnTo>
                    <a:pt x="12757" y="452078"/>
                  </a:lnTo>
                  <a:lnTo>
                    <a:pt x="28065" y="496157"/>
                  </a:lnTo>
                  <a:lnTo>
                    <a:pt x="48758" y="537403"/>
                  </a:lnTo>
                  <a:lnTo>
                    <a:pt x="74412" y="575390"/>
                  </a:lnTo>
                  <a:lnTo>
                    <a:pt x="104600" y="609693"/>
                  </a:lnTo>
                  <a:lnTo>
                    <a:pt x="138897" y="639886"/>
                  </a:lnTo>
                  <a:lnTo>
                    <a:pt x="176878" y="665544"/>
                  </a:lnTo>
                  <a:lnTo>
                    <a:pt x="218116" y="686241"/>
                  </a:lnTo>
                  <a:lnTo>
                    <a:pt x="262187" y="701552"/>
                  </a:lnTo>
                  <a:lnTo>
                    <a:pt x="308665" y="711050"/>
                  </a:lnTo>
                  <a:lnTo>
                    <a:pt x="357124" y="714311"/>
                  </a:lnTo>
                  <a:lnTo>
                    <a:pt x="405585" y="711050"/>
                  </a:lnTo>
                  <a:lnTo>
                    <a:pt x="452070" y="701552"/>
                  </a:lnTo>
                  <a:lnTo>
                    <a:pt x="496151" y="686241"/>
                  </a:lnTo>
                  <a:lnTo>
                    <a:pt x="537402" y="665544"/>
                  </a:lnTo>
                  <a:lnTo>
                    <a:pt x="575398" y="639886"/>
                  </a:lnTo>
                  <a:lnTo>
                    <a:pt x="609711" y="609693"/>
                  </a:lnTo>
                  <a:lnTo>
                    <a:pt x="639915" y="575390"/>
                  </a:lnTo>
                  <a:lnTo>
                    <a:pt x="665583" y="537403"/>
                  </a:lnTo>
                  <a:lnTo>
                    <a:pt x="686290" y="496157"/>
                  </a:lnTo>
                  <a:lnTo>
                    <a:pt x="701608" y="452078"/>
                  </a:lnTo>
                  <a:lnTo>
                    <a:pt x="711112" y="405592"/>
                  </a:lnTo>
                  <a:lnTo>
                    <a:pt x="714375" y="357124"/>
                  </a:lnTo>
                  <a:lnTo>
                    <a:pt x="711112" y="308665"/>
                  </a:lnTo>
                  <a:lnTo>
                    <a:pt x="701608" y="262187"/>
                  </a:lnTo>
                  <a:lnTo>
                    <a:pt x="686290" y="218116"/>
                  </a:lnTo>
                  <a:lnTo>
                    <a:pt x="665583" y="176878"/>
                  </a:lnTo>
                  <a:lnTo>
                    <a:pt x="639915" y="138897"/>
                  </a:lnTo>
                  <a:lnTo>
                    <a:pt x="609711" y="104600"/>
                  </a:lnTo>
                  <a:lnTo>
                    <a:pt x="575398" y="74412"/>
                  </a:lnTo>
                  <a:lnTo>
                    <a:pt x="537402" y="48758"/>
                  </a:lnTo>
                  <a:lnTo>
                    <a:pt x="496151" y="28065"/>
                  </a:lnTo>
                  <a:lnTo>
                    <a:pt x="452070" y="12757"/>
                  </a:lnTo>
                  <a:lnTo>
                    <a:pt x="405585" y="3260"/>
                  </a:lnTo>
                  <a:lnTo>
                    <a:pt x="357124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700401" y="5243576"/>
              <a:ext cx="714375" cy="714375"/>
            </a:xfrm>
            <a:custGeom>
              <a:avLst/>
              <a:gdLst/>
              <a:ahLst/>
              <a:cxnLst/>
              <a:rect l="l" t="t" r="r" b="b"/>
              <a:pathLst>
                <a:path w="714375" h="714375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405585" y="3260"/>
                  </a:lnTo>
                  <a:lnTo>
                    <a:pt x="452070" y="12757"/>
                  </a:lnTo>
                  <a:lnTo>
                    <a:pt x="496151" y="28065"/>
                  </a:lnTo>
                  <a:lnTo>
                    <a:pt x="537402" y="48758"/>
                  </a:lnTo>
                  <a:lnTo>
                    <a:pt x="575398" y="74412"/>
                  </a:lnTo>
                  <a:lnTo>
                    <a:pt x="609711" y="104600"/>
                  </a:lnTo>
                  <a:lnTo>
                    <a:pt x="639915" y="138897"/>
                  </a:lnTo>
                  <a:lnTo>
                    <a:pt x="665583" y="176878"/>
                  </a:lnTo>
                  <a:lnTo>
                    <a:pt x="686290" y="218116"/>
                  </a:lnTo>
                  <a:lnTo>
                    <a:pt x="701608" y="262187"/>
                  </a:lnTo>
                  <a:lnTo>
                    <a:pt x="711112" y="308665"/>
                  </a:lnTo>
                  <a:lnTo>
                    <a:pt x="714375" y="357124"/>
                  </a:lnTo>
                  <a:lnTo>
                    <a:pt x="711112" y="405592"/>
                  </a:lnTo>
                  <a:lnTo>
                    <a:pt x="701608" y="452078"/>
                  </a:lnTo>
                  <a:lnTo>
                    <a:pt x="686290" y="496157"/>
                  </a:lnTo>
                  <a:lnTo>
                    <a:pt x="665583" y="537403"/>
                  </a:lnTo>
                  <a:lnTo>
                    <a:pt x="639915" y="575390"/>
                  </a:lnTo>
                  <a:lnTo>
                    <a:pt x="609711" y="609693"/>
                  </a:lnTo>
                  <a:lnTo>
                    <a:pt x="575398" y="639886"/>
                  </a:lnTo>
                  <a:lnTo>
                    <a:pt x="537402" y="665544"/>
                  </a:lnTo>
                  <a:lnTo>
                    <a:pt x="496151" y="686241"/>
                  </a:lnTo>
                  <a:lnTo>
                    <a:pt x="452070" y="701552"/>
                  </a:lnTo>
                  <a:lnTo>
                    <a:pt x="405585" y="711050"/>
                  </a:lnTo>
                  <a:lnTo>
                    <a:pt x="357124" y="714311"/>
                  </a:lnTo>
                  <a:lnTo>
                    <a:pt x="308665" y="711050"/>
                  </a:lnTo>
                  <a:lnTo>
                    <a:pt x="262187" y="701552"/>
                  </a:lnTo>
                  <a:lnTo>
                    <a:pt x="218116" y="686241"/>
                  </a:lnTo>
                  <a:lnTo>
                    <a:pt x="176878" y="665544"/>
                  </a:lnTo>
                  <a:lnTo>
                    <a:pt x="138897" y="639886"/>
                  </a:lnTo>
                  <a:lnTo>
                    <a:pt x="104600" y="609693"/>
                  </a:lnTo>
                  <a:lnTo>
                    <a:pt x="74412" y="575390"/>
                  </a:lnTo>
                  <a:lnTo>
                    <a:pt x="48758" y="537403"/>
                  </a:lnTo>
                  <a:lnTo>
                    <a:pt x="28065" y="496157"/>
                  </a:lnTo>
                  <a:lnTo>
                    <a:pt x="12757" y="452078"/>
                  </a:lnTo>
                  <a:lnTo>
                    <a:pt x="3260" y="405592"/>
                  </a:lnTo>
                  <a:lnTo>
                    <a:pt x="0" y="357124"/>
                  </a:lnTo>
                  <a:close/>
                </a:path>
              </a:pathLst>
            </a:custGeom>
            <a:ln w="12700">
              <a:solidFill>
                <a:srgbClr val="9A2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84315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357031" y="522923"/>
            <a:ext cx="6461331" cy="87844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800" dirty="0">
                <a:solidFill>
                  <a:srgbClr val="921727"/>
                </a:solidFill>
                <a:latin typeface="+mn-lt"/>
              </a:rPr>
              <a:t>Принципы</a:t>
            </a:r>
            <a:r>
              <a:rPr sz="2800" spc="95" dirty="0">
                <a:solidFill>
                  <a:srgbClr val="921727"/>
                </a:solidFill>
                <a:latin typeface="+mn-lt"/>
              </a:rPr>
              <a:t> </a:t>
            </a:r>
            <a:r>
              <a:rPr sz="2800" dirty="0">
                <a:solidFill>
                  <a:srgbClr val="921727"/>
                </a:solidFill>
                <a:latin typeface="+mn-lt"/>
              </a:rPr>
              <a:t>выбора</a:t>
            </a:r>
            <a:r>
              <a:rPr sz="2800" spc="90" dirty="0">
                <a:solidFill>
                  <a:srgbClr val="921727"/>
                </a:solidFill>
                <a:latin typeface="+mn-lt"/>
              </a:rPr>
              <a:t> </a:t>
            </a:r>
            <a:r>
              <a:rPr sz="2800" dirty="0">
                <a:solidFill>
                  <a:srgbClr val="921727"/>
                </a:solidFill>
                <a:latin typeface="+mn-lt"/>
              </a:rPr>
              <a:t>заданий</a:t>
            </a:r>
            <a:r>
              <a:rPr sz="2800" spc="60" dirty="0">
                <a:solidFill>
                  <a:srgbClr val="921727"/>
                </a:solidFill>
                <a:latin typeface="+mn-lt"/>
              </a:rPr>
              <a:t> </a:t>
            </a:r>
            <a:r>
              <a:rPr sz="2800" dirty="0">
                <a:solidFill>
                  <a:srgbClr val="921727"/>
                </a:solidFill>
                <a:latin typeface="+mn-lt"/>
              </a:rPr>
              <a:t>для</a:t>
            </a:r>
            <a:r>
              <a:rPr sz="2800" spc="35" dirty="0">
                <a:solidFill>
                  <a:srgbClr val="921727"/>
                </a:solidFill>
                <a:latin typeface="+mn-lt"/>
              </a:rPr>
              <a:t> </a:t>
            </a:r>
            <a:r>
              <a:rPr sz="2800" dirty="0">
                <a:solidFill>
                  <a:srgbClr val="921727"/>
                </a:solidFill>
                <a:latin typeface="+mn-lt"/>
              </a:rPr>
              <a:t>групповой</a:t>
            </a:r>
            <a:r>
              <a:rPr sz="2800" spc="65" dirty="0">
                <a:solidFill>
                  <a:srgbClr val="921727"/>
                </a:solidFill>
                <a:latin typeface="+mn-lt"/>
              </a:rPr>
              <a:t> </a:t>
            </a:r>
            <a:r>
              <a:rPr sz="2800" spc="-10" dirty="0">
                <a:solidFill>
                  <a:srgbClr val="921727"/>
                </a:solidFill>
                <a:latin typeface="+mn-lt"/>
              </a:rPr>
              <a:t>работы</a:t>
            </a:r>
          </a:p>
        </p:txBody>
      </p:sp>
      <p:grpSp>
        <p:nvGrpSpPr>
          <p:cNvPr id="23" name="object 23"/>
          <p:cNvGrpSpPr/>
          <p:nvPr/>
        </p:nvGrpSpPr>
        <p:grpSpPr>
          <a:xfrm>
            <a:off x="249237" y="3735451"/>
            <a:ext cx="2435860" cy="1092200"/>
            <a:chOff x="249237" y="3735451"/>
            <a:chExt cx="2435860" cy="1092200"/>
          </a:xfrm>
        </p:grpSpPr>
        <p:sp>
          <p:nvSpPr>
            <p:cNvPr id="24" name="object 24"/>
            <p:cNvSpPr/>
            <p:nvPr/>
          </p:nvSpPr>
          <p:spPr>
            <a:xfrm>
              <a:off x="252412" y="3738626"/>
              <a:ext cx="2429510" cy="1085850"/>
            </a:xfrm>
            <a:custGeom>
              <a:avLst/>
              <a:gdLst/>
              <a:ahLst/>
              <a:cxnLst/>
              <a:rect l="l" t="t" r="r" b="b"/>
              <a:pathLst>
                <a:path w="2429510" h="1085850">
                  <a:moveTo>
                    <a:pt x="2320353" y="0"/>
                  </a:moveTo>
                  <a:lnTo>
                    <a:pt x="108585" y="0"/>
                  </a:lnTo>
                  <a:lnTo>
                    <a:pt x="66319" y="8518"/>
                  </a:lnTo>
                  <a:lnTo>
                    <a:pt x="31803" y="31765"/>
                  </a:lnTo>
                  <a:lnTo>
                    <a:pt x="8533" y="66276"/>
                  </a:lnTo>
                  <a:lnTo>
                    <a:pt x="0" y="108585"/>
                  </a:lnTo>
                  <a:lnTo>
                    <a:pt x="0" y="977265"/>
                  </a:lnTo>
                  <a:lnTo>
                    <a:pt x="8533" y="1019520"/>
                  </a:lnTo>
                  <a:lnTo>
                    <a:pt x="31803" y="1054036"/>
                  </a:lnTo>
                  <a:lnTo>
                    <a:pt x="66319" y="1077313"/>
                  </a:lnTo>
                  <a:lnTo>
                    <a:pt x="108585" y="1085850"/>
                  </a:lnTo>
                  <a:lnTo>
                    <a:pt x="2320353" y="1085850"/>
                  </a:lnTo>
                  <a:lnTo>
                    <a:pt x="2362608" y="1077313"/>
                  </a:lnTo>
                  <a:lnTo>
                    <a:pt x="2397125" y="1054036"/>
                  </a:lnTo>
                  <a:lnTo>
                    <a:pt x="2420401" y="1019520"/>
                  </a:lnTo>
                  <a:lnTo>
                    <a:pt x="2428938" y="977265"/>
                  </a:lnTo>
                  <a:lnTo>
                    <a:pt x="2428938" y="108585"/>
                  </a:lnTo>
                  <a:lnTo>
                    <a:pt x="2420401" y="66276"/>
                  </a:lnTo>
                  <a:lnTo>
                    <a:pt x="2397125" y="31765"/>
                  </a:lnTo>
                  <a:lnTo>
                    <a:pt x="2362608" y="8518"/>
                  </a:lnTo>
                  <a:lnTo>
                    <a:pt x="2320353" y="0"/>
                  </a:lnTo>
                  <a:close/>
                </a:path>
              </a:pathLst>
            </a:custGeom>
            <a:solidFill>
              <a:srgbClr val="921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2412" y="3738626"/>
              <a:ext cx="2429510" cy="1085850"/>
            </a:xfrm>
            <a:custGeom>
              <a:avLst/>
              <a:gdLst/>
              <a:ahLst/>
              <a:cxnLst/>
              <a:rect l="l" t="t" r="r" b="b"/>
              <a:pathLst>
                <a:path w="2429510" h="1085850">
                  <a:moveTo>
                    <a:pt x="0" y="108585"/>
                  </a:moveTo>
                  <a:lnTo>
                    <a:pt x="8533" y="66276"/>
                  </a:lnTo>
                  <a:lnTo>
                    <a:pt x="31803" y="31765"/>
                  </a:lnTo>
                  <a:lnTo>
                    <a:pt x="66319" y="8518"/>
                  </a:lnTo>
                  <a:lnTo>
                    <a:pt x="108585" y="0"/>
                  </a:lnTo>
                  <a:lnTo>
                    <a:pt x="2320353" y="0"/>
                  </a:lnTo>
                  <a:lnTo>
                    <a:pt x="2362608" y="8518"/>
                  </a:lnTo>
                  <a:lnTo>
                    <a:pt x="2397125" y="31765"/>
                  </a:lnTo>
                  <a:lnTo>
                    <a:pt x="2420401" y="66276"/>
                  </a:lnTo>
                  <a:lnTo>
                    <a:pt x="2428938" y="108585"/>
                  </a:lnTo>
                  <a:lnTo>
                    <a:pt x="2428938" y="977265"/>
                  </a:lnTo>
                  <a:lnTo>
                    <a:pt x="2420401" y="1019520"/>
                  </a:lnTo>
                  <a:lnTo>
                    <a:pt x="2397125" y="1054036"/>
                  </a:lnTo>
                  <a:lnTo>
                    <a:pt x="2362608" y="1077313"/>
                  </a:lnTo>
                  <a:lnTo>
                    <a:pt x="2320353" y="1085850"/>
                  </a:lnTo>
                  <a:lnTo>
                    <a:pt x="108585" y="1085850"/>
                  </a:lnTo>
                  <a:lnTo>
                    <a:pt x="66319" y="1077313"/>
                  </a:lnTo>
                  <a:lnTo>
                    <a:pt x="31803" y="1054036"/>
                  </a:lnTo>
                  <a:lnTo>
                    <a:pt x="8533" y="1019520"/>
                  </a:lnTo>
                  <a:lnTo>
                    <a:pt x="0" y="977265"/>
                  </a:lnTo>
                  <a:lnTo>
                    <a:pt x="0" y="108585"/>
                  </a:lnTo>
                  <a:close/>
                </a:path>
              </a:pathLst>
            </a:custGeom>
            <a:ln w="6350">
              <a:solidFill>
                <a:srgbClr val="C41F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40359" y="3910329"/>
            <a:ext cx="2243455" cy="62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00" spc="-10" dirty="0">
                <a:solidFill>
                  <a:srgbClr val="F7F7F7"/>
                </a:solidFill>
                <a:latin typeface="Calibri"/>
                <a:cs typeface="Calibri"/>
              </a:rPr>
              <a:t>Принципы</a:t>
            </a:r>
            <a:endParaRPr sz="39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667761" y="1855851"/>
            <a:ext cx="3058795" cy="2426335"/>
            <a:chOff x="2667761" y="1855851"/>
            <a:chExt cx="3058795" cy="2426335"/>
          </a:xfrm>
        </p:grpSpPr>
        <p:sp>
          <p:nvSpPr>
            <p:cNvPr id="28" name="object 28"/>
            <p:cNvSpPr/>
            <p:nvPr/>
          </p:nvSpPr>
          <p:spPr>
            <a:xfrm>
              <a:off x="2674111" y="2399284"/>
              <a:ext cx="870585" cy="1876425"/>
            </a:xfrm>
            <a:custGeom>
              <a:avLst/>
              <a:gdLst/>
              <a:ahLst/>
              <a:cxnLst/>
              <a:rect l="l" t="t" r="r" b="b"/>
              <a:pathLst>
                <a:path w="870585" h="1876425">
                  <a:moveTo>
                    <a:pt x="0" y="1876170"/>
                  </a:moveTo>
                  <a:lnTo>
                    <a:pt x="870076" y="0"/>
                  </a:lnTo>
                </a:path>
              </a:pathLst>
            </a:custGeom>
            <a:ln w="12699">
              <a:solidFill>
                <a:srgbClr val="9C17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48125" y="1862201"/>
              <a:ext cx="2171700" cy="1085850"/>
            </a:xfrm>
            <a:custGeom>
              <a:avLst/>
              <a:gdLst/>
              <a:ahLst/>
              <a:cxnLst/>
              <a:rect l="l" t="t" r="r" b="b"/>
              <a:pathLst>
                <a:path w="2171700" h="1085850">
                  <a:moveTo>
                    <a:pt x="2063114" y="0"/>
                  </a:moveTo>
                  <a:lnTo>
                    <a:pt x="108585" y="0"/>
                  </a:lnTo>
                  <a:lnTo>
                    <a:pt x="66276" y="8518"/>
                  </a:lnTo>
                  <a:lnTo>
                    <a:pt x="31765" y="31765"/>
                  </a:lnTo>
                  <a:lnTo>
                    <a:pt x="8518" y="66276"/>
                  </a:lnTo>
                  <a:lnTo>
                    <a:pt x="0" y="108585"/>
                  </a:lnTo>
                  <a:lnTo>
                    <a:pt x="0" y="977264"/>
                  </a:lnTo>
                  <a:lnTo>
                    <a:pt x="8518" y="1019520"/>
                  </a:lnTo>
                  <a:lnTo>
                    <a:pt x="31765" y="1054036"/>
                  </a:lnTo>
                  <a:lnTo>
                    <a:pt x="66276" y="1077313"/>
                  </a:lnTo>
                  <a:lnTo>
                    <a:pt x="108585" y="1085850"/>
                  </a:lnTo>
                  <a:lnTo>
                    <a:pt x="2063114" y="1085850"/>
                  </a:lnTo>
                  <a:lnTo>
                    <a:pt x="2105370" y="1077313"/>
                  </a:lnTo>
                  <a:lnTo>
                    <a:pt x="2139886" y="1054036"/>
                  </a:lnTo>
                  <a:lnTo>
                    <a:pt x="2163163" y="1019520"/>
                  </a:lnTo>
                  <a:lnTo>
                    <a:pt x="2171700" y="977264"/>
                  </a:lnTo>
                  <a:lnTo>
                    <a:pt x="2171700" y="108585"/>
                  </a:lnTo>
                  <a:lnTo>
                    <a:pt x="2163163" y="66276"/>
                  </a:lnTo>
                  <a:lnTo>
                    <a:pt x="2139886" y="31765"/>
                  </a:lnTo>
                  <a:lnTo>
                    <a:pt x="2105370" y="8518"/>
                  </a:lnTo>
                  <a:lnTo>
                    <a:pt x="2063114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548125" y="1862201"/>
              <a:ext cx="2171700" cy="1085850"/>
            </a:xfrm>
            <a:custGeom>
              <a:avLst/>
              <a:gdLst/>
              <a:ahLst/>
              <a:cxnLst/>
              <a:rect l="l" t="t" r="r" b="b"/>
              <a:pathLst>
                <a:path w="2171700" h="1085850">
                  <a:moveTo>
                    <a:pt x="0" y="108585"/>
                  </a:moveTo>
                  <a:lnTo>
                    <a:pt x="8518" y="66276"/>
                  </a:lnTo>
                  <a:lnTo>
                    <a:pt x="31765" y="31765"/>
                  </a:lnTo>
                  <a:lnTo>
                    <a:pt x="66276" y="8518"/>
                  </a:lnTo>
                  <a:lnTo>
                    <a:pt x="108585" y="0"/>
                  </a:lnTo>
                  <a:lnTo>
                    <a:pt x="2063114" y="0"/>
                  </a:lnTo>
                  <a:lnTo>
                    <a:pt x="2105370" y="8518"/>
                  </a:lnTo>
                  <a:lnTo>
                    <a:pt x="2139886" y="31765"/>
                  </a:lnTo>
                  <a:lnTo>
                    <a:pt x="2163163" y="66276"/>
                  </a:lnTo>
                  <a:lnTo>
                    <a:pt x="2171700" y="108585"/>
                  </a:lnTo>
                  <a:lnTo>
                    <a:pt x="2171700" y="977264"/>
                  </a:lnTo>
                  <a:lnTo>
                    <a:pt x="2163163" y="1019520"/>
                  </a:lnTo>
                  <a:lnTo>
                    <a:pt x="2139886" y="1054036"/>
                  </a:lnTo>
                  <a:lnTo>
                    <a:pt x="2105370" y="1077313"/>
                  </a:lnTo>
                  <a:lnTo>
                    <a:pt x="2063114" y="1085850"/>
                  </a:lnTo>
                  <a:lnTo>
                    <a:pt x="108585" y="1085850"/>
                  </a:lnTo>
                  <a:lnTo>
                    <a:pt x="66276" y="1077313"/>
                  </a:lnTo>
                  <a:lnTo>
                    <a:pt x="31765" y="1054036"/>
                  </a:lnTo>
                  <a:lnTo>
                    <a:pt x="8518" y="1019520"/>
                  </a:lnTo>
                  <a:lnTo>
                    <a:pt x="0" y="977264"/>
                  </a:lnTo>
                  <a:lnTo>
                    <a:pt x="0" y="108585"/>
                  </a:lnTo>
                  <a:close/>
                </a:path>
              </a:pathLst>
            </a:custGeom>
            <a:ln w="12700">
              <a:solidFill>
                <a:srgbClr val="B01C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681729" y="2062797"/>
            <a:ext cx="1906905" cy="61087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572135" marR="5080" indent="-560070">
              <a:lnSpc>
                <a:spcPts val="2180"/>
              </a:lnSpc>
              <a:spcBef>
                <a:spcPts val="380"/>
              </a:spcBef>
            </a:pPr>
            <a:r>
              <a:rPr sz="2000" spc="-10" dirty="0">
                <a:solidFill>
                  <a:srgbClr val="921727"/>
                </a:solidFill>
                <a:latin typeface="Calibri"/>
                <a:cs typeface="Calibri"/>
              </a:rPr>
              <a:t>Задания</a:t>
            </a:r>
            <a:r>
              <a:rPr sz="2000" spc="-100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921727"/>
                </a:solidFill>
                <a:latin typeface="Calibri"/>
                <a:cs typeface="Calibri"/>
              </a:rPr>
              <a:t>для</a:t>
            </a:r>
            <a:r>
              <a:rPr sz="2000" spc="-65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921727"/>
                </a:solidFill>
                <a:latin typeface="Calibri"/>
                <a:cs typeface="Calibri"/>
              </a:rPr>
              <a:t>всей </a:t>
            </a:r>
            <a:r>
              <a:rPr sz="2000" spc="-10" dirty="0">
                <a:solidFill>
                  <a:srgbClr val="921727"/>
                </a:solidFill>
                <a:latin typeface="Calibri"/>
                <a:cs typeface="Calibri"/>
              </a:rPr>
              <a:t>группы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713220" y="1284350"/>
            <a:ext cx="5400155" cy="1121410"/>
            <a:chOff x="5713221" y="1284350"/>
            <a:chExt cx="4861560" cy="1121410"/>
          </a:xfrm>
        </p:grpSpPr>
        <p:sp>
          <p:nvSpPr>
            <p:cNvPr id="33" name="object 33"/>
            <p:cNvSpPr/>
            <p:nvPr/>
          </p:nvSpPr>
          <p:spPr>
            <a:xfrm>
              <a:off x="5719571" y="1499869"/>
              <a:ext cx="870585" cy="899794"/>
            </a:xfrm>
            <a:custGeom>
              <a:avLst/>
              <a:gdLst/>
              <a:ahLst/>
              <a:cxnLst/>
              <a:rect l="l" t="t" r="r" b="b"/>
              <a:pathLst>
                <a:path w="870584" h="899794">
                  <a:moveTo>
                    <a:pt x="0" y="899413"/>
                  </a:moveTo>
                  <a:lnTo>
                    <a:pt x="870203" y="0"/>
                  </a:lnTo>
                </a:path>
              </a:pathLst>
            </a:custGeom>
            <a:ln w="12699">
              <a:solidFill>
                <a:srgbClr val="B01C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596125" y="1290700"/>
              <a:ext cx="3657600" cy="428625"/>
            </a:xfrm>
            <a:custGeom>
              <a:avLst/>
              <a:gdLst/>
              <a:ahLst/>
              <a:cxnLst/>
              <a:rect l="l" t="t" r="r" b="b"/>
              <a:pathLst>
                <a:path w="3657600" h="428625">
                  <a:moveTo>
                    <a:pt x="3614674" y="0"/>
                  </a:moveTo>
                  <a:lnTo>
                    <a:pt x="42799" y="0"/>
                  </a:lnTo>
                  <a:lnTo>
                    <a:pt x="26146" y="3365"/>
                  </a:lnTo>
                  <a:lnTo>
                    <a:pt x="12541" y="12541"/>
                  </a:lnTo>
                  <a:lnTo>
                    <a:pt x="3365" y="26146"/>
                  </a:lnTo>
                  <a:lnTo>
                    <a:pt x="0" y="42799"/>
                  </a:lnTo>
                  <a:lnTo>
                    <a:pt x="0" y="385699"/>
                  </a:lnTo>
                  <a:lnTo>
                    <a:pt x="3365" y="402371"/>
                  </a:lnTo>
                  <a:lnTo>
                    <a:pt x="12541" y="416020"/>
                  </a:lnTo>
                  <a:lnTo>
                    <a:pt x="26146" y="425239"/>
                  </a:lnTo>
                  <a:lnTo>
                    <a:pt x="42799" y="428625"/>
                  </a:lnTo>
                  <a:lnTo>
                    <a:pt x="3614674" y="428625"/>
                  </a:lnTo>
                  <a:lnTo>
                    <a:pt x="3631346" y="425239"/>
                  </a:lnTo>
                  <a:lnTo>
                    <a:pt x="3644995" y="416020"/>
                  </a:lnTo>
                  <a:lnTo>
                    <a:pt x="3654214" y="402371"/>
                  </a:lnTo>
                  <a:lnTo>
                    <a:pt x="3657600" y="385699"/>
                  </a:lnTo>
                  <a:lnTo>
                    <a:pt x="3657600" y="42799"/>
                  </a:lnTo>
                  <a:lnTo>
                    <a:pt x="3654214" y="26146"/>
                  </a:lnTo>
                  <a:lnTo>
                    <a:pt x="3644995" y="12541"/>
                  </a:lnTo>
                  <a:lnTo>
                    <a:pt x="3631346" y="3365"/>
                  </a:lnTo>
                  <a:lnTo>
                    <a:pt x="3614674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596125" y="1290700"/>
              <a:ext cx="3657600" cy="428625"/>
            </a:xfrm>
            <a:custGeom>
              <a:avLst/>
              <a:gdLst/>
              <a:ahLst/>
              <a:cxnLst/>
              <a:rect l="l" t="t" r="r" b="b"/>
              <a:pathLst>
                <a:path w="3657600" h="428625">
                  <a:moveTo>
                    <a:pt x="0" y="42799"/>
                  </a:moveTo>
                  <a:lnTo>
                    <a:pt x="3365" y="26146"/>
                  </a:lnTo>
                  <a:lnTo>
                    <a:pt x="12541" y="12541"/>
                  </a:lnTo>
                  <a:lnTo>
                    <a:pt x="26146" y="3365"/>
                  </a:lnTo>
                  <a:lnTo>
                    <a:pt x="42799" y="0"/>
                  </a:lnTo>
                  <a:lnTo>
                    <a:pt x="3614674" y="0"/>
                  </a:lnTo>
                  <a:lnTo>
                    <a:pt x="3631346" y="3365"/>
                  </a:lnTo>
                  <a:lnTo>
                    <a:pt x="3644995" y="12541"/>
                  </a:lnTo>
                  <a:lnTo>
                    <a:pt x="3654214" y="26146"/>
                  </a:lnTo>
                  <a:lnTo>
                    <a:pt x="3657600" y="42799"/>
                  </a:lnTo>
                  <a:lnTo>
                    <a:pt x="3657600" y="385699"/>
                  </a:lnTo>
                  <a:lnTo>
                    <a:pt x="3654214" y="402371"/>
                  </a:lnTo>
                  <a:lnTo>
                    <a:pt x="3644995" y="416020"/>
                  </a:lnTo>
                  <a:lnTo>
                    <a:pt x="3631346" y="425239"/>
                  </a:lnTo>
                  <a:lnTo>
                    <a:pt x="3614674" y="428625"/>
                  </a:lnTo>
                  <a:lnTo>
                    <a:pt x="42799" y="428625"/>
                  </a:lnTo>
                  <a:lnTo>
                    <a:pt x="26146" y="425239"/>
                  </a:lnTo>
                  <a:lnTo>
                    <a:pt x="12541" y="416020"/>
                  </a:lnTo>
                  <a:lnTo>
                    <a:pt x="3365" y="402371"/>
                  </a:lnTo>
                  <a:lnTo>
                    <a:pt x="0" y="385699"/>
                  </a:lnTo>
                  <a:lnTo>
                    <a:pt x="0" y="42799"/>
                  </a:lnTo>
                  <a:close/>
                </a:path>
              </a:pathLst>
            </a:custGeom>
            <a:ln w="12700">
              <a:solidFill>
                <a:srgbClr val="B01C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19571" y="2082672"/>
              <a:ext cx="870585" cy="316865"/>
            </a:xfrm>
            <a:custGeom>
              <a:avLst/>
              <a:gdLst/>
              <a:ahLst/>
              <a:cxnLst/>
              <a:rect l="l" t="t" r="r" b="b"/>
              <a:pathLst>
                <a:path w="870584" h="316864">
                  <a:moveTo>
                    <a:pt x="0" y="316611"/>
                  </a:moveTo>
                  <a:lnTo>
                    <a:pt x="870203" y="0"/>
                  </a:lnTo>
                </a:path>
              </a:pathLst>
            </a:custGeom>
            <a:ln w="12699">
              <a:solidFill>
                <a:srgbClr val="B01C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596125" y="1881250"/>
              <a:ext cx="3971925" cy="409575"/>
            </a:xfrm>
            <a:custGeom>
              <a:avLst/>
              <a:gdLst/>
              <a:ahLst/>
              <a:cxnLst/>
              <a:rect l="l" t="t" r="r" b="b"/>
              <a:pathLst>
                <a:path w="3971925" h="409575">
                  <a:moveTo>
                    <a:pt x="3930904" y="0"/>
                  </a:moveTo>
                  <a:lnTo>
                    <a:pt x="40894" y="0"/>
                  </a:lnTo>
                  <a:lnTo>
                    <a:pt x="24967" y="3210"/>
                  </a:lnTo>
                  <a:lnTo>
                    <a:pt x="11969" y="11969"/>
                  </a:lnTo>
                  <a:lnTo>
                    <a:pt x="3210" y="24967"/>
                  </a:lnTo>
                  <a:lnTo>
                    <a:pt x="0" y="40894"/>
                  </a:lnTo>
                  <a:lnTo>
                    <a:pt x="0" y="368553"/>
                  </a:lnTo>
                  <a:lnTo>
                    <a:pt x="3210" y="384500"/>
                  </a:lnTo>
                  <a:lnTo>
                    <a:pt x="11969" y="397541"/>
                  </a:lnTo>
                  <a:lnTo>
                    <a:pt x="24967" y="406344"/>
                  </a:lnTo>
                  <a:lnTo>
                    <a:pt x="40894" y="409575"/>
                  </a:lnTo>
                  <a:lnTo>
                    <a:pt x="3930904" y="409575"/>
                  </a:lnTo>
                  <a:lnTo>
                    <a:pt x="3946850" y="406344"/>
                  </a:lnTo>
                  <a:lnTo>
                    <a:pt x="3959891" y="397541"/>
                  </a:lnTo>
                  <a:lnTo>
                    <a:pt x="3968694" y="384500"/>
                  </a:lnTo>
                  <a:lnTo>
                    <a:pt x="3971925" y="368553"/>
                  </a:lnTo>
                  <a:lnTo>
                    <a:pt x="3971925" y="40894"/>
                  </a:lnTo>
                  <a:lnTo>
                    <a:pt x="3968694" y="24967"/>
                  </a:lnTo>
                  <a:lnTo>
                    <a:pt x="3959891" y="11969"/>
                  </a:lnTo>
                  <a:lnTo>
                    <a:pt x="3946850" y="3210"/>
                  </a:lnTo>
                  <a:lnTo>
                    <a:pt x="3930904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596125" y="1881250"/>
              <a:ext cx="3971925" cy="409575"/>
            </a:xfrm>
            <a:custGeom>
              <a:avLst/>
              <a:gdLst/>
              <a:ahLst/>
              <a:cxnLst/>
              <a:rect l="l" t="t" r="r" b="b"/>
              <a:pathLst>
                <a:path w="3971925" h="409575">
                  <a:moveTo>
                    <a:pt x="0" y="40894"/>
                  </a:moveTo>
                  <a:lnTo>
                    <a:pt x="3210" y="24967"/>
                  </a:lnTo>
                  <a:lnTo>
                    <a:pt x="11969" y="11969"/>
                  </a:lnTo>
                  <a:lnTo>
                    <a:pt x="24967" y="3210"/>
                  </a:lnTo>
                  <a:lnTo>
                    <a:pt x="40894" y="0"/>
                  </a:lnTo>
                  <a:lnTo>
                    <a:pt x="3930904" y="0"/>
                  </a:lnTo>
                  <a:lnTo>
                    <a:pt x="3946850" y="3210"/>
                  </a:lnTo>
                  <a:lnTo>
                    <a:pt x="3959891" y="11969"/>
                  </a:lnTo>
                  <a:lnTo>
                    <a:pt x="3968694" y="24967"/>
                  </a:lnTo>
                  <a:lnTo>
                    <a:pt x="3971925" y="40894"/>
                  </a:lnTo>
                  <a:lnTo>
                    <a:pt x="3971925" y="368553"/>
                  </a:lnTo>
                  <a:lnTo>
                    <a:pt x="3968694" y="384500"/>
                  </a:lnTo>
                  <a:lnTo>
                    <a:pt x="3959891" y="397541"/>
                  </a:lnTo>
                  <a:lnTo>
                    <a:pt x="3946850" y="406344"/>
                  </a:lnTo>
                  <a:lnTo>
                    <a:pt x="3930904" y="409575"/>
                  </a:lnTo>
                  <a:lnTo>
                    <a:pt x="40894" y="409575"/>
                  </a:lnTo>
                  <a:lnTo>
                    <a:pt x="24967" y="406344"/>
                  </a:lnTo>
                  <a:lnTo>
                    <a:pt x="11969" y="397541"/>
                  </a:lnTo>
                  <a:lnTo>
                    <a:pt x="3210" y="384500"/>
                  </a:lnTo>
                  <a:lnTo>
                    <a:pt x="0" y="368553"/>
                  </a:lnTo>
                  <a:lnTo>
                    <a:pt x="0" y="40894"/>
                  </a:lnTo>
                  <a:close/>
                </a:path>
              </a:pathLst>
            </a:custGeom>
            <a:ln w="12700">
              <a:solidFill>
                <a:srgbClr val="B01C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6604304" y="1262760"/>
            <a:ext cx="3641725" cy="913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1005" marR="101600" indent="332740">
              <a:lnSpc>
                <a:spcPct val="145600"/>
              </a:lnSpc>
              <a:spcBef>
                <a:spcPts val="95"/>
              </a:spcBef>
            </a:pPr>
            <a:r>
              <a:rPr sz="2000" spc="-20" dirty="0">
                <a:solidFill>
                  <a:srgbClr val="921727"/>
                </a:solidFill>
                <a:latin typeface="Calibri"/>
                <a:cs typeface="Calibri"/>
              </a:rPr>
              <a:t>Большие</a:t>
            </a:r>
            <a:r>
              <a:rPr sz="2000" spc="-70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921727"/>
                </a:solidFill>
                <a:latin typeface="Calibri"/>
                <a:cs typeface="Calibri"/>
              </a:rPr>
              <a:t>по</a:t>
            </a:r>
            <a:r>
              <a:rPr sz="2000" spc="-55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921727"/>
                </a:solidFill>
                <a:latin typeface="Calibri"/>
                <a:cs typeface="Calibri"/>
              </a:rPr>
              <a:t>объему </a:t>
            </a:r>
            <a:r>
              <a:rPr sz="2000" spc="-25" dirty="0">
                <a:solidFill>
                  <a:srgbClr val="921727"/>
                </a:solidFill>
                <a:latin typeface="Calibri"/>
                <a:cs typeface="Calibri"/>
              </a:rPr>
              <a:t>Требующие</a:t>
            </a:r>
            <a:r>
              <a:rPr sz="2000" spc="-65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921727"/>
                </a:solidFill>
                <a:latin typeface="Calibri"/>
                <a:cs typeface="Calibri"/>
              </a:rPr>
              <a:t>разных</a:t>
            </a:r>
            <a:r>
              <a:rPr sz="2000" spc="-10" dirty="0">
                <a:solidFill>
                  <a:srgbClr val="921727"/>
                </a:solidFill>
                <a:latin typeface="Calibri"/>
                <a:cs typeface="Calibri"/>
              </a:rPr>
              <a:t> знаний</a:t>
            </a:r>
            <a:r>
              <a:rPr sz="2000" spc="-70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921727"/>
                </a:solidFill>
                <a:latin typeface="Calibri"/>
                <a:cs typeface="Calibri"/>
              </a:rPr>
              <a:t>и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159750" y="2022411"/>
            <a:ext cx="85090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10" dirty="0">
                <a:solidFill>
                  <a:srgbClr val="921727"/>
                </a:solidFill>
                <a:latin typeface="Calibri"/>
                <a:cs typeface="Calibri"/>
              </a:rPr>
              <a:t>умений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713221" y="2392933"/>
            <a:ext cx="6242685" cy="504825"/>
            <a:chOff x="5713221" y="2392933"/>
            <a:chExt cx="6242685" cy="504825"/>
          </a:xfrm>
        </p:grpSpPr>
        <p:sp>
          <p:nvSpPr>
            <p:cNvPr id="42" name="object 42"/>
            <p:cNvSpPr/>
            <p:nvPr/>
          </p:nvSpPr>
          <p:spPr>
            <a:xfrm>
              <a:off x="5719571" y="2399283"/>
              <a:ext cx="870585" cy="269875"/>
            </a:xfrm>
            <a:custGeom>
              <a:avLst/>
              <a:gdLst/>
              <a:ahLst/>
              <a:cxnLst/>
              <a:rect l="l" t="t" r="r" b="b"/>
              <a:pathLst>
                <a:path w="870584" h="269875">
                  <a:moveTo>
                    <a:pt x="0" y="0"/>
                  </a:moveTo>
                  <a:lnTo>
                    <a:pt x="870203" y="269620"/>
                  </a:lnTo>
                </a:path>
              </a:pathLst>
            </a:custGeom>
            <a:ln w="12700">
              <a:solidFill>
                <a:srgbClr val="B01C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596125" y="2452750"/>
              <a:ext cx="5353050" cy="438150"/>
            </a:xfrm>
            <a:custGeom>
              <a:avLst/>
              <a:gdLst/>
              <a:ahLst/>
              <a:cxnLst/>
              <a:rect l="l" t="t" r="r" b="b"/>
              <a:pathLst>
                <a:path w="5353050" h="438150">
                  <a:moveTo>
                    <a:pt x="5309234" y="0"/>
                  </a:moveTo>
                  <a:lnTo>
                    <a:pt x="43688" y="0"/>
                  </a:lnTo>
                  <a:lnTo>
                    <a:pt x="26681" y="3432"/>
                  </a:lnTo>
                  <a:lnTo>
                    <a:pt x="12795" y="12795"/>
                  </a:lnTo>
                  <a:lnTo>
                    <a:pt x="3432" y="26681"/>
                  </a:lnTo>
                  <a:lnTo>
                    <a:pt x="0" y="43687"/>
                  </a:lnTo>
                  <a:lnTo>
                    <a:pt x="0" y="394335"/>
                  </a:lnTo>
                  <a:lnTo>
                    <a:pt x="3432" y="411360"/>
                  </a:lnTo>
                  <a:lnTo>
                    <a:pt x="12795" y="425291"/>
                  </a:lnTo>
                  <a:lnTo>
                    <a:pt x="26681" y="434697"/>
                  </a:lnTo>
                  <a:lnTo>
                    <a:pt x="43688" y="438150"/>
                  </a:lnTo>
                  <a:lnTo>
                    <a:pt x="5309234" y="438150"/>
                  </a:lnTo>
                  <a:lnTo>
                    <a:pt x="5326260" y="434697"/>
                  </a:lnTo>
                  <a:lnTo>
                    <a:pt x="5340191" y="425291"/>
                  </a:lnTo>
                  <a:lnTo>
                    <a:pt x="5349597" y="411360"/>
                  </a:lnTo>
                  <a:lnTo>
                    <a:pt x="5353050" y="394335"/>
                  </a:lnTo>
                  <a:lnTo>
                    <a:pt x="5353050" y="43687"/>
                  </a:lnTo>
                  <a:lnTo>
                    <a:pt x="5349597" y="26681"/>
                  </a:lnTo>
                  <a:lnTo>
                    <a:pt x="5340191" y="12795"/>
                  </a:lnTo>
                  <a:lnTo>
                    <a:pt x="5326260" y="3432"/>
                  </a:lnTo>
                  <a:lnTo>
                    <a:pt x="5309234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596125" y="2452750"/>
              <a:ext cx="5353050" cy="438150"/>
            </a:xfrm>
            <a:custGeom>
              <a:avLst/>
              <a:gdLst/>
              <a:ahLst/>
              <a:cxnLst/>
              <a:rect l="l" t="t" r="r" b="b"/>
              <a:pathLst>
                <a:path w="5353050" h="438150">
                  <a:moveTo>
                    <a:pt x="0" y="43687"/>
                  </a:moveTo>
                  <a:lnTo>
                    <a:pt x="3432" y="26681"/>
                  </a:lnTo>
                  <a:lnTo>
                    <a:pt x="12795" y="12795"/>
                  </a:lnTo>
                  <a:lnTo>
                    <a:pt x="26681" y="3432"/>
                  </a:lnTo>
                  <a:lnTo>
                    <a:pt x="43688" y="0"/>
                  </a:lnTo>
                  <a:lnTo>
                    <a:pt x="5309234" y="0"/>
                  </a:lnTo>
                  <a:lnTo>
                    <a:pt x="5326260" y="3432"/>
                  </a:lnTo>
                  <a:lnTo>
                    <a:pt x="5340191" y="12795"/>
                  </a:lnTo>
                  <a:lnTo>
                    <a:pt x="5349597" y="26681"/>
                  </a:lnTo>
                  <a:lnTo>
                    <a:pt x="5353050" y="43687"/>
                  </a:lnTo>
                  <a:lnTo>
                    <a:pt x="5353050" y="394335"/>
                  </a:lnTo>
                  <a:lnTo>
                    <a:pt x="5349597" y="411360"/>
                  </a:lnTo>
                  <a:lnTo>
                    <a:pt x="5340191" y="425291"/>
                  </a:lnTo>
                  <a:lnTo>
                    <a:pt x="5326260" y="434697"/>
                  </a:lnTo>
                  <a:lnTo>
                    <a:pt x="5309234" y="438150"/>
                  </a:lnTo>
                  <a:lnTo>
                    <a:pt x="43688" y="438150"/>
                  </a:lnTo>
                  <a:lnTo>
                    <a:pt x="26681" y="434697"/>
                  </a:lnTo>
                  <a:lnTo>
                    <a:pt x="12795" y="425291"/>
                  </a:lnTo>
                  <a:lnTo>
                    <a:pt x="3432" y="411360"/>
                  </a:lnTo>
                  <a:lnTo>
                    <a:pt x="0" y="394335"/>
                  </a:lnTo>
                  <a:lnTo>
                    <a:pt x="0" y="43687"/>
                  </a:lnTo>
                  <a:close/>
                </a:path>
              </a:pathLst>
            </a:custGeom>
            <a:ln w="12700">
              <a:solidFill>
                <a:srgbClr val="B01C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7094855" y="2332672"/>
            <a:ext cx="4361815" cy="61150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591310" marR="5080" indent="-1578610">
              <a:lnSpc>
                <a:spcPts val="2180"/>
              </a:lnSpc>
              <a:spcBef>
                <a:spcPts val="380"/>
              </a:spcBef>
            </a:pPr>
            <a:r>
              <a:rPr sz="2000" spc="-10" dirty="0">
                <a:solidFill>
                  <a:srgbClr val="921727"/>
                </a:solidFill>
                <a:latin typeface="Calibri"/>
                <a:cs typeface="Calibri"/>
              </a:rPr>
              <a:t>Направленные</a:t>
            </a:r>
            <a:r>
              <a:rPr sz="2000" spc="-75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921727"/>
                </a:solidFill>
                <a:latin typeface="Calibri"/>
                <a:cs typeface="Calibri"/>
              </a:rPr>
              <a:t>на</a:t>
            </a:r>
            <a:r>
              <a:rPr sz="2000" spc="-40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921727"/>
                </a:solidFill>
                <a:latin typeface="Calibri"/>
                <a:cs typeface="Calibri"/>
              </a:rPr>
              <a:t>развитие</a:t>
            </a:r>
            <a:r>
              <a:rPr sz="2000" spc="-80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921727"/>
                </a:solidFill>
                <a:latin typeface="Calibri"/>
                <a:cs typeface="Calibri"/>
              </a:rPr>
              <a:t>творческого мышления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5713221" y="2392933"/>
            <a:ext cx="5614035" cy="1133475"/>
            <a:chOff x="5713221" y="2392933"/>
            <a:chExt cx="5614035" cy="1133475"/>
          </a:xfrm>
        </p:grpSpPr>
        <p:sp>
          <p:nvSpPr>
            <p:cNvPr id="47" name="object 47"/>
            <p:cNvSpPr/>
            <p:nvPr/>
          </p:nvSpPr>
          <p:spPr>
            <a:xfrm>
              <a:off x="5719571" y="2399283"/>
              <a:ext cx="870585" cy="883919"/>
            </a:xfrm>
            <a:custGeom>
              <a:avLst/>
              <a:gdLst/>
              <a:ahLst/>
              <a:cxnLst/>
              <a:rect l="l" t="t" r="r" b="b"/>
              <a:pathLst>
                <a:path w="870584" h="883920">
                  <a:moveTo>
                    <a:pt x="0" y="0"/>
                  </a:moveTo>
                  <a:lnTo>
                    <a:pt x="870203" y="883792"/>
                  </a:lnTo>
                </a:path>
              </a:pathLst>
            </a:custGeom>
            <a:ln w="12700">
              <a:solidFill>
                <a:srgbClr val="B01C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596125" y="3052825"/>
              <a:ext cx="4724400" cy="466725"/>
            </a:xfrm>
            <a:custGeom>
              <a:avLst/>
              <a:gdLst/>
              <a:ahLst/>
              <a:cxnLst/>
              <a:rect l="l" t="t" r="r" b="b"/>
              <a:pathLst>
                <a:path w="4724400" h="466725">
                  <a:moveTo>
                    <a:pt x="4677664" y="0"/>
                  </a:moveTo>
                  <a:lnTo>
                    <a:pt x="46608" y="0"/>
                  </a:lnTo>
                  <a:lnTo>
                    <a:pt x="28449" y="3657"/>
                  </a:lnTo>
                  <a:lnTo>
                    <a:pt x="13636" y="13636"/>
                  </a:lnTo>
                  <a:lnTo>
                    <a:pt x="3657" y="28449"/>
                  </a:lnTo>
                  <a:lnTo>
                    <a:pt x="0" y="46609"/>
                  </a:lnTo>
                  <a:lnTo>
                    <a:pt x="0" y="419988"/>
                  </a:lnTo>
                  <a:lnTo>
                    <a:pt x="3657" y="438167"/>
                  </a:lnTo>
                  <a:lnTo>
                    <a:pt x="13636" y="453024"/>
                  </a:lnTo>
                  <a:lnTo>
                    <a:pt x="28449" y="463047"/>
                  </a:lnTo>
                  <a:lnTo>
                    <a:pt x="46608" y="466725"/>
                  </a:lnTo>
                  <a:lnTo>
                    <a:pt x="4677664" y="466725"/>
                  </a:lnTo>
                  <a:lnTo>
                    <a:pt x="4695842" y="463047"/>
                  </a:lnTo>
                  <a:lnTo>
                    <a:pt x="4710699" y="453024"/>
                  </a:lnTo>
                  <a:lnTo>
                    <a:pt x="4720722" y="438167"/>
                  </a:lnTo>
                  <a:lnTo>
                    <a:pt x="4724400" y="419988"/>
                  </a:lnTo>
                  <a:lnTo>
                    <a:pt x="4724400" y="46609"/>
                  </a:lnTo>
                  <a:lnTo>
                    <a:pt x="4720722" y="28449"/>
                  </a:lnTo>
                  <a:lnTo>
                    <a:pt x="4710699" y="13636"/>
                  </a:lnTo>
                  <a:lnTo>
                    <a:pt x="4695842" y="3657"/>
                  </a:lnTo>
                  <a:lnTo>
                    <a:pt x="4677664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596125" y="3052825"/>
              <a:ext cx="4724400" cy="466725"/>
            </a:xfrm>
            <a:custGeom>
              <a:avLst/>
              <a:gdLst/>
              <a:ahLst/>
              <a:cxnLst/>
              <a:rect l="l" t="t" r="r" b="b"/>
              <a:pathLst>
                <a:path w="4724400" h="466725">
                  <a:moveTo>
                    <a:pt x="0" y="46609"/>
                  </a:moveTo>
                  <a:lnTo>
                    <a:pt x="3657" y="28449"/>
                  </a:lnTo>
                  <a:lnTo>
                    <a:pt x="13636" y="13636"/>
                  </a:lnTo>
                  <a:lnTo>
                    <a:pt x="28449" y="3657"/>
                  </a:lnTo>
                  <a:lnTo>
                    <a:pt x="46608" y="0"/>
                  </a:lnTo>
                  <a:lnTo>
                    <a:pt x="4677664" y="0"/>
                  </a:lnTo>
                  <a:lnTo>
                    <a:pt x="4695842" y="3657"/>
                  </a:lnTo>
                  <a:lnTo>
                    <a:pt x="4710699" y="13636"/>
                  </a:lnTo>
                  <a:lnTo>
                    <a:pt x="4720722" y="28449"/>
                  </a:lnTo>
                  <a:lnTo>
                    <a:pt x="4724400" y="46609"/>
                  </a:lnTo>
                  <a:lnTo>
                    <a:pt x="4724400" y="419988"/>
                  </a:lnTo>
                  <a:lnTo>
                    <a:pt x="4720722" y="438167"/>
                  </a:lnTo>
                  <a:lnTo>
                    <a:pt x="4710699" y="453024"/>
                  </a:lnTo>
                  <a:lnTo>
                    <a:pt x="4695842" y="463047"/>
                  </a:lnTo>
                  <a:lnTo>
                    <a:pt x="4677664" y="466725"/>
                  </a:lnTo>
                  <a:lnTo>
                    <a:pt x="46608" y="466725"/>
                  </a:lnTo>
                  <a:lnTo>
                    <a:pt x="28449" y="463047"/>
                  </a:lnTo>
                  <a:lnTo>
                    <a:pt x="13636" y="453024"/>
                  </a:lnTo>
                  <a:lnTo>
                    <a:pt x="3657" y="438167"/>
                  </a:lnTo>
                  <a:lnTo>
                    <a:pt x="0" y="419988"/>
                  </a:lnTo>
                  <a:lnTo>
                    <a:pt x="0" y="46609"/>
                  </a:lnTo>
                  <a:close/>
                </a:path>
              </a:pathLst>
            </a:custGeom>
            <a:ln w="12700">
              <a:solidFill>
                <a:srgbClr val="B01C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6604304" y="3086988"/>
            <a:ext cx="4708525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01320">
              <a:lnSpc>
                <a:spcPct val="100000"/>
              </a:lnSpc>
              <a:spcBef>
                <a:spcPts val="130"/>
              </a:spcBef>
            </a:pPr>
            <a:r>
              <a:rPr sz="2000" dirty="0">
                <a:solidFill>
                  <a:srgbClr val="921727"/>
                </a:solidFill>
                <a:latin typeface="Calibri"/>
                <a:cs typeface="Calibri"/>
              </a:rPr>
              <a:t>Актуальные</a:t>
            </a:r>
            <a:r>
              <a:rPr sz="2000" spc="-70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921727"/>
                </a:solidFill>
                <a:latin typeface="Calibri"/>
                <a:cs typeface="Calibri"/>
              </a:rPr>
              <a:t>для</a:t>
            </a:r>
            <a:r>
              <a:rPr sz="2000" spc="-25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921727"/>
                </a:solidFill>
                <a:latin typeface="Calibri"/>
                <a:cs typeface="Calibri"/>
              </a:rPr>
              <a:t>всех</a:t>
            </a:r>
            <a:r>
              <a:rPr sz="2000" spc="-85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921727"/>
                </a:solidFill>
                <a:latin typeface="Calibri"/>
                <a:cs typeface="Calibri"/>
              </a:rPr>
              <a:t>членов</a:t>
            </a:r>
            <a:r>
              <a:rPr sz="2000" spc="-30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921727"/>
                </a:solidFill>
                <a:latin typeface="Calibri"/>
                <a:cs typeface="Calibri"/>
              </a:rPr>
              <a:t>группы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2667761" y="3103626"/>
            <a:ext cx="3058795" cy="1178560"/>
            <a:chOff x="2667761" y="3103626"/>
            <a:chExt cx="3058795" cy="1178560"/>
          </a:xfrm>
        </p:grpSpPr>
        <p:sp>
          <p:nvSpPr>
            <p:cNvPr id="52" name="object 52"/>
            <p:cNvSpPr/>
            <p:nvPr/>
          </p:nvSpPr>
          <p:spPr>
            <a:xfrm>
              <a:off x="2674111" y="3650107"/>
              <a:ext cx="870585" cy="625475"/>
            </a:xfrm>
            <a:custGeom>
              <a:avLst/>
              <a:gdLst/>
              <a:ahLst/>
              <a:cxnLst/>
              <a:rect l="l" t="t" r="r" b="b"/>
              <a:pathLst>
                <a:path w="870585" h="625475">
                  <a:moveTo>
                    <a:pt x="0" y="625348"/>
                  </a:moveTo>
                  <a:lnTo>
                    <a:pt x="870076" y="0"/>
                  </a:lnTo>
                </a:path>
              </a:pathLst>
            </a:custGeom>
            <a:ln w="12699">
              <a:solidFill>
                <a:srgbClr val="9C17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548125" y="3109976"/>
              <a:ext cx="2171700" cy="1085850"/>
            </a:xfrm>
            <a:custGeom>
              <a:avLst/>
              <a:gdLst/>
              <a:ahLst/>
              <a:cxnLst/>
              <a:rect l="l" t="t" r="r" b="b"/>
              <a:pathLst>
                <a:path w="2171700" h="1085850">
                  <a:moveTo>
                    <a:pt x="2063114" y="0"/>
                  </a:moveTo>
                  <a:lnTo>
                    <a:pt x="108585" y="0"/>
                  </a:lnTo>
                  <a:lnTo>
                    <a:pt x="66276" y="8518"/>
                  </a:lnTo>
                  <a:lnTo>
                    <a:pt x="31765" y="31765"/>
                  </a:lnTo>
                  <a:lnTo>
                    <a:pt x="8518" y="66276"/>
                  </a:lnTo>
                  <a:lnTo>
                    <a:pt x="0" y="108585"/>
                  </a:lnTo>
                  <a:lnTo>
                    <a:pt x="0" y="977265"/>
                  </a:lnTo>
                  <a:lnTo>
                    <a:pt x="8518" y="1019520"/>
                  </a:lnTo>
                  <a:lnTo>
                    <a:pt x="31765" y="1054036"/>
                  </a:lnTo>
                  <a:lnTo>
                    <a:pt x="66276" y="1077313"/>
                  </a:lnTo>
                  <a:lnTo>
                    <a:pt x="108585" y="1085850"/>
                  </a:lnTo>
                  <a:lnTo>
                    <a:pt x="2063114" y="1085850"/>
                  </a:lnTo>
                  <a:lnTo>
                    <a:pt x="2105370" y="1077313"/>
                  </a:lnTo>
                  <a:lnTo>
                    <a:pt x="2139886" y="1054036"/>
                  </a:lnTo>
                  <a:lnTo>
                    <a:pt x="2163163" y="1019520"/>
                  </a:lnTo>
                  <a:lnTo>
                    <a:pt x="2171700" y="977265"/>
                  </a:lnTo>
                  <a:lnTo>
                    <a:pt x="2171700" y="108585"/>
                  </a:lnTo>
                  <a:lnTo>
                    <a:pt x="2163163" y="66276"/>
                  </a:lnTo>
                  <a:lnTo>
                    <a:pt x="2139886" y="31765"/>
                  </a:lnTo>
                  <a:lnTo>
                    <a:pt x="2105370" y="8518"/>
                  </a:lnTo>
                  <a:lnTo>
                    <a:pt x="2063114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548125" y="3109976"/>
              <a:ext cx="2171700" cy="1085850"/>
            </a:xfrm>
            <a:custGeom>
              <a:avLst/>
              <a:gdLst/>
              <a:ahLst/>
              <a:cxnLst/>
              <a:rect l="l" t="t" r="r" b="b"/>
              <a:pathLst>
                <a:path w="2171700" h="1085850">
                  <a:moveTo>
                    <a:pt x="0" y="108585"/>
                  </a:moveTo>
                  <a:lnTo>
                    <a:pt x="8518" y="66276"/>
                  </a:lnTo>
                  <a:lnTo>
                    <a:pt x="31765" y="31765"/>
                  </a:lnTo>
                  <a:lnTo>
                    <a:pt x="66276" y="8518"/>
                  </a:lnTo>
                  <a:lnTo>
                    <a:pt x="108585" y="0"/>
                  </a:lnTo>
                  <a:lnTo>
                    <a:pt x="2063114" y="0"/>
                  </a:lnTo>
                  <a:lnTo>
                    <a:pt x="2105370" y="8518"/>
                  </a:lnTo>
                  <a:lnTo>
                    <a:pt x="2139886" y="31765"/>
                  </a:lnTo>
                  <a:lnTo>
                    <a:pt x="2163163" y="66276"/>
                  </a:lnTo>
                  <a:lnTo>
                    <a:pt x="2171700" y="108585"/>
                  </a:lnTo>
                  <a:lnTo>
                    <a:pt x="2171700" y="977265"/>
                  </a:lnTo>
                  <a:lnTo>
                    <a:pt x="2163163" y="1019520"/>
                  </a:lnTo>
                  <a:lnTo>
                    <a:pt x="2139886" y="1054036"/>
                  </a:lnTo>
                  <a:lnTo>
                    <a:pt x="2105370" y="1077313"/>
                  </a:lnTo>
                  <a:lnTo>
                    <a:pt x="2063114" y="1085850"/>
                  </a:lnTo>
                  <a:lnTo>
                    <a:pt x="108585" y="1085850"/>
                  </a:lnTo>
                  <a:lnTo>
                    <a:pt x="66276" y="1077313"/>
                  </a:lnTo>
                  <a:lnTo>
                    <a:pt x="31765" y="1054036"/>
                  </a:lnTo>
                  <a:lnTo>
                    <a:pt x="8518" y="1019520"/>
                  </a:lnTo>
                  <a:lnTo>
                    <a:pt x="0" y="977265"/>
                  </a:lnTo>
                  <a:lnTo>
                    <a:pt x="0" y="108585"/>
                  </a:lnTo>
                  <a:close/>
                </a:path>
              </a:pathLst>
            </a:custGeom>
            <a:ln w="12700">
              <a:solidFill>
                <a:srgbClr val="B01C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3962400" y="3315271"/>
            <a:ext cx="1344295" cy="61150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29870" marR="5080" indent="-217170">
              <a:lnSpc>
                <a:spcPts val="2180"/>
              </a:lnSpc>
              <a:spcBef>
                <a:spcPts val="380"/>
              </a:spcBef>
            </a:pPr>
            <a:r>
              <a:rPr sz="2000" spc="-20" dirty="0">
                <a:solidFill>
                  <a:srgbClr val="921727"/>
                </a:solidFill>
                <a:latin typeface="Calibri"/>
                <a:cs typeface="Calibri"/>
              </a:rPr>
              <a:t>Интересные </a:t>
            </a:r>
            <a:r>
              <a:rPr sz="2000" spc="-10" dirty="0">
                <a:solidFill>
                  <a:srgbClr val="921727"/>
                </a:solidFill>
                <a:latin typeface="Calibri"/>
                <a:cs typeface="Calibri"/>
              </a:rPr>
              <a:t>задания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2667761" y="4269104"/>
            <a:ext cx="3058795" cy="2438400"/>
            <a:chOff x="2667761" y="4269104"/>
            <a:chExt cx="3058795" cy="2438400"/>
          </a:xfrm>
        </p:grpSpPr>
        <p:sp>
          <p:nvSpPr>
            <p:cNvPr id="57" name="object 57"/>
            <p:cNvSpPr/>
            <p:nvPr/>
          </p:nvSpPr>
          <p:spPr>
            <a:xfrm>
              <a:off x="2674111" y="4275454"/>
              <a:ext cx="870585" cy="625475"/>
            </a:xfrm>
            <a:custGeom>
              <a:avLst/>
              <a:gdLst/>
              <a:ahLst/>
              <a:cxnLst/>
              <a:rect l="l" t="t" r="r" b="b"/>
              <a:pathLst>
                <a:path w="870585" h="625475">
                  <a:moveTo>
                    <a:pt x="0" y="0"/>
                  </a:moveTo>
                  <a:lnTo>
                    <a:pt x="870076" y="625475"/>
                  </a:lnTo>
                </a:path>
              </a:pathLst>
            </a:custGeom>
            <a:ln w="12700">
              <a:solidFill>
                <a:srgbClr val="9C17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548125" y="4357750"/>
              <a:ext cx="2171700" cy="1095375"/>
            </a:xfrm>
            <a:custGeom>
              <a:avLst/>
              <a:gdLst/>
              <a:ahLst/>
              <a:cxnLst/>
              <a:rect l="l" t="t" r="r" b="b"/>
              <a:pathLst>
                <a:path w="2171700" h="1095375">
                  <a:moveTo>
                    <a:pt x="2062099" y="0"/>
                  </a:moveTo>
                  <a:lnTo>
                    <a:pt x="109474" y="0"/>
                  </a:lnTo>
                  <a:lnTo>
                    <a:pt x="66865" y="8604"/>
                  </a:lnTo>
                  <a:lnTo>
                    <a:pt x="32067" y="32067"/>
                  </a:lnTo>
                  <a:lnTo>
                    <a:pt x="8604" y="66865"/>
                  </a:lnTo>
                  <a:lnTo>
                    <a:pt x="0" y="109474"/>
                  </a:lnTo>
                  <a:lnTo>
                    <a:pt x="0" y="985774"/>
                  </a:lnTo>
                  <a:lnTo>
                    <a:pt x="8604" y="1028402"/>
                  </a:lnTo>
                  <a:lnTo>
                    <a:pt x="32067" y="1063244"/>
                  </a:lnTo>
                  <a:lnTo>
                    <a:pt x="66865" y="1086750"/>
                  </a:lnTo>
                  <a:lnTo>
                    <a:pt x="109474" y="1095375"/>
                  </a:lnTo>
                  <a:lnTo>
                    <a:pt x="2062099" y="1095375"/>
                  </a:lnTo>
                  <a:lnTo>
                    <a:pt x="2104727" y="1086750"/>
                  </a:lnTo>
                  <a:lnTo>
                    <a:pt x="2139569" y="1063244"/>
                  </a:lnTo>
                  <a:lnTo>
                    <a:pt x="2163075" y="1028402"/>
                  </a:lnTo>
                  <a:lnTo>
                    <a:pt x="2171700" y="985774"/>
                  </a:lnTo>
                  <a:lnTo>
                    <a:pt x="2171700" y="109474"/>
                  </a:lnTo>
                  <a:lnTo>
                    <a:pt x="2163075" y="66865"/>
                  </a:lnTo>
                  <a:lnTo>
                    <a:pt x="2139569" y="32067"/>
                  </a:lnTo>
                  <a:lnTo>
                    <a:pt x="2104727" y="8604"/>
                  </a:lnTo>
                  <a:lnTo>
                    <a:pt x="2062099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548125" y="4357750"/>
              <a:ext cx="2171700" cy="1095375"/>
            </a:xfrm>
            <a:custGeom>
              <a:avLst/>
              <a:gdLst/>
              <a:ahLst/>
              <a:cxnLst/>
              <a:rect l="l" t="t" r="r" b="b"/>
              <a:pathLst>
                <a:path w="2171700" h="1095375">
                  <a:moveTo>
                    <a:pt x="0" y="109474"/>
                  </a:moveTo>
                  <a:lnTo>
                    <a:pt x="8604" y="66865"/>
                  </a:lnTo>
                  <a:lnTo>
                    <a:pt x="32067" y="32067"/>
                  </a:lnTo>
                  <a:lnTo>
                    <a:pt x="66865" y="8604"/>
                  </a:lnTo>
                  <a:lnTo>
                    <a:pt x="109474" y="0"/>
                  </a:lnTo>
                  <a:lnTo>
                    <a:pt x="2062099" y="0"/>
                  </a:lnTo>
                  <a:lnTo>
                    <a:pt x="2104727" y="8604"/>
                  </a:lnTo>
                  <a:lnTo>
                    <a:pt x="2139569" y="32067"/>
                  </a:lnTo>
                  <a:lnTo>
                    <a:pt x="2163075" y="66865"/>
                  </a:lnTo>
                  <a:lnTo>
                    <a:pt x="2171700" y="109474"/>
                  </a:lnTo>
                  <a:lnTo>
                    <a:pt x="2171700" y="985774"/>
                  </a:lnTo>
                  <a:lnTo>
                    <a:pt x="2163075" y="1028402"/>
                  </a:lnTo>
                  <a:lnTo>
                    <a:pt x="2139569" y="1063244"/>
                  </a:lnTo>
                  <a:lnTo>
                    <a:pt x="2104727" y="1086750"/>
                  </a:lnTo>
                  <a:lnTo>
                    <a:pt x="2062099" y="1095375"/>
                  </a:lnTo>
                  <a:lnTo>
                    <a:pt x="109474" y="1095375"/>
                  </a:lnTo>
                  <a:lnTo>
                    <a:pt x="66865" y="1086750"/>
                  </a:lnTo>
                  <a:lnTo>
                    <a:pt x="32067" y="1063244"/>
                  </a:lnTo>
                  <a:lnTo>
                    <a:pt x="8604" y="1028402"/>
                  </a:lnTo>
                  <a:lnTo>
                    <a:pt x="0" y="985774"/>
                  </a:lnTo>
                  <a:lnTo>
                    <a:pt x="0" y="109474"/>
                  </a:lnTo>
                  <a:close/>
                </a:path>
              </a:pathLst>
            </a:custGeom>
            <a:ln w="12700">
              <a:solidFill>
                <a:srgbClr val="B01C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674111" y="4275454"/>
              <a:ext cx="870585" cy="1876425"/>
            </a:xfrm>
            <a:custGeom>
              <a:avLst/>
              <a:gdLst/>
              <a:ahLst/>
              <a:cxnLst/>
              <a:rect l="l" t="t" r="r" b="b"/>
              <a:pathLst>
                <a:path w="870585" h="1876425">
                  <a:moveTo>
                    <a:pt x="0" y="0"/>
                  </a:moveTo>
                  <a:lnTo>
                    <a:pt x="870076" y="1876323"/>
                  </a:lnTo>
                </a:path>
              </a:pathLst>
            </a:custGeom>
            <a:ln w="12700">
              <a:solidFill>
                <a:srgbClr val="9C17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548125" y="5614987"/>
              <a:ext cx="2171700" cy="1085850"/>
            </a:xfrm>
            <a:custGeom>
              <a:avLst/>
              <a:gdLst/>
              <a:ahLst/>
              <a:cxnLst/>
              <a:rect l="l" t="t" r="r" b="b"/>
              <a:pathLst>
                <a:path w="2171700" h="1085850">
                  <a:moveTo>
                    <a:pt x="2063114" y="0"/>
                  </a:moveTo>
                  <a:lnTo>
                    <a:pt x="108585" y="0"/>
                  </a:lnTo>
                  <a:lnTo>
                    <a:pt x="66276" y="8533"/>
                  </a:lnTo>
                  <a:lnTo>
                    <a:pt x="31765" y="31803"/>
                  </a:lnTo>
                  <a:lnTo>
                    <a:pt x="8518" y="66319"/>
                  </a:lnTo>
                  <a:lnTo>
                    <a:pt x="0" y="108584"/>
                  </a:lnTo>
                  <a:lnTo>
                    <a:pt x="0" y="977265"/>
                  </a:lnTo>
                  <a:lnTo>
                    <a:pt x="8518" y="1019530"/>
                  </a:lnTo>
                  <a:lnTo>
                    <a:pt x="31765" y="1054046"/>
                  </a:lnTo>
                  <a:lnTo>
                    <a:pt x="66276" y="1077316"/>
                  </a:lnTo>
                  <a:lnTo>
                    <a:pt x="108585" y="1085850"/>
                  </a:lnTo>
                  <a:lnTo>
                    <a:pt x="2063114" y="1085850"/>
                  </a:lnTo>
                  <a:lnTo>
                    <a:pt x="2105370" y="1077316"/>
                  </a:lnTo>
                  <a:lnTo>
                    <a:pt x="2139886" y="1054046"/>
                  </a:lnTo>
                  <a:lnTo>
                    <a:pt x="2163163" y="1019530"/>
                  </a:lnTo>
                  <a:lnTo>
                    <a:pt x="2171700" y="977265"/>
                  </a:lnTo>
                  <a:lnTo>
                    <a:pt x="2171700" y="108584"/>
                  </a:lnTo>
                  <a:lnTo>
                    <a:pt x="2163163" y="66319"/>
                  </a:lnTo>
                  <a:lnTo>
                    <a:pt x="2139886" y="31803"/>
                  </a:lnTo>
                  <a:lnTo>
                    <a:pt x="2105370" y="8533"/>
                  </a:lnTo>
                  <a:lnTo>
                    <a:pt x="2063114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548125" y="5614987"/>
              <a:ext cx="2171700" cy="1085850"/>
            </a:xfrm>
            <a:custGeom>
              <a:avLst/>
              <a:gdLst/>
              <a:ahLst/>
              <a:cxnLst/>
              <a:rect l="l" t="t" r="r" b="b"/>
              <a:pathLst>
                <a:path w="2171700" h="1085850">
                  <a:moveTo>
                    <a:pt x="0" y="108584"/>
                  </a:moveTo>
                  <a:lnTo>
                    <a:pt x="8518" y="66319"/>
                  </a:lnTo>
                  <a:lnTo>
                    <a:pt x="31765" y="31803"/>
                  </a:lnTo>
                  <a:lnTo>
                    <a:pt x="66276" y="8533"/>
                  </a:lnTo>
                  <a:lnTo>
                    <a:pt x="108585" y="0"/>
                  </a:lnTo>
                  <a:lnTo>
                    <a:pt x="2063114" y="0"/>
                  </a:lnTo>
                  <a:lnTo>
                    <a:pt x="2105370" y="8533"/>
                  </a:lnTo>
                  <a:lnTo>
                    <a:pt x="2139886" y="31803"/>
                  </a:lnTo>
                  <a:lnTo>
                    <a:pt x="2163163" y="66319"/>
                  </a:lnTo>
                  <a:lnTo>
                    <a:pt x="2171700" y="108584"/>
                  </a:lnTo>
                  <a:lnTo>
                    <a:pt x="2171700" y="977265"/>
                  </a:lnTo>
                  <a:lnTo>
                    <a:pt x="2163163" y="1019530"/>
                  </a:lnTo>
                  <a:lnTo>
                    <a:pt x="2139886" y="1054046"/>
                  </a:lnTo>
                  <a:lnTo>
                    <a:pt x="2105370" y="1077316"/>
                  </a:lnTo>
                  <a:lnTo>
                    <a:pt x="2063114" y="1085850"/>
                  </a:lnTo>
                  <a:lnTo>
                    <a:pt x="108585" y="1085850"/>
                  </a:lnTo>
                  <a:lnTo>
                    <a:pt x="66276" y="1077316"/>
                  </a:lnTo>
                  <a:lnTo>
                    <a:pt x="31765" y="1054046"/>
                  </a:lnTo>
                  <a:lnTo>
                    <a:pt x="8518" y="1019530"/>
                  </a:lnTo>
                  <a:lnTo>
                    <a:pt x="0" y="977265"/>
                  </a:lnTo>
                  <a:lnTo>
                    <a:pt x="0" y="108584"/>
                  </a:lnTo>
                  <a:close/>
                </a:path>
              </a:pathLst>
            </a:custGeom>
            <a:ln w="12700">
              <a:solidFill>
                <a:srgbClr val="B01C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3915409" y="4567872"/>
            <a:ext cx="1442085" cy="186372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76860" marR="118110" indent="-147320">
              <a:lnSpc>
                <a:spcPts val="2180"/>
              </a:lnSpc>
              <a:spcBef>
                <a:spcPts val="380"/>
              </a:spcBef>
            </a:pPr>
            <a:r>
              <a:rPr sz="2000" spc="-10" dirty="0">
                <a:solidFill>
                  <a:srgbClr val="921727"/>
                </a:solidFill>
                <a:latin typeface="Calibri"/>
                <a:cs typeface="Calibri"/>
              </a:rPr>
              <a:t>Доступные задания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20"/>
              </a:spcBef>
            </a:pPr>
            <a:endParaRPr sz="2000">
              <a:latin typeface="Calibri"/>
              <a:cs typeface="Calibri"/>
            </a:endParaRPr>
          </a:p>
          <a:p>
            <a:pPr marL="276860" marR="5080" indent="-264160">
              <a:lnSpc>
                <a:spcPts val="2180"/>
              </a:lnSpc>
            </a:pPr>
            <a:r>
              <a:rPr sz="2000" spc="-10" dirty="0">
                <a:solidFill>
                  <a:srgbClr val="921727"/>
                </a:solidFill>
                <a:latin typeface="Calibri"/>
                <a:cs typeface="Calibri"/>
              </a:rPr>
              <a:t>Проблемные задания</a:t>
            </a:r>
            <a:endParaRPr sz="2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49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492829" y="478125"/>
            <a:ext cx="7696200" cy="112133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4510"/>
              </a:lnSpc>
              <a:spcBef>
                <a:spcPts val="130"/>
              </a:spcBef>
            </a:pPr>
            <a:r>
              <a:rPr sz="2800" dirty="0">
                <a:solidFill>
                  <a:srgbClr val="000000"/>
                </a:solidFill>
                <a:latin typeface="+mn-lt"/>
              </a:rPr>
              <a:t>Фронтальная</a:t>
            </a:r>
            <a:r>
              <a:rPr sz="2800" spc="135" dirty="0">
                <a:solidFill>
                  <a:srgbClr val="000000"/>
                </a:solidFill>
                <a:latin typeface="+mn-lt"/>
              </a:rPr>
              <a:t> </a:t>
            </a:r>
            <a:r>
              <a:rPr sz="2800" dirty="0">
                <a:solidFill>
                  <a:srgbClr val="000000"/>
                </a:solidFill>
                <a:latin typeface="+mn-lt"/>
              </a:rPr>
              <a:t>форма</a:t>
            </a:r>
            <a:r>
              <a:rPr sz="2800" spc="114" dirty="0">
                <a:solidFill>
                  <a:srgbClr val="000000"/>
                </a:solidFill>
                <a:latin typeface="+mn-lt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+mn-lt"/>
              </a:rPr>
              <a:t>организации</a:t>
            </a:r>
          </a:p>
          <a:p>
            <a:pPr marL="12700">
              <a:lnSpc>
                <a:spcPts val="4510"/>
              </a:lnSpc>
            </a:pPr>
            <a:r>
              <a:rPr sz="2800" dirty="0">
                <a:solidFill>
                  <a:srgbClr val="000000"/>
                </a:solidFill>
                <a:latin typeface="+mn-lt"/>
              </a:rPr>
              <a:t>учебной</a:t>
            </a:r>
            <a:r>
              <a:rPr sz="2800" spc="40" dirty="0">
                <a:solidFill>
                  <a:srgbClr val="000000"/>
                </a:solidFill>
                <a:latin typeface="+mn-lt"/>
              </a:rPr>
              <a:t> </a:t>
            </a:r>
            <a:r>
              <a:rPr sz="2800" dirty="0">
                <a:solidFill>
                  <a:srgbClr val="000000"/>
                </a:solidFill>
                <a:latin typeface="+mn-lt"/>
              </a:rPr>
              <a:t>деятельности:</a:t>
            </a:r>
            <a:r>
              <a:rPr sz="2800" spc="60" dirty="0">
                <a:solidFill>
                  <a:srgbClr val="000000"/>
                </a:solidFill>
                <a:latin typeface="+mn-lt"/>
              </a:rPr>
              <a:t> </a:t>
            </a:r>
            <a:r>
              <a:rPr sz="2800" dirty="0">
                <a:solidFill>
                  <a:srgbClr val="921727"/>
                </a:solidFill>
                <a:latin typeface="+mn-lt"/>
              </a:rPr>
              <a:t>эвристическая</a:t>
            </a:r>
            <a:r>
              <a:rPr sz="2800" spc="85" dirty="0">
                <a:solidFill>
                  <a:srgbClr val="921727"/>
                </a:solidFill>
                <a:latin typeface="+mn-lt"/>
              </a:rPr>
              <a:t> </a:t>
            </a:r>
            <a:r>
              <a:rPr sz="2800" spc="-10" dirty="0">
                <a:solidFill>
                  <a:srgbClr val="921727"/>
                </a:solidFill>
                <a:latin typeface="+mn-lt"/>
              </a:rPr>
              <a:t>беседа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931035" y="2317432"/>
            <a:ext cx="8329930" cy="22231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21285">
              <a:lnSpc>
                <a:spcPct val="100400"/>
              </a:lnSpc>
              <a:spcBef>
                <a:spcPts val="90"/>
              </a:spcBef>
            </a:pPr>
            <a:r>
              <a:rPr sz="2400" spc="-10" dirty="0">
                <a:solidFill>
                  <a:srgbClr val="7B7B7B"/>
                </a:solidFill>
                <a:latin typeface="Calibri"/>
                <a:cs typeface="Calibri"/>
              </a:rPr>
              <a:t>Эвристическая</a:t>
            </a:r>
            <a:r>
              <a:rPr sz="2400" spc="-7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7B7B7B"/>
                </a:solidFill>
                <a:latin typeface="Calibri"/>
                <a:cs typeface="Calibri"/>
              </a:rPr>
              <a:t>(сократическая)</a:t>
            </a:r>
            <a:r>
              <a:rPr sz="2400" spc="-2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7B7B7B"/>
                </a:solidFill>
                <a:latin typeface="Calibri"/>
                <a:cs typeface="Calibri"/>
              </a:rPr>
              <a:t>беседа</a:t>
            </a:r>
            <a:r>
              <a:rPr sz="2400" spc="-9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B7B7B"/>
                </a:solidFill>
                <a:latin typeface="Calibri"/>
                <a:cs typeface="Calibri"/>
              </a:rPr>
              <a:t>–</a:t>
            </a:r>
            <a:r>
              <a:rPr sz="2400" spc="-8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7B7B7B"/>
                </a:solidFill>
                <a:latin typeface="Calibri"/>
                <a:cs typeface="Calibri"/>
              </a:rPr>
              <a:t>это</a:t>
            </a:r>
            <a:r>
              <a:rPr sz="2400" spc="-3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7B7B7B"/>
                </a:solidFill>
                <a:latin typeface="Calibri"/>
                <a:cs typeface="Calibri"/>
              </a:rPr>
              <a:t>вопросно-</a:t>
            </a:r>
            <a:r>
              <a:rPr sz="2400" spc="-10" dirty="0">
                <a:solidFill>
                  <a:srgbClr val="7B7B7B"/>
                </a:solidFill>
                <a:latin typeface="Calibri"/>
                <a:cs typeface="Calibri"/>
              </a:rPr>
              <a:t>ответная </a:t>
            </a:r>
            <a:r>
              <a:rPr sz="2400" dirty="0">
                <a:solidFill>
                  <a:srgbClr val="7B7B7B"/>
                </a:solidFill>
                <a:latin typeface="Calibri"/>
                <a:cs typeface="Calibri"/>
              </a:rPr>
              <a:t>форма</a:t>
            </a:r>
            <a:r>
              <a:rPr sz="2400" spc="-4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7B7B7B"/>
                </a:solidFill>
                <a:latin typeface="Calibri"/>
                <a:cs typeface="Calibri"/>
              </a:rPr>
              <a:t>обучения,</a:t>
            </a:r>
            <a:r>
              <a:rPr sz="2400" spc="-10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B7B7B"/>
                </a:solidFill>
                <a:latin typeface="Calibri"/>
                <a:cs typeface="Calibri"/>
              </a:rPr>
              <a:t>при</a:t>
            </a:r>
            <a:r>
              <a:rPr sz="2400" spc="-7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7B7B7B"/>
                </a:solidFill>
                <a:latin typeface="Calibri"/>
                <a:cs typeface="Calibri"/>
              </a:rPr>
              <a:t>которой</a:t>
            </a:r>
            <a:r>
              <a:rPr sz="2400" spc="-7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7B7B7B"/>
                </a:solidFill>
                <a:latin typeface="Calibri"/>
                <a:cs typeface="Calibri"/>
              </a:rPr>
              <a:t>учитель</a:t>
            </a:r>
            <a:r>
              <a:rPr sz="2400" spc="-114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B7B7B"/>
                </a:solidFill>
                <a:latin typeface="Calibri"/>
                <a:cs typeface="Calibri"/>
              </a:rPr>
              <a:t>не</a:t>
            </a:r>
            <a:r>
              <a:rPr sz="2400" spc="-7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7B7B7B"/>
                </a:solidFill>
                <a:latin typeface="Calibri"/>
                <a:cs typeface="Calibri"/>
              </a:rPr>
              <a:t>сообщает</a:t>
            </a:r>
            <a:r>
              <a:rPr sz="2400" spc="-9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7B7B7B"/>
                </a:solidFill>
                <a:latin typeface="Calibri"/>
                <a:cs typeface="Calibri"/>
              </a:rPr>
              <a:t>учащимся готовых</a:t>
            </a:r>
            <a:r>
              <a:rPr sz="2400" spc="-12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7B7B7B"/>
                </a:solidFill>
                <a:latin typeface="Calibri"/>
                <a:cs typeface="Calibri"/>
              </a:rPr>
              <a:t>знаний,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55"/>
              </a:lnSpc>
            </a:pPr>
            <a:r>
              <a:rPr sz="2400" dirty="0">
                <a:solidFill>
                  <a:srgbClr val="7B7B7B"/>
                </a:solidFill>
                <a:latin typeface="Calibri"/>
                <a:cs typeface="Calibri"/>
              </a:rPr>
              <a:t>а</a:t>
            </a:r>
            <a:r>
              <a:rPr sz="2400" spc="-9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B7B7B"/>
                </a:solidFill>
                <a:latin typeface="Calibri"/>
                <a:cs typeface="Calibri"/>
              </a:rPr>
              <a:t>через</a:t>
            </a:r>
            <a:r>
              <a:rPr sz="2400" spc="-10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7B7B7B"/>
                </a:solidFill>
                <a:latin typeface="Calibri"/>
                <a:cs typeface="Calibri"/>
              </a:rPr>
              <a:t>поставленные</a:t>
            </a:r>
            <a:r>
              <a:rPr sz="2400" spc="-6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B7B7B"/>
                </a:solidFill>
                <a:latin typeface="Calibri"/>
                <a:cs typeface="Calibri"/>
              </a:rPr>
              <a:t>вопросы,</a:t>
            </a:r>
            <a:r>
              <a:rPr sz="2400" spc="-7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B7B7B"/>
                </a:solidFill>
                <a:latin typeface="Calibri"/>
                <a:cs typeface="Calibri"/>
              </a:rPr>
              <a:t>не</a:t>
            </a:r>
            <a:r>
              <a:rPr sz="2400" spc="-6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7B7B7B"/>
                </a:solidFill>
                <a:latin typeface="Calibri"/>
                <a:cs typeface="Calibri"/>
              </a:rPr>
              <a:t>содержащие</a:t>
            </a:r>
            <a:r>
              <a:rPr sz="2400" spc="-8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7B7B7B"/>
                </a:solidFill>
                <a:latin typeface="Calibri"/>
                <a:cs typeface="Calibri"/>
              </a:rPr>
              <a:t>готового</a:t>
            </a:r>
            <a:r>
              <a:rPr sz="2400" spc="-10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7B7B7B"/>
                </a:solidFill>
                <a:latin typeface="Calibri"/>
                <a:cs typeface="Calibri"/>
              </a:rPr>
              <a:t>ответа,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70"/>
              </a:lnSpc>
              <a:spcBef>
                <a:spcPts val="45"/>
              </a:spcBef>
            </a:pPr>
            <a:r>
              <a:rPr sz="2400" spc="-25" dirty="0">
                <a:solidFill>
                  <a:srgbClr val="7B7B7B"/>
                </a:solidFill>
                <a:latin typeface="Calibri"/>
                <a:cs typeface="Calibri"/>
              </a:rPr>
              <a:t>мотивирует</a:t>
            </a:r>
            <a:r>
              <a:rPr sz="2400" spc="-11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7B7B7B"/>
                </a:solidFill>
                <a:latin typeface="Calibri"/>
                <a:cs typeface="Calibri"/>
              </a:rPr>
              <a:t>учащихся</a:t>
            </a:r>
            <a:r>
              <a:rPr sz="2400" spc="-8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7B7B7B"/>
                </a:solidFill>
                <a:latin typeface="Calibri"/>
                <a:cs typeface="Calibri"/>
              </a:rPr>
              <a:t>находить</a:t>
            </a:r>
            <a:r>
              <a:rPr sz="2400" spc="1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7B7B7B"/>
                </a:solidFill>
                <a:latin typeface="Calibri"/>
                <a:cs typeface="Calibri"/>
              </a:rPr>
              <a:t>решение,</a:t>
            </a:r>
            <a:r>
              <a:rPr sz="2400" spc="-2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7B7B7B"/>
                </a:solidFill>
                <a:latin typeface="Calibri"/>
                <a:cs typeface="Calibri"/>
              </a:rPr>
              <a:t>приходить</a:t>
            </a:r>
            <a:r>
              <a:rPr sz="2400" spc="-11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B7B7B"/>
                </a:solidFill>
                <a:latin typeface="Calibri"/>
                <a:cs typeface="Calibri"/>
              </a:rPr>
              <a:t>к</a:t>
            </a:r>
            <a:r>
              <a:rPr sz="2400" spc="-7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7B7B7B"/>
                </a:solidFill>
                <a:latin typeface="Calibri"/>
                <a:cs typeface="Calibri"/>
              </a:rPr>
              <a:t>выводам,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70"/>
              </a:lnSpc>
            </a:pPr>
            <a:r>
              <a:rPr sz="2400" spc="-10" dirty="0">
                <a:solidFill>
                  <a:srgbClr val="7B7B7B"/>
                </a:solidFill>
                <a:latin typeface="Calibri"/>
                <a:cs typeface="Calibri"/>
              </a:rPr>
              <a:t>формировать</a:t>
            </a:r>
            <a:r>
              <a:rPr sz="2400" spc="-12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B7B7B"/>
                </a:solidFill>
                <a:latin typeface="Calibri"/>
                <a:cs typeface="Calibri"/>
              </a:rPr>
              <a:t>новые</a:t>
            </a:r>
            <a:r>
              <a:rPr sz="2400" spc="-3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7B7B7B"/>
                </a:solidFill>
                <a:latin typeface="Calibri"/>
                <a:cs typeface="Calibri"/>
              </a:rPr>
              <a:t>понятия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43276" y="5043487"/>
            <a:ext cx="6515100" cy="885825"/>
          </a:xfrm>
          <a:prstGeom prst="rect">
            <a:avLst/>
          </a:prstGeom>
          <a:ln w="28954">
            <a:solidFill>
              <a:srgbClr val="921727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313055" algn="ctr">
              <a:lnSpc>
                <a:spcPct val="100000"/>
              </a:lnSpc>
              <a:spcBef>
                <a:spcPts val="75"/>
              </a:spcBef>
            </a:pPr>
            <a:r>
              <a:rPr sz="2750" dirty="0">
                <a:solidFill>
                  <a:srgbClr val="921727"/>
                </a:solidFill>
                <a:latin typeface="Calibri"/>
                <a:cs typeface="Calibri"/>
              </a:rPr>
              <a:t>Вопрос</a:t>
            </a:r>
            <a:r>
              <a:rPr sz="2750" spc="-10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921727"/>
                </a:solidFill>
                <a:latin typeface="Calibri"/>
                <a:cs typeface="Calibri"/>
              </a:rPr>
              <a:t>учителя,</a:t>
            </a:r>
            <a:r>
              <a:rPr sz="2750" spc="15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921727"/>
                </a:solidFill>
                <a:latin typeface="Calibri"/>
                <a:cs typeface="Calibri"/>
              </a:rPr>
              <a:t>ответ</a:t>
            </a:r>
            <a:r>
              <a:rPr sz="2750" spc="-55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921727"/>
                </a:solidFill>
                <a:latin typeface="Calibri"/>
                <a:cs typeface="Calibri"/>
              </a:rPr>
              <a:t>ученика</a:t>
            </a:r>
            <a:endParaRPr sz="27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sz="2750" dirty="0">
                <a:solidFill>
                  <a:srgbClr val="921727"/>
                </a:solidFill>
                <a:latin typeface="Calibri"/>
                <a:cs typeface="Calibri"/>
              </a:rPr>
              <a:t>(1</a:t>
            </a:r>
            <a:r>
              <a:rPr sz="2750" spc="35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921727"/>
                </a:solidFill>
                <a:latin typeface="Calibri"/>
                <a:cs typeface="Calibri"/>
              </a:rPr>
              <a:t>вопрос</a:t>
            </a:r>
            <a:r>
              <a:rPr sz="2750" spc="30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921727"/>
                </a:solidFill>
                <a:latin typeface="Calibri"/>
                <a:cs typeface="Calibri"/>
              </a:rPr>
              <a:t>+</a:t>
            </a:r>
            <a:r>
              <a:rPr sz="2750" spc="15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921727"/>
                </a:solidFill>
                <a:latin typeface="Calibri"/>
                <a:cs typeface="Calibri"/>
              </a:rPr>
              <a:t>1</a:t>
            </a:r>
            <a:r>
              <a:rPr sz="2750" spc="30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921727"/>
                </a:solidFill>
                <a:latin typeface="Calibri"/>
                <a:cs typeface="Calibri"/>
              </a:rPr>
              <a:t>ответ</a:t>
            </a:r>
            <a:r>
              <a:rPr sz="2750" spc="-45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921727"/>
                </a:solidFill>
                <a:latin typeface="Calibri"/>
                <a:cs typeface="Calibri"/>
              </a:rPr>
              <a:t>=</a:t>
            </a:r>
            <a:r>
              <a:rPr sz="2750" spc="30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921727"/>
                </a:solidFill>
                <a:latin typeface="Calibri"/>
                <a:cs typeface="Calibri"/>
              </a:rPr>
              <a:t>1</a:t>
            </a:r>
            <a:r>
              <a:rPr sz="2750" spc="25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750" dirty="0">
                <a:solidFill>
                  <a:srgbClr val="921727"/>
                </a:solidFill>
                <a:latin typeface="Calibri"/>
                <a:cs typeface="Calibri"/>
              </a:rPr>
              <a:t>шаг</a:t>
            </a:r>
            <a:r>
              <a:rPr sz="2750" spc="15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921727"/>
                </a:solidFill>
                <a:latin typeface="Calibri"/>
                <a:cs typeface="Calibri"/>
              </a:rPr>
              <a:t>беседы)</a:t>
            </a:r>
            <a:endParaRPr sz="27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5316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5CA4A-1CBA-37BB-B730-557E1808A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09"/>
          <p:cNvSpPr txBox="1">
            <a:spLocks noGrp="1"/>
          </p:cNvSpPr>
          <p:nvPr>
            <p:ph type="title"/>
          </p:nvPr>
        </p:nvSpPr>
        <p:spPr>
          <a:xfrm>
            <a:off x="2290051" y="553380"/>
            <a:ext cx="10515600" cy="909480"/>
          </a:xfrm>
          <a:prstGeom prst="rect">
            <a:avLst/>
          </a:prstGeom>
        </p:spPr>
        <p:txBody>
          <a:bodyPr vert="horz" wrap="square" lIns="0" tIns="2910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0" dirty="0">
                <a:solidFill>
                  <a:srgbClr val="921727"/>
                </a:solidFill>
              </a:rPr>
              <a:t>Признаки</a:t>
            </a:r>
            <a:r>
              <a:rPr sz="4000" spc="65" dirty="0">
                <a:solidFill>
                  <a:srgbClr val="921727"/>
                </a:solidFill>
              </a:rPr>
              <a:t> </a:t>
            </a:r>
            <a:r>
              <a:rPr sz="4000" dirty="0">
                <a:solidFill>
                  <a:srgbClr val="921727"/>
                </a:solidFill>
              </a:rPr>
              <a:t>эвристической</a:t>
            </a:r>
            <a:r>
              <a:rPr sz="4000" spc="85" dirty="0">
                <a:solidFill>
                  <a:srgbClr val="921727"/>
                </a:solidFill>
              </a:rPr>
              <a:t> </a:t>
            </a:r>
            <a:r>
              <a:rPr sz="4000" spc="-10" dirty="0">
                <a:solidFill>
                  <a:srgbClr val="921727"/>
                </a:solidFill>
              </a:rPr>
              <a:t>беседы</a:t>
            </a:r>
          </a:p>
        </p:txBody>
      </p:sp>
      <p:pic>
        <p:nvPicPr>
          <p:cNvPr id="5" name="object 6"/>
          <p:cNvPicPr/>
          <p:nvPr/>
        </p:nvPicPr>
        <p:blipFill>
          <a:blip r:embed="rId2" cstate="print"/>
          <a:srcRect t="28254" b="12623"/>
          <a:stretch>
            <a:fillRect/>
          </a:stretch>
        </p:blipFill>
        <p:spPr>
          <a:xfrm>
            <a:off x="0" y="1937657"/>
            <a:ext cx="10485825" cy="4054668"/>
          </a:xfrm>
          <a:prstGeom prst="rect">
            <a:avLst/>
          </a:prstGeom>
        </p:spPr>
      </p:pic>
      <p:sp>
        <p:nvSpPr>
          <p:cNvPr id="144" name="object 804"/>
          <p:cNvSpPr txBox="1"/>
          <p:nvPr/>
        </p:nvSpPr>
        <p:spPr>
          <a:xfrm>
            <a:off x="943610" y="3787711"/>
            <a:ext cx="2722245" cy="145859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549910" marR="463550" algn="ctr">
              <a:lnSpc>
                <a:spcPts val="1950"/>
              </a:lnSpc>
              <a:spcBef>
                <a:spcPts val="340"/>
              </a:spcBef>
            </a:pPr>
            <a:r>
              <a:rPr sz="1800" dirty="0">
                <a:latin typeface="Calibri"/>
                <a:cs typeface="Calibri"/>
              </a:rPr>
              <a:t>Каждый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вопрос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– </a:t>
            </a:r>
            <a:r>
              <a:rPr sz="1800" spc="-10" dirty="0">
                <a:latin typeface="Calibri"/>
                <a:cs typeface="Calibri"/>
              </a:rPr>
              <a:t>небольшая</a:t>
            </a:r>
            <a:endParaRPr sz="1800" dirty="0">
              <a:latin typeface="Calibri"/>
              <a:cs typeface="Calibri"/>
            </a:endParaRPr>
          </a:p>
          <a:p>
            <a:pPr marL="83820" algn="ctr">
              <a:lnSpc>
                <a:spcPts val="1835"/>
              </a:lnSpc>
            </a:pPr>
            <a:r>
              <a:rPr sz="1800" dirty="0">
                <a:latin typeface="Calibri"/>
                <a:cs typeface="Calibri"/>
              </a:rPr>
              <a:t>мыслительная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задача</a:t>
            </a:r>
            <a:endParaRPr sz="1800" dirty="0">
              <a:latin typeface="Calibri"/>
              <a:cs typeface="Calibri"/>
            </a:endParaRPr>
          </a:p>
          <a:p>
            <a:pPr marL="12700" marR="5080" algn="ctr">
              <a:lnSpc>
                <a:spcPts val="1730"/>
              </a:lnSpc>
              <a:spcBef>
                <a:spcPts val="150"/>
              </a:spcBef>
            </a:pPr>
            <a:r>
              <a:rPr sz="1550" dirty="0">
                <a:solidFill>
                  <a:srgbClr val="921727"/>
                </a:solidFill>
                <a:latin typeface="Calibri"/>
                <a:cs typeface="Calibri"/>
              </a:rPr>
              <a:t>Каждый</a:t>
            </a:r>
            <a:r>
              <a:rPr sz="1550" spc="135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921727"/>
                </a:solidFill>
                <a:latin typeface="Calibri"/>
                <a:cs typeface="Calibri"/>
              </a:rPr>
              <a:t>ответ</a:t>
            </a:r>
            <a:r>
              <a:rPr sz="1550" spc="65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921727"/>
                </a:solidFill>
                <a:latin typeface="Calibri"/>
                <a:cs typeface="Calibri"/>
              </a:rPr>
              <a:t>–</a:t>
            </a:r>
            <a:r>
              <a:rPr sz="1550" spc="85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1550" spc="-10" dirty="0">
                <a:solidFill>
                  <a:srgbClr val="921727"/>
                </a:solidFill>
                <a:latin typeface="Calibri"/>
                <a:cs typeface="Calibri"/>
              </a:rPr>
              <a:t>микропродукт, </a:t>
            </a:r>
            <a:r>
              <a:rPr sz="1550" dirty="0">
                <a:solidFill>
                  <a:srgbClr val="921727"/>
                </a:solidFill>
                <a:latin typeface="Calibri"/>
                <a:cs typeface="Calibri"/>
              </a:rPr>
              <a:t>обладающий</a:t>
            </a:r>
            <a:r>
              <a:rPr sz="1550" spc="155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1550" spc="-10" dirty="0">
                <a:solidFill>
                  <a:srgbClr val="921727"/>
                </a:solidFill>
                <a:latin typeface="Calibri"/>
                <a:cs typeface="Calibri"/>
              </a:rPr>
              <a:t>субъективной новизной</a:t>
            </a:r>
            <a:endParaRPr sz="1550" dirty="0">
              <a:latin typeface="Calibri"/>
              <a:cs typeface="Calibri"/>
            </a:endParaRPr>
          </a:p>
        </p:txBody>
      </p:sp>
      <p:sp>
        <p:nvSpPr>
          <p:cNvPr id="239" name="object 807"/>
          <p:cNvSpPr txBox="1"/>
          <p:nvPr/>
        </p:nvSpPr>
        <p:spPr>
          <a:xfrm>
            <a:off x="3107689" y="2419286"/>
            <a:ext cx="2277110" cy="7867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-12065" algn="ctr">
              <a:lnSpc>
                <a:spcPct val="88700"/>
              </a:lnSpc>
              <a:spcBef>
                <a:spcPts val="345"/>
              </a:spcBef>
            </a:pPr>
            <a:r>
              <a:rPr sz="1800" dirty="0">
                <a:latin typeface="Calibri"/>
                <a:cs typeface="Calibri"/>
              </a:rPr>
              <a:t>Каждый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921727"/>
                </a:solidFill>
                <a:latin typeface="Calibri"/>
                <a:cs typeface="Calibri"/>
              </a:rPr>
              <a:t>последующий </a:t>
            </a:r>
            <a:r>
              <a:rPr sz="1800" dirty="0">
                <a:latin typeface="Calibri"/>
                <a:cs typeface="Calibri"/>
              </a:rPr>
              <a:t>вопрос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вытекает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из </a:t>
            </a:r>
            <a:r>
              <a:rPr sz="1800" dirty="0">
                <a:latin typeface="Calibri"/>
                <a:cs typeface="Calibri"/>
              </a:rPr>
              <a:t>ответа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предыдущий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31" name="object 805"/>
          <p:cNvSpPr txBox="1"/>
          <p:nvPr/>
        </p:nvSpPr>
        <p:spPr>
          <a:xfrm>
            <a:off x="4941315" y="3909123"/>
            <a:ext cx="2312670" cy="103441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065" marR="5080" indent="10795" algn="ctr">
              <a:lnSpc>
                <a:spcPct val="89200"/>
              </a:lnSpc>
              <a:spcBef>
                <a:spcPts val="335"/>
              </a:spcBef>
            </a:pPr>
            <a:r>
              <a:rPr sz="1800" dirty="0">
                <a:latin typeface="Calibri"/>
                <a:cs typeface="Calibri"/>
              </a:rPr>
              <a:t>Вся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921727"/>
                </a:solidFill>
                <a:latin typeface="Calibri"/>
                <a:cs typeface="Calibri"/>
              </a:rPr>
              <a:t>совокупность </a:t>
            </a:r>
            <a:r>
              <a:rPr sz="1800" spc="-10" dirty="0">
                <a:latin typeface="Calibri"/>
                <a:cs typeface="Calibri"/>
              </a:rPr>
              <a:t>вопросов последовательно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ведет </a:t>
            </a:r>
            <a:r>
              <a:rPr sz="1800" dirty="0">
                <a:latin typeface="Calibri"/>
                <a:cs typeface="Calibri"/>
              </a:rPr>
              <a:t>учащихся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искомому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67" name="object 808"/>
          <p:cNvSpPr txBox="1"/>
          <p:nvPr/>
        </p:nvSpPr>
        <p:spPr>
          <a:xfrm>
            <a:off x="6793865" y="2172017"/>
            <a:ext cx="2480310" cy="128270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5715" algn="ctr">
              <a:lnSpc>
                <a:spcPct val="89200"/>
              </a:lnSpc>
              <a:spcBef>
                <a:spcPts val="335"/>
              </a:spcBef>
            </a:pPr>
            <a:r>
              <a:rPr sz="1800" dirty="0">
                <a:latin typeface="Calibri"/>
                <a:cs typeface="Calibri"/>
              </a:rPr>
              <a:t>Если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учащийся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дает </a:t>
            </a:r>
            <a:r>
              <a:rPr sz="1800" dirty="0">
                <a:latin typeface="Calibri"/>
                <a:cs typeface="Calibri"/>
              </a:rPr>
              <a:t>ответа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вопрос,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значит, </a:t>
            </a:r>
            <a:r>
              <a:rPr sz="1800" dirty="0">
                <a:latin typeface="Calibri"/>
                <a:cs typeface="Calibri"/>
              </a:rPr>
              <a:t>вопрос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921727"/>
                </a:solidFill>
                <a:latin typeface="Calibri"/>
                <a:cs typeface="Calibri"/>
              </a:rPr>
              <a:t>поставлен </a:t>
            </a:r>
            <a:r>
              <a:rPr sz="1800" dirty="0">
                <a:latin typeface="Calibri"/>
                <a:cs typeface="Calibri"/>
              </a:rPr>
              <a:t>неверно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или</a:t>
            </a:r>
            <a:endParaRPr sz="1800" dirty="0">
              <a:latin typeface="Calibri"/>
              <a:cs typeface="Calibri"/>
            </a:endParaRPr>
          </a:p>
          <a:p>
            <a:pPr marL="3175" algn="ctr">
              <a:lnSpc>
                <a:spcPts val="1955"/>
              </a:lnSpc>
            </a:pPr>
            <a:r>
              <a:rPr sz="1800" spc="-10" dirty="0">
                <a:latin typeface="Calibri"/>
                <a:cs typeface="Calibri"/>
              </a:rPr>
              <a:t>несвоевременно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96" name="object 806"/>
          <p:cNvSpPr txBox="1"/>
          <p:nvPr/>
        </p:nvSpPr>
        <p:spPr>
          <a:xfrm>
            <a:off x="8697594" y="3696017"/>
            <a:ext cx="2371725" cy="12827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9209" marR="27305" indent="200025">
              <a:lnSpc>
                <a:spcPts val="1950"/>
              </a:lnSpc>
              <a:spcBef>
                <a:spcPts val="340"/>
              </a:spcBef>
            </a:pPr>
            <a:r>
              <a:rPr sz="1800" dirty="0">
                <a:solidFill>
                  <a:srgbClr val="921727"/>
                </a:solidFill>
                <a:latin typeface="Calibri"/>
                <a:cs typeface="Calibri"/>
              </a:rPr>
              <a:t>Ошибочные</a:t>
            </a:r>
            <a:r>
              <a:rPr sz="1800" spc="-50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ответы </a:t>
            </a:r>
            <a:r>
              <a:rPr sz="1800" dirty="0">
                <a:latin typeface="Calibri"/>
                <a:cs typeface="Calibri"/>
              </a:rPr>
              <a:t>ученика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опровергаются</a:t>
            </a:r>
            <a:endParaRPr sz="1800" dirty="0">
              <a:latin typeface="Calibri"/>
              <a:cs typeface="Calibri"/>
            </a:endParaRPr>
          </a:p>
          <a:p>
            <a:pPr marL="337820">
              <a:lnSpc>
                <a:spcPts val="1745"/>
              </a:lnSpc>
            </a:pPr>
            <a:r>
              <a:rPr sz="1800" spc="-10" dirty="0">
                <a:latin typeface="Calibri"/>
                <a:cs typeface="Calibri"/>
              </a:rPr>
              <a:t>контрвопросами,</a:t>
            </a:r>
            <a:endParaRPr sz="1800" dirty="0">
              <a:latin typeface="Calibri"/>
              <a:cs typeface="Calibri"/>
            </a:endParaRPr>
          </a:p>
          <a:p>
            <a:pPr marL="790575" marR="5080" indent="-777875">
              <a:lnSpc>
                <a:spcPts val="1950"/>
              </a:lnSpc>
              <a:spcBef>
                <a:spcPts val="135"/>
              </a:spcBef>
            </a:pPr>
            <a:r>
              <a:rPr sz="1800" dirty="0">
                <a:latin typeface="Calibri"/>
                <a:cs typeface="Calibri"/>
              </a:rPr>
              <a:t>вскрывающими</a:t>
            </a:r>
            <a:r>
              <a:rPr sz="1800" spc="-10" dirty="0">
                <a:latin typeface="Calibri"/>
                <a:cs typeface="Calibri"/>
              </a:rPr>
              <a:t> ошибку ученика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13" name="object 803"/>
          <p:cNvSpPr/>
          <p:nvPr/>
        </p:nvSpPr>
        <p:spPr>
          <a:xfrm>
            <a:off x="10264113" y="3339645"/>
            <a:ext cx="1207770" cy="1151255"/>
          </a:xfrm>
          <a:custGeom>
            <a:avLst/>
            <a:gdLst/>
            <a:ahLst/>
            <a:cxnLst/>
            <a:rect l="l" t="t" r="r" b="b"/>
            <a:pathLst>
              <a:path w="1207770" h="1151254">
                <a:moveTo>
                  <a:pt x="1021953" y="707649"/>
                </a:moveTo>
                <a:lnTo>
                  <a:pt x="1064228" y="760869"/>
                </a:lnTo>
                <a:lnTo>
                  <a:pt x="1099646" y="826210"/>
                </a:lnTo>
                <a:lnTo>
                  <a:pt x="1118062" y="858909"/>
                </a:lnTo>
                <a:lnTo>
                  <a:pt x="1144517" y="915224"/>
                </a:lnTo>
                <a:lnTo>
                  <a:pt x="1157580" y="943909"/>
                </a:lnTo>
                <a:lnTo>
                  <a:pt x="1169590" y="972919"/>
                </a:lnTo>
                <a:lnTo>
                  <a:pt x="1181171" y="995989"/>
                </a:lnTo>
                <a:lnTo>
                  <a:pt x="1186531" y="1007954"/>
                </a:lnTo>
                <a:lnTo>
                  <a:pt x="1191374" y="1020436"/>
                </a:lnTo>
                <a:lnTo>
                  <a:pt x="1191417" y="1022318"/>
                </a:lnTo>
                <a:lnTo>
                  <a:pt x="1189667" y="1027919"/>
                </a:lnTo>
                <a:lnTo>
                  <a:pt x="1189711" y="1029801"/>
                </a:lnTo>
                <a:lnTo>
                  <a:pt x="1181427" y="1015285"/>
                </a:lnTo>
                <a:lnTo>
                  <a:pt x="1174099" y="1000174"/>
                </a:lnTo>
                <a:lnTo>
                  <a:pt x="1165565" y="986270"/>
                </a:lnTo>
                <a:lnTo>
                  <a:pt x="1153662" y="975373"/>
                </a:lnTo>
                <a:lnTo>
                  <a:pt x="1163809" y="1006312"/>
                </a:lnTo>
                <a:lnTo>
                  <a:pt x="1175532" y="1036760"/>
                </a:lnTo>
                <a:lnTo>
                  <a:pt x="1188305" y="1066879"/>
                </a:lnTo>
                <a:lnTo>
                  <a:pt x="1201603" y="1096835"/>
                </a:lnTo>
                <a:lnTo>
                  <a:pt x="1200647" y="1109491"/>
                </a:lnTo>
                <a:lnTo>
                  <a:pt x="1202070" y="1122115"/>
                </a:lnTo>
                <a:lnTo>
                  <a:pt x="1207459" y="1146804"/>
                </a:lnTo>
                <a:lnTo>
                  <a:pt x="1202821" y="1149517"/>
                </a:lnTo>
                <a:lnTo>
                  <a:pt x="1185758" y="1143482"/>
                </a:lnTo>
                <a:lnTo>
                  <a:pt x="1179325" y="1149915"/>
                </a:lnTo>
                <a:lnTo>
                  <a:pt x="1176524" y="1150791"/>
                </a:lnTo>
                <a:lnTo>
                  <a:pt x="1173636" y="1147903"/>
                </a:lnTo>
                <a:lnTo>
                  <a:pt x="1168867" y="1144973"/>
                </a:lnTo>
                <a:lnTo>
                  <a:pt x="1165979" y="1142085"/>
                </a:lnTo>
                <a:lnTo>
                  <a:pt x="1124377" y="1118058"/>
                </a:lnTo>
                <a:lnTo>
                  <a:pt x="1106631" y="1097152"/>
                </a:lnTo>
                <a:lnTo>
                  <a:pt x="1095080" y="1090025"/>
                </a:lnTo>
                <a:lnTo>
                  <a:pt x="1082676" y="1084112"/>
                </a:lnTo>
                <a:lnTo>
                  <a:pt x="1071388" y="1076902"/>
                </a:lnTo>
                <a:lnTo>
                  <a:pt x="1041358" y="1036705"/>
                </a:lnTo>
                <a:lnTo>
                  <a:pt x="1007421" y="999149"/>
                </a:lnTo>
                <a:lnTo>
                  <a:pt x="972611" y="962099"/>
                </a:lnTo>
                <a:lnTo>
                  <a:pt x="939967" y="923424"/>
                </a:lnTo>
                <a:lnTo>
                  <a:pt x="931793" y="909908"/>
                </a:lnTo>
                <a:lnTo>
                  <a:pt x="923012" y="896819"/>
                </a:lnTo>
                <a:lnTo>
                  <a:pt x="913018" y="884586"/>
                </a:lnTo>
                <a:lnTo>
                  <a:pt x="901205" y="873634"/>
                </a:lnTo>
                <a:lnTo>
                  <a:pt x="885303" y="857474"/>
                </a:lnTo>
                <a:lnTo>
                  <a:pt x="852106" y="825828"/>
                </a:lnTo>
                <a:lnTo>
                  <a:pt x="836721" y="809150"/>
                </a:lnTo>
                <a:lnTo>
                  <a:pt x="833038" y="800585"/>
                </a:lnTo>
                <a:lnTo>
                  <a:pt x="833854" y="792038"/>
                </a:lnTo>
                <a:lnTo>
                  <a:pt x="835196" y="783328"/>
                </a:lnTo>
                <a:lnTo>
                  <a:pt x="833091" y="774272"/>
                </a:lnTo>
                <a:lnTo>
                  <a:pt x="856029" y="781502"/>
                </a:lnTo>
                <a:lnTo>
                  <a:pt x="897590" y="807498"/>
                </a:lnTo>
                <a:lnTo>
                  <a:pt x="920549" y="815781"/>
                </a:lnTo>
                <a:lnTo>
                  <a:pt x="914773" y="810349"/>
                </a:lnTo>
                <a:lnTo>
                  <a:pt x="908919" y="805529"/>
                </a:lnTo>
                <a:lnTo>
                  <a:pt x="902896" y="801230"/>
                </a:lnTo>
                <a:lnTo>
                  <a:pt x="896615" y="797362"/>
                </a:lnTo>
                <a:lnTo>
                  <a:pt x="899422" y="796492"/>
                </a:lnTo>
                <a:lnTo>
                  <a:pt x="904066" y="793783"/>
                </a:lnTo>
                <a:lnTo>
                  <a:pt x="905903" y="791945"/>
                </a:lnTo>
                <a:lnTo>
                  <a:pt x="883455" y="765936"/>
                </a:lnTo>
                <a:lnTo>
                  <a:pt x="863871" y="737965"/>
                </a:lnTo>
                <a:lnTo>
                  <a:pt x="845157" y="709486"/>
                </a:lnTo>
                <a:lnTo>
                  <a:pt x="825320" y="681953"/>
                </a:lnTo>
                <a:lnTo>
                  <a:pt x="814110" y="685447"/>
                </a:lnTo>
                <a:lnTo>
                  <a:pt x="793190" y="661166"/>
                </a:lnTo>
                <a:lnTo>
                  <a:pt x="787032" y="652854"/>
                </a:lnTo>
                <a:lnTo>
                  <a:pt x="760674" y="613918"/>
                </a:lnTo>
                <a:lnTo>
                  <a:pt x="731115" y="577638"/>
                </a:lnTo>
                <a:lnTo>
                  <a:pt x="668958" y="507210"/>
                </a:lnTo>
                <a:lnTo>
                  <a:pt x="632451" y="471218"/>
                </a:lnTo>
                <a:lnTo>
                  <a:pt x="594902" y="436316"/>
                </a:lnTo>
                <a:lnTo>
                  <a:pt x="556424" y="402438"/>
                </a:lnTo>
                <a:lnTo>
                  <a:pt x="517133" y="369515"/>
                </a:lnTo>
                <a:lnTo>
                  <a:pt x="477142" y="337481"/>
                </a:lnTo>
                <a:lnTo>
                  <a:pt x="436566" y="306269"/>
                </a:lnTo>
                <a:lnTo>
                  <a:pt x="395520" y="275812"/>
                </a:lnTo>
                <a:lnTo>
                  <a:pt x="354117" y="246043"/>
                </a:lnTo>
                <a:lnTo>
                  <a:pt x="301008" y="209106"/>
                </a:lnTo>
                <a:lnTo>
                  <a:pt x="278128" y="195415"/>
                </a:lnTo>
                <a:lnTo>
                  <a:pt x="157832" y="121531"/>
                </a:lnTo>
                <a:lnTo>
                  <a:pt x="117615" y="97125"/>
                </a:lnTo>
                <a:lnTo>
                  <a:pt x="77303" y="73134"/>
                </a:lnTo>
                <a:lnTo>
                  <a:pt x="36874" y="49740"/>
                </a:lnTo>
                <a:lnTo>
                  <a:pt x="23568" y="41402"/>
                </a:lnTo>
                <a:lnTo>
                  <a:pt x="13962" y="29355"/>
                </a:lnTo>
                <a:lnTo>
                  <a:pt x="6594" y="15066"/>
                </a:lnTo>
                <a:lnTo>
                  <a:pt x="0" y="0"/>
                </a:lnTo>
                <a:lnTo>
                  <a:pt x="17185" y="1792"/>
                </a:lnTo>
                <a:lnTo>
                  <a:pt x="34347" y="6317"/>
                </a:lnTo>
                <a:lnTo>
                  <a:pt x="50688" y="13467"/>
                </a:lnTo>
                <a:lnTo>
                  <a:pt x="65412" y="23137"/>
                </a:lnTo>
                <a:lnTo>
                  <a:pt x="69136" y="21348"/>
                </a:lnTo>
                <a:lnTo>
                  <a:pt x="73817" y="20513"/>
                </a:lnTo>
                <a:lnTo>
                  <a:pt x="77529" y="18711"/>
                </a:lnTo>
                <a:lnTo>
                  <a:pt x="89876" y="23707"/>
                </a:lnTo>
                <a:lnTo>
                  <a:pt x="118190" y="36684"/>
                </a:lnTo>
                <a:lnTo>
                  <a:pt x="172440" y="66465"/>
                </a:lnTo>
                <a:lnTo>
                  <a:pt x="200216" y="78905"/>
                </a:lnTo>
                <a:lnTo>
                  <a:pt x="181262" y="62364"/>
                </a:lnTo>
                <a:lnTo>
                  <a:pt x="160259" y="48598"/>
                </a:lnTo>
                <a:lnTo>
                  <a:pt x="138910" y="35176"/>
                </a:lnTo>
                <a:lnTo>
                  <a:pt x="118922" y="19669"/>
                </a:lnTo>
                <a:lnTo>
                  <a:pt x="126493" y="21725"/>
                </a:lnTo>
                <a:lnTo>
                  <a:pt x="134113" y="25668"/>
                </a:lnTo>
                <a:lnTo>
                  <a:pt x="140763" y="28644"/>
                </a:lnTo>
                <a:lnTo>
                  <a:pt x="185897" y="55485"/>
                </a:lnTo>
                <a:lnTo>
                  <a:pt x="230781" y="82698"/>
                </a:lnTo>
                <a:lnTo>
                  <a:pt x="275345" y="110379"/>
                </a:lnTo>
                <a:lnTo>
                  <a:pt x="319519" y="138623"/>
                </a:lnTo>
                <a:lnTo>
                  <a:pt x="363234" y="167526"/>
                </a:lnTo>
                <a:lnTo>
                  <a:pt x="406420" y="197184"/>
                </a:lnTo>
                <a:lnTo>
                  <a:pt x="449007" y="227693"/>
                </a:lnTo>
                <a:lnTo>
                  <a:pt x="490925" y="259148"/>
                </a:lnTo>
                <a:lnTo>
                  <a:pt x="532103" y="291647"/>
                </a:lnTo>
                <a:lnTo>
                  <a:pt x="572473" y="325283"/>
                </a:lnTo>
                <a:lnTo>
                  <a:pt x="611964" y="360154"/>
                </a:lnTo>
                <a:lnTo>
                  <a:pt x="647214" y="392452"/>
                </a:lnTo>
                <a:lnTo>
                  <a:pt x="684270" y="422588"/>
                </a:lnTo>
                <a:lnTo>
                  <a:pt x="719778" y="454277"/>
                </a:lnTo>
                <a:lnTo>
                  <a:pt x="750385" y="491232"/>
                </a:lnTo>
                <a:lnTo>
                  <a:pt x="787527" y="522941"/>
                </a:lnTo>
                <a:lnTo>
                  <a:pt x="818694" y="559795"/>
                </a:lnTo>
                <a:lnTo>
                  <a:pt x="845651" y="600118"/>
                </a:lnTo>
                <a:lnTo>
                  <a:pt x="870167" y="642235"/>
                </a:lnTo>
                <a:lnTo>
                  <a:pt x="894008" y="684471"/>
                </a:lnTo>
                <a:lnTo>
                  <a:pt x="894057" y="686358"/>
                </a:lnTo>
                <a:lnTo>
                  <a:pt x="896028" y="690168"/>
                </a:lnTo>
                <a:lnTo>
                  <a:pt x="897951" y="692091"/>
                </a:lnTo>
                <a:lnTo>
                  <a:pt x="907662" y="705479"/>
                </a:lnTo>
                <a:lnTo>
                  <a:pt x="946345" y="744936"/>
                </a:lnTo>
                <a:lnTo>
                  <a:pt x="957706" y="755523"/>
                </a:lnTo>
                <a:lnTo>
                  <a:pt x="954578" y="746478"/>
                </a:lnTo>
                <a:lnTo>
                  <a:pt x="950135" y="737842"/>
                </a:lnTo>
                <a:lnTo>
                  <a:pt x="944821" y="729714"/>
                </a:lnTo>
                <a:lnTo>
                  <a:pt x="939081" y="722193"/>
                </a:lnTo>
                <a:lnTo>
                  <a:pt x="951152" y="715878"/>
                </a:lnTo>
                <a:lnTo>
                  <a:pt x="962557" y="735129"/>
                </a:lnTo>
                <a:lnTo>
                  <a:pt x="974834" y="754041"/>
                </a:lnTo>
                <a:lnTo>
                  <a:pt x="988152" y="772270"/>
                </a:lnTo>
                <a:lnTo>
                  <a:pt x="1002683" y="789470"/>
                </a:lnTo>
                <a:lnTo>
                  <a:pt x="995496" y="768782"/>
                </a:lnTo>
                <a:lnTo>
                  <a:pt x="984710" y="748981"/>
                </a:lnTo>
                <a:lnTo>
                  <a:pt x="960418" y="710457"/>
                </a:lnTo>
                <a:lnTo>
                  <a:pt x="946697" y="685696"/>
                </a:lnTo>
                <a:lnTo>
                  <a:pt x="938409" y="673046"/>
                </a:lnTo>
                <a:lnTo>
                  <a:pt x="934873" y="666379"/>
                </a:lnTo>
                <a:lnTo>
                  <a:pt x="932908" y="659042"/>
                </a:lnTo>
                <a:lnTo>
                  <a:pt x="938645" y="662931"/>
                </a:lnTo>
                <a:lnTo>
                  <a:pt x="946115" y="666987"/>
                </a:lnTo>
                <a:lnTo>
                  <a:pt x="954097" y="670349"/>
                </a:lnTo>
                <a:lnTo>
                  <a:pt x="962415" y="673013"/>
                </a:lnTo>
                <a:lnTo>
                  <a:pt x="970893" y="674972"/>
                </a:lnTo>
                <a:lnTo>
                  <a:pt x="994635" y="698425"/>
                </a:lnTo>
                <a:lnTo>
                  <a:pt x="1010099" y="712618"/>
                </a:lnTo>
                <a:lnTo>
                  <a:pt x="1018015" y="720246"/>
                </a:lnTo>
                <a:lnTo>
                  <a:pt x="1013055" y="712214"/>
                </a:lnTo>
                <a:lnTo>
                  <a:pt x="999369" y="686912"/>
                </a:lnTo>
                <a:lnTo>
                  <a:pt x="1010849" y="697092"/>
                </a:lnTo>
                <a:lnTo>
                  <a:pt x="1021953" y="707649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5649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8C151-2520-A025-35A1-917DFEFA7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590863" y="676275"/>
            <a:ext cx="6581775" cy="6143625"/>
            <a:chOff x="2590863" y="676275"/>
            <a:chExt cx="6581775" cy="6143625"/>
          </a:xfrm>
        </p:grpSpPr>
        <p:sp>
          <p:nvSpPr>
            <p:cNvPr id="4" name="object 4"/>
            <p:cNvSpPr/>
            <p:nvPr/>
          </p:nvSpPr>
          <p:spPr>
            <a:xfrm>
              <a:off x="3019425" y="676275"/>
              <a:ext cx="6153150" cy="6143625"/>
            </a:xfrm>
            <a:custGeom>
              <a:avLst/>
              <a:gdLst/>
              <a:ahLst/>
              <a:cxnLst/>
              <a:rect l="l" t="t" r="r" b="b"/>
              <a:pathLst>
                <a:path w="6153150" h="6143625">
                  <a:moveTo>
                    <a:pt x="3076575" y="0"/>
                  </a:moveTo>
                  <a:lnTo>
                    <a:pt x="0" y="3071749"/>
                  </a:lnTo>
                  <a:lnTo>
                    <a:pt x="3076575" y="6143625"/>
                  </a:lnTo>
                  <a:lnTo>
                    <a:pt x="6153150" y="3071749"/>
                  </a:lnTo>
                  <a:lnTo>
                    <a:pt x="3076575" y="0"/>
                  </a:lnTo>
                  <a:close/>
                </a:path>
              </a:pathLst>
            </a:custGeom>
            <a:solidFill>
              <a:srgbClr val="F1C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95626" y="1090676"/>
              <a:ext cx="2686050" cy="2295525"/>
            </a:xfrm>
            <a:custGeom>
              <a:avLst/>
              <a:gdLst/>
              <a:ahLst/>
              <a:cxnLst/>
              <a:rect l="l" t="t" r="r" b="b"/>
              <a:pathLst>
                <a:path w="2686050" h="2295525">
                  <a:moveTo>
                    <a:pt x="2238248" y="0"/>
                  </a:moveTo>
                  <a:lnTo>
                    <a:pt x="447548" y="0"/>
                  </a:lnTo>
                  <a:lnTo>
                    <a:pt x="391413" y="2921"/>
                  </a:lnTo>
                  <a:lnTo>
                    <a:pt x="337312" y="11557"/>
                  </a:lnTo>
                  <a:lnTo>
                    <a:pt x="285750" y="25653"/>
                  </a:lnTo>
                  <a:lnTo>
                    <a:pt x="237109" y="44703"/>
                  </a:lnTo>
                  <a:lnTo>
                    <a:pt x="191769" y="68452"/>
                  </a:lnTo>
                  <a:lnTo>
                    <a:pt x="150241" y="96520"/>
                  </a:lnTo>
                  <a:lnTo>
                    <a:pt x="112903" y="128397"/>
                  </a:lnTo>
                  <a:lnTo>
                    <a:pt x="80137" y="163957"/>
                  </a:lnTo>
                  <a:lnTo>
                    <a:pt x="52324" y="202691"/>
                  </a:lnTo>
                  <a:lnTo>
                    <a:pt x="30099" y="244221"/>
                  </a:lnTo>
                  <a:lnTo>
                    <a:pt x="13588" y="288289"/>
                  </a:lnTo>
                  <a:lnTo>
                    <a:pt x="3429" y="334518"/>
                  </a:lnTo>
                  <a:lnTo>
                    <a:pt x="0" y="382524"/>
                  </a:lnTo>
                  <a:lnTo>
                    <a:pt x="0" y="1912747"/>
                  </a:lnTo>
                  <a:lnTo>
                    <a:pt x="3429" y="1960752"/>
                  </a:lnTo>
                  <a:lnTo>
                    <a:pt x="13588" y="2006981"/>
                  </a:lnTo>
                  <a:lnTo>
                    <a:pt x="30099" y="2051050"/>
                  </a:lnTo>
                  <a:lnTo>
                    <a:pt x="52324" y="2092578"/>
                  </a:lnTo>
                  <a:lnTo>
                    <a:pt x="80137" y="2131314"/>
                  </a:lnTo>
                  <a:lnTo>
                    <a:pt x="112903" y="2166874"/>
                  </a:lnTo>
                  <a:lnTo>
                    <a:pt x="150241" y="2198751"/>
                  </a:lnTo>
                  <a:lnTo>
                    <a:pt x="191769" y="2226818"/>
                  </a:lnTo>
                  <a:lnTo>
                    <a:pt x="237109" y="2250566"/>
                  </a:lnTo>
                  <a:lnTo>
                    <a:pt x="285750" y="2269616"/>
                  </a:lnTo>
                  <a:lnTo>
                    <a:pt x="337312" y="2283587"/>
                  </a:lnTo>
                  <a:lnTo>
                    <a:pt x="391413" y="2292350"/>
                  </a:lnTo>
                  <a:lnTo>
                    <a:pt x="447548" y="2295271"/>
                  </a:lnTo>
                  <a:lnTo>
                    <a:pt x="2238248" y="2295271"/>
                  </a:lnTo>
                  <a:lnTo>
                    <a:pt x="2294382" y="2292350"/>
                  </a:lnTo>
                  <a:lnTo>
                    <a:pt x="2348357" y="2283587"/>
                  </a:lnTo>
                  <a:lnTo>
                    <a:pt x="2399919" y="2269616"/>
                  </a:lnTo>
                  <a:lnTo>
                    <a:pt x="2448687" y="2250566"/>
                  </a:lnTo>
                  <a:lnTo>
                    <a:pt x="2493899" y="2226818"/>
                  </a:lnTo>
                  <a:lnTo>
                    <a:pt x="2535428" y="2198751"/>
                  </a:lnTo>
                  <a:lnTo>
                    <a:pt x="2572893" y="2166874"/>
                  </a:lnTo>
                  <a:lnTo>
                    <a:pt x="2605659" y="2131314"/>
                  </a:lnTo>
                  <a:lnTo>
                    <a:pt x="2633345" y="2092578"/>
                  </a:lnTo>
                  <a:lnTo>
                    <a:pt x="2655697" y="2051050"/>
                  </a:lnTo>
                  <a:lnTo>
                    <a:pt x="2672207" y="2006981"/>
                  </a:lnTo>
                  <a:lnTo>
                    <a:pt x="2682366" y="1960752"/>
                  </a:lnTo>
                  <a:lnTo>
                    <a:pt x="2685796" y="1912747"/>
                  </a:lnTo>
                  <a:lnTo>
                    <a:pt x="2685796" y="382524"/>
                  </a:lnTo>
                  <a:lnTo>
                    <a:pt x="2682366" y="334518"/>
                  </a:lnTo>
                  <a:lnTo>
                    <a:pt x="2672207" y="288289"/>
                  </a:lnTo>
                  <a:lnTo>
                    <a:pt x="2655697" y="244221"/>
                  </a:lnTo>
                  <a:lnTo>
                    <a:pt x="2633345" y="202691"/>
                  </a:lnTo>
                  <a:lnTo>
                    <a:pt x="2605659" y="163957"/>
                  </a:lnTo>
                  <a:lnTo>
                    <a:pt x="2572893" y="128397"/>
                  </a:lnTo>
                  <a:lnTo>
                    <a:pt x="2535428" y="96520"/>
                  </a:lnTo>
                  <a:lnTo>
                    <a:pt x="2493899" y="68452"/>
                  </a:lnTo>
                  <a:lnTo>
                    <a:pt x="2448687" y="44703"/>
                  </a:lnTo>
                  <a:lnTo>
                    <a:pt x="2399919" y="25653"/>
                  </a:lnTo>
                  <a:lnTo>
                    <a:pt x="2348357" y="11557"/>
                  </a:lnTo>
                  <a:lnTo>
                    <a:pt x="2294382" y="2921"/>
                  </a:lnTo>
                  <a:lnTo>
                    <a:pt x="2238248" y="0"/>
                  </a:lnTo>
                  <a:close/>
                </a:path>
              </a:pathLst>
            </a:custGeom>
            <a:solidFill>
              <a:srgbClr val="921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95626" y="1090676"/>
              <a:ext cx="2686050" cy="2295525"/>
            </a:xfrm>
            <a:custGeom>
              <a:avLst/>
              <a:gdLst/>
              <a:ahLst/>
              <a:cxnLst/>
              <a:rect l="l" t="t" r="r" b="b"/>
              <a:pathLst>
                <a:path w="2686050" h="2295525">
                  <a:moveTo>
                    <a:pt x="2238248" y="0"/>
                  </a:moveTo>
                  <a:lnTo>
                    <a:pt x="447548" y="0"/>
                  </a:lnTo>
                  <a:lnTo>
                    <a:pt x="391413" y="2921"/>
                  </a:lnTo>
                  <a:lnTo>
                    <a:pt x="337312" y="11557"/>
                  </a:lnTo>
                  <a:lnTo>
                    <a:pt x="285750" y="25653"/>
                  </a:lnTo>
                  <a:lnTo>
                    <a:pt x="237109" y="44703"/>
                  </a:lnTo>
                  <a:lnTo>
                    <a:pt x="191769" y="68452"/>
                  </a:lnTo>
                  <a:lnTo>
                    <a:pt x="150241" y="96520"/>
                  </a:lnTo>
                  <a:lnTo>
                    <a:pt x="112903" y="128397"/>
                  </a:lnTo>
                  <a:lnTo>
                    <a:pt x="80137" y="163957"/>
                  </a:lnTo>
                  <a:lnTo>
                    <a:pt x="52324" y="202691"/>
                  </a:lnTo>
                  <a:lnTo>
                    <a:pt x="30099" y="244221"/>
                  </a:lnTo>
                  <a:lnTo>
                    <a:pt x="13588" y="288289"/>
                  </a:lnTo>
                  <a:lnTo>
                    <a:pt x="3429" y="334518"/>
                  </a:lnTo>
                  <a:lnTo>
                    <a:pt x="0" y="382524"/>
                  </a:lnTo>
                  <a:lnTo>
                    <a:pt x="0" y="1912747"/>
                  </a:lnTo>
                  <a:lnTo>
                    <a:pt x="3429" y="1960752"/>
                  </a:lnTo>
                  <a:lnTo>
                    <a:pt x="13588" y="2006981"/>
                  </a:lnTo>
                  <a:lnTo>
                    <a:pt x="30099" y="2051050"/>
                  </a:lnTo>
                  <a:lnTo>
                    <a:pt x="52324" y="2092578"/>
                  </a:lnTo>
                  <a:lnTo>
                    <a:pt x="80137" y="2131314"/>
                  </a:lnTo>
                  <a:lnTo>
                    <a:pt x="112903" y="2166874"/>
                  </a:lnTo>
                  <a:lnTo>
                    <a:pt x="150241" y="2198751"/>
                  </a:lnTo>
                  <a:lnTo>
                    <a:pt x="191769" y="2226818"/>
                  </a:lnTo>
                  <a:lnTo>
                    <a:pt x="237109" y="2250566"/>
                  </a:lnTo>
                  <a:lnTo>
                    <a:pt x="285750" y="2269616"/>
                  </a:lnTo>
                  <a:lnTo>
                    <a:pt x="337312" y="2283587"/>
                  </a:lnTo>
                  <a:lnTo>
                    <a:pt x="391413" y="2292350"/>
                  </a:lnTo>
                  <a:lnTo>
                    <a:pt x="447548" y="2295271"/>
                  </a:lnTo>
                  <a:lnTo>
                    <a:pt x="2238248" y="2295271"/>
                  </a:lnTo>
                  <a:lnTo>
                    <a:pt x="2294382" y="2292350"/>
                  </a:lnTo>
                  <a:lnTo>
                    <a:pt x="2348357" y="2283587"/>
                  </a:lnTo>
                  <a:lnTo>
                    <a:pt x="2399919" y="2269616"/>
                  </a:lnTo>
                  <a:lnTo>
                    <a:pt x="2448687" y="2250566"/>
                  </a:lnTo>
                  <a:lnTo>
                    <a:pt x="2493899" y="2226818"/>
                  </a:lnTo>
                  <a:lnTo>
                    <a:pt x="2535428" y="2198751"/>
                  </a:lnTo>
                  <a:lnTo>
                    <a:pt x="2572893" y="2166874"/>
                  </a:lnTo>
                  <a:lnTo>
                    <a:pt x="2605659" y="2131314"/>
                  </a:lnTo>
                  <a:lnTo>
                    <a:pt x="2633345" y="2092578"/>
                  </a:lnTo>
                  <a:lnTo>
                    <a:pt x="2655697" y="2051050"/>
                  </a:lnTo>
                  <a:lnTo>
                    <a:pt x="2672207" y="2006981"/>
                  </a:lnTo>
                  <a:lnTo>
                    <a:pt x="2682366" y="1960752"/>
                  </a:lnTo>
                  <a:lnTo>
                    <a:pt x="2685796" y="1912747"/>
                  </a:lnTo>
                  <a:lnTo>
                    <a:pt x="2685796" y="382524"/>
                  </a:lnTo>
                  <a:lnTo>
                    <a:pt x="2682366" y="334518"/>
                  </a:lnTo>
                  <a:lnTo>
                    <a:pt x="2672207" y="288289"/>
                  </a:lnTo>
                  <a:lnTo>
                    <a:pt x="2655697" y="244221"/>
                  </a:lnTo>
                  <a:lnTo>
                    <a:pt x="2633345" y="202691"/>
                  </a:lnTo>
                  <a:lnTo>
                    <a:pt x="2605659" y="163957"/>
                  </a:lnTo>
                  <a:lnTo>
                    <a:pt x="2572893" y="128397"/>
                  </a:lnTo>
                  <a:lnTo>
                    <a:pt x="2535428" y="96520"/>
                  </a:lnTo>
                  <a:lnTo>
                    <a:pt x="2493899" y="68452"/>
                  </a:lnTo>
                  <a:lnTo>
                    <a:pt x="2448687" y="44703"/>
                  </a:lnTo>
                  <a:lnTo>
                    <a:pt x="2399919" y="25653"/>
                  </a:lnTo>
                  <a:lnTo>
                    <a:pt x="2348357" y="11557"/>
                  </a:lnTo>
                  <a:lnTo>
                    <a:pt x="2294382" y="2921"/>
                  </a:lnTo>
                  <a:lnTo>
                    <a:pt x="2238248" y="0"/>
                  </a:lnTo>
                  <a:close/>
                </a:path>
              </a:pathLst>
            </a:custGeom>
            <a:ln w="9525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590863" y="4057713"/>
            <a:ext cx="2695575" cy="2305050"/>
            <a:chOff x="2590863" y="4057713"/>
            <a:chExt cx="2695575" cy="2305050"/>
          </a:xfrm>
        </p:grpSpPr>
        <p:sp>
          <p:nvSpPr>
            <p:cNvPr id="13" name="object 13"/>
            <p:cNvSpPr/>
            <p:nvPr/>
          </p:nvSpPr>
          <p:spPr>
            <a:xfrm>
              <a:off x="2595626" y="4062476"/>
              <a:ext cx="2686050" cy="2295525"/>
            </a:xfrm>
            <a:custGeom>
              <a:avLst/>
              <a:gdLst/>
              <a:ahLst/>
              <a:cxnLst/>
              <a:rect l="l" t="t" r="r" b="b"/>
              <a:pathLst>
                <a:path w="2686050" h="2295525">
                  <a:moveTo>
                    <a:pt x="2238248" y="0"/>
                  </a:moveTo>
                  <a:lnTo>
                    <a:pt x="447548" y="0"/>
                  </a:lnTo>
                  <a:lnTo>
                    <a:pt x="391413" y="2921"/>
                  </a:lnTo>
                  <a:lnTo>
                    <a:pt x="337312" y="11556"/>
                  </a:lnTo>
                  <a:lnTo>
                    <a:pt x="285750" y="25654"/>
                  </a:lnTo>
                  <a:lnTo>
                    <a:pt x="237109" y="44704"/>
                  </a:lnTo>
                  <a:lnTo>
                    <a:pt x="191769" y="68453"/>
                  </a:lnTo>
                  <a:lnTo>
                    <a:pt x="150241" y="96519"/>
                  </a:lnTo>
                  <a:lnTo>
                    <a:pt x="112903" y="128397"/>
                  </a:lnTo>
                  <a:lnTo>
                    <a:pt x="80137" y="163956"/>
                  </a:lnTo>
                  <a:lnTo>
                    <a:pt x="52324" y="202692"/>
                  </a:lnTo>
                  <a:lnTo>
                    <a:pt x="30099" y="244221"/>
                  </a:lnTo>
                  <a:lnTo>
                    <a:pt x="13588" y="288290"/>
                  </a:lnTo>
                  <a:lnTo>
                    <a:pt x="3429" y="334518"/>
                  </a:lnTo>
                  <a:lnTo>
                    <a:pt x="0" y="382524"/>
                  </a:lnTo>
                  <a:lnTo>
                    <a:pt x="0" y="1912759"/>
                  </a:lnTo>
                  <a:lnTo>
                    <a:pt x="3429" y="1960752"/>
                  </a:lnTo>
                  <a:lnTo>
                    <a:pt x="13588" y="2006968"/>
                  </a:lnTo>
                  <a:lnTo>
                    <a:pt x="30099" y="2051037"/>
                  </a:lnTo>
                  <a:lnTo>
                    <a:pt x="52324" y="2092617"/>
                  </a:lnTo>
                  <a:lnTo>
                    <a:pt x="80137" y="2131339"/>
                  </a:lnTo>
                  <a:lnTo>
                    <a:pt x="112903" y="2166848"/>
                  </a:lnTo>
                  <a:lnTo>
                    <a:pt x="150241" y="2198776"/>
                  </a:lnTo>
                  <a:lnTo>
                    <a:pt x="191769" y="2226792"/>
                  </a:lnTo>
                  <a:lnTo>
                    <a:pt x="237109" y="2250503"/>
                  </a:lnTo>
                  <a:lnTo>
                    <a:pt x="285750" y="2269578"/>
                  </a:lnTo>
                  <a:lnTo>
                    <a:pt x="337312" y="2283650"/>
                  </a:lnTo>
                  <a:lnTo>
                    <a:pt x="391413" y="2292350"/>
                  </a:lnTo>
                  <a:lnTo>
                    <a:pt x="447548" y="2295334"/>
                  </a:lnTo>
                  <a:lnTo>
                    <a:pt x="2238248" y="2295334"/>
                  </a:lnTo>
                  <a:lnTo>
                    <a:pt x="2294382" y="2292350"/>
                  </a:lnTo>
                  <a:lnTo>
                    <a:pt x="2348357" y="2283650"/>
                  </a:lnTo>
                  <a:lnTo>
                    <a:pt x="2399919" y="2269578"/>
                  </a:lnTo>
                  <a:lnTo>
                    <a:pt x="2448687" y="2250503"/>
                  </a:lnTo>
                  <a:lnTo>
                    <a:pt x="2493899" y="2226792"/>
                  </a:lnTo>
                  <a:lnTo>
                    <a:pt x="2535428" y="2198776"/>
                  </a:lnTo>
                  <a:lnTo>
                    <a:pt x="2572893" y="2166848"/>
                  </a:lnTo>
                  <a:lnTo>
                    <a:pt x="2605659" y="2131339"/>
                  </a:lnTo>
                  <a:lnTo>
                    <a:pt x="2633345" y="2092617"/>
                  </a:lnTo>
                  <a:lnTo>
                    <a:pt x="2655697" y="2051037"/>
                  </a:lnTo>
                  <a:lnTo>
                    <a:pt x="2672207" y="2006968"/>
                  </a:lnTo>
                  <a:lnTo>
                    <a:pt x="2682366" y="1960752"/>
                  </a:lnTo>
                  <a:lnTo>
                    <a:pt x="2685796" y="1912759"/>
                  </a:lnTo>
                  <a:lnTo>
                    <a:pt x="2685796" y="382524"/>
                  </a:lnTo>
                  <a:lnTo>
                    <a:pt x="2682366" y="334518"/>
                  </a:lnTo>
                  <a:lnTo>
                    <a:pt x="2672207" y="288290"/>
                  </a:lnTo>
                  <a:lnTo>
                    <a:pt x="2655697" y="244221"/>
                  </a:lnTo>
                  <a:lnTo>
                    <a:pt x="2633345" y="202692"/>
                  </a:lnTo>
                  <a:lnTo>
                    <a:pt x="2605659" y="163956"/>
                  </a:lnTo>
                  <a:lnTo>
                    <a:pt x="2572893" y="128397"/>
                  </a:lnTo>
                  <a:lnTo>
                    <a:pt x="2535428" y="96519"/>
                  </a:lnTo>
                  <a:lnTo>
                    <a:pt x="2493899" y="68453"/>
                  </a:lnTo>
                  <a:lnTo>
                    <a:pt x="2448687" y="44704"/>
                  </a:lnTo>
                  <a:lnTo>
                    <a:pt x="2399919" y="25654"/>
                  </a:lnTo>
                  <a:lnTo>
                    <a:pt x="2348357" y="11556"/>
                  </a:lnTo>
                  <a:lnTo>
                    <a:pt x="2294382" y="2921"/>
                  </a:lnTo>
                  <a:lnTo>
                    <a:pt x="2238248" y="0"/>
                  </a:lnTo>
                  <a:close/>
                </a:path>
              </a:pathLst>
            </a:custGeom>
            <a:solidFill>
              <a:srgbClr val="921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95626" y="4062476"/>
              <a:ext cx="2686050" cy="2295525"/>
            </a:xfrm>
            <a:custGeom>
              <a:avLst/>
              <a:gdLst/>
              <a:ahLst/>
              <a:cxnLst/>
              <a:rect l="l" t="t" r="r" b="b"/>
              <a:pathLst>
                <a:path w="2686050" h="2295525">
                  <a:moveTo>
                    <a:pt x="2238248" y="0"/>
                  </a:moveTo>
                  <a:lnTo>
                    <a:pt x="447548" y="0"/>
                  </a:lnTo>
                  <a:lnTo>
                    <a:pt x="391413" y="2921"/>
                  </a:lnTo>
                  <a:lnTo>
                    <a:pt x="337312" y="11556"/>
                  </a:lnTo>
                  <a:lnTo>
                    <a:pt x="285750" y="25654"/>
                  </a:lnTo>
                  <a:lnTo>
                    <a:pt x="237109" y="44704"/>
                  </a:lnTo>
                  <a:lnTo>
                    <a:pt x="191769" y="68453"/>
                  </a:lnTo>
                  <a:lnTo>
                    <a:pt x="150241" y="96519"/>
                  </a:lnTo>
                  <a:lnTo>
                    <a:pt x="112903" y="128397"/>
                  </a:lnTo>
                  <a:lnTo>
                    <a:pt x="80137" y="163956"/>
                  </a:lnTo>
                  <a:lnTo>
                    <a:pt x="52324" y="202692"/>
                  </a:lnTo>
                  <a:lnTo>
                    <a:pt x="30099" y="244221"/>
                  </a:lnTo>
                  <a:lnTo>
                    <a:pt x="13588" y="288290"/>
                  </a:lnTo>
                  <a:lnTo>
                    <a:pt x="3429" y="334518"/>
                  </a:lnTo>
                  <a:lnTo>
                    <a:pt x="0" y="382524"/>
                  </a:lnTo>
                  <a:lnTo>
                    <a:pt x="0" y="1912759"/>
                  </a:lnTo>
                  <a:lnTo>
                    <a:pt x="3429" y="1960752"/>
                  </a:lnTo>
                  <a:lnTo>
                    <a:pt x="13588" y="2006968"/>
                  </a:lnTo>
                  <a:lnTo>
                    <a:pt x="30099" y="2051037"/>
                  </a:lnTo>
                  <a:lnTo>
                    <a:pt x="52324" y="2092617"/>
                  </a:lnTo>
                  <a:lnTo>
                    <a:pt x="80137" y="2131339"/>
                  </a:lnTo>
                  <a:lnTo>
                    <a:pt x="112903" y="2166848"/>
                  </a:lnTo>
                  <a:lnTo>
                    <a:pt x="150241" y="2198776"/>
                  </a:lnTo>
                  <a:lnTo>
                    <a:pt x="191769" y="2226792"/>
                  </a:lnTo>
                  <a:lnTo>
                    <a:pt x="237109" y="2250503"/>
                  </a:lnTo>
                  <a:lnTo>
                    <a:pt x="285750" y="2269578"/>
                  </a:lnTo>
                  <a:lnTo>
                    <a:pt x="337312" y="2283650"/>
                  </a:lnTo>
                  <a:lnTo>
                    <a:pt x="391413" y="2292350"/>
                  </a:lnTo>
                  <a:lnTo>
                    <a:pt x="447548" y="2295334"/>
                  </a:lnTo>
                  <a:lnTo>
                    <a:pt x="2238248" y="2295334"/>
                  </a:lnTo>
                  <a:lnTo>
                    <a:pt x="2294382" y="2292350"/>
                  </a:lnTo>
                  <a:lnTo>
                    <a:pt x="2348357" y="2283650"/>
                  </a:lnTo>
                  <a:lnTo>
                    <a:pt x="2399919" y="2269578"/>
                  </a:lnTo>
                  <a:lnTo>
                    <a:pt x="2448687" y="2250503"/>
                  </a:lnTo>
                  <a:lnTo>
                    <a:pt x="2493899" y="2226792"/>
                  </a:lnTo>
                  <a:lnTo>
                    <a:pt x="2535428" y="2198776"/>
                  </a:lnTo>
                  <a:lnTo>
                    <a:pt x="2572893" y="2166848"/>
                  </a:lnTo>
                  <a:lnTo>
                    <a:pt x="2605659" y="2131339"/>
                  </a:lnTo>
                  <a:lnTo>
                    <a:pt x="2633345" y="2092617"/>
                  </a:lnTo>
                  <a:lnTo>
                    <a:pt x="2655697" y="2051037"/>
                  </a:lnTo>
                  <a:lnTo>
                    <a:pt x="2672207" y="2006968"/>
                  </a:lnTo>
                  <a:lnTo>
                    <a:pt x="2682366" y="1960752"/>
                  </a:lnTo>
                  <a:lnTo>
                    <a:pt x="2685796" y="1912759"/>
                  </a:lnTo>
                  <a:lnTo>
                    <a:pt x="2685796" y="382524"/>
                  </a:lnTo>
                  <a:lnTo>
                    <a:pt x="2682366" y="334518"/>
                  </a:lnTo>
                  <a:lnTo>
                    <a:pt x="2672207" y="288290"/>
                  </a:lnTo>
                  <a:lnTo>
                    <a:pt x="2655697" y="244221"/>
                  </a:lnTo>
                  <a:lnTo>
                    <a:pt x="2633345" y="202692"/>
                  </a:lnTo>
                  <a:lnTo>
                    <a:pt x="2605659" y="163956"/>
                  </a:lnTo>
                  <a:lnTo>
                    <a:pt x="2572893" y="128397"/>
                  </a:lnTo>
                  <a:lnTo>
                    <a:pt x="2535428" y="96519"/>
                  </a:lnTo>
                  <a:lnTo>
                    <a:pt x="2493899" y="68453"/>
                  </a:lnTo>
                  <a:lnTo>
                    <a:pt x="2448687" y="44704"/>
                  </a:lnTo>
                  <a:lnTo>
                    <a:pt x="2399919" y="25654"/>
                  </a:lnTo>
                  <a:lnTo>
                    <a:pt x="2348357" y="11556"/>
                  </a:lnTo>
                  <a:lnTo>
                    <a:pt x="2294382" y="2921"/>
                  </a:lnTo>
                  <a:lnTo>
                    <a:pt x="2238248" y="0"/>
                  </a:lnTo>
                  <a:close/>
                </a:path>
              </a:pathLst>
            </a:custGeom>
            <a:ln w="9525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7"/>
          <p:cNvSpPr txBox="1"/>
          <p:nvPr/>
        </p:nvSpPr>
        <p:spPr>
          <a:xfrm>
            <a:off x="2713735" y="1272222"/>
            <a:ext cx="2561590" cy="15443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8285">
              <a:lnSpc>
                <a:spcPct val="100000"/>
              </a:lnSpc>
              <a:spcBef>
                <a:spcPts val="125"/>
              </a:spcBef>
            </a:pPr>
            <a:r>
              <a:rPr sz="1550" b="1" dirty="0">
                <a:solidFill>
                  <a:srgbClr val="F7F7F7"/>
                </a:solidFill>
                <a:latin typeface="Calibri"/>
                <a:cs typeface="Calibri"/>
              </a:rPr>
              <a:t>Уточняющие</a:t>
            </a:r>
            <a:r>
              <a:rPr sz="1550" b="1" spc="175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F7F7F7"/>
                </a:solidFill>
                <a:latin typeface="Calibri"/>
                <a:cs typeface="Calibri"/>
              </a:rPr>
              <a:t>вопросы</a:t>
            </a:r>
            <a:endParaRPr sz="15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z="15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50" u="sng" dirty="0">
                <a:solidFill>
                  <a:srgbClr val="F7F7F7"/>
                </a:solidFill>
                <a:uFill>
                  <a:solidFill>
                    <a:srgbClr val="F7F7F7"/>
                  </a:solidFill>
                </a:uFill>
                <a:latin typeface="Calibri"/>
                <a:cs typeface="Calibri"/>
              </a:rPr>
              <a:t>Начинаются</a:t>
            </a:r>
            <a:r>
              <a:rPr sz="1550" u="sng" spc="125" dirty="0">
                <a:solidFill>
                  <a:srgbClr val="F7F7F7"/>
                </a:solidFill>
                <a:uFill>
                  <a:solidFill>
                    <a:srgbClr val="F7F7F7"/>
                  </a:solidFill>
                </a:uFill>
                <a:latin typeface="Calibri"/>
                <a:cs typeface="Calibri"/>
              </a:rPr>
              <a:t> </a:t>
            </a:r>
            <a:r>
              <a:rPr sz="1550" u="sng" dirty="0">
                <a:solidFill>
                  <a:srgbClr val="F7F7F7"/>
                </a:solidFill>
                <a:uFill>
                  <a:solidFill>
                    <a:srgbClr val="F7F7F7"/>
                  </a:solidFill>
                </a:uFill>
                <a:latin typeface="Calibri"/>
                <a:cs typeface="Calibri"/>
              </a:rPr>
              <a:t>со</a:t>
            </a:r>
            <a:r>
              <a:rPr sz="1550" u="sng" spc="120" dirty="0">
                <a:solidFill>
                  <a:srgbClr val="F7F7F7"/>
                </a:solidFill>
                <a:uFill>
                  <a:solidFill>
                    <a:srgbClr val="F7F7F7"/>
                  </a:solidFill>
                </a:uFill>
                <a:latin typeface="Calibri"/>
                <a:cs typeface="Calibri"/>
              </a:rPr>
              <a:t> </a:t>
            </a:r>
            <a:r>
              <a:rPr sz="1550" u="sng" spc="-20" dirty="0">
                <a:solidFill>
                  <a:srgbClr val="F7F7F7"/>
                </a:solidFill>
                <a:uFill>
                  <a:solidFill>
                    <a:srgbClr val="F7F7F7"/>
                  </a:solidFill>
                </a:uFill>
                <a:latin typeface="Calibri"/>
                <a:cs typeface="Calibri"/>
              </a:rPr>
              <a:t>слов:</a:t>
            </a:r>
            <a:endParaRPr sz="15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550" spc="-35" dirty="0">
                <a:solidFill>
                  <a:srgbClr val="F7F7F7"/>
                </a:solidFill>
                <a:latin typeface="Calibri"/>
                <a:cs typeface="Calibri"/>
              </a:rPr>
              <a:t>«То</a:t>
            </a:r>
            <a:r>
              <a:rPr sz="1550" spc="30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7F7F7"/>
                </a:solidFill>
                <a:latin typeface="Calibri"/>
                <a:cs typeface="Calibri"/>
              </a:rPr>
              <a:t>есть</a:t>
            </a:r>
            <a:r>
              <a:rPr sz="1550" spc="55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7F7F7"/>
                </a:solidFill>
                <a:latin typeface="Calibri"/>
                <a:cs typeface="Calibri"/>
              </a:rPr>
              <a:t>ты</a:t>
            </a:r>
            <a:r>
              <a:rPr sz="1550" spc="90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7F7F7"/>
                </a:solidFill>
                <a:latin typeface="Calibri"/>
                <a:cs typeface="Calibri"/>
              </a:rPr>
              <a:t>говоришь,</a:t>
            </a:r>
            <a:r>
              <a:rPr sz="1550" spc="75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550" spc="-10" dirty="0">
                <a:solidFill>
                  <a:srgbClr val="F7F7F7"/>
                </a:solidFill>
                <a:latin typeface="Calibri"/>
                <a:cs typeface="Calibri"/>
              </a:rPr>
              <a:t>что…?»</a:t>
            </a:r>
            <a:endParaRPr sz="15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550" dirty="0">
                <a:solidFill>
                  <a:srgbClr val="F7F7F7"/>
                </a:solidFill>
                <a:latin typeface="Calibri"/>
                <a:cs typeface="Calibri"/>
              </a:rPr>
              <a:t>«Если</a:t>
            </a:r>
            <a:r>
              <a:rPr sz="1550" spc="210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7F7F7"/>
                </a:solidFill>
                <a:latin typeface="Calibri"/>
                <a:cs typeface="Calibri"/>
              </a:rPr>
              <a:t>я</a:t>
            </a:r>
            <a:r>
              <a:rPr sz="1550" spc="220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7F7F7"/>
                </a:solidFill>
                <a:latin typeface="Calibri"/>
                <a:cs typeface="Calibri"/>
              </a:rPr>
              <a:t>правильно</a:t>
            </a:r>
            <a:r>
              <a:rPr sz="1550" spc="245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7F7F7"/>
                </a:solidFill>
                <a:latin typeface="Calibri"/>
                <a:cs typeface="Calibri"/>
              </a:rPr>
              <a:t>понял,</a:t>
            </a:r>
            <a:r>
              <a:rPr sz="1550" spc="229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550" spc="-25" dirty="0">
                <a:solidFill>
                  <a:srgbClr val="F7F7F7"/>
                </a:solidFill>
                <a:latin typeface="Calibri"/>
                <a:cs typeface="Calibri"/>
              </a:rPr>
              <a:t>то</a:t>
            </a:r>
            <a:endParaRPr sz="1550" dirty="0">
              <a:latin typeface="Calibri"/>
              <a:cs typeface="Calibri"/>
            </a:endParaRPr>
          </a:p>
          <a:p>
            <a:pPr marL="62230">
              <a:lnSpc>
                <a:spcPct val="100000"/>
              </a:lnSpc>
              <a:spcBef>
                <a:spcPts val="95"/>
              </a:spcBef>
            </a:pPr>
            <a:r>
              <a:rPr sz="1550" spc="-25" dirty="0">
                <a:solidFill>
                  <a:srgbClr val="F7F7F7"/>
                </a:solidFill>
                <a:latin typeface="Calibri"/>
                <a:cs typeface="Calibri"/>
              </a:rPr>
              <a:t>…?»</a:t>
            </a:r>
            <a:endParaRPr sz="155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14370" y="4500562"/>
            <a:ext cx="2296160" cy="12388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77825">
              <a:lnSpc>
                <a:spcPct val="100000"/>
              </a:lnSpc>
              <a:spcBef>
                <a:spcPts val="125"/>
              </a:spcBef>
            </a:pPr>
            <a:r>
              <a:rPr sz="1550" b="1" dirty="0">
                <a:solidFill>
                  <a:srgbClr val="F7F7F7"/>
                </a:solidFill>
                <a:latin typeface="Calibri"/>
                <a:cs typeface="Calibri"/>
              </a:rPr>
              <a:t>Творческие</a:t>
            </a:r>
            <a:r>
              <a:rPr sz="1550" b="1" spc="160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F7F7F7"/>
                </a:solidFill>
                <a:latin typeface="Calibri"/>
                <a:cs typeface="Calibri"/>
              </a:rPr>
              <a:t>вопросы</a:t>
            </a:r>
            <a:endParaRPr sz="15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5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5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Вопросы</a:t>
            </a:r>
            <a:r>
              <a:rPr sz="1550" u="sng" spc="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55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с</a:t>
            </a:r>
            <a:r>
              <a:rPr sz="1550" u="sng" spc="1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55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частицей</a:t>
            </a:r>
            <a:r>
              <a:rPr sz="1550" u="sng" spc="1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550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«бы»:</a:t>
            </a:r>
            <a:endParaRPr sz="15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550" dirty="0">
                <a:solidFill>
                  <a:srgbClr val="F7F7F7"/>
                </a:solidFill>
                <a:latin typeface="Calibri"/>
                <a:cs typeface="Calibri"/>
              </a:rPr>
              <a:t>«Что</a:t>
            </a:r>
            <a:r>
              <a:rPr sz="1550" spc="45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7F7F7"/>
                </a:solidFill>
                <a:latin typeface="Calibri"/>
                <a:cs typeface="Calibri"/>
              </a:rPr>
              <a:t>было</a:t>
            </a:r>
            <a:r>
              <a:rPr sz="1550" spc="135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7F7F7"/>
                </a:solidFill>
                <a:latin typeface="Calibri"/>
                <a:cs typeface="Calibri"/>
              </a:rPr>
              <a:t>бы</a:t>
            </a:r>
            <a:r>
              <a:rPr sz="1550" spc="55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550" spc="-10" dirty="0">
                <a:solidFill>
                  <a:srgbClr val="F7F7F7"/>
                </a:solidFill>
                <a:latin typeface="Calibri"/>
                <a:cs typeface="Calibri"/>
              </a:rPr>
              <a:t>если….»</a:t>
            </a:r>
            <a:endParaRPr sz="1550" dirty="0">
              <a:latin typeface="Calibri"/>
              <a:cs typeface="Calibri"/>
            </a:endParaRPr>
          </a:p>
        </p:txBody>
      </p:sp>
      <p:grpSp>
        <p:nvGrpSpPr>
          <p:cNvPr id="9" name="object 8"/>
          <p:cNvGrpSpPr/>
          <p:nvPr/>
        </p:nvGrpSpPr>
        <p:grpSpPr>
          <a:xfrm>
            <a:off x="6915213" y="1028763"/>
            <a:ext cx="2695575" cy="2362200"/>
            <a:chOff x="6915213" y="1028763"/>
            <a:chExt cx="2695575" cy="2362200"/>
          </a:xfrm>
        </p:grpSpPr>
        <p:sp>
          <p:nvSpPr>
            <p:cNvPr id="10" name="object 9"/>
            <p:cNvSpPr/>
            <p:nvPr/>
          </p:nvSpPr>
          <p:spPr>
            <a:xfrm>
              <a:off x="6919976" y="1033525"/>
              <a:ext cx="2686050" cy="2352675"/>
            </a:xfrm>
            <a:custGeom>
              <a:avLst/>
              <a:gdLst/>
              <a:ahLst/>
              <a:cxnLst/>
              <a:rect l="l" t="t" r="r" b="b"/>
              <a:pathLst>
                <a:path w="2686050" h="2352675">
                  <a:moveTo>
                    <a:pt x="2238121" y="0"/>
                  </a:moveTo>
                  <a:lnTo>
                    <a:pt x="447548" y="0"/>
                  </a:lnTo>
                  <a:lnTo>
                    <a:pt x="391414" y="3048"/>
                  </a:lnTo>
                  <a:lnTo>
                    <a:pt x="337312" y="11937"/>
                  </a:lnTo>
                  <a:lnTo>
                    <a:pt x="285750" y="26288"/>
                  </a:lnTo>
                  <a:lnTo>
                    <a:pt x="237108" y="45847"/>
                  </a:lnTo>
                  <a:lnTo>
                    <a:pt x="191770" y="70231"/>
                  </a:lnTo>
                  <a:lnTo>
                    <a:pt x="150241" y="98933"/>
                  </a:lnTo>
                  <a:lnTo>
                    <a:pt x="112902" y="131572"/>
                  </a:lnTo>
                  <a:lnTo>
                    <a:pt x="80137" y="168021"/>
                  </a:lnTo>
                  <a:lnTo>
                    <a:pt x="52324" y="207645"/>
                  </a:lnTo>
                  <a:lnTo>
                    <a:pt x="30099" y="250316"/>
                  </a:lnTo>
                  <a:lnTo>
                    <a:pt x="13589" y="295528"/>
                  </a:lnTo>
                  <a:lnTo>
                    <a:pt x="3428" y="342900"/>
                  </a:lnTo>
                  <a:lnTo>
                    <a:pt x="0" y="392049"/>
                  </a:lnTo>
                  <a:lnTo>
                    <a:pt x="0" y="1960372"/>
                  </a:lnTo>
                  <a:lnTo>
                    <a:pt x="3428" y="2009521"/>
                  </a:lnTo>
                  <a:lnTo>
                    <a:pt x="13589" y="2056891"/>
                  </a:lnTo>
                  <a:lnTo>
                    <a:pt x="30099" y="2102104"/>
                  </a:lnTo>
                  <a:lnTo>
                    <a:pt x="52324" y="2144776"/>
                  </a:lnTo>
                  <a:lnTo>
                    <a:pt x="80137" y="2184400"/>
                  </a:lnTo>
                  <a:lnTo>
                    <a:pt x="112902" y="2220849"/>
                  </a:lnTo>
                  <a:lnTo>
                    <a:pt x="150241" y="2253488"/>
                  </a:lnTo>
                  <a:lnTo>
                    <a:pt x="191770" y="2282190"/>
                  </a:lnTo>
                  <a:lnTo>
                    <a:pt x="237108" y="2306574"/>
                  </a:lnTo>
                  <a:lnTo>
                    <a:pt x="285750" y="2326132"/>
                  </a:lnTo>
                  <a:lnTo>
                    <a:pt x="337312" y="2340483"/>
                  </a:lnTo>
                  <a:lnTo>
                    <a:pt x="391414" y="2349373"/>
                  </a:lnTo>
                  <a:lnTo>
                    <a:pt x="447548" y="2352421"/>
                  </a:lnTo>
                  <a:lnTo>
                    <a:pt x="2238121" y="2352421"/>
                  </a:lnTo>
                  <a:lnTo>
                    <a:pt x="2294381" y="2349373"/>
                  </a:lnTo>
                  <a:lnTo>
                    <a:pt x="2348356" y="2340483"/>
                  </a:lnTo>
                  <a:lnTo>
                    <a:pt x="2399919" y="2326132"/>
                  </a:lnTo>
                  <a:lnTo>
                    <a:pt x="2448687" y="2306574"/>
                  </a:lnTo>
                  <a:lnTo>
                    <a:pt x="2493899" y="2282190"/>
                  </a:lnTo>
                  <a:lnTo>
                    <a:pt x="2535428" y="2253488"/>
                  </a:lnTo>
                  <a:lnTo>
                    <a:pt x="2572893" y="2220849"/>
                  </a:lnTo>
                  <a:lnTo>
                    <a:pt x="2605658" y="2184400"/>
                  </a:lnTo>
                  <a:lnTo>
                    <a:pt x="2633345" y="2144776"/>
                  </a:lnTo>
                  <a:lnTo>
                    <a:pt x="2655697" y="2102104"/>
                  </a:lnTo>
                  <a:lnTo>
                    <a:pt x="2672206" y="2056891"/>
                  </a:lnTo>
                  <a:lnTo>
                    <a:pt x="2682367" y="2009521"/>
                  </a:lnTo>
                  <a:lnTo>
                    <a:pt x="2685796" y="1960372"/>
                  </a:lnTo>
                  <a:lnTo>
                    <a:pt x="2685796" y="392049"/>
                  </a:lnTo>
                  <a:lnTo>
                    <a:pt x="2682367" y="342900"/>
                  </a:lnTo>
                  <a:lnTo>
                    <a:pt x="2672206" y="295528"/>
                  </a:lnTo>
                  <a:lnTo>
                    <a:pt x="2655697" y="250316"/>
                  </a:lnTo>
                  <a:lnTo>
                    <a:pt x="2633345" y="207645"/>
                  </a:lnTo>
                  <a:lnTo>
                    <a:pt x="2605658" y="168021"/>
                  </a:lnTo>
                  <a:lnTo>
                    <a:pt x="2572893" y="131572"/>
                  </a:lnTo>
                  <a:lnTo>
                    <a:pt x="2535428" y="98933"/>
                  </a:lnTo>
                  <a:lnTo>
                    <a:pt x="2493899" y="70231"/>
                  </a:lnTo>
                  <a:lnTo>
                    <a:pt x="2448687" y="45847"/>
                  </a:lnTo>
                  <a:lnTo>
                    <a:pt x="2399919" y="26288"/>
                  </a:lnTo>
                  <a:lnTo>
                    <a:pt x="2348356" y="11937"/>
                  </a:lnTo>
                  <a:lnTo>
                    <a:pt x="2294381" y="3048"/>
                  </a:lnTo>
                  <a:lnTo>
                    <a:pt x="2238121" y="0"/>
                  </a:lnTo>
                  <a:close/>
                </a:path>
              </a:pathLst>
            </a:custGeom>
            <a:solidFill>
              <a:srgbClr val="921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0"/>
            <p:cNvSpPr/>
            <p:nvPr/>
          </p:nvSpPr>
          <p:spPr>
            <a:xfrm>
              <a:off x="6919976" y="1033525"/>
              <a:ext cx="2686050" cy="2352675"/>
            </a:xfrm>
            <a:custGeom>
              <a:avLst/>
              <a:gdLst/>
              <a:ahLst/>
              <a:cxnLst/>
              <a:rect l="l" t="t" r="r" b="b"/>
              <a:pathLst>
                <a:path w="2686050" h="2352675">
                  <a:moveTo>
                    <a:pt x="2238121" y="0"/>
                  </a:moveTo>
                  <a:lnTo>
                    <a:pt x="447548" y="0"/>
                  </a:lnTo>
                  <a:lnTo>
                    <a:pt x="391414" y="3048"/>
                  </a:lnTo>
                  <a:lnTo>
                    <a:pt x="337312" y="11937"/>
                  </a:lnTo>
                  <a:lnTo>
                    <a:pt x="285750" y="26288"/>
                  </a:lnTo>
                  <a:lnTo>
                    <a:pt x="237108" y="45847"/>
                  </a:lnTo>
                  <a:lnTo>
                    <a:pt x="191770" y="70231"/>
                  </a:lnTo>
                  <a:lnTo>
                    <a:pt x="150241" y="98933"/>
                  </a:lnTo>
                  <a:lnTo>
                    <a:pt x="112902" y="131572"/>
                  </a:lnTo>
                  <a:lnTo>
                    <a:pt x="80137" y="168021"/>
                  </a:lnTo>
                  <a:lnTo>
                    <a:pt x="52324" y="207645"/>
                  </a:lnTo>
                  <a:lnTo>
                    <a:pt x="30099" y="250316"/>
                  </a:lnTo>
                  <a:lnTo>
                    <a:pt x="13589" y="295528"/>
                  </a:lnTo>
                  <a:lnTo>
                    <a:pt x="3428" y="342900"/>
                  </a:lnTo>
                  <a:lnTo>
                    <a:pt x="0" y="392049"/>
                  </a:lnTo>
                  <a:lnTo>
                    <a:pt x="0" y="1960372"/>
                  </a:lnTo>
                  <a:lnTo>
                    <a:pt x="3428" y="2009521"/>
                  </a:lnTo>
                  <a:lnTo>
                    <a:pt x="13589" y="2056891"/>
                  </a:lnTo>
                  <a:lnTo>
                    <a:pt x="30099" y="2102104"/>
                  </a:lnTo>
                  <a:lnTo>
                    <a:pt x="52324" y="2144776"/>
                  </a:lnTo>
                  <a:lnTo>
                    <a:pt x="80137" y="2184400"/>
                  </a:lnTo>
                  <a:lnTo>
                    <a:pt x="112902" y="2220849"/>
                  </a:lnTo>
                  <a:lnTo>
                    <a:pt x="150241" y="2253488"/>
                  </a:lnTo>
                  <a:lnTo>
                    <a:pt x="191770" y="2282190"/>
                  </a:lnTo>
                  <a:lnTo>
                    <a:pt x="237108" y="2306574"/>
                  </a:lnTo>
                  <a:lnTo>
                    <a:pt x="285750" y="2326132"/>
                  </a:lnTo>
                  <a:lnTo>
                    <a:pt x="337312" y="2340483"/>
                  </a:lnTo>
                  <a:lnTo>
                    <a:pt x="391414" y="2349373"/>
                  </a:lnTo>
                  <a:lnTo>
                    <a:pt x="447548" y="2352421"/>
                  </a:lnTo>
                  <a:lnTo>
                    <a:pt x="2238121" y="2352421"/>
                  </a:lnTo>
                  <a:lnTo>
                    <a:pt x="2294381" y="2349373"/>
                  </a:lnTo>
                  <a:lnTo>
                    <a:pt x="2348356" y="2340483"/>
                  </a:lnTo>
                  <a:lnTo>
                    <a:pt x="2399919" y="2326132"/>
                  </a:lnTo>
                  <a:lnTo>
                    <a:pt x="2448687" y="2306574"/>
                  </a:lnTo>
                  <a:lnTo>
                    <a:pt x="2493899" y="2282190"/>
                  </a:lnTo>
                  <a:lnTo>
                    <a:pt x="2535428" y="2253488"/>
                  </a:lnTo>
                  <a:lnTo>
                    <a:pt x="2572893" y="2220849"/>
                  </a:lnTo>
                  <a:lnTo>
                    <a:pt x="2605658" y="2184400"/>
                  </a:lnTo>
                  <a:lnTo>
                    <a:pt x="2633345" y="2144776"/>
                  </a:lnTo>
                  <a:lnTo>
                    <a:pt x="2655697" y="2102104"/>
                  </a:lnTo>
                  <a:lnTo>
                    <a:pt x="2672206" y="2056891"/>
                  </a:lnTo>
                  <a:lnTo>
                    <a:pt x="2682367" y="2009521"/>
                  </a:lnTo>
                  <a:lnTo>
                    <a:pt x="2685796" y="1960372"/>
                  </a:lnTo>
                  <a:lnTo>
                    <a:pt x="2685796" y="392049"/>
                  </a:lnTo>
                  <a:lnTo>
                    <a:pt x="2682367" y="342900"/>
                  </a:lnTo>
                  <a:lnTo>
                    <a:pt x="2672206" y="295528"/>
                  </a:lnTo>
                  <a:lnTo>
                    <a:pt x="2655697" y="250316"/>
                  </a:lnTo>
                  <a:lnTo>
                    <a:pt x="2633345" y="207645"/>
                  </a:lnTo>
                  <a:lnTo>
                    <a:pt x="2605658" y="168021"/>
                  </a:lnTo>
                  <a:lnTo>
                    <a:pt x="2572893" y="131572"/>
                  </a:lnTo>
                  <a:lnTo>
                    <a:pt x="2535428" y="98933"/>
                  </a:lnTo>
                  <a:lnTo>
                    <a:pt x="2493899" y="70231"/>
                  </a:lnTo>
                  <a:lnTo>
                    <a:pt x="2448687" y="45847"/>
                  </a:lnTo>
                  <a:lnTo>
                    <a:pt x="2399919" y="26288"/>
                  </a:lnTo>
                  <a:lnTo>
                    <a:pt x="2348356" y="11937"/>
                  </a:lnTo>
                  <a:lnTo>
                    <a:pt x="2294381" y="3048"/>
                  </a:lnTo>
                  <a:lnTo>
                    <a:pt x="2238121" y="0"/>
                  </a:lnTo>
                  <a:close/>
                </a:path>
              </a:pathLst>
            </a:custGeom>
            <a:ln w="9525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1"/>
          <p:cNvSpPr txBox="1"/>
          <p:nvPr/>
        </p:nvSpPr>
        <p:spPr>
          <a:xfrm>
            <a:off x="7040626" y="1217929"/>
            <a:ext cx="2425700" cy="207772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87045" marR="325120" algn="ctr">
              <a:lnSpc>
                <a:spcPct val="100099"/>
              </a:lnSpc>
              <a:spcBef>
                <a:spcPts val="120"/>
              </a:spcBef>
            </a:pPr>
            <a:r>
              <a:rPr sz="1400" b="1" spc="-10" dirty="0">
                <a:solidFill>
                  <a:srgbClr val="F7F7F7"/>
                </a:solidFill>
                <a:latin typeface="Calibri"/>
                <a:cs typeface="Calibri"/>
              </a:rPr>
              <a:t>Интерпретационные </a:t>
            </a:r>
            <a:r>
              <a:rPr sz="1200" b="1" spc="-10" dirty="0">
                <a:solidFill>
                  <a:srgbClr val="F7F7F7"/>
                </a:solidFill>
                <a:latin typeface="Calibri"/>
                <a:cs typeface="Calibri"/>
              </a:rPr>
              <a:t>(объясняющие)</a:t>
            </a:r>
            <a:r>
              <a:rPr sz="1200" b="1" spc="500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7F7F7"/>
                </a:solidFill>
                <a:latin typeface="Calibri"/>
                <a:cs typeface="Calibri"/>
              </a:rPr>
              <a:t>вопросы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ts val="1420"/>
              </a:lnSpc>
            </a:pPr>
            <a:r>
              <a:rPr sz="1200" u="sng" dirty="0">
                <a:solidFill>
                  <a:srgbClr val="F7F7F7"/>
                </a:solidFill>
                <a:uFill>
                  <a:solidFill>
                    <a:srgbClr val="F7F7F7"/>
                  </a:solidFill>
                </a:uFill>
                <a:latin typeface="Calibri"/>
                <a:cs typeface="Calibri"/>
              </a:rPr>
              <a:t>Начинаются</a:t>
            </a:r>
            <a:r>
              <a:rPr sz="1200" u="sng" spc="-25" dirty="0">
                <a:solidFill>
                  <a:srgbClr val="F7F7F7"/>
                </a:solidFill>
                <a:uFill>
                  <a:solidFill>
                    <a:srgbClr val="F7F7F7"/>
                  </a:solidFill>
                </a:uFill>
                <a:latin typeface="Calibri"/>
                <a:cs typeface="Calibri"/>
              </a:rPr>
              <a:t> со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ts val="1435"/>
              </a:lnSpc>
            </a:pPr>
            <a:r>
              <a:rPr sz="1200" u="sng" dirty="0">
                <a:solidFill>
                  <a:srgbClr val="F7F7F7"/>
                </a:solidFill>
                <a:uFill>
                  <a:solidFill>
                    <a:srgbClr val="F7F7F7"/>
                  </a:solidFill>
                </a:uFill>
                <a:latin typeface="Calibri"/>
                <a:cs typeface="Calibri"/>
              </a:rPr>
              <a:t>слова</a:t>
            </a:r>
            <a:r>
              <a:rPr sz="1200" u="sng" spc="15" dirty="0">
                <a:solidFill>
                  <a:srgbClr val="F7F7F7"/>
                </a:solidFill>
                <a:uFill>
                  <a:solidFill>
                    <a:srgbClr val="F7F7F7"/>
                  </a:solidFill>
                </a:uFill>
                <a:latin typeface="Calibri"/>
                <a:cs typeface="Calibri"/>
              </a:rPr>
              <a:t> </a:t>
            </a:r>
            <a:r>
              <a:rPr sz="1200" u="sng" spc="-10" dirty="0">
                <a:solidFill>
                  <a:srgbClr val="F7F7F7"/>
                </a:solidFill>
                <a:uFill>
                  <a:solidFill>
                    <a:srgbClr val="F7F7F7"/>
                  </a:solidFill>
                </a:uFill>
                <a:latin typeface="Calibri"/>
                <a:cs typeface="Calibri"/>
              </a:rPr>
              <a:t>«Почему?»,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ts val="1430"/>
              </a:lnSpc>
              <a:spcBef>
                <a:spcPts val="65"/>
              </a:spcBef>
            </a:pPr>
            <a:r>
              <a:rPr sz="1200" dirty="0">
                <a:solidFill>
                  <a:srgbClr val="F7F7F7"/>
                </a:solidFill>
                <a:latin typeface="Calibri"/>
                <a:cs typeface="Calibri"/>
              </a:rPr>
              <a:t>направлены</a:t>
            </a:r>
            <a:r>
              <a:rPr sz="1200" spc="-25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7F7F7"/>
                </a:solidFill>
                <a:latin typeface="Calibri"/>
                <a:cs typeface="Calibri"/>
              </a:rPr>
              <a:t>на</a:t>
            </a:r>
            <a:r>
              <a:rPr sz="1200" spc="-25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7F7F7"/>
                </a:solidFill>
                <a:latin typeface="Calibri"/>
                <a:cs typeface="Calibri"/>
              </a:rPr>
              <a:t>установление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ts val="1430"/>
              </a:lnSpc>
            </a:pPr>
            <a:r>
              <a:rPr sz="1200" dirty="0">
                <a:solidFill>
                  <a:srgbClr val="F7F7F7"/>
                </a:solidFill>
                <a:latin typeface="Calibri"/>
                <a:cs typeface="Calibri"/>
              </a:rPr>
              <a:t>причинно-</a:t>
            </a:r>
            <a:r>
              <a:rPr sz="1200" spc="-70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7F7F7"/>
                </a:solidFill>
                <a:latin typeface="Calibri"/>
                <a:cs typeface="Calibri"/>
              </a:rPr>
              <a:t>следственных</a:t>
            </a:r>
            <a:r>
              <a:rPr sz="1200" spc="-40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7F7F7"/>
                </a:solidFill>
                <a:latin typeface="Calibri"/>
                <a:cs typeface="Calibri"/>
              </a:rPr>
              <a:t>связей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ts val="1435"/>
              </a:lnSpc>
              <a:spcBef>
                <a:spcPts val="1415"/>
              </a:spcBef>
            </a:pPr>
            <a:r>
              <a:rPr sz="1200" dirty="0">
                <a:solidFill>
                  <a:srgbClr val="F7F7F7"/>
                </a:solidFill>
                <a:latin typeface="Calibri"/>
                <a:cs typeface="Calibri"/>
              </a:rPr>
              <a:t>Если</a:t>
            </a:r>
            <a:r>
              <a:rPr sz="1200" spc="-20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7F7F7"/>
                </a:solidFill>
                <a:latin typeface="Calibri"/>
                <a:cs typeface="Calibri"/>
              </a:rPr>
              <a:t>ответ</a:t>
            </a:r>
            <a:r>
              <a:rPr sz="1200" spc="-45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7F7F7"/>
                </a:solidFill>
                <a:latin typeface="Calibri"/>
                <a:cs typeface="Calibri"/>
              </a:rPr>
              <a:t>на</a:t>
            </a:r>
            <a:r>
              <a:rPr sz="1200" spc="-10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7F7F7"/>
                </a:solidFill>
                <a:latin typeface="Calibri"/>
                <a:cs typeface="Calibri"/>
              </a:rPr>
              <a:t>этот</a:t>
            </a:r>
            <a:r>
              <a:rPr sz="1200" spc="-45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7F7F7"/>
                </a:solidFill>
                <a:latin typeface="Calibri"/>
                <a:cs typeface="Calibri"/>
              </a:rPr>
              <a:t>вопрос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ts val="1435"/>
              </a:lnSpc>
            </a:pPr>
            <a:r>
              <a:rPr sz="1200" dirty="0">
                <a:solidFill>
                  <a:srgbClr val="F7F7F7"/>
                </a:solidFill>
                <a:latin typeface="Calibri"/>
                <a:cs typeface="Calibri"/>
              </a:rPr>
              <a:t>известен,</a:t>
            </a:r>
            <a:r>
              <a:rPr sz="1200" spc="-40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7F7F7"/>
                </a:solidFill>
                <a:latin typeface="Calibri"/>
                <a:cs typeface="Calibri"/>
              </a:rPr>
              <a:t>он</a:t>
            </a:r>
            <a:r>
              <a:rPr sz="1200" spc="-5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7F7F7"/>
                </a:solidFill>
                <a:latin typeface="Calibri"/>
                <a:cs typeface="Calibri"/>
              </a:rPr>
              <a:t>из</a:t>
            </a:r>
            <a:r>
              <a:rPr sz="1200" spc="-20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7F7F7"/>
                </a:solidFill>
                <a:latin typeface="Calibri"/>
                <a:cs typeface="Calibri"/>
              </a:rPr>
              <a:t>интерпретационного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spc="-10" dirty="0">
                <a:solidFill>
                  <a:srgbClr val="F7F7F7"/>
                </a:solidFill>
                <a:latin typeface="Calibri"/>
                <a:cs typeface="Calibri"/>
              </a:rPr>
              <a:t>«превращается»</a:t>
            </a:r>
            <a:r>
              <a:rPr sz="1200" spc="-30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7F7F7"/>
                </a:solidFill>
                <a:latin typeface="Calibri"/>
                <a:cs typeface="Calibri"/>
              </a:rPr>
              <a:t>в</a:t>
            </a:r>
            <a:r>
              <a:rPr sz="1200" spc="95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7F7F7"/>
                </a:solidFill>
                <a:latin typeface="Calibri"/>
                <a:cs typeface="Calibri"/>
              </a:rPr>
              <a:t>простой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17" name="object 16"/>
          <p:cNvGrpSpPr/>
          <p:nvPr/>
        </p:nvGrpSpPr>
        <p:grpSpPr>
          <a:xfrm>
            <a:off x="6915213" y="4057713"/>
            <a:ext cx="2695575" cy="2305050"/>
            <a:chOff x="6915213" y="4057713"/>
            <a:chExt cx="2695575" cy="2305050"/>
          </a:xfrm>
        </p:grpSpPr>
        <p:sp>
          <p:nvSpPr>
            <p:cNvPr id="18" name="object 17"/>
            <p:cNvSpPr/>
            <p:nvPr/>
          </p:nvSpPr>
          <p:spPr>
            <a:xfrm>
              <a:off x="6919976" y="4062476"/>
              <a:ext cx="2686050" cy="2295525"/>
            </a:xfrm>
            <a:custGeom>
              <a:avLst/>
              <a:gdLst/>
              <a:ahLst/>
              <a:cxnLst/>
              <a:rect l="l" t="t" r="r" b="b"/>
              <a:pathLst>
                <a:path w="2686050" h="2295525">
                  <a:moveTo>
                    <a:pt x="2238121" y="0"/>
                  </a:moveTo>
                  <a:lnTo>
                    <a:pt x="447548" y="0"/>
                  </a:lnTo>
                  <a:lnTo>
                    <a:pt x="391414" y="2921"/>
                  </a:lnTo>
                  <a:lnTo>
                    <a:pt x="337312" y="11556"/>
                  </a:lnTo>
                  <a:lnTo>
                    <a:pt x="285750" y="25654"/>
                  </a:lnTo>
                  <a:lnTo>
                    <a:pt x="237108" y="44704"/>
                  </a:lnTo>
                  <a:lnTo>
                    <a:pt x="191770" y="68453"/>
                  </a:lnTo>
                  <a:lnTo>
                    <a:pt x="150241" y="96519"/>
                  </a:lnTo>
                  <a:lnTo>
                    <a:pt x="112902" y="128397"/>
                  </a:lnTo>
                  <a:lnTo>
                    <a:pt x="80137" y="163956"/>
                  </a:lnTo>
                  <a:lnTo>
                    <a:pt x="52324" y="202692"/>
                  </a:lnTo>
                  <a:lnTo>
                    <a:pt x="30099" y="244221"/>
                  </a:lnTo>
                  <a:lnTo>
                    <a:pt x="13589" y="288290"/>
                  </a:lnTo>
                  <a:lnTo>
                    <a:pt x="3428" y="334518"/>
                  </a:lnTo>
                  <a:lnTo>
                    <a:pt x="0" y="382524"/>
                  </a:lnTo>
                  <a:lnTo>
                    <a:pt x="0" y="1912759"/>
                  </a:lnTo>
                  <a:lnTo>
                    <a:pt x="3428" y="1960752"/>
                  </a:lnTo>
                  <a:lnTo>
                    <a:pt x="13589" y="2006968"/>
                  </a:lnTo>
                  <a:lnTo>
                    <a:pt x="30099" y="2051037"/>
                  </a:lnTo>
                  <a:lnTo>
                    <a:pt x="52324" y="2092617"/>
                  </a:lnTo>
                  <a:lnTo>
                    <a:pt x="80137" y="2131339"/>
                  </a:lnTo>
                  <a:lnTo>
                    <a:pt x="112902" y="2166848"/>
                  </a:lnTo>
                  <a:lnTo>
                    <a:pt x="150241" y="2198776"/>
                  </a:lnTo>
                  <a:lnTo>
                    <a:pt x="191770" y="2226792"/>
                  </a:lnTo>
                  <a:lnTo>
                    <a:pt x="237108" y="2250503"/>
                  </a:lnTo>
                  <a:lnTo>
                    <a:pt x="285750" y="2269578"/>
                  </a:lnTo>
                  <a:lnTo>
                    <a:pt x="337312" y="2283650"/>
                  </a:lnTo>
                  <a:lnTo>
                    <a:pt x="391414" y="2292350"/>
                  </a:lnTo>
                  <a:lnTo>
                    <a:pt x="447548" y="2295334"/>
                  </a:lnTo>
                  <a:lnTo>
                    <a:pt x="2238121" y="2295334"/>
                  </a:lnTo>
                  <a:lnTo>
                    <a:pt x="2294381" y="2292350"/>
                  </a:lnTo>
                  <a:lnTo>
                    <a:pt x="2348356" y="2283650"/>
                  </a:lnTo>
                  <a:lnTo>
                    <a:pt x="2399919" y="2269578"/>
                  </a:lnTo>
                  <a:lnTo>
                    <a:pt x="2448687" y="2250503"/>
                  </a:lnTo>
                  <a:lnTo>
                    <a:pt x="2493899" y="2226792"/>
                  </a:lnTo>
                  <a:lnTo>
                    <a:pt x="2535428" y="2198776"/>
                  </a:lnTo>
                  <a:lnTo>
                    <a:pt x="2572893" y="2166848"/>
                  </a:lnTo>
                  <a:lnTo>
                    <a:pt x="2605658" y="2131339"/>
                  </a:lnTo>
                  <a:lnTo>
                    <a:pt x="2633345" y="2092617"/>
                  </a:lnTo>
                  <a:lnTo>
                    <a:pt x="2655697" y="2051037"/>
                  </a:lnTo>
                  <a:lnTo>
                    <a:pt x="2672206" y="2006968"/>
                  </a:lnTo>
                  <a:lnTo>
                    <a:pt x="2682367" y="1960752"/>
                  </a:lnTo>
                  <a:lnTo>
                    <a:pt x="2685796" y="1912759"/>
                  </a:lnTo>
                  <a:lnTo>
                    <a:pt x="2685796" y="382524"/>
                  </a:lnTo>
                  <a:lnTo>
                    <a:pt x="2682367" y="334518"/>
                  </a:lnTo>
                  <a:lnTo>
                    <a:pt x="2672206" y="288290"/>
                  </a:lnTo>
                  <a:lnTo>
                    <a:pt x="2655697" y="244221"/>
                  </a:lnTo>
                  <a:lnTo>
                    <a:pt x="2633345" y="202692"/>
                  </a:lnTo>
                  <a:lnTo>
                    <a:pt x="2605658" y="163956"/>
                  </a:lnTo>
                  <a:lnTo>
                    <a:pt x="2572893" y="128397"/>
                  </a:lnTo>
                  <a:lnTo>
                    <a:pt x="2535428" y="96519"/>
                  </a:lnTo>
                  <a:lnTo>
                    <a:pt x="2493899" y="68453"/>
                  </a:lnTo>
                  <a:lnTo>
                    <a:pt x="2448687" y="44704"/>
                  </a:lnTo>
                  <a:lnTo>
                    <a:pt x="2399919" y="25654"/>
                  </a:lnTo>
                  <a:lnTo>
                    <a:pt x="2348356" y="11556"/>
                  </a:lnTo>
                  <a:lnTo>
                    <a:pt x="2294381" y="2921"/>
                  </a:lnTo>
                  <a:lnTo>
                    <a:pt x="2238121" y="0"/>
                  </a:lnTo>
                  <a:close/>
                </a:path>
              </a:pathLst>
            </a:custGeom>
            <a:solidFill>
              <a:srgbClr val="921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8"/>
            <p:cNvSpPr/>
            <p:nvPr/>
          </p:nvSpPr>
          <p:spPr>
            <a:xfrm>
              <a:off x="6919976" y="4062476"/>
              <a:ext cx="2686050" cy="2295525"/>
            </a:xfrm>
            <a:custGeom>
              <a:avLst/>
              <a:gdLst/>
              <a:ahLst/>
              <a:cxnLst/>
              <a:rect l="l" t="t" r="r" b="b"/>
              <a:pathLst>
                <a:path w="2686050" h="2295525">
                  <a:moveTo>
                    <a:pt x="2238121" y="0"/>
                  </a:moveTo>
                  <a:lnTo>
                    <a:pt x="447548" y="0"/>
                  </a:lnTo>
                  <a:lnTo>
                    <a:pt x="391414" y="2921"/>
                  </a:lnTo>
                  <a:lnTo>
                    <a:pt x="337312" y="11556"/>
                  </a:lnTo>
                  <a:lnTo>
                    <a:pt x="285750" y="25654"/>
                  </a:lnTo>
                  <a:lnTo>
                    <a:pt x="237108" y="44704"/>
                  </a:lnTo>
                  <a:lnTo>
                    <a:pt x="191770" y="68453"/>
                  </a:lnTo>
                  <a:lnTo>
                    <a:pt x="150241" y="96519"/>
                  </a:lnTo>
                  <a:lnTo>
                    <a:pt x="112902" y="128397"/>
                  </a:lnTo>
                  <a:lnTo>
                    <a:pt x="80137" y="163956"/>
                  </a:lnTo>
                  <a:lnTo>
                    <a:pt x="52324" y="202692"/>
                  </a:lnTo>
                  <a:lnTo>
                    <a:pt x="30099" y="244221"/>
                  </a:lnTo>
                  <a:lnTo>
                    <a:pt x="13589" y="288290"/>
                  </a:lnTo>
                  <a:lnTo>
                    <a:pt x="3428" y="334518"/>
                  </a:lnTo>
                  <a:lnTo>
                    <a:pt x="0" y="382524"/>
                  </a:lnTo>
                  <a:lnTo>
                    <a:pt x="0" y="1912759"/>
                  </a:lnTo>
                  <a:lnTo>
                    <a:pt x="3428" y="1960752"/>
                  </a:lnTo>
                  <a:lnTo>
                    <a:pt x="13589" y="2006968"/>
                  </a:lnTo>
                  <a:lnTo>
                    <a:pt x="30099" y="2051037"/>
                  </a:lnTo>
                  <a:lnTo>
                    <a:pt x="52324" y="2092617"/>
                  </a:lnTo>
                  <a:lnTo>
                    <a:pt x="80137" y="2131339"/>
                  </a:lnTo>
                  <a:lnTo>
                    <a:pt x="112902" y="2166848"/>
                  </a:lnTo>
                  <a:lnTo>
                    <a:pt x="150241" y="2198776"/>
                  </a:lnTo>
                  <a:lnTo>
                    <a:pt x="191770" y="2226792"/>
                  </a:lnTo>
                  <a:lnTo>
                    <a:pt x="237108" y="2250503"/>
                  </a:lnTo>
                  <a:lnTo>
                    <a:pt x="285750" y="2269578"/>
                  </a:lnTo>
                  <a:lnTo>
                    <a:pt x="337312" y="2283650"/>
                  </a:lnTo>
                  <a:lnTo>
                    <a:pt x="391414" y="2292350"/>
                  </a:lnTo>
                  <a:lnTo>
                    <a:pt x="447548" y="2295334"/>
                  </a:lnTo>
                  <a:lnTo>
                    <a:pt x="2238121" y="2295334"/>
                  </a:lnTo>
                  <a:lnTo>
                    <a:pt x="2294381" y="2292350"/>
                  </a:lnTo>
                  <a:lnTo>
                    <a:pt x="2348356" y="2283650"/>
                  </a:lnTo>
                  <a:lnTo>
                    <a:pt x="2399919" y="2269578"/>
                  </a:lnTo>
                  <a:lnTo>
                    <a:pt x="2448687" y="2250503"/>
                  </a:lnTo>
                  <a:lnTo>
                    <a:pt x="2493899" y="2226792"/>
                  </a:lnTo>
                  <a:lnTo>
                    <a:pt x="2535428" y="2198776"/>
                  </a:lnTo>
                  <a:lnTo>
                    <a:pt x="2572893" y="2166848"/>
                  </a:lnTo>
                  <a:lnTo>
                    <a:pt x="2605658" y="2131339"/>
                  </a:lnTo>
                  <a:lnTo>
                    <a:pt x="2633345" y="2092617"/>
                  </a:lnTo>
                  <a:lnTo>
                    <a:pt x="2655697" y="2051037"/>
                  </a:lnTo>
                  <a:lnTo>
                    <a:pt x="2672206" y="2006968"/>
                  </a:lnTo>
                  <a:lnTo>
                    <a:pt x="2682367" y="1960752"/>
                  </a:lnTo>
                  <a:lnTo>
                    <a:pt x="2685796" y="1912759"/>
                  </a:lnTo>
                  <a:lnTo>
                    <a:pt x="2685796" y="382524"/>
                  </a:lnTo>
                  <a:lnTo>
                    <a:pt x="2682367" y="334518"/>
                  </a:lnTo>
                  <a:lnTo>
                    <a:pt x="2672206" y="288290"/>
                  </a:lnTo>
                  <a:lnTo>
                    <a:pt x="2655697" y="244221"/>
                  </a:lnTo>
                  <a:lnTo>
                    <a:pt x="2633345" y="202692"/>
                  </a:lnTo>
                  <a:lnTo>
                    <a:pt x="2605658" y="163956"/>
                  </a:lnTo>
                  <a:lnTo>
                    <a:pt x="2572893" y="128397"/>
                  </a:lnTo>
                  <a:lnTo>
                    <a:pt x="2535428" y="96519"/>
                  </a:lnTo>
                  <a:lnTo>
                    <a:pt x="2493899" y="68453"/>
                  </a:lnTo>
                  <a:lnTo>
                    <a:pt x="2448687" y="44704"/>
                  </a:lnTo>
                  <a:lnTo>
                    <a:pt x="2399919" y="25654"/>
                  </a:lnTo>
                  <a:lnTo>
                    <a:pt x="2348356" y="11556"/>
                  </a:lnTo>
                  <a:lnTo>
                    <a:pt x="2294381" y="2921"/>
                  </a:lnTo>
                  <a:lnTo>
                    <a:pt x="2238121" y="0"/>
                  </a:lnTo>
                  <a:close/>
                </a:path>
              </a:pathLst>
            </a:custGeom>
            <a:ln w="9525">
              <a:solidFill>
                <a:srgbClr val="F7F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19"/>
          <p:cNvSpPr txBox="1"/>
          <p:nvPr/>
        </p:nvSpPr>
        <p:spPr>
          <a:xfrm>
            <a:off x="7089520" y="4500562"/>
            <a:ext cx="2209800" cy="10198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125"/>
              </a:spcBef>
            </a:pPr>
            <a:r>
              <a:rPr sz="1550" b="1" dirty="0">
                <a:solidFill>
                  <a:srgbClr val="F7F7F7"/>
                </a:solidFill>
                <a:latin typeface="Calibri"/>
                <a:cs typeface="Calibri"/>
              </a:rPr>
              <a:t>Практические</a:t>
            </a:r>
            <a:r>
              <a:rPr sz="1550" b="1" spc="220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F7F7F7"/>
                </a:solidFill>
                <a:latin typeface="Calibri"/>
                <a:cs typeface="Calibri"/>
              </a:rPr>
              <a:t>вопросы</a:t>
            </a:r>
            <a:endParaRPr sz="15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1550" dirty="0">
              <a:latin typeface="Calibri"/>
              <a:cs typeface="Calibri"/>
            </a:endParaRPr>
          </a:p>
          <a:p>
            <a:pPr marL="12700" marR="142875">
              <a:lnSpc>
                <a:spcPct val="100899"/>
              </a:lnSpc>
            </a:pPr>
            <a:r>
              <a:rPr sz="1550" dirty="0">
                <a:solidFill>
                  <a:srgbClr val="F7F7F7"/>
                </a:solidFill>
                <a:latin typeface="Calibri"/>
                <a:cs typeface="Calibri"/>
              </a:rPr>
              <a:t>Связаны</a:t>
            </a:r>
            <a:r>
              <a:rPr sz="1550" spc="85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7F7F7"/>
                </a:solidFill>
                <a:latin typeface="Calibri"/>
                <a:cs typeface="Calibri"/>
              </a:rPr>
              <a:t>с</a:t>
            </a:r>
            <a:r>
              <a:rPr sz="1550" spc="105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1550" spc="-10" dirty="0">
                <a:solidFill>
                  <a:srgbClr val="F7F7F7"/>
                </a:solidFill>
                <a:latin typeface="Calibri"/>
                <a:cs typeface="Calibri"/>
              </a:rPr>
              <a:t>жизненными ситуациями</a:t>
            </a:r>
            <a:endParaRPr sz="155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/>
          </p:cNvSpPr>
          <p:nvPr/>
        </p:nvSpPr>
        <p:spPr>
          <a:xfrm>
            <a:off x="2713735" y="175497"/>
            <a:ext cx="6745107" cy="100155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z="3200" spc="-10" dirty="0">
                <a:solidFill>
                  <a:srgbClr val="000000"/>
                </a:solidFill>
              </a:rPr>
              <a:t>Типы</a:t>
            </a:r>
            <a:r>
              <a:rPr lang="ru-RU" sz="3200" spc="-20" dirty="0">
                <a:solidFill>
                  <a:srgbClr val="000000"/>
                </a:solidFill>
              </a:rPr>
              <a:t> </a:t>
            </a:r>
            <a:r>
              <a:rPr lang="ru-RU" sz="3200" dirty="0">
                <a:solidFill>
                  <a:srgbClr val="000000"/>
                </a:solidFill>
              </a:rPr>
              <a:t>вопросов</a:t>
            </a:r>
            <a:r>
              <a:rPr lang="ru-RU" sz="3200" spc="-15" dirty="0">
                <a:solidFill>
                  <a:srgbClr val="000000"/>
                </a:solidFill>
              </a:rPr>
              <a:t> </a:t>
            </a:r>
            <a:r>
              <a:rPr lang="ru-RU" sz="3200" dirty="0">
                <a:solidFill>
                  <a:srgbClr val="000000"/>
                </a:solidFill>
              </a:rPr>
              <a:t>для</a:t>
            </a:r>
            <a:r>
              <a:rPr lang="ru-RU" sz="3200" spc="70" dirty="0">
                <a:solidFill>
                  <a:srgbClr val="000000"/>
                </a:solidFill>
              </a:rPr>
              <a:t> </a:t>
            </a:r>
            <a:r>
              <a:rPr lang="ru-RU" sz="3200" dirty="0">
                <a:solidFill>
                  <a:srgbClr val="000000"/>
                </a:solidFill>
              </a:rPr>
              <a:t>эвристической</a:t>
            </a:r>
            <a:r>
              <a:rPr lang="ru-RU" sz="3200" spc="-45" dirty="0">
                <a:solidFill>
                  <a:srgbClr val="000000"/>
                </a:solidFill>
              </a:rPr>
              <a:t> </a:t>
            </a:r>
            <a:r>
              <a:rPr lang="ru-RU" sz="3200" spc="-10" dirty="0">
                <a:solidFill>
                  <a:srgbClr val="000000"/>
                </a:solidFill>
              </a:rPr>
              <a:t>беседы</a:t>
            </a:r>
          </a:p>
        </p:txBody>
      </p:sp>
    </p:spTree>
    <p:extLst>
      <p:ext uri="{BB962C8B-B14F-4D97-AF65-F5344CB8AC3E}">
        <p14:creationId xmlns:p14="http://schemas.microsoft.com/office/powerpoint/2010/main" val="2284130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B080D-986A-77F3-7F81-D18D7425A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1">
            <a:extLst>
              <a:ext uri="{FF2B5EF4-FFF2-40B4-BE49-F238E27FC236}">
                <a16:creationId xmlns:a16="http://schemas.microsoft.com/office/drawing/2014/main" id="{38007D26-FA40-2E41-1E6C-4E14F5A6C1E9}"/>
              </a:ext>
            </a:extLst>
          </p:cNvPr>
          <p:cNvSpPr txBox="1"/>
          <p:nvPr/>
        </p:nvSpPr>
        <p:spPr>
          <a:xfrm>
            <a:off x="1617344" y="2433574"/>
            <a:ext cx="9077960" cy="107124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algn="ctr">
              <a:lnSpc>
                <a:spcPts val="3910"/>
              </a:lnSpc>
              <a:spcBef>
                <a:spcPts val="575"/>
              </a:spcBef>
            </a:pPr>
            <a:r>
              <a:rPr sz="3600" dirty="0">
                <a:latin typeface="Calibri"/>
                <a:cs typeface="Calibri"/>
              </a:rPr>
              <a:t>Современный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урок:</a:t>
            </a:r>
            <a:r>
              <a:rPr sz="3600" spc="-1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структура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и</a:t>
            </a:r>
            <a:r>
              <a:rPr sz="3600" spc="-12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методические </a:t>
            </a:r>
            <a:r>
              <a:rPr sz="3600" spc="-25" dirty="0">
                <a:latin typeface="Calibri"/>
                <a:cs typeface="Calibri"/>
              </a:rPr>
              <a:t>подходы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в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соответствии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с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921727"/>
                </a:solidFill>
                <a:latin typeface="Calibri"/>
                <a:cs typeface="Calibri"/>
              </a:rPr>
              <a:t>ФГОС</a:t>
            </a:r>
            <a:r>
              <a:rPr sz="3600" spc="-55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и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921727"/>
                </a:solidFill>
                <a:latin typeface="Calibri"/>
                <a:cs typeface="Calibri"/>
              </a:rPr>
              <a:t>ФООП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2948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844976" y="1012280"/>
            <a:ext cx="10515600" cy="592342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ts val="4280"/>
              </a:lnSpc>
              <a:spcBef>
                <a:spcPts val="655"/>
              </a:spcBef>
            </a:pPr>
            <a:r>
              <a:rPr sz="2800" dirty="0">
                <a:solidFill>
                  <a:srgbClr val="921727"/>
                </a:solidFill>
                <a:latin typeface="+mn-lt"/>
              </a:rPr>
              <a:t>Индивидуальная</a:t>
            </a:r>
            <a:r>
              <a:rPr sz="2800" spc="95" dirty="0">
                <a:solidFill>
                  <a:srgbClr val="921727"/>
                </a:solidFill>
                <a:latin typeface="+mn-lt"/>
              </a:rPr>
              <a:t> </a:t>
            </a:r>
            <a:r>
              <a:rPr sz="2800" dirty="0">
                <a:solidFill>
                  <a:srgbClr val="921727"/>
                </a:solidFill>
                <a:latin typeface="+mn-lt"/>
              </a:rPr>
              <a:t>форма</a:t>
            </a:r>
            <a:r>
              <a:rPr sz="2800" spc="70" dirty="0">
                <a:solidFill>
                  <a:srgbClr val="921727"/>
                </a:solidFill>
                <a:latin typeface="+mn-lt"/>
              </a:rPr>
              <a:t> </a:t>
            </a:r>
            <a:r>
              <a:rPr sz="2800" dirty="0">
                <a:solidFill>
                  <a:srgbClr val="921727"/>
                </a:solidFill>
                <a:latin typeface="+mn-lt"/>
              </a:rPr>
              <a:t>организации</a:t>
            </a:r>
            <a:r>
              <a:rPr sz="2800" spc="125" dirty="0">
                <a:solidFill>
                  <a:srgbClr val="921727"/>
                </a:solidFill>
                <a:latin typeface="+mn-lt"/>
              </a:rPr>
              <a:t> </a:t>
            </a:r>
            <a:r>
              <a:rPr sz="2800" spc="-10" dirty="0">
                <a:solidFill>
                  <a:srgbClr val="921727"/>
                </a:solidFill>
                <a:latin typeface="+mn-lt"/>
              </a:rPr>
              <a:t>учебной деятельности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27112" y="1973897"/>
            <a:ext cx="5221288" cy="29422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Виды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индивидуальной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формы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b="1" dirty="0">
                <a:latin typeface="Calibri"/>
                <a:cs typeface="Calibri"/>
              </a:rPr>
              <a:t>организации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учебной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деятельности:</a:t>
            </a:r>
            <a:endParaRPr sz="1800" dirty="0">
              <a:latin typeface="Calibri"/>
              <a:cs typeface="Calibri"/>
            </a:endParaRPr>
          </a:p>
          <a:p>
            <a:pPr marL="226695" marR="1113790" indent="-214629">
              <a:lnSpc>
                <a:spcPct val="100800"/>
              </a:lnSpc>
              <a:spcBef>
                <a:spcPts val="1200"/>
              </a:spcBef>
              <a:buFont typeface="Wingdings"/>
              <a:buChar char=""/>
              <a:tabLst>
                <a:tab pos="227965" algn="l"/>
              </a:tabLst>
            </a:pPr>
            <a:r>
              <a:rPr sz="1800" dirty="0">
                <a:latin typeface="Calibri"/>
                <a:cs typeface="Calibri"/>
              </a:rPr>
              <a:t>ученик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самостоятельно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выполняет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задание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lang="ru-RU" sz="1800" spc="-10" dirty="0">
                <a:latin typeface="Calibri"/>
                <a:cs typeface="Calibri"/>
              </a:rPr>
              <a:t> </a:t>
            </a:r>
            <a:r>
              <a:rPr sz="1800" spc="-20" dirty="0" err="1">
                <a:latin typeface="Calibri"/>
                <a:cs typeface="Calibri"/>
              </a:rPr>
              <a:t>подобранное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специально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для </a:t>
            </a:r>
            <a:r>
              <a:rPr sz="1800" dirty="0">
                <a:latin typeface="Calibri"/>
                <a:cs typeface="Calibri"/>
              </a:rPr>
              <a:t>него,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соответствии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с </a:t>
            </a:r>
            <a:r>
              <a:rPr sz="1800" spc="-20" dirty="0">
                <a:latin typeface="Calibri"/>
                <a:cs typeface="Calibri"/>
              </a:rPr>
              <a:t>подготовкой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учебными возможностями.</a:t>
            </a:r>
            <a:endParaRPr sz="1800" dirty="0">
              <a:latin typeface="Calibri"/>
              <a:cs typeface="Calibri"/>
            </a:endParaRPr>
          </a:p>
          <a:p>
            <a:pPr marL="227329" indent="-214629">
              <a:lnSpc>
                <a:spcPct val="100000"/>
              </a:lnSpc>
              <a:spcBef>
                <a:spcPts val="15"/>
              </a:spcBef>
              <a:buFont typeface="Wingdings"/>
              <a:buChar char=""/>
              <a:tabLst>
                <a:tab pos="227329" algn="l"/>
              </a:tabLst>
            </a:pPr>
            <a:r>
              <a:rPr sz="1800" dirty="0">
                <a:latin typeface="Calibri"/>
                <a:cs typeface="Calibri"/>
              </a:rPr>
              <a:t>ученик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самостоятельно</a:t>
            </a:r>
            <a:endParaRPr sz="1800" dirty="0">
              <a:latin typeface="Calibri"/>
              <a:cs typeface="Calibri"/>
            </a:endParaRPr>
          </a:p>
          <a:p>
            <a:pPr marL="227965" marR="351155">
              <a:lnSpc>
                <a:spcPct val="99100"/>
              </a:lnSpc>
              <a:spcBef>
                <a:spcPts val="40"/>
              </a:spcBef>
            </a:pPr>
            <a:r>
              <a:rPr sz="1800" spc="-10" dirty="0">
                <a:latin typeface="Calibri"/>
                <a:cs typeface="Calibri"/>
              </a:rPr>
              <a:t>выполняет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задание,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общее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для </a:t>
            </a:r>
            <a:r>
              <a:rPr sz="1800" dirty="0">
                <a:latin typeface="Calibri"/>
                <a:cs typeface="Calibri"/>
              </a:rPr>
              <a:t>всего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класса,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без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контакта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с </a:t>
            </a:r>
            <a:r>
              <a:rPr sz="1800" dirty="0">
                <a:latin typeface="Calibri"/>
                <a:cs typeface="Calibri"/>
              </a:rPr>
              <a:t>другими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учениками,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но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в</a:t>
            </a:r>
            <a:endParaRPr sz="1800" dirty="0">
              <a:latin typeface="Calibri"/>
              <a:cs typeface="Calibri"/>
            </a:endParaRPr>
          </a:p>
          <a:p>
            <a:pPr marL="227965">
              <a:lnSpc>
                <a:spcPct val="100000"/>
              </a:lnSpc>
              <a:spcBef>
                <a:spcPts val="15"/>
              </a:spcBef>
            </a:pPr>
            <a:r>
              <a:rPr sz="1800" dirty="0">
                <a:latin typeface="Calibri"/>
                <a:cs typeface="Calibri"/>
              </a:rPr>
              <a:t>едином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для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всех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темпе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9701" y="5185559"/>
            <a:ext cx="10810875" cy="781050"/>
            <a:chOff x="695515" y="5648515"/>
            <a:chExt cx="10810875" cy="781050"/>
          </a:xfrm>
        </p:grpSpPr>
        <p:sp>
          <p:nvSpPr>
            <p:cNvPr id="20" name="object 20"/>
            <p:cNvSpPr/>
            <p:nvPr/>
          </p:nvSpPr>
          <p:spPr>
            <a:xfrm>
              <a:off x="700087" y="5653087"/>
              <a:ext cx="10801350" cy="771525"/>
            </a:xfrm>
            <a:custGeom>
              <a:avLst/>
              <a:gdLst/>
              <a:ahLst/>
              <a:cxnLst/>
              <a:rect l="l" t="t" r="r" b="b"/>
              <a:pathLst>
                <a:path w="10801350" h="771525">
                  <a:moveTo>
                    <a:pt x="10801350" y="0"/>
                  </a:moveTo>
                  <a:lnTo>
                    <a:pt x="0" y="0"/>
                  </a:lnTo>
                  <a:lnTo>
                    <a:pt x="0" y="771525"/>
                  </a:lnTo>
                  <a:lnTo>
                    <a:pt x="10801350" y="771525"/>
                  </a:lnTo>
                  <a:lnTo>
                    <a:pt x="10801350" y="0"/>
                  </a:lnTo>
                  <a:close/>
                </a:path>
              </a:pathLst>
            </a:custGeom>
            <a:solidFill>
              <a:srgbClr val="921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00087" y="5653087"/>
              <a:ext cx="10801350" cy="771525"/>
            </a:xfrm>
            <a:custGeom>
              <a:avLst/>
              <a:gdLst/>
              <a:ahLst/>
              <a:cxnLst/>
              <a:rect l="l" t="t" r="r" b="b"/>
              <a:pathLst>
                <a:path w="10801350" h="771525">
                  <a:moveTo>
                    <a:pt x="0" y="771525"/>
                  </a:moveTo>
                  <a:lnTo>
                    <a:pt x="10801350" y="771525"/>
                  </a:lnTo>
                  <a:lnTo>
                    <a:pt x="10801350" y="0"/>
                  </a:lnTo>
                  <a:lnTo>
                    <a:pt x="0" y="0"/>
                  </a:lnTo>
                  <a:lnTo>
                    <a:pt x="0" y="771525"/>
                  </a:lnTo>
                  <a:close/>
                </a:path>
              </a:pathLst>
            </a:custGeom>
            <a:ln w="9144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459230" y="5185559"/>
            <a:ext cx="9273540" cy="7524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Наиболее</a:t>
            </a:r>
            <a:r>
              <a:rPr sz="1550" spc="14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эффективный</a:t>
            </a:r>
            <a:r>
              <a:rPr sz="1550" spc="17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путь</a:t>
            </a:r>
            <a:r>
              <a:rPr sz="1550" spc="16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реализации</a:t>
            </a:r>
            <a:r>
              <a:rPr sz="1550" spc="13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индивидуальной</a:t>
            </a:r>
            <a:r>
              <a:rPr sz="1550" spc="15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формы</a:t>
            </a:r>
            <a:r>
              <a:rPr sz="155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организации</a:t>
            </a:r>
            <a:r>
              <a:rPr sz="1550" spc="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учебной</a:t>
            </a:r>
            <a:r>
              <a:rPr sz="1550" spc="4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Calibri"/>
                <a:cs typeface="Calibri"/>
              </a:rPr>
              <a:t>деятельности</a:t>
            </a:r>
            <a:endParaRPr sz="1550" dirty="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550" spc="4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дифференцированные</a:t>
            </a:r>
            <a:r>
              <a:rPr sz="155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индивидуальные</a:t>
            </a:r>
            <a:r>
              <a:rPr sz="1550" spc="12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550" spc="-10" dirty="0">
                <a:solidFill>
                  <a:srgbClr val="FFFFFF"/>
                </a:solidFill>
                <a:latin typeface="Calibri"/>
                <a:cs typeface="Calibri"/>
              </a:rPr>
              <a:t>задания:</a:t>
            </a:r>
            <a:endParaRPr sz="155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они</a:t>
            </a:r>
            <a:r>
              <a:rPr sz="155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позволяют</a:t>
            </a:r>
            <a:r>
              <a:rPr sz="1550" spc="8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регулировать</a:t>
            </a:r>
            <a:r>
              <a:rPr sz="1550" spc="8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темп</a:t>
            </a:r>
            <a:r>
              <a:rPr sz="15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продвижения</a:t>
            </a:r>
            <a:r>
              <a:rPr sz="155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каждого</a:t>
            </a:r>
            <a:r>
              <a:rPr sz="155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ученика</a:t>
            </a:r>
            <a:r>
              <a:rPr sz="15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5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соответствии</a:t>
            </a:r>
            <a:r>
              <a:rPr sz="155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55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его</a:t>
            </a:r>
            <a:r>
              <a:rPr sz="155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Calibri"/>
                <a:cs typeface="Calibri"/>
              </a:rPr>
              <a:t>возможностями</a:t>
            </a:r>
            <a:endParaRPr sz="155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58001" y="1837118"/>
            <a:ext cx="4247768" cy="3115945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800" b="1" dirty="0">
                <a:latin typeface="Calibri"/>
                <a:cs typeface="Calibri"/>
              </a:rPr>
              <a:t>Виды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учебных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заданий:</a:t>
            </a:r>
            <a:endParaRPr sz="1800" dirty="0">
              <a:latin typeface="Calibri"/>
              <a:cs typeface="Calibri"/>
            </a:endParaRPr>
          </a:p>
          <a:p>
            <a:pPr marL="227329" marR="518159" indent="-215265">
              <a:lnSpc>
                <a:spcPct val="100800"/>
              </a:lnSpc>
              <a:spcBef>
                <a:spcPts val="1200"/>
              </a:spcBef>
              <a:buFont typeface="Wingdings"/>
              <a:buChar char=""/>
              <a:tabLst>
                <a:tab pos="227329" algn="l"/>
              </a:tabLst>
            </a:pPr>
            <a:r>
              <a:rPr sz="1800" dirty="0">
                <a:latin typeface="Calibri"/>
                <a:cs typeface="Calibri"/>
              </a:rPr>
              <a:t>работа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учебником, справочником,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словарем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lang="ru-RU" sz="1800" spc="-10" dirty="0">
                <a:latin typeface="Calibri"/>
                <a:cs typeface="Calibri"/>
              </a:rPr>
              <a:t> </a:t>
            </a:r>
            <a:r>
              <a:rPr sz="1800" dirty="0" err="1">
                <a:latin typeface="Calibri"/>
                <a:cs typeface="Calibri"/>
              </a:rPr>
              <a:t>информационными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ресурсами</a:t>
            </a:r>
            <a:endParaRPr sz="1800" dirty="0">
              <a:latin typeface="Calibri"/>
              <a:cs typeface="Calibri"/>
            </a:endParaRPr>
          </a:p>
          <a:p>
            <a:pPr marL="227329" marR="73025" indent="-215265">
              <a:lnSpc>
                <a:spcPts val="2110"/>
              </a:lnSpc>
              <a:spcBef>
                <a:spcPts val="1330"/>
              </a:spcBef>
              <a:buFont typeface="Wingdings"/>
              <a:buChar char=""/>
              <a:tabLst>
                <a:tab pos="227329" algn="l"/>
              </a:tabLst>
            </a:pPr>
            <a:r>
              <a:rPr sz="1800" dirty="0">
                <a:latin typeface="Calibri"/>
                <a:cs typeface="Calibri"/>
              </a:rPr>
              <a:t>работа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карточкам,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работа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у </a:t>
            </a:r>
            <a:r>
              <a:rPr sz="1800" dirty="0">
                <a:latin typeface="Calibri"/>
                <a:cs typeface="Calibri"/>
              </a:rPr>
              <a:t>доски,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заполнение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таблиц</a:t>
            </a:r>
            <a:endParaRPr sz="1800" dirty="0">
              <a:latin typeface="Calibri"/>
              <a:cs typeface="Calibri"/>
            </a:endParaRPr>
          </a:p>
          <a:p>
            <a:pPr marL="227329" marR="260985" indent="-215265">
              <a:lnSpc>
                <a:spcPct val="100899"/>
              </a:lnSpc>
              <a:spcBef>
                <a:spcPts val="1130"/>
              </a:spcBef>
              <a:buFont typeface="Wingdings"/>
              <a:buChar char=""/>
              <a:tabLst>
                <a:tab pos="227329" algn="l"/>
              </a:tabLst>
            </a:pPr>
            <a:r>
              <a:rPr sz="1800" dirty="0">
                <a:latin typeface="Calibri"/>
                <a:cs typeface="Calibri"/>
              </a:rPr>
              <a:t>решение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задач,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проведение исследований,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написание рефератов,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докладов, и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др.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547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03DDA-44B3-F46F-46AC-FCF91D120BBF}"/>
              </a:ext>
            </a:extLst>
          </p:cNvPr>
          <p:cNvSpPr txBox="1">
            <a:spLocks/>
          </p:cNvSpPr>
          <p:nvPr/>
        </p:nvSpPr>
        <p:spPr>
          <a:xfrm>
            <a:off x="2334126" y="209540"/>
            <a:ext cx="6918158" cy="6464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spc="-20" dirty="0">
                <a:solidFill>
                  <a:srgbClr val="C00000"/>
                </a:solidFill>
                <a:latin typeface="+mn-lt"/>
              </a:rPr>
              <a:t>Тенденции</a:t>
            </a:r>
            <a:r>
              <a:rPr lang="ru-RU" sz="2800" spc="3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+mn-lt"/>
              </a:rPr>
              <a:t>совершенствования</a:t>
            </a:r>
            <a:r>
              <a:rPr lang="ru-RU" sz="2800" spc="2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800" spc="-10" dirty="0">
                <a:solidFill>
                  <a:srgbClr val="C00000"/>
                </a:solidFill>
                <a:latin typeface="+mn-lt"/>
              </a:rPr>
              <a:t>образовательных технологий</a:t>
            </a:r>
            <a:endParaRPr lang="ru-RU" sz="2800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5A24D463-6AF8-A1EB-1F40-AC3B1EBA4079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587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239EE-80B6-E73D-80F5-9AAE1BCF0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2358081" y="241581"/>
            <a:ext cx="8033951" cy="112133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4510"/>
              </a:lnSpc>
              <a:spcBef>
                <a:spcPts val="130"/>
              </a:spcBef>
            </a:pPr>
            <a:r>
              <a:rPr lang="ru-RU" sz="2800" dirty="0">
                <a:solidFill>
                  <a:srgbClr val="921727"/>
                </a:solidFill>
                <a:latin typeface="+mn-lt"/>
              </a:rPr>
              <a:t>Единое содержание общего образования</a:t>
            </a:r>
          </a:p>
          <a:p>
            <a:pPr marL="12700">
              <a:lnSpc>
                <a:spcPts val="4510"/>
              </a:lnSpc>
            </a:pPr>
            <a:r>
              <a:rPr lang="ru-RU" sz="2800" u="sng" spc="-10" dirty="0">
                <a:solidFill>
                  <a:srgbClr val="AEAEAE"/>
                </a:solidFill>
                <a:uFill>
                  <a:solidFill>
                    <a:srgbClr val="AEAEAE"/>
                  </a:solidFill>
                </a:uFill>
                <a:latin typeface="+mn-lt"/>
                <a:hlinkClick r:id="rId2"/>
              </a:rPr>
              <a:t>(edsoo.ru)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23216" y="902042"/>
            <a:ext cx="11032644" cy="5067071"/>
            <a:chOff x="95250" y="1294793"/>
            <a:chExt cx="11868785" cy="547751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250" y="3333748"/>
              <a:ext cx="5133975" cy="343852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877942" y="1332893"/>
              <a:ext cx="7048500" cy="5135245"/>
            </a:xfrm>
            <a:custGeom>
              <a:avLst/>
              <a:gdLst/>
              <a:ahLst/>
              <a:cxnLst/>
              <a:rect l="l" t="t" r="r" b="b"/>
              <a:pathLst>
                <a:path w="7048500" h="5135245">
                  <a:moveTo>
                    <a:pt x="4218185" y="0"/>
                  </a:moveTo>
                  <a:lnTo>
                    <a:pt x="4170014" y="343"/>
                  </a:lnTo>
                  <a:lnTo>
                    <a:pt x="4121961" y="1432"/>
                  </a:lnTo>
                  <a:lnTo>
                    <a:pt x="4074037" y="3264"/>
                  </a:lnTo>
                  <a:lnTo>
                    <a:pt x="4026248" y="5833"/>
                  </a:lnTo>
                  <a:lnTo>
                    <a:pt x="3978605" y="9135"/>
                  </a:lnTo>
                  <a:lnTo>
                    <a:pt x="3931117" y="13164"/>
                  </a:lnTo>
                  <a:lnTo>
                    <a:pt x="3883791" y="17916"/>
                  </a:lnTo>
                  <a:lnTo>
                    <a:pt x="3836636" y="23386"/>
                  </a:lnTo>
                  <a:lnTo>
                    <a:pt x="3789662" y="29570"/>
                  </a:lnTo>
                  <a:lnTo>
                    <a:pt x="3742877" y="36462"/>
                  </a:lnTo>
                  <a:lnTo>
                    <a:pt x="3696290" y="44057"/>
                  </a:lnTo>
                  <a:lnTo>
                    <a:pt x="3649910" y="52352"/>
                  </a:lnTo>
                  <a:lnTo>
                    <a:pt x="3603746" y="61340"/>
                  </a:lnTo>
                  <a:lnTo>
                    <a:pt x="3557805" y="71018"/>
                  </a:lnTo>
                  <a:lnTo>
                    <a:pt x="3512098" y="81380"/>
                  </a:lnTo>
                  <a:lnTo>
                    <a:pt x="3466632" y="92422"/>
                  </a:lnTo>
                  <a:lnTo>
                    <a:pt x="3421417" y="104139"/>
                  </a:lnTo>
                  <a:lnTo>
                    <a:pt x="3376461" y="116526"/>
                  </a:lnTo>
                  <a:lnTo>
                    <a:pt x="3331774" y="129578"/>
                  </a:lnTo>
                  <a:lnTo>
                    <a:pt x="3287363" y="143291"/>
                  </a:lnTo>
                  <a:lnTo>
                    <a:pt x="3243238" y="157660"/>
                  </a:lnTo>
                  <a:lnTo>
                    <a:pt x="3199408" y="172679"/>
                  </a:lnTo>
                  <a:lnTo>
                    <a:pt x="3155880" y="188345"/>
                  </a:lnTo>
                  <a:lnTo>
                    <a:pt x="3112665" y="204651"/>
                  </a:lnTo>
                  <a:lnTo>
                    <a:pt x="3069770" y="221595"/>
                  </a:lnTo>
                  <a:lnTo>
                    <a:pt x="3027205" y="239170"/>
                  </a:lnTo>
                  <a:lnTo>
                    <a:pt x="2984978" y="257372"/>
                  </a:lnTo>
                  <a:lnTo>
                    <a:pt x="2943098" y="276197"/>
                  </a:lnTo>
                  <a:lnTo>
                    <a:pt x="2901575" y="295638"/>
                  </a:lnTo>
                  <a:lnTo>
                    <a:pt x="2860415" y="315693"/>
                  </a:lnTo>
                  <a:lnTo>
                    <a:pt x="2819629" y="336355"/>
                  </a:lnTo>
                  <a:lnTo>
                    <a:pt x="2779226" y="357620"/>
                  </a:lnTo>
                  <a:lnTo>
                    <a:pt x="2739213" y="379483"/>
                  </a:lnTo>
                  <a:lnTo>
                    <a:pt x="2699600" y="401940"/>
                  </a:lnTo>
                  <a:lnTo>
                    <a:pt x="2660395" y="424985"/>
                  </a:lnTo>
                  <a:lnTo>
                    <a:pt x="2621608" y="448614"/>
                  </a:lnTo>
                  <a:lnTo>
                    <a:pt x="2583246" y="472822"/>
                  </a:lnTo>
                  <a:lnTo>
                    <a:pt x="2545320" y="497605"/>
                  </a:lnTo>
                  <a:lnTo>
                    <a:pt x="2507837" y="522956"/>
                  </a:lnTo>
                  <a:lnTo>
                    <a:pt x="2470806" y="548873"/>
                  </a:lnTo>
                  <a:lnTo>
                    <a:pt x="2434236" y="575349"/>
                  </a:lnTo>
                  <a:lnTo>
                    <a:pt x="2398137" y="602380"/>
                  </a:lnTo>
                  <a:lnTo>
                    <a:pt x="2362516" y="629962"/>
                  </a:lnTo>
                  <a:lnTo>
                    <a:pt x="2327382" y="658088"/>
                  </a:lnTo>
                  <a:lnTo>
                    <a:pt x="2292745" y="686756"/>
                  </a:lnTo>
                  <a:lnTo>
                    <a:pt x="2258612" y="715960"/>
                  </a:lnTo>
                  <a:lnTo>
                    <a:pt x="2224993" y="745694"/>
                  </a:lnTo>
                  <a:lnTo>
                    <a:pt x="2191897" y="775955"/>
                  </a:lnTo>
                  <a:lnTo>
                    <a:pt x="2159332" y="806737"/>
                  </a:lnTo>
                  <a:lnTo>
                    <a:pt x="2127307" y="838036"/>
                  </a:lnTo>
                  <a:lnTo>
                    <a:pt x="2095831" y="869847"/>
                  </a:lnTo>
                  <a:lnTo>
                    <a:pt x="2064913" y="902165"/>
                  </a:lnTo>
                  <a:lnTo>
                    <a:pt x="2034561" y="934985"/>
                  </a:lnTo>
                  <a:lnTo>
                    <a:pt x="2004784" y="968303"/>
                  </a:lnTo>
                  <a:lnTo>
                    <a:pt x="1975591" y="1002113"/>
                  </a:lnTo>
                  <a:lnTo>
                    <a:pt x="1946991" y="1036412"/>
                  </a:lnTo>
                  <a:lnTo>
                    <a:pt x="1918992" y="1071193"/>
                  </a:lnTo>
                  <a:lnTo>
                    <a:pt x="1891604" y="1106453"/>
                  </a:lnTo>
                  <a:lnTo>
                    <a:pt x="1864834" y="1142186"/>
                  </a:lnTo>
                  <a:lnTo>
                    <a:pt x="1838692" y="1178389"/>
                  </a:lnTo>
                  <a:lnTo>
                    <a:pt x="1813187" y="1215055"/>
                  </a:lnTo>
                  <a:lnTo>
                    <a:pt x="1788327" y="1252180"/>
                  </a:lnTo>
                  <a:lnTo>
                    <a:pt x="1764122" y="1289759"/>
                  </a:lnTo>
                  <a:lnTo>
                    <a:pt x="1740579" y="1327789"/>
                  </a:lnTo>
                  <a:lnTo>
                    <a:pt x="1717707" y="1366262"/>
                  </a:lnTo>
                  <a:lnTo>
                    <a:pt x="1695517" y="1405176"/>
                  </a:lnTo>
                  <a:lnTo>
                    <a:pt x="1674015" y="1444525"/>
                  </a:lnTo>
                  <a:lnTo>
                    <a:pt x="1653211" y="1484305"/>
                  </a:lnTo>
                  <a:lnTo>
                    <a:pt x="1633114" y="1524510"/>
                  </a:lnTo>
                  <a:lnTo>
                    <a:pt x="1613733" y="1565136"/>
                  </a:lnTo>
                  <a:lnTo>
                    <a:pt x="1595076" y="1606177"/>
                  </a:lnTo>
                  <a:lnTo>
                    <a:pt x="1577152" y="1647630"/>
                  </a:lnTo>
                  <a:lnTo>
                    <a:pt x="1559969" y="1689490"/>
                  </a:lnTo>
                  <a:lnTo>
                    <a:pt x="1543538" y="1731751"/>
                  </a:lnTo>
                  <a:lnTo>
                    <a:pt x="1527866" y="1774409"/>
                  </a:lnTo>
                  <a:lnTo>
                    <a:pt x="1512961" y="1817459"/>
                  </a:lnTo>
                  <a:lnTo>
                    <a:pt x="1498834" y="1860896"/>
                  </a:lnTo>
                  <a:lnTo>
                    <a:pt x="1485493" y="1904715"/>
                  </a:lnTo>
                  <a:lnTo>
                    <a:pt x="1472946" y="1948913"/>
                  </a:lnTo>
                  <a:lnTo>
                    <a:pt x="0" y="2370553"/>
                  </a:lnTo>
                  <a:lnTo>
                    <a:pt x="1417447" y="2927194"/>
                  </a:lnTo>
                  <a:lnTo>
                    <a:pt x="1425131" y="2973460"/>
                  </a:lnTo>
                  <a:lnTo>
                    <a:pt x="1433712" y="3019461"/>
                  </a:lnTo>
                  <a:lnTo>
                    <a:pt x="1443182" y="3065188"/>
                  </a:lnTo>
                  <a:lnTo>
                    <a:pt x="1453534" y="3110634"/>
                  </a:lnTo>
                  <a:lnTo>
                    <a:pt x="1464758" y="3155789"/>
                  </a:lnTo>
                  <a:lnTo>
                    <a:pt x="1476848" y="3200648"/>
                  </a:lnTo>
                  <a:lnTo>
                    <a:pt x="1489795" y="3245201"/>
                  </a:lnTo>
                  <a:lnTo>
                    <a:pt x="1503591" y="3289440"/>
                  </a:lnTo>
                  <a:lnTo>
                    <a:pt x="1518229" y="3333359"/>
                  </a:lnTo>
                  <a:lnTo>
                    <a:pt x="1533701" y="3376948"/>
                  </a:lnTo>
                  <a:lnTo>
                    <a:pt x="1549998" y="3420199"/>
                  </a:lnTo>
                  <a:lnTo>
                    <a:pt x="1567113" y="3463106"/>
                  </a:lnTo>
                  <a:lnTo>
                    <a:pt x="1585038" y="3505659"/>
                  </a:lnTo>
                  <a:lnTo>
                    <a:pt x="1603765" y="3547852"/>
                  </a:lnTo>
                  <a:lnTo>
                    <a:pt x="1623287" y="3589675"/>
                  </a:lnTo>
                  <a:lnTo>
                    <a:pt x="1643594" y="3631121"/>
                  </a:lnTo>
                  <a:lnTo>
                    <a:pt x="1664680" y="3672183"/>
                  </a:lnTo>
                  <a:lnTo>
                    <a:pt x="1686536" y="3712851"/>
                  </a:lnTo>
                  <a:lnTo>
                    <a:pt x="1709155" y="3753119"/>
                  </a:lnTo>
                  <a:lnTo>
                    <a:pt x="1732528" y="3792978"/>
                  </a:lnTo>
                  <a:lnTo>
                    <a:pt x="1756648" y="3832421"/>
                  </a:lnTo>
                  <a:lnTo>
                    <a:pt x="1781507" y="3871438"/>
                  </a:lnTo>
                  <a:lnTo>
                    <a:pt x="1807097" y="3910024"/>
                  </a:lnTo>
                  <a:lnTo>
                    <a:pt x="1833410" y="3948168"/>
                  </a:lnTo>
                  <a:lnTo>
                    <a:pt x="1860438" y="3985864"/>
                  </a:lnTo>
                  <a:lnTo>
                    <a:pt x="1888173" y="4023104"/>
                  </a:lnTo>
                  <a:lnTo>
                    <a:pt x="1916607" y="4059880"/>
                  </a:lnTo>
                  <a:lnTo>
                    <a:pt x="1945733" y="4096183"/>
                  </a:lnTo>
                  <a:lnTo>
                    <a:pt x="1975542" y="4132006"/>
                  </a:lnTo>
                  <a:lnTo>
                    <a:pt x="2006027" y="4167340"/>
                  </a:lnTo>
                  <a:lnTo>
                    <a:pt x="2037180" y="4202179"/>
                  </a:lnTo>
                  <a:lnTo>
                    <a:pt x="2068992" y="4236513"/>
                  </a:lnTo>
                  <a:lnTo>
                    <a:pt x="2101457" y="4270336"/>
                  </a:lnTo>
                  <a:lnTo>
                    <a:pt x="2134565" y="4303638"/>
                  </a:lnTo>
                  <a:lnTo>
                    <a:pt x="2168309" y="4336413"/>
                  </a:lnTo>
                  <a:lnTo>
                    <a:pt x="2202682" y="4368652"/>
                  </a:lnTo>
                  <a:lnTo>
                    <a:pt x="2237675" y="4400346"/>
                  </a:lnTo>
                  <a:lnTo>
                    <a:pt x="2273280" y="4431490"/>
                  </a:lnTo>
                  <a:lnTo>
                    <a:pt x="2309490" y="4462073"/>
                  </a:lnTo>
                  <a:lnTo>
                    <a:pt x="2346296" y="4492089"/>
                  </a:lnTo>
                  <a:lnTo>
                    <a:pt x="2383691" y="4521529"/>
                  </a:lnTo>
                  <a:lnTo>
                    <a:pt x="2421667" y="4550386"/>
                  </a:lnTo>
                  <a:lnTo>
                    <a:pt x="2460215" y="4578651"/>
                  </a:lnTo>
                  <a:lnTo>
                    <a:pt x="2499329" y="4606317"/>
                  </a:lnTo>
                  <a:lnTo>
                    <a:pt x="2538999" y="4633375"/>
                  </a:lnTo>
                  <a:lnTo>
                    <a:pt x="2579219" y="4659818"/>
                  </a:lnTo>
                  <a:lnTo>
                    <a:pt x="2619980" y="4685638"/>
                  </a:lnTo>
                  <a:lnTo>
                    <a:pt x="2661274" y="4710827"/>
                  </a:lnTo>
                  <a:lnTo>
                    <a:pt x="2703094" y="4735376"/>
                  </a:lnTo>
                  <a:lnTo>
                    <a:pt x="2745432" y="4759278"/>
                  </a:lnTo>
                  <a:lnTo>
                    <a:pt x="2788279" y="4782526"/>
                  </a:lnTo>
                  <a:lnTo>
                    <a:pt x="2831627" y="4805110"/>
                  </a:lnTo>
                  <a:lnTo>
                    <a:pt x="2875470" y="4827024"/>
                  </a:lnTo>
                  <a:lnTo>
                    <a:pt x="2919799" y="4848258"/>
                  </a:lnTo>
                  <a:lnTo>
                    <a:pt x="2964605" y="4868806"/>
                  </a:lnTo>
                  <a:lnTo>
                    <a:pt x="3009882" y="4888659"/>
                  </a:lnTo>
                  <a:lnTo>
                    <a:pt x="3055621" y="4907809"/>
                  </a:lnTo>
                  <a:lnTo>
                    <a:pt x="3101814" y="4926249"/>
                  </a:lnTo>
                  <a:lnTo>
                    <a:pt x="3148454" y="4943969"/>
                  </a:lnTo>
                  <a:lnTo>
                    <a:pt x="3195532" y="4960964"/>
                  </a:lnTo>
                  <a:lnTo>
                    <a:pt x="3243041" y="4977224"/>
                  </a:lnTo>
                  <a:lnTo>
                    <a:pt x="3290973" y="4992741"/>
                  </a:lnTo>
                  <a:lnTo>
                    <a:pt x="3339319" y="5007508"/>
                  </a:lnTo>
                  <a:lnTo>
                    <a:pt x="3388073" y="5021517"/>
                  </a:lnTo>
                  <a:lnTo>
                    <a:pt x="3437225" y="5034760"/>
                  </a:lnTo>
                  <a:lnTo>
                    <a:pt x="3486769" y="5047228"/>
                  </a:lnTo>
                  <a:lnTo>
                    <a:pt x="3536696" y="5058914"/>
                  </a:lnTo>
                  <a:lnTo>
                    <a:pt x="3585612" y="5069527"/>
                  </a:lnTo>
                  <a:lnTo>
                    <a:pt x="3634532" y="5079327"/>
                  </a:lnTo>
                  <a:lnTo>
                    <a:pt x="3683447" y="5088317"/>
                  </a:lnTo>
                  <a:lnTo>
                    <a:pt x="3732349" y="5096504"/>
                  </a:lnTo>
                  <a:lnTo>
                    <a:pt x="3781228" y="5103890"/>
                  </a:lnTo>
                  <a:lnTo>
                    <a:pt x="3830076" y="5110482"/>
                  </a:lnTo>
                  <a:lnTo>
                    <a:pt x="3878884" y="5116284"/>
                  </a:lnTo>
                  <a:lnTo>
                    <a:pt x="3927644" y="5121301"/>
                  </a:lnTo>
                  <a:lnTo>
                    <a:pt x="3976346" y="5125538"/>
                  </a:lnTo>
                  <a:lnTo>
                    <a:pt x="4024981" y="5128999"/>
                  </a:lnTo>
                  <a:lnTo>
                    <a:pt x="4073542" y="5131689"/>
                  </a:lnTo>
                  <a:lnTo>
                    <a:pt x="4122018" y="5133614"/>
                  </a:lnTo>
                  <a:lnTo>
                    <a:pt x="4170402" y="5134777"/>
                  </a:lnTo>
                  <a:lnTo>
                    <a:pt x="4218685" y="5135184"/>
                  </a:lnTo>
                  <a:lnTo>
                    <a:pt x="4266858" y="5134840"/>
                  </a:lnTo>
                  <a:lnTo>
                    <a:pt x="4314911" y="5133749"/>
                  </a:lnTo>
                  <a:lnTo>
                    <a:pt x="4362837" y="5131915"/>
                  </a:lnTo>
                  <a:lnTo>
                    <a:pt x="4410626" y="5129345"/>
                  </a:lnTo>
                  <a:lnTo>
                    <a:pt x="4458270" y="5126042"/>
                  </a:lnTo>
                  <a:lnTo>
                    <a:pt x="4505760" y="5122012"/>
                  </a:lnTo>
                  <a:lnTo>
                    <a:pt x="4553088" y="5117259"/>
                  </a:lnTo>
                  <a:lnTo>
                    <a:pt x="4600243" y="5111788"/>
                  </a:lnTo>
                  <a:lnTo>
                    <a:pt x="4647218" y="5105603"/>
                  </a:lnTo>
                  <a:lnTo>
                    <a:pt x="4694004" y="5098710"/>
                  </a:lnTo>
                  <a:lnTo>
                    <a:pt x="4740593" y="5091114"/>
                  </a:lnTo>
                  <a:lnTo>
                    <a:pt x="4786974" y="5082819"/>
                  </a:lnTo>
                  <a:lnTo>
                    <a:pt x="4833140" y="5073830"/>
                  </a:lnTo>
                  <a:lnTo>
                    <a:pt x="4879082" y="5064151"/>
                  </a:lnTo>
                  <a:lnTo>
                    <a:pt x="4924791" y="5053788"/>
                  </a:lnTo>
                  <a:lnTo>
                    <a:pt x="4970258" y="5042746"/>
                  </a:lnTo>
                  <a:lnTo>
                    <a:pt x="5015474" y="5031028"/>
                  </a:lnTo>
                  <a:lnTo>
                    <a:pt x="5060431" y="5018641"/>
                  </a:lnTo>
                  <a:lnTo>
                    <a:pt x="5105120" y="5005588"/>
                  </a:lnTo>
                  <a:lnTo>
                    <a:pt x="5149532" y="4991875"/>
                  </a:lnTo>
                  <a:lnTo>
                    <a:pt x="5193658" y="4977506"/>
                  </a:lnTo>
                  <a:lnTo>
                    <a:pt x="5237490" y="4962487"/>
                  </a:lnTo>
                  <a:lnTo>
                    <a:pt x="5281019" y="4946821"/>
                  </a:lnTo>
                  <a:lnTo>
                    <a:pt x="5324236" y="4930514"/>
                  </a:lnTo>
                  <a:lnTo>
                    <a:pt x="5367132" y="4913570"/>
                  </a:lnTo>
                  <a:lnTo>
                    <a:pt x="5409698" y="4895995"/>
                  </a:lnTo>
                  <a:lnTo>
                    <a:pt x="5451926" y="4877792"/>
                  </a:lnTo>
                  <a:lnTo>
                    <a:pt x="5493807" y="4858968"/>
                  </a:lnTo>
                  <a:lnTo>
                    <a:pt x="5535332" y="4839526"/>
                  </a:lnTo>
                  <a:lnTo>
                    <a:pt x="5576493" y="4819472"/>
                  </a:lnTo>
                  <a:lnTo>
                    <a:pt x="5617280" y="4798810"/>
                  </a:lnTo>
                  <a:lnTo>
                    <a:pt x="5657685" y="4777545"/>
                  </a:lnTo>
                  <a:lnTo>
                    <a:pt x="5697698" y="4755682"/>
                  </a:lnTo>
                  <a:lnTo>
                    <a:pt x="5737312" y="4733225"/>
                  </a:lnTo>
                  <a:lnTo>
                    <a:pt x="5776518" y="4710180"/>
                  </a:lnTo>
                  <a:lnTo>
                    <a:pt x="5815306" y="4686551"/>
                  </a:lnTo>
                  <a:lnTo>
                    <a:pt x="5853669" y="4662343"/>
                  </a:lnTo>
                  <a:lnTo>
                    <a:pt x="5891596" y="4637561"/>
                  </a:lnTo>
                  <a:lnTo>
                    <a:pt x="5929080" y="4612210"/>
                  </a:lnTo>
                  <a:lnTo>
                    <a:pt x="5966111" y="4586294"/>
                  </a:lnTo>
                  <a:lnTo>
                    <a:pt x="6002681" y="4559818"/>
                  </a:lnTo>
                  <a:lnTo>
                    <a:pt x="6038781" y="4532787"/>
                  </a:lnTo>
                  <a:lnTo>
                    <a:pt x="6074403" y="4505206"/>
                  </a:lnTo>
                  <a:lnTo>
                    <a:pt x="6109537" y="4477080"/>
                  </a:lnTo>
                  <a:lnTo>
                    <a:pt x="6144175" y="4448412"/>
                  </a:lnTo>
                  <a:lnTo>
                    <a:pt x="6178307" y="4419209"/>
                  </a:lnTo>
                  <a:lnTo>
                    <a:pt x="6211926" y="4389475"/>
                  </a:lnTo>
                  <a:lnTo>
                    <a:pt x="6245022" y="4359215"/>
                  </a:lnTo>
                  <a:lnTo>
                    <a:pt x="6277587" y="4328433"/>
                  </a:lnTo>
                  <a:lnTo>
                    <a:pt x="6309612" y="4297135"/>
                  </a:lnTo>
                  <a:lnTo>
                    <a:pt x="6341088" y="4265324"/>
                  </a:lnTo>
                  <a:lnTo>
                    <a:pt x="6372006" y="4233007"/>
                  </a:lnTo>
                  <a:lnTo>
                    <a:pt x="6402357" y="4200187"/>
                  </a:lnTo>
                  <a:lnTo>
                    <a:pt x="6432134" y="4166870"/>
                  </a:lnTo>
                  <a:lnTo>
                    <a:pt x="6461326" y="4133060"/>
                  </a:lnTo>
                  <a:lnTo>
                    <a:pt x="6489925" y="4098762"/>
                  </a:lnTo>
                  <a:lnTo>
                    <a:pt x="6517923" y="4063981"/>
                  </a:lnTo>
                  <a:lnTo>
                    <a:pt x="6545311" y="4028722"/>
                  </a:lnTo>
                  <a:lnTo>
                    <a:pt x="6572079" y="3992989"/>
                  </a:lnTo>
                  <a:lnTo>
                    <a:pt x="6598220" y="3956788"/>
                  </a:lnTo>
                  <a:lnTo>
                    <a:pt x="6623724" y="3920122"/>
                  </a:lnTo>
                  <a:lnTo>
                    <a:pt x="6648582" y="3882998"/>
                  </a:lnTo>
                  <a:lnTo>
                    <a:pt x="6672786" y="3845419"/>
                  </a:lnTo>
                  <a:lnTo>
                    <a:pt x="6696328" y="3807390"/>
                  </a:lnTo>
                  <a:lnTo>
                    <a:pt x="6719197" y="3768917"/>
                  </a:lnTo>
                  <a:lnTo>
                    <a:pt x="6741386" y="3730004"/>
                  </a:lnTo>
                  <a:lnTo>
                    <a:pt x="6762885" y="3690655"/>
                  </a:lnTo>
                  <a:lnTo>
                    <a:pt x="6783687" y="3650876"/>
                  </a:lnTo>
                  <a:lnTo>
                    <a:pt x="6803781" y="3610672"/>
                  </a:lnTo>
                  <a:lnTo>
                    <a:pt x="6823160" y="3570046"/>
                  </a:lnTo>
                  <a:lnTo>
                    <a:pt x="6841815" y="3529005"/>
                  </a:lnTo>
                  <a:lnTo>
                    <a:pt x="6859736" y="3487553"/>
                  </a:lnTo>
                  <a:lnTo>
                    <a:pt x="6876915" y="3445694"/>
                  </a:lnTo>
                  <a:lnTo>
                    <a:pt x="6893344" y="3403433"/>
                  </a:lnTo>
                  <a:lnTo>
                    <a:pt x="6909012" y="3360776"/>
                  </a:lnTo>
                  <a:lnTo>
                    <a:pt x="6923913" y="3317726"/>
                  </a:lnTo>
                  <a:lnTo>
                    <a:pt x="6938037" y="3274290"/>
                  </a:lnTo>
                  <a:lnTo>
                    <a:pt x="6951374" y="3230471"/>
                  </a:lnTo>
                  <a:lnTo>
                    <a:pt x="6963917" y="3186274"/>
                  </a:lnTo>
                  <a:lnTo>
                    <a:pt x="6975736" y="3141402"/>
                  </a:lnTo>
                  <a:lnTo>
                    <a:pt x="6986639" y="3096527"/>
                  </a:lnTo>
                  <a:lnTo>
                    <a:pt x="6996630" y="3051657"/>
                  </a:lnTo>
                  <a:lnTo>
                    <a:pt x="7005716" y="3006800"/>
                  </a:lnTo>
                  <a:lnTo>
                    <a:pt x="7013902" y="2961964"/>
                  </a:lnTo>
                  <a:lnTo>
                    <a:pt x="7021194" y="2917158"/>
                  </a:lnTo>
                  <a:lnTo>
                    <a:pt x="7027596" y="2872389"/>
                  </a:lnTo>
                  <a:lnTo>
                    <a:pt x="7033114" y="2827666"/>
                  </a:lnTo>
                  <a:lnTo>
                    <a:pt x="7037754" y="2782997"/>
                  </a:lnTo>
                  <a:lnTo>
                    <a:pt x="7041522" y="2738390"/>
                  </a:lnTo>
                  <a:lnTo>
                    <a:pt x="7044422" y="2693854"/>
                  </a:lnTo>
                  <a:lnTo>
                    <a:pt x="7046460" y="2649397"/>
                  </a:lnTo>
                  <a:lnTo>
                    <a:pt x="7047642" y="2605026"/>
                  </a:lnTo>
                  <a:lnTo>
                    <a:pt x="7047973" y="2560751"/>
                  </a:lnTo>
                  <a:lnTo>
                    <a:pt x="7047458" y="2516580"/>
                  </a:lnTo>
                  <a:lnTo>
                    <a:pt x="7046103" y="2472520"/>
                  </a:lnTo>
                  <a:lnTo>
                    <a:pt x="7043914" y="2428579"/>
                  </a:lnTo>
                  <a:lnTo>
                    <a:pt x="7040895" y="2384767"/>
                  </a:lnTo>
                  <a:lnTo>
                    <a:pt x="7037053" y="2341092"/>
                  </a:lnTo>
                  <a:lnTo>
                    <a:pt x="7032393" y="2297560"/>
                  </a:lnTo>
                  <a:lnTo>
                    <a:pt x="7026920" y="2254182"/>
                  </a:lnTo>
                  <a:lnTo>
                    <a:pt x="7020639" y="2210964"/>
                  </a:lnTo>
                  <a:lnTo>
                    <a:pt x="7013557" y="2167916"/>
                  </a:lnTo>
                  <a:lnTo>
                    <a:pt x="7005678" y="2125046"/>
                  </a:lnTo>
                  <a:lnTo>
                    <a:pt x="6997008" y="2082360"/>
                  </a:lnTo>
                  <a:lnTo>
                    <a:pt x="6987553" y="2039869"/>
                  </a:lnTo>
                  <a:lnTo>
                    <a:pt x="6977317" y="1997580"/>
                  </a:lnTo>
                  <a:lnTo>
                    <a:pt x="6966308" y="1955501"/>
                  </a:lnTo>
                  <a:lnTo>
                    <a:pt x="6954528" y="1913641"/>
                  </a:lnTo>
                  <a:lnTo>
                    <a:pt x="6941986" y="1872008"/>
                  </a:lnTo>
                  <a:lnTo>
                    <a:pt x="6928685" y="1830609"/>
                  </a:lnTo>
                  <a:lnTo>
                    <a:pt x="6914631" y="1789454"/>
                  </a:lnTo>
                  <a:lnTo>
                    <a:pt x="6899830" y="1748551"/>
                  </a:lnTo>
                  <a:lnTo>
                    <a:pt x="6884287" y="1707907"/>
                  </a:lnTo>
                  <a:lnTo>
                    <a:pt x="6868008" y="1667531"/>
                  </a:lnTo>
                  <a:lnTo>
                    <a:pt x="6850998" y="1627431"/>
                  </a:lnTo>
                  <a:lnTo>
                    <a:pt x="6833262" y="1587615"/>
                  </a:lnTo>
                  <a:lnTo>
                    <a:pt x="6814806" y="1548092"/>
                  </a:lnTo>
                  <a:lnTo>
                    <a:pt x="6795636" y="1508870"/>
                  </a:lnTo>
                  <a:lnTo>
                    <a:pt x="6775756" y="1469957"/>
                  </a:lnTo>
                  <a:lnTo>
                    <a:pt x="6755173" y="1431361"/>
                  </a:lnTo>
                  <a:lnTo>
                    <a:pt x="6733892" y="1393090"/>
                  </a:lnTo>
                  <a:lnTo>
                    <a:pt x="6711918" y="1355154"/>
                  </a:lnTo>
                  <a:lnTo>
                    <a:pt x="6689256" y="1317559"/>
                  </a:lnTo>
                  <a:lnTo>
                    <a:pt x="6665913" y="1280314"/>
                  </a:lnTo>
                  <a:lnTo>
                    <a:pt x="6641893" y="1243428"/>
                  </a:lnTo>
                  <a:lnTo>
                    <a:pt x="6617203" y="1206908"/>
                  </a:lnTo>
                  <a:lnTo>
                    <a:pt x="6591846" y="1170763"/>
                  </a:lnTo>
                  <a:lnTo>
                    <a:pt x="6565830" y="1135001"/>
                  </a:lnTo>
                  <a:lnTo>
                    <a:pt x="6539160" y="1099631"/>
                  </a:lnTo>
                  <a:lnTo>
                    <a:pt x="6511840" y="1064660"/>
                  </a:lnTo>
                  <a:lnTo>
                    <a:pt x="6483876" y="1030096"/>
                  </a:lnTo>
                  <a:lnTo>
                    <a:pt x="6455275" y="995949"/>
                  </a:lnTo>
                  <a:lnTo>
                    <a:pt x="6426040" y="962225"/>
                  </a:lnTo>
                  <a:lnTo>
                    <a:pt x="6396179" y="928935"/>
                  </a:lnTo>
                  <a:lnTo>
                    <a:pt x="6365695" y="896084"/>
                  </a:lnTo>
                  <a:lnTo>
                    <a:pt x="6334595" y="863683"/>
                  </a:lnTo>
                  <a:lnTo>
                    <a:pt x="6302884" y="831739"/>
                  </a:lnTo>
                  <a:lnTo>
                    <a:pt x="6270568" y="800259"/>
                  </a:lnTo>
                  <a:lnTo>
                    <a:pt x="6237652" y="769254"/>
                  </a:lnTo>
                  <a:lnTo>
                    <a:pt x="6204141" y="738730"/>
                  </a:lnTo>
                  <a:lnTo>
                    <a:pt x="6170041" y="708696"/>
                  </a:lnTo>
                  <a:lnTo>
                    <a:pt x="6135357" y="679160"/>
                  </a:lnTo>
                  <a:lnTo>
                    <a:pt x="6100095" y="650131"/>
                  </a:lnTo>
                  <a:lnTo>
                    <a:pt x="6064261" y="621616"/>
                  </a:lnTo>
                  <a:lnTo>
                    <a:pt x="6027859" y="593624"/>
                  </a:lnTo>
                  <a:lnTo>
                    <a:pt x="5990895" y="566164"/>
                  </a:lnTo>
                  <a:lnTo>
                    <a:pt x="5953375" y="539242"/>
                  </a:lnTo>
                  <a:lnTo>
                    <a:pt x="5915304" y="512868"/>
                  </a:lnTo>
                  <a:lnTo>
                    <a:pt x="5876688" y="487050"/>
                  </a:lnTo>
                  <a:lnTo>
                    <a:pt x="5837531" y="461796"/>
                  </a:lnTo>
                  <a:lnTo>
                    <a:pt x="5797840" y="437114"/>
                  </a:lnTo>
                  <a:lnTo>
                    <a:pt x="5757620" y="413012"/>
                  </a:lnTo>
                  <a:lnTo>
                    <a:pt x="5716877" y="389499"/>
                  </a:lnTo>
                  <a:lnTo>
                    <a:pt x="5675615" y="366583"/>
                  </a:lnTo>
                  <a:lnTo>
                    <a:pt x="5633840" y="344272"/>
                  </a:lnTo>
                  <a:lnTo>
                    <a:pt x="5591558" y="322574"/>
                  </a:lnTo>
                  <a:lnTo>
                    <a:pt x="5548775" y="301498"/>
                  </a:lnTo>
                  <a:lnTo>
                    <a:pt x="5505495" y="281051"/>
                  </a:lnTo>
                  <a:lnTo>
                    <a:pt x="5461724" y="261243"/>
                  </a:lnTo>
                  <a:lnTo>
                    <a:pt x="5417467" y="242081"/>
                  </a:lnTo>
                  <a:lnTo>
                    <a:pt x="5372731" y="223573"/>
                  </a:lnTo>
                  <a:lnTo>
                    <a:pt x="5327520" y="205728"/>
                  </a:lnTo>
                  <a:lnTo>
                    <a:pt x="5281840" y="188553"/>
                  </a:lnTo>
                  <a:lnTo>
                    <a:pt x="5235696" y="172058"/>
                  </a:lnTo>
                  <a:lnTo>
                    <a:pt x="5189094" y="156250"/>
                  </a:lnTo>
                  <a:lnTo>
                    <a:pt x="5142040" y="141138"/>
                  </a:lnTo>
                  <a:lnTo>
                    <a:pt x="5094538" y="126730"/>
                  </a:lnTo>
                  <a:lnTo>
                    <a:pt x="5046595" y="113033"/>
                  </a:lnTo>
                  <a:lnTo>
                    <a:pt x="4998215" y="100057"/>
                  </a:lnTo>
                  <a:lnTo>
                    <a:pt x="4949404" y="87809"/>
                  </a:lnTo>
                  <a:lnTo>
                    <a:pt x="4900168" y="76298"/>
                  </a:lnTo>
                  <a:lnTo>
                    <a:pt x="4851251" y="65682"/>
                  </a:lnTo>
                  <a:lnTo>
                    <a:pt x="4802331" y="55880"/>
                  </a:lnTo>
                  <a:lnTo>
                    <a:pt x="4753416" y="46887"/>
                  </a:lnTo>
                  <a:lnTo>
                    <a:pt x="4704515" y="38699"/>
                  </a:lnTo>
                  <a:lnTo>
                    <a:pt x="4655636" y="31310"/>
                  </a:lnTo>
                  <a:lnTo>
                    <a:pt x="4606788" y="24716"/>
                  </a:lnTo>
                  <a:lnTo>
                    <a:pt x="4557981" y="18912"/>
                  </a:lnTo>
                  <a:lnTo>
                    <a:pt x="4509222" y="13893"/>
                  </a:lnTo>
                  <a:lnTo>
                    <a:pt x="4460521" y="9654"/>
                  </a:lnTo>
                  <a:lnTo>
                    <a:pt x="4411886" y="6191"/>
                  </a:lnTo>
                  <a:lnTo>
                    <a:pt x="4363326" y="3499"/>
                  </a:lnTo>
                  <a:lnTo>
                    <a:pt x="4314850" y="1573"/>
                  </a:lnTo>
                  <a:lnTo>
                    <a:pt x="4266467" y="408"/>
                  </a:lnTo>
                  <a:lnTo>
                    <a:pt x="42181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77942" y="1332893"/>
              <a:ext cx="7048500" cy="5135245"/>
            </a:xfrm>
            <a:custGeom>
              <a:avLst/>
              <a:gdLst/>
              <a:ahLst/>
              <a:cxnLst/>
              <a:rect l="l" t="t" r="r" b="b"/>
              <a:pathLst>
                <a:path w="7048500" h="5135245">
                  <a:moveTo>
                    <a:pt x="0" y="2370553"/>
                  </a:moveTo>
                  <a:lnTo>
                    <a:pt x="1472946" y="1948913"/>
                  </a:lnTo>
                  <a:lnTo>
                    <a:pt x="1485493" y="1904715"/>
                  </a:lnTo>
                  <a:lnTo>
                    <a:pt x="1498834" y="1860896"/>
                  </a:lnTo>
                  <a:lnTo>
                    <a:pt x="1512961" y="1817459"/>
                  </a:lnTo>
                  <a:lnTo>
                    <a:pt x="1527866" y="1774409"/>
                  </a:lnTo>
                  <a:lnTo>
                    <a:pt x="1543538" y="1731751"/>
                  </a:lnTo>
                  <a:lnTo>
                    <a:pt x="1559969" y="1689490"/>
                  </a:lnTo>
                  <a:lnTo>
                    <a:pt x="1577152" y="1647630"/>
                  </a:lnTo>
                  <a:lnTo>
                    <a:pt x="1595076" y="1606177"/>
                  </a:lnTo>
                  <a:lnTo>
                    <a:pt x="1613733" y="1565136"/>
                  </a:lnTo>
                  <a:lnTo>
                    <a:pt x="1633114" y="1524510"/>
                  </a:lnTo>
                  <a:lnTo>
                    <a:pt x="1653211" y="1484305"/>
                  </a:lnTo>
                  <a:lnTo>
                    <a:pt x="1674015" y="1444525"/>
                  </a:lnTo>
                  <a:lnTo>
                    <a:pt x="1695517" y="1405176"/>
                  </a:lnTo>
                  <a:lnTo>
                    <a:pt x="1717707" y="1366262"/>
                  </a:lnTo>
                  <a:lnTo>
                    <a:pt x="1740579" y="1327789"/>
                  </a:lnTo>
                  <a:lnTo>
                    <a:pt x="1764122" y="1289759"/>
                  </a:lnTo>
                  <a:lnTo>
                    <a:pt x="1788327" y="1252180"/>
                  </a:lnTo>
                  <a:lnTo>
                    <a:pt x="1813187" y="1215055"/>
                  </a:lnTo>
                  <a:lnTo>
                    <a:pt x="1838692" y="1178389"/>
                  </a:lnTo>
                  <a:lnTo>
                    <a:pt x="1864834" y="1142186"/>
                  </a:lnTo>
                  <a:lnTo>
                    <a:pt x="1891604" y="1106453"/>
                  </a:lnTo>
                  <a:lnTo>
                    <a:pt x="1918992" y="1071193"/>
                  </a:lnTo>
                  <a:lnTo>
                    <a:pt x="1946991" y="1036412"/>
                  </a:lnTo>
                  <a:lnTo>
                    <a:pt x="1975591" y="1002113"/>
                  </a:lnTo>
                  <a:lnTo>
                    <a:pt x="2004784" y="968303"/>
                  </a:lnTo>
                  <a:lnTo>
                    <a:pt x="2034561" y="934985"/>
                  </a:lnTo>
                  <a:lnTo>
                    <a:pt x="2064913" y="902165"/>
                  </a:lnTo>
                  <a:lnTo>
                    <a:pt x="2095831" y="869847"/>
                  </a:lnTo>
                  <a:lnTo>
                    <a:pt x="2127307" y="838036"/>
                  </a:lnTo>
                  <a:lnTo>
                    <a:pt x="2159332" y="806737"/>
                  </a:lnTo>
                  <a:lnTo>
                    <a:pt x="2191897" y="775955"/>
                  </a:lnTo>
                  <a:lnTo>
                    <a:pt x="2224993" y="745694"/>
                  </a:lnTo>
                  <a:lnTo>
                    <a:pt x="2258612" y="715960"/>
                  </a:lnTo>
                  <a:lnTo>
                    <a:pt x="2292745" y="686756"/>
                  </a:lnTo>
                  <a:lnTo>
                    <a:pt x="2327382" y="658088"/>
                  </a:lnTo>
                  <a:lnTo>
                    <a:pt x="2362516" y="629962"/>
                  </a:lnTo>
                  <a:lnTo>
                    <a:pt x="2398137" y="602380"/>
                  </a:lnTo>
                  <a:lnTo>
                    <a:pt x="2434236" y="575349"/>
                  </a:lnTo>
                  <a:lnTo>
                    <a:pt x="2470806" y="548873"/>
                  </a:lnTo>
                  <a:lnTo>
                    <a:pt x="2507837" y="522956"/>
                  </a:lnTo>
                  <a:lnTo>
                    <a:pt x="2545320" y="497605"/>
                  </a:lnTo>
                  <a:lnTo>
                    <a:pt x="2583246" y="472822"/>
                  </a:lnTo>
                  <a:lnTo>
                    <a:pt x="2621608" y="448614"/>
                  </a:lnTo>
                  <a:lnTo>
                    <a:pt x="2660395" y="424985"/>
                  </a:lnTo>
                  <a:lnTo>
                    <a:pt x="2699600" y="401940"/>
                  </a:lnTo>
                  <a:lnTo>
                    <a:pt x="2739213" y="379483"/>
                  </a:lnTo>
                  <a:lnTo>
                    <a:pt x="2779226" y="357620"/>
                  </a:lnTo>
                  <a:lnTo>
                    <a:pt x="2819629" y="336355"/>
                  </a:lnTo>
                  <a:lnTo>
                    <a:pt x="2860415" y="315693"/>
                  </a:lnTo>
                  <a:lnTo>
                    <a:pt x="2901575" y="295638"/>
                  </a:lnTo>
                  <a:lnTo>
                    <a:pt x="2943098" y="276197"/>
                  </a:lnTo>
                  <a:lnTo>
                    <a:pt x="2984978" y="257372"/>
                  </a:lnTo>
                  <a:lnTo>
                    <a:pt x="3027205" y="239170"/>
                  </a:lnTo>
                  <a:lnTo>
                    <a:pt x="3069770" y="221595"/>
                  </a:lnTo>
                  <a:lnTo>
                    <a:pt x="3112665" y="204651"/>
                  </a:lnTo>
                  <a:lnTo>
                    <a:pt x="3155880" y="188345"/>
                  </a:lnTo>
                  <a:lnTo>
                    <a:pt x="3199408" y="172679"/>
                  </a:lnTo>
                  <a:lnTo>
                    <a:pt x="3243238" y="157660"/>
                  </a:lnTo>
                  <a:lnTo>
                    <a:pt x="3287363" y="143291"/>
                  </a:lnTo>
                  <a:lnTo>
                    <a:pt x="3331774" y="129578"/>
                  </a:lnTo>
                  <a:lnTo>
                    <a:pt x="3376461" y="116526"/>
                  </a:lnTo>
                  <a:lnTo>
                    <a:pt x="3421417" y="104139"/>
                  </a:lnTo>
                  <a:lnTo>
                    <a:pt x="3466632" y="92422"/>
                  </a:lnTo>
                  <a:lnTo>
                    <a:pt x="3512098" y="81380"/>
                  </a:lnTo>
                  <a:lnTo>
                    <a:pt x="3557805" y="71018"/>
                  </a:lnTo>
                  <a:lnTo>
                    <a:pt x="3603746" y="61340"/>
                  </a:lnTo>
                  <a:lnTo>
                    <a:pt x="3649910" y="52352"/>
                  </a:lnTo>
                  <a:lnTo>
                    <a:pt x="3696290" y="44057"/>
                  </a:lnTo>
                  <a:lnTo>
                    <a:pt x="3742877" y="36462"/>
                  </a:lnTo>
                  <a:lnTo>
                    <a:pt x="3789662" y="29570"/>
                  </a:lnTo>
                  <a:lnTo>
                    <a:pt x="3836636" y="23386"/>
                  </a:lnTo>
                  <a:lnTo>
                    <a:pt x="3883791" y="17916"/>
                  </a:lnTo>
                  <a:lnTo>
                    <a:pt x="3931117" y="13164"/>
                  </a:lnTo>
                  <a:lnTo>
                    <a:pt x="3978605" y="9135"/>
                  </a:lnTo>
                  <a:lnTo>
                    <a:pt x="4026248" y="5833"/>
                  </a:lnTo>
                  <a:lnTo>
                    <a:pt x="4074037" y="3264"/>
                  </a:lnTo>
                  <a:lnTo>
                    <a:pt x="4121961" y="1432"/>
                  </a:lnTo>
                  <a:lnTo>
                    <a:pt x="4170014" y="343"/>
                  </a:lnTo>
                  <a:lnTo>
                    <a:pt x="4218185" y="0"/>
                  </a:lnTo>
                  <a:lnTo>
                    <a:pt x="4266467" y="408"/>
                  </a:lnTo>
                  <a:lnTo>
                    <a:pt x="4314850" y="1573"/>
                  </a:lnTo>
                  <a:lnTo>
                    <a:pt x="4363326" y="3499"/>
                  </a:lnTo>
                  <a:lnTo>
                    <a:pt x="4411886" y="6191"/>
                  </a:lnTo>
                  <a:lnTo>
                    <a:pt x="4460521" y="9654"/>
                  </a:lnTo>
                  <a:lnTo>
                    <a:pt x="4509222" y="13893"/>
                  </a:lnTo>
                  <a:lnTo>
                    <a:pt x="4557981" y="18912"/>
                  </a:lnTo>
                  <a:lnTo>
                    <a:pt x="4606788" y="24716"/>
                  </a:lnTo>
                  <a:lnTo>
                    <a:pt x="4655636" y="31310"/>
                  </a:lnTo>
                  <a:lnTo>
                    <a:pt x="4704515" y="38699"/>
                  </a:lnTo>
                  <a:lnTo>
                    <a:pt x="4753416" y="46887"/>
                  </a:lnTo>
                  <a:lnTo>
                    <a:pt x="4802331" y="55880"/>
                  </a:lnTo>
                  <a:lnTo>
                    <a:pt x="4851251" y="65682"/>
                  </a:lnTo>
                  <a:lnTo>
                    <a:pt x="4900168" y="76298"/>
                  </a:lnTo>
                  <a:lnTo>
                    <a:pt x="4949404" y="87809"/>
                  </a:lnTo>
                  <a:lnTo>
                    <a:pt x="4998215" y="100057"/>
                  </a:lnTo>
                  <a:lnTo>
                    <a:pt x="5046595" y="113033"/>
                  </a:lnTo>
                  <a:lnTo>
                    <a:pt x="5094538" y="126730"/>
                  </a:lnTo>
                  <a:lnTo>
                    <a:pt x="5142040" y="141138"/>
                  </a:lnTo>
                  <a:lnTo>
                    <a:pt x="5189094" y="156250"/>
                  </a:lnTo>
                  <a:lnTo>
                    <a:pt x="5235696" y="172058"/>
                  </a:lnTo>
                  <a:lnTo>
                    <a:pt x="5281840" y="188553"/>
                  </a:lnTo>
                  <a:lnTo>
                    <a:pt x="5327520" y="205728"/>
                  </a:lnTo>
                  <a:lnTo>
                    <a:pt x="5372731" y="223573"/>
                  </a:lnTo>
                  <a:lnTo>
                    <a:pt x="5417467" y="242081"/>
                  </a:lnTo>
                  <a:lnTo>
                    <a:pt x="5461724" y="261243"/>
                  </a:lnTo>
                  <a:lnTo>
                    <a:pt x="5505495" y="281051"/>
                  </a:lnTo>
                  <a:lnTo>
                    <a:pt x="5548775" y="301498"/>
                  </a:lnTo>
                  <a:lnTo>
                    <a:pt x="5591558" y="322574"/>
                  </a:lnTo>
                  <a:lnTo>
                    <a:pt x="5633840" y="344272"/>
                  </a:lnTo>
                  <a:lnTo>
                    <a:pt x="5675615" y="366583"/>
                  </a:lnTo>
                  <a:lnTo>
                    <a:pt x="5716877" y="389499"/>
                  </a:lnTo>
                  <a:lnTo>
                    <a:pt x="5757620" y="413012"/>
                  </a:lnTo>
                  <a:lnTo>
                    <a:pt x="5797840" y="437114"/>
                  </a:lnTo>
                  <a:lnTo>
                    <a:pt x="5837531" y="461796"/>
                  </a:lnTo>
                  <a:lnTo>
                    <a:pt x="5876688" y="487050"/>
                  </a:lnTo>
                  <a:lnTo>
                    <a:pt x="5915304" y="512868"/>
                  </a:lnTo>
                  <a:lnTo>
                    <a:pt x="5953375" y="539242"/>
                  </a:lnTo>
                  <a:lnTo>
                    <a:pt x="5990895" y="566164"/>
                  </a:lnTo>
                  <a:lnTo>
                    <a:pt x="6027859" y="593624"/>
                  </a:lnTo>
                  <a:lnTo>
                    <a:pt x="6064261" y="621616"/>
                  </a:lnTo>
                  <a:lnTo>
                    <a:pt x="6100095" y="650131"/>
                  </a:lnTo>
                  <a:lnTo>
                    <a:pt x="6135357" y="679160"/>
                  </a:lnTo>
                  <a:lnTo>
                    <a:pt x="6170041" y="708696"/>
                  </a:lnTo>
                  <a:lnTo>
                    <a:pt x="6204141" y="738730"/>
                  </a:lnTo>
                  <a:lnTo>
                    <a:pt x="6237652" y="769254"/>
                  </a:lnTo>
                  <a:lnTo>
                    <a:pt x="6270568" y="800259"/>
                  </a:lnTo>
                  <a:lnTo>
                    <a:pt x="6302884" y="831739"/>
                  </a:lnTo>
                  <a:lnTo>
                    <a:pt x="6334595" y="863683"/>
                  </a:lnTo>
                  <a:lnTo>
                    <a:pt x="6365695" y="896084"/>
                  </a:lnTo>
                  <a:lnTo>
                    <a:pt x="6396179" y="928935"/>
                  </a:lnTo>
                  <a:lnTo>
                    <a:pt x="6426040" y="962225"/>
                  </a:lnTo>
                  <a:lnTo>
                    <a:pt x="6455275" y="995949"/>
                  </a:lnTo>
                  <a:lnTo>
                    <a:pt x="6483876" y="1030096"/>
                  </a:lnTo>
                  <a:lnTo>
                    <a:pt x="6511840" y="1064660"/>
                  </a:lnTo>
                  <a:lnTo>
                    <a:pt x="6539160" y="1099631"/>
                  </a:lnTo>
                  <a:lnTo>
                    <a:pt x="6565830" y="1135001"/>
                  </a:lnTo>
                  <a:lnTo>
                    <a:pt x="6591846" y="1170763"/>
                  </a:lnTo>
                  <a:lnTo>
                    <a:pt x="6617203" y="1206908"/>
                  </a:lnTo>
                  <a:lnTo>
                    <a:pt x="6641893" y="1243428"/>
                  </a:lnTo>
                  <a:lnTo>
                    <a:pt x="6665913" y="1280314"/>
                  </a:lnTo>
                  <a:lnTo>
                    <a:pt x="6689256" y="1317559"/>
                  </a:lnTo>
                  <a:lnTo>
                    <a:pt x="6711918" y="1355154"/>
                  </a:lnTo>
                  <a:lnTo>
                    <a:pt x="6733892" y="1393090"/>
                  </a:lnTo>
                  <a:lnTo>
                    <a:pt x="6755173" y="1431361"/>
                  </a:lnTo>
                  <a:lnTo>
                    <a:pt x="6775756" y="1469957"/>
                  </a:lnTo>
                  <a:lnTo>
                    <a:pt x="6795636" y="1508870"/>
                  </a:lnTo>
                  <a:lnTo>
                    <a:pt x="6814806" y="1548092"/>
                  </a:lnTo>
                  <a:lnTo>
                    <a:pt x="6833262" y="1587615"/>
                  </a:lnTo>
                  <a:lnTo>
                    <a:pt x="6850998" y="1627431"/>
                  </a:lnTo>
                  <a:lnTo>
                    <a:pt x="6868008" y="1667531"/>
                  </a:lnTo>
                  <a:lnTo>
                    <a:pt x="6884287" y="1707907"/>
                  </a:lnTo>
                  <a:lnTo>
                    <a:pt x="6899830" y="1748551"/>
                  </a:lnTo>
                  <a:lnTo>
                    <a:pt x="6914631" y="1789454"/>
                  </a:lnTo>
                  <a:lnTo>
                    <a:pt x="6928685" y="1830609"/>
                  </a:lnTo>
                  <a:lnTo>
                    <a:pt x="6941986" y="1872008"/>
                  </a:lnTo>
                  <a:lnTo>
                    <a:pt x="6954528" y="1913641"/>
                  </a:lnTo>
                  <a:lnTo>
                    <a:pt x="6966308" y="1955501"/>
                  </a:lnTo>
                  <a:lnTo>
                    <a:pt x="6977317" y="1997580"/>
                  </a:lnTo>
                  <a:lnTo>
                    <a:pt x="6987553" y="2039869"/>
                  </a:lnTo>
                  <a:lnTo>
                    <a:pt x="6997008" y="2082360"/>
                  </a:lnTo>
                  <a:lnTo>
                    <a:pt x="7005678" y="2125046"/>
                  </a:lnTo>
                  <a:lnTo>
                    <a:pt x="7013557" y="2167916"/>
                  </a:lnTo>
                  <a:lnTo>
                    <a:pt x="7020639" y="2210964"/>
                  </a:lnTo>
                  <a:lnTo>
                    <a:pt x="7026920" y="2254182"/>
                  </a:lnTo>
                  <a:lnTo>
                    <a:pt x="7032393" y="2297560"/>
                  </a:lnTo>
                  <a:lnTo>
                    <a:pt x="7037053" y="2341092"/>
                  </a:lnTo>
                  <a:lnTo>
                    <a:pt x="7040895" y="2384767"/>
                  </a:lnTo>
                  <a:lnTo>
                    <a:pt x="7043914" y="2428579"/>
                  </a:lnTo>
                  <a:lnTo>
                    <a:pt x="7046103" y="2472520"/>
                  </a:lnTo>
                  <a:lnTo>
                    <a:pt x="7047458" y="2516580"/>
                  </a:lnTo>
                  <a:lnTo>
                    <a:pt x="7047973" y="2560751"/>
                  </a:lnTo>
                  <a:lnTo>
                    <a:pt x="7047642" y="2605026"/>
                  </a:lnTo>
                  <a:lnTo>
                    <a:pt x="7046460" y="2649397"/>
                  </a:lnTo>
                  <a:lnTo>
                    <a:pt x="7044422" y="2693854"/>
                  </a:lnTo>
                  <a:lnTo>
                    <a:pt x="7041522" y="2738390"/>
                  </a:lnTo>
                  <a:lnTo>
                    <a:pt x="7037754" y="2782997"/>
                  </a:lnTo>
                  <a:lnTo>
                    <a:pt x="7033114" y="2827666"/>
                  </a:lnTo>
                  <a:lnTo>
                    <a:pt x="7027596" y="2872389"/>
                  </a:lnTo>
                  <a:lnTo>
                    <a:pt x="7021194" y="2917158"/>
                  </a:lnTo>
                  <a:lnTo>
                    <a:pt x="7013902" y="2961964"/>
                  </a:lnTo>
                  <a:lnTo>
                    <a:pt x="7005716" y="3006800"/>
                  </a:lnTo>
                  <a:lnTo>
                    <a:pt x="6996630" y="3051657"/>
                  </a:lnTo>
                  <a:lnTo>
                    <a:pt x="6986639" y="3096527"/>
                  </a:lnTo>
                  <a:lnTo>
                    <a:pt x="6975736" y="3141402"/>
                  </a:lnTo>
                  <a:lnTo>
                    <a:pt x="6963917" y="3186274"/>
                  </a:lnTo>
                  <a:lnTo>
                    <a:pt x="6951374" y="3230471"/>
                  </a:lnTo>
                  <a:lnTo>
                    <a:pt x="6938037" y="3274290"/>
                  </a:lnTo>
                  <a:lnTo>
                    <a:pt x="6923913" y="3317726"/>
                  </a:lnTo>
                  <a:lnTo>
                    <a:pt x="6909012" y="3360776"/>
                  </a:lnTo>
                  <a:lnTo>
                    <a:pt x="6893344" y="3403433"/>
                  </a:lnTo>
                  <a:lnTo>
                    <a:pt x="6876915" y="3445694"/>
                  </a:lnTo>
                  <a:lnTo>
                    <a:pt x="6859736" y="3487553"/>
                  </a:lnTo>
                  <a:lnTo>
                    <a:pt x="6841815" y="3529005"/>
                  </a:lnTo>
                  <a:lnTo>
                    <a:pt x="6823160" y="3570046"/>
                  </a:lnTo>
                  <a:lnTo>
                    <a:pt x="6803781" y="3610672"/>
                  </a:lnTo>
                  <a:lnTo>
                    <a:pt x="6783687" y="3650876"/>
                  </a:lnTo>
                  <a:lnTo>
                    <a:pt x="6762885" y="3690655"/>
                  </a:lnTo>
                  <a:lnTo>
                    <a:pt x="6741386" y="3730004"/>
                  </a:lnTo>
                  <a:lnTo>
                    <a:pt x="6719197" y="3768917"/>
                  </a:lnTo>
                  <a:lnTo>
                    <a:pt x="6696328" y="3807390"/>
                  </a:lnTo>
                  <a:lnTo>
                    <a:pt x="6672786" y="3845419"/>
                  </a:lnTo>
                  <a:lnTo>
                    <a:pt x="6648582" y="3882998"/>
                  </a:lnTo>
                  <a:lnTo>
                    <a:pt x="6623724" y="3920122"/>
                  </a:lnTo>
                  <a:lnTo>
                    <a:pt x="6598220" y="3956788"/>
                  </a:lnTo>
                  <a:lnTo>
                    <a:pt x="6572079" y="3992989"/>
                  </a:lnTo>
                  <a:lnTo>
                    <a:pt x="6545311" y="4028722"/>
                  </a:lnTo>
                  <a:lnTo>
                    <a:pt x="6517923" y="4063981"/>
                  </a:lnTo>
                  <a:lnTo>
                    <a:pt x="6489925" y="4098762"/>
                  </a:lnTo>
                  <a:lnTo>
                    <a:pt x="6461326" y="4133060"/>
                  </a:lnTo>
                  <a:lnTo>
                    <a:pt x="6432134" y="4166870"/>
                  </a:lnTo>
                  <a:lnTo>
                    <a:pt x="6402357" y="4200187"/>
                  </a:lnTo>
                  <a:lnTo>
                    <a:pt x="6372006" y="4233007"/>
                  </a:lnTo>
                  <a:lnTo>
                    <a:pt x="6341088" y="4265324"/>
                  </a:lnTo>
                  <a:lnTo>
                    <a:pt x="6309612" y="4297135"/>
                  </a:lnTo>
                  <a:lnTo>
                    <a:pt x="6277587" y="4328433"/>
                  </a:lnTo>
                  <a:lnTo>
                    <a:pt x="6245022" y="4359215"/>
                  </a:lnTo>
                  <a:lnTo>
                    <a:pt x="6211926" y="4389475"/>
                  </a:lnTo>
                  <a:lnTo>
                    <a:pt x="6178307" y="4419209"/>
                  </a:lnTo>
                  <a:lnTo>
                    <a:pt x="6144175" y="4448412"/>
                  </a:lnTo>
                  <a:lnTo>
                    <a:pt x="6109537" y="4477080"/>
                  </a:lnTo>
                  <a:lnTo>
                    <a:pt x="6074403" y="4505206"/>
                  </a:lnTo>
                  <a:lnTo>
                    <a:pt x="6038781" y="4532787"/>
                  </a:lnTo>
                  <a:lnTo>
                    <a:pt x="6002681" y="4559818"/>
                  </a:lnTo>
                  <a:lnTo>
                    <a:pt x="5966111" y="4586294"/>
                  </a:lnTo>
                  <a:lnTo>
                    <a:pt x="5929080" y="4612210"/>
                  </a:lnTo>
                  <a:lnTo>
                    <a:pt x="5891596" y="4637561"/>
                  </a:lnTo>
                  <a:lnTo>
                    <a:pt x="5853669" y="4662343"/>
                  </a:lnTo>
                  <a:lnTo>
                    <a:pt x="5815306" y="4686551"/>
                  </a:lnTo>
                  <a:lnTo>
                    <a:pt x="5776518" y="4710180"/>
                  </a:lnTo>
                  <a:lnTo>
                    <a:pt x="5737312" y="4733225"/>
                  </a:lnTo>
                  <a:lnTo>
                    <a:pt x="5697698" y="4755682"/>
                  </a:lnTo>
                  <a:lnTo>
                    <a:pt x="5657685" y="4777545"/>
                  </a:lnTo>
                  <a:lnTo>
                    <a:pt x="5617280" y="4798810"/>
                  </a:lnTo>
                  <a:lnTo>
                    <a:pt x="5576493" y="4819472"/>
                  </a:lnTo>
                  <a:lnTo>
                    <a:pt x="5535332" y="4839526"/>
                  </a:lnTo>
                  <a:lnTo>
                    <a:pt x="5493807" y="4858968"/>
                  </a:lnTo>
                  <a:lnTo>
                    <a:pt x="5451926" y="4877792"/>
                  </a:lnTo>
                  <a:lnTo>
                    <a:pt x="5409698" y="4895995"/>
                  </a:lnTo>
                  <a:lnTo>
                    <a:pt x="5367132" y="4913570"/>
                  </a:lnTo>
                  <a:lnTo>
                    <a:pt x="5324236" y="4930514"/>
                  </a:lnTo>
                  <a:lnTo>
                    <a:pt x="5281019" y="4946821"/>
                  </a:lnTo>
                  <a:lnTo>
                    <a:pt x="5237490" y="4962487"/>
                  </a:lnTo>
                  <a:lnTo>
                    <a:pt x="5193658" y="4977506"/>
                  </a:lnTo>
                  <a:lnTo>
                    <a:pt x="5149532" y="4991875"/>
                  </a:lnTo>
                  <a:lnTo>
                    <a:pt x="5105120" y="5005588"/>
                  </a:lnTo>
                  <a:lnTo>
                    <a:pt x="5060431" y="5018641"/>
                  </a:lnTo>
                  <a:lnTo>
                    <a:pt x="5015474" y="5031028"/>
                  </a:lnTo>
                  <a:lnTo>
                    <a:pt x="4970258" y="5042746"/>
                  </a:lnTo>
                  <a:lnTo>
                    <a:pt x="4924791" y="5053788"/>
                  </a:lnTo>
                  <a:lnTo>
                    <a:pt x="4879082" y="5064151"/>
                  </a:lnTo>
                  <a:lnTo>
                    <a:pt x="4833140" y="5073830"/>
                  </a:lnTo>
                  <a:lnTo>
                    <a:pt x="4786974" y="5082819"/>
                  </a:lnTo>
                  <a:lnTo>
                    <a:pt x="4740593" y="5091114"/>
                  </a:lnTo>
                  <a:lnTo>
                    <a:pt x="4694004" y="5098710"/>
                  </a:lnTo>
                  <a:lnTo>
                    <a:pt x="4647218" y="5105603"/>
                  </a:lnTo>
                  <a:lnTo>
                    <a:pt x="4600243" y="5111788"/>
                  </a:lnTo>
                  <a:lnTo>
                    <a:pt x="4553088" y="5117259"/>
                  </a:lnTo>
                  <a:lnTo>
                    <a:pt x="4505760" y="5122012"/>
                  </a:lnTo>
                  <a:lnTo>
                    <a:pt x="4458270" y="5126042"/>
                  </a:lnTo>
                  <a:lnTo>
                    <a:pt x="4410626" y="5129345"/>
                  </a:lnTo>
                  <a:lnTo>
                    <a:pt x="4362837" y="5131915"/>
                  </a:lnTo>
                  <a:lnTo>
                    <a:pt x="4314911" y="5133749"/>
                  </a:lnTo>
                  <a:lnTo>
                    <a:pt x="4266858" y="5134840"/>
                  </a:lnTo>
                  <a:lnTo>
                    <a:pt x="4218685" y="5135184"/>
                  </a:lnTo>
                  <a:lnTo>
                    <a:pt x="4170402" y="5134777"/>
                  </a:lnTo>
                  <a:lnTo>
                    <a:pt x="4122018" y="5133614"/>
                  </a:lnTo>
                  <a:lnTo>
                    <a:pt x="4073542" y="5131689"/>
                  </a:lnTo>
                  <a:lnTo>
                    <a:pt x="4024981" y="5128999"/>
                  </a:lnTo>
                  <a:lnTo>
                    <a:pt x="3976346" y="5125538"/>
                  </a:lnTo>
                  <a:lnTo>
                    <a:pt x="3927644" y="5121301"/>
                  </a:lnTo>
                  <a:lnTo>
                    <a:pt x="3878884" y="5116284"/>
                  </a:lnTo>
                  <a:lnTo>
                    <a:pt x="3830076" y="5110482"/>
                  </a:lnTo>
                  <a:lnTo>
                    <a:pt x="3781228" y="5103890"/>
                  </a:lnTo>
                  <a:lnTo>
                    <a:pt x="3732349" y="5096504"/>
                  </a:lnTo>
                  <a:lnTo>
                    <a:pt x="3683447" y="5088317"/>
                  </a:lnTo>
                  <a:lnTo>
                    <a:pt x="3634532" y="5079327"/>
                  </a:lnTo>
                  <a:lnTo>
                    <a:pt x="3585612" y="5069527"/>
                  </a:lnTo>
                  <a:lnTo>
                    <a:pt x="3536696" y="5058914"/>
                  </a:lnTo>
                  <a:lnTo>
                    <a:pt x="3486769" y="5047228"/>
                  </a:lnTo>
                  <a:lnTo>
                    <a:pt x="3437225" y="5034760"/>
                  </a:lnTo>
                  <a:lnTo>
                    <a:pt x="3388073" y="5021517"/>
                  </a:lnTo>
                  <a:lnTo>
                    <a:pt x="3339319" y="5007508"/>
                  </a:lnTo>
                  <a:lnTo>
                    <a:pt x="3290973" y="4992741"/>
                  </a:lnTo>
                  <a:lnTo>
                    <a:pt x="3243041" y="4977224"/>
                  </a:lnTo>
                  <a:lnTo>
                    <a:pt x="3195532" y="4960964"/>
                  </a:lnTo>
                  <a:lnTo>
                    <a:pt x="3148454" y="4943969"/>
                  </a:lnTo>
                  <a:lnTo>
                    <a:pt x="3101814" y="4926249"/>
                  </a:lnTo>
                  <a:lnTo>
                    <a:pt x="3055621" y="4907809"/>
                  </a:lnTo>
                  <a:lnTo>
                    <a:pt x="3009882" y="4888659"/>
                  </a:lnTo>
                  <a:lnTo>
                    <a:pt x="2964605" y="4868806"/>
                  </a:lnTo>
                  <a:lnTo>
                    <a:pt x="2919799" y="4848258"/>
                  </a:lnTo>
                  <a:lnTo>
                    <a:pt x="2875470" y="4827024"/>
                  </a:lnTo>
                  <a:lnTo>
                    <a:pt x="2831627" y="4805110"/>
                  </a:lnTo>
                  <a:lnTo>
                    <a:pt x="2788279" y="4782526"/>
                  </a:lnTo>
                  <a:lnTo>
                    <a:pt x="2745432" y="4759278"/>
                  </a:lnTo>
                  <a:lnTo>
                    <a:pt x="2703094" y="4735376"/>
                  </a:lnTo>
                  <a:lnTo>
                    <a:pt x="2661274" y="4710827"/>
                  </a:lnTo>
                  <a:lnTo>
                    <a:pt x="2619980" y="4685638"/>
                  </a:lnTo>
                  <a:lnTo>
                    <a:pt x="2579219" y="4659818"/>
                  </a:lnTo>
                  <a:lnTo>
                    <a:pt x="2538999" y="4633375"/>
                  </a:lnTo>
                  <a:lnTo>
                    <a:pt x="2499329" y="4606317"/>
                  </a:lnTo>
                  <a:lnTo>
                    <a:pt x="2460215" y="4578651"/>
                  </a:lnTo>
                  <a:lnTo>
                    <a:pt x="2421667" y="4550386"/>
                  </a:lnTo>
                  <a:lnTo>
                    <a:pt x="2383691" y="4521529"/>
                  </a:lnTo>
                  <a:lnTo>
                    <a:pt x="2346296" y="4492089"/>
                  </a:lnTo>
                  <a:lnTo>
                    <a:pt x="2309490" y="4462073"/>
                  </a:lnTo>
                  <a:lnTo>
                    <a:pt x="2273280" y="4431490"/>
                  </a:lnTo>
                  <a:lnTo>
                    <a:pt x="2237675" y="4400346"/>
                  </a:lnTo>
                  <a:lnTo>
                    <a:pt x="2202682" y="4368652"/>
                  </a:lnTo>
                  <a:lnTo>
                    <a:pt x="2168309" y="4336413"/>
                  </a:lnTo>
                  <a:lnTo>
                    <a:pt x="2134565" y="4303638"/>
                  </a:lnTo>
                  <a:lnTo>
                    <a:pt x="2101457" y="4270336"/>
                  </a:lnTo>
                  <a:lnTo>
                    <a:pt x="2068992" y="4236513"/>
                  </a:lnTo>
                  <a:lnTo>
                    <a:pt x="2037180" y="4202179"/>
                  </a:lnTo>
                  <a:lnTo>
                    <a:pt x="2006027" y="4167340"/>
                  </a:lnTo>
                  <a:lnTo>
                    <a:pt x="1975542" y="4132006"/>
                  </a:lnTo>
                  <a:lnTo>
                    <a:pt x="1945733" y="4096183"/>
                  </a:lnTo>
                  <a:lnTo>
                    <a:pt x="1916607" y="4059880"/>
                  </a:lnTo>
                  <a:lnTo>
                    <a:pt x="1888173" y="4023104"/>
                  </a:lnTo>
                  <a:lnTo>
                    <a:pt x="1860438" y="3985864"/>
                  </a:lnTo>
                  <a:lnTo>
                    <a:pt x="1833410" y="3948168"/>
                  </a:lnTo>
                  <a:lnTo>
                    <a:pt x="1807097" y="3910024"/>
                  </a:lnTo>
                  <a:lnTo>
                    <a:pt x="1781507" y="3871438"/>
                  </a:lnTo>
                  <a:lnTo>
                    <a:pt x="1756648" y="3832421"/>
                  </a:lnTo>
                  <a:lnTo>
                    <a:pt x="1732528" y="3792978"/>
                  </a:lnTo>
                  <a:lnTo>
                    <a:pt x="1709155" y="3753119"/>
                  </a:lnTo>
                  <a:lnTo>
                    <a:pt x="1686536" y="3712851"/>
                  </a:lnTo>
                  <a:lnTo>
                    <a:pt x="1664680" y="3672183"/>
                  </a:lnTo>
                  <a:lnTo>
                    <a:pt x="1643594" y="3631121"/>
                  </a:lnTo>
                  <a:lnTo>
                    <a:pt x="1623287" y="3589675"/>
                  </a:lnTo>
                  <a:lnTo>
                    <a:pt x="1603765" y="3547852"/>
                  </a:lnTo>
                  <a:lnTo>
                    <a:pt x="1585038" y="3505659"/>
                  </a:lnTo>
                  <a:lnTo>
                    <a:pt x="1567113" y="3463106"/>
                  </a:lnTo>
                  <a:lnTo>
                    <a:pt x="1549998" y="3420199"/>
                  </a:lnTo>
                  <a:lnTo>
                    <a:pt x="1533701" y="3376948"/>
                  </a:lnTo>
                  <a:lnTo>
                    <a:pt x="1518229" y="3333359"/>
                  </a:lnTo>
                  <a:lnTo>
                    <a:pt x="1503591" y="3289440"/>
                  </a:lnTo>
                  <a:lnTo>
                    <a:pt x="1489795" y="3245201"/>
                  </a:lnTo>
                  <a:lnTo>
                    <a:pt x="1476848" y="3200648"/>
                  </a:lnTo>
                  <a:lnTo>
                    <a:pt x="1464758" y="3155789"/>
                  </a:lnTo>
                  <a:lnTo>
                    <a:pt x="1453534" y="3110634"/>
                  </a:lnTo>
                  <a:lnTo>
                    <a:pt x="1443182" y="3065188"/>
                  </a:lnTo>
                  <a:lnTo>
                    <a:pt x="1433712" y="3019461"/>
                  </a:lnTo>
                  <a:lnTo>
                    <a:pt x="1425131" y="2973460"/>
                  </a:lnTo>
                  <a:lnTo>
                    <a:pt x="1417447" y="2927194"/>
                  </a:lnTo>
                  <a:lnTo>
                    <a:pt x="0" y="2370553"/>
                  </a:lnTo>
                  <a:close/>
                </a:path>
              </a:pathLst>
            </a:custGeom>
            <a:ln w="76200">
              <a:solidFill>
                <a:srgbClr val="8F1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72300" y="2609850"/>
              <a:ext cx="4305300" cy="2724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0591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7719" y="136525"/>
            <a:ext cx="7216346" cy="596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78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512277" y="525486"/>
            <a:ext cx="6782434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800" spc="-20" dirty="0">
                <a:solidFill>
                  <a:srgbClr val="741D28"/>
                </a:solidFill>
                <a:latin typeface="+mn-lt"/>
                <a:cs typeface="Calibri"/>
              </a:rPr>
              <a:t>Современное</a:t>
            </a:r>
            <a:r>
              <a:rPr lang="ru-RU" sz="2800" spc="-170" dirty="0">
                <a:solidFill>
                  <a:srgbClr val="741D28"/>
                </a:solidFill>
                <a:latin typeface="+mn-lt"/>
                <a:cs typeface="Calibri"/>
              </a:rPr>
              <a:t> </a:t>
            </a:r>
            <a:r>
              <a:rPr lang="ru-RU" sz="2800" spc="-10" dirty="0">
                <a:solidFill>
                  <a:srgbClr val="741D28"/>
                </a:solidFill>
                <a:latin typeface="+mn-lt"/>
                <a:cs typeface="Calibri"/>
              </a:rPr>
              <a:t>учебное</a:t>
            </a:r>
            <a:r>
              <a:rPr lang="ru-RU" sz="2800" spc="-105" dirty="0">
                <a:solidFill>
                  <a:srgbClr val="741D28"/>
                </a:solidFill>
                <a:latin typeface="+mn-lt"/>
                <a:cs typeface="Calibri"/>
              </a:rPr>
              <a:t> </a:t>
            </a:r>
            <a:r>
              <a:rPr lang="ru-RU" sz="2800" spc="-10" dirty="0">
                <a:solidFill>
                  <a:srgbClr val="741D28"/>
                </a:solidFill>
                <a:latin typeface="+mn-lt"/>
                <a:cs typeface="Calibri"/>
              </a:rPr>
              <a:t>занятие</a:t>
            </a:r>
            <a:endParaRPr lang="ru-RU" sz="2800" dirty="0">
              <a:latin typeface="+mn-lt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47866" y="1693278"/>
            <a:ext cx="7918450" cy="43027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latin typeface="Calibri"/>
                <a:cs typeface="Calibri"/>
              </a:rPr>
              <a:t>Основные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проектируемые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компоненты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урока: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921727"/>
              </a:buClr>
              <a:buFont typeface="Wingdings"/>
              <a:buChar char="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определение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цели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29"/>
              </a:spcBef>
              <a:buClr>
                <a:srgbClr val="921727"/>
              </a:buClr>
              <a:buFont typeface="Wingdings"/>
              <a:buChar char="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отбор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содержания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29"/>
              </a:spcBef>
              <a:buClr>
                <a:srgbClr val="921727"/>
              </a:buClr>
              <a:buFont typeface="Wingdings"/>
              <a:buChar char="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проектирование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системы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учебных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задач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0"/>
              </a:spcBef>
              <a:buClr>
                <a:srgbClr val="921727"/>
              </a:buClr>
              <a:buFont typeface="Wingdings"/>
              <a:buChar char="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выбор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форм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организации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учебной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деятельности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всех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этапах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урока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921727"/>
                </a:solidFill>
                <a:latin typeface="Calibri"/>
                <a:cs typeface="Calibri"/>
              </a:rPr>
              <a:t>Учебное</a:t>
            </a:r>
            <a:r>
              <a:rPr sz="2000" b="1" spc="-60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921727"/>
                </a:solidFill>
                <a:latin typeface="Calibri"/>
                <a:cs typeface="Calibri"/>
              </a:rPr>
              <a:t>занятие</a:t>
            </a:r>
            <a:r>
              <a:rPr sz="2000" b="1" spc="-65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921727"/>
                </a:solidFill>
                <a:latin typeface="Calibri"/>
                <a:cs typeface="Calibri"/>
              </a:rPr>
              <a:t>состоит</a:t>
            </a:r>
            <a:r>
              <a:rPr sz="2000" b="1" spc="-45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921727"/>
                </a:solidFill>
                <a:latin typeface="Calibri"/>
                <a:cs typeface="Calibri"/>
              </a:rPr>
              <a:t>из</a:t>
            </a:r>
            <a:r>
              <a:rPr sz="2000" b="1" spc="-60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921727"/>
                </a:solidFill>
                <a:latin typeface="Calibri"/>
                <a:cs typeface="Calibri"/>
              </a:rPr>
              <a:t>этапов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921727"/>
                </a:solidFill>
                <a:latin typeface="Calibri"/>
                <a:cs typeface="Calibri"/>
              </a:rPr>
              <a:t>На</a:t>
            </a:r>
            <a:r>
              <a:rPr sz="2000" b="1" spc="-65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921727"/>
                </a:solidFill>
                <a:latin typeface="Calibri"/>
                <a:cs typeface="Calibri"/>
              </a:rPr>
              <a:t>всех</a:t>
            </a:r>
            <a:r>
              <a:rPr sz="2000" b="1" spc="-65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921727"/>
                </a:solidFill>
                <a:latin typeface="Calibri"/>
                <a:cs typeface="Calibri"/>
              </a:rPr>
              <a:t>этапах</a:t>
            </a:r>
            <a:r>
              <a:rPr sz="2000" b="1" spc="-25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921727"/>
                </a:solidFill>
                <a:latin typeface="Calibri"/>
                <a:cs typeface="Calibri"/>
              </a:rPr>
              <a:t>учебного</a:t>
            </a:r>
            <a:r>
              <a:rPr sz="2000" b="1" spc="-25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921727"/>
                </a:solidFill>
                <a:latin typeface="Calibri"/>
                <a:cs typeface="Calibri"/>
              </a:rPr>
              <a:t>занятия</a:t>
            </a:r>
            <a:r>
              <a:rPr sz="2000" b="1" spc="-80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921727"/>
                </a:solidFill>
                <a:latin typeface="Calibri"/>
                <a:cs typeface="Calibri"/>
              </a:rPr>
              <a:t>организуется</a:t>
            </a:r>
            <a:r>
              <a:rPr sz="2000" b="1" spc="-45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921727"/>
                </a:solidFill>
                <a:latin typeface="Calibri"/>
                <a:cs typeface="Calibri"/>
              </a:rPr>
              <a:t>учебная</a:t>
            </a:r>
            <a:r>
              <a:rPr sz="2000" b="1" spc="-35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921727"/>
                </a:solidFill>
                <a:latin typeface="Calibri"/>
                <a:cs typeface="Calibri"/>
              </a:rPr>
              <a:t>деятельность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921727"/>
                </a:solidFill>
                <a:latin typeface="Calibri"/>
                <a:cs typeface="Calibri"/>
              </a:rPr>
              <a:t>Учебная</a:t>
            </a:r>
            <a:r>
              <a:rPr sz="2000" b="1" spc="-85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921727"/>
                </a:solidFill>
                <a:latin typeface="Calibri"/>
                <a:cs typeface="Calibri"/>
              </a:rPr>
              <a:t>деятельность</a:t>
            </a:r>
            <a:r>
              <a:rPr sz="2000" b="1" spc="-55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921727"/>
                </a:solidFill>
                <a:latin typeface="Calibri"/>
                <a:cs typeface="Calibri"/>
              </a:rPr>
              <a:t>представляет</a:t>
            </a:r>
            <a:r>
              <a:rPr sz="2000" b="1" spc="-45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921727"/>
                </a:solidFill>
                <a:latin typeface="Calibri"/>
                <a:cs typeface="Calibri"/>
              </a:rPr>
              <a:t>собой</a:t>
            </a:r>
            <a:r>
              <a:rPr sz="2000" b="1" spc="-60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921727"/>
                </a:solidFill>
                <a:latin typeface="Calibri"/>
                <a:cs typeface="Calibri"/>
              </a:rPr>
              <a:t>систему</a:t>
            </a:r>
            <a:r>
              <a:rPr sz="2000" b="1" spc="-30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921727"/>
                </a:solidFill>
                <a:latin typeface="Calibri"/>
                <a:cs typeface="Calibri"/>
              </a:rPr>
              <a:t>учебных</a:t>
            </a:r>
            <a:r>
              <a:rPr sz="2000" b="1" spc="-55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921727"/>
                </a:solidFill>
                <a:latin typeface="Calibri"/>
                <a:cs typeface="Calibri"/>
              </a:rPr>
              <a:t>задач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50227" y="4312564"/>
            <a:ext cx="381000" cy="1676400"/>
          </a:xfrm>
          <a:custGeom>
            <a:avLst/>
            <a:gdLst/>
            <a:ahLst/>
            <a:cxnLst/>
            <a:rect l="l" t="t" r="r" b="b"/>
            <a:pathLst>
              <a:path w="381000" h="1676400">
                <a:moveTo>
                  <a:pt x="381000" y="0"/>
                </a:moveTo>
                <a:lnTo>
                  <a:pt x="0" y="0"/>
                </a:lnTo>
                <a:lnTo>
                  <a:pt x="0" y="1676400"/>
                </a:lnTo>
                <a:lnTo>
                  <a:pt x="381000" y="1676400"/>
                </a:lnTo>
                <a:lnTo>
                  <a:pt x="381000" y="0"/>
                </a:lnTo>
                <a:close/>
              </a:path>
            </a:pathLst>
          </a:custGeom>
          <a:solidFill>
            <a:srgbClr val="921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91117" y="4512271"/>
            <a:ext cx="330200" cy="12769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spc="-10" dirty="0">
                <a:solidFill>
                  <a:srgbClr val="F7F7F7"/>
                </a:solidFill>
                <a:latin typeface="Calibri"/>
                <a:cs typeface="Calibri"/>
              </a:rPr>
              <a:t>Максимы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5776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523657" y="749175"/>
            <a:ext cx="10515600" cy="498470"/>
          </a:xfrm>
          <a:prstGeom prst="rect">
            <a:avLst/>
          </a:prstGeom>
        </p:spPr>
        <p:txBody>
          <a:bodyPr vert="horz" wrap="square" lIns="0" tIns="66929" rIns="0" bIns="0" rtlCol="0">
            <a:spAutoFit/>
          </a:bodyPr>
          <a:lstStyle/>
          <a:p>
            <a:pPr marL="1216025">
              <a:lnSpc>
                <a:spcPct val="100000"/>
              </a:lnSpc>
              <a:spcBef>
                <a:spcPts val="130"/>
              </a:spcBef>
            </a:pPr>
            <a:r>
              <a:rPr lang="ru-RU" sz="2800" dirty="0">
                <a:solidFill>
                  <a:srgbClr val="C00000"/>
                </a:solidFill>
                <a:latin typeface="+mn-lt"/>
              </a:rPr>
              <a:t>Основные</a:t>
            </a:r>
            <a:r>
              <a:rPr lang="ru-RU" sz="2800" spc="55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+mn-lt"/>
              </a:rPr>
              <a:t>виды</a:t>
            </a:r>
            <a:r>
              <a:rPr lang="ru-RU" sz="2800" spc="3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+mn-lt"/>
              </a:rPr>
              <a:t>учебных</a:t>
            </a:r>
            <a:r>
              <a:rPr lang="ru-RU" sz="2800" spc="95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800" spc="-10" dirty="0">
                <a:solidFill>
                  <a:srgbClr val="C00000"/>
                </a:solidFill>
                <a:latin typeface="+mn-lt"/>
              </a:rPr>
              <a:t>занятий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57225" y="2400300"/>
            <a:ext cx="5076825" cy="885825"/>
          </a:xfrm>
          <a:prstGeom prst="rect">
            <a:avLst/>
          </a:prstGeom>
          <a:solidFill>
            <a:srgbClr val="9A2535"/>
          </a:solidFill>
          <a:ln w="57150">
            <a:solidFill>
              <a:srgbClr val="000000"/>
            </a:solidFill>
          </a:ln>
        </p:spPr>
        <p:txBody>
          <a:bodyPr vert="horz" wrap="square" lIns="0" tIns="222250" rIns="0" bIns="0" rtlCol="0">
            <a:spAutoFit/>
          </a:bodyPr>
          <a:lstStyle/>
          <a:p>
            <a:pPr marL="320675">
              <a:lnSpc>
                <a:spcPct val="100000"/>
              </a:lnSpc>
              <a:spcBef>
                <a:spcPts val="1750"/>
              </a:spcBef>
            </a:pPr>
            <a:r>
              <a:rPr sz="2400" b="1" dirty="0">
                <a:solidFill>
                  <a:srgbClr val="F7F7F7"/>
                </a:solidFill>
                <a:latin typeface="Calibri"/>
                <a:cs typeface="Calibri"/>
              </a:rPr>
              <a:t>Урок</a:t>
            </a:r>
            <a:r>
              <a:rPr sz="2400" b="1" spc="-40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7F7F7"/>
                </a:solidFill>
                <a:latin typeface="Calibri"/>
                <a:cs typeface="Calibri"/>
              </a:rPr>
              <a:t>изучения</a:t>
            </a:r>
            <a:r>
              <a:rPr sz="2400" b="1" spc="-50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7F7F7"/>
                </a:solidFill>
                <a:latin typeface="Calibri"/>
                <a:cs typeface="Calibri"/>
              </a:rPr>
              <a:t>нового</a:t>
            </a:r>
            <a:r>
              <a:rPr sz="2400" b="1" spc="-60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7F7F7"/>
                </a:solidFill>
                <a:latin typeface="Calibri"/>
                <a:cs typeface="Calibri"/>
              </a:rPr>
              <a:t>материала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7225" y="4124325"/>
            <a:ext cx="5076825" cy="876300"/>
          </a:xfrm>
          <a:prstGeom prst="rect">
            <a:avLst/>
          </a:prstGeom>
          <a:solidFill>
            <a:srgbClr val="9A2535"/>
          </a:solidFill>
          <a:ln w="57150">
            <a:solidFill>
              <a:srgbClr val="000000"/>
            </a:solidFill>
          </a:ln>
        </p:spPr>
        <p:txBody>
          <a:bodyPr vert="horz" wrap="square" lIns="0" tIns="218440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720"/>
              </a:spcBef>
            </a:pPr>
            <a:r>
              <a:rPr sz="2400" b="1" spc="-10" dirty="0">
                <a:solidFill>
                  <a:srgbClr val="F7F7F7"/>
                </a:solidFill>
                <a:latin typeface="Calibri"/>
                <a:cs typeface="Calibri"/>
              </a:rPr>
              <a:t>Комбинированный</a:t>
            </a:r>
            <a:r>
              <a:rPr sz="2400" b="1" spc="-5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7F7F7"/>
                </a:solidFill>
                <a:latin typeface="Calibri"/>
                <a:cs typeface="Calibri"/>
              </a:rPr>
              <a:t>урок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48425" y="2400300"/>
            <a:ext cx="5076825" cy="885825"/>
          </a:xfrm>
          <a:prstGeom prst="rect">
            <a:avLst/>
          </a:prstGeom>
          <a:solidFill>
            <a:srgbClr val="9A2535"/>
          </a:solidFill>
          <a:ln w="57150">
            <a:solidFill>
              <a:srgbClr val="000000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10795" algn="ctr">
              <a:lnSpc>
                <a:spcPts val="2755"/>
              </a:lnSpc>
              <a:spcBef>
                <a:spcPts val="450"/>
              </a:spcBef>
            </a:pPr>
            <a:r>
              <a:rPr sz="2400" b="1" dirty="0">
                <a:solidFill>
                  <a:srgbClr val="F7F7F7"/>
                </a:solidFill>
                <a:latin typeface="Calibri"/>
                <a:cs typeface="Calibri"/>
              </a:rPr>
              <a:t>Урок</a:t>
            </a:r>
            <a:r>
              <a:rPr sz="2400" b="1" spc="-35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7F7F7"/>
                </a:solidFill>
                <a:latin typeface="Calibri"/>
                <a:cs typeface="Calibri"/>
              </a:rPr>
              <a:t>обобщения</a:t>
            </a:r>
            <a:r>
              <a:rPr sz="2400" b="1" spc="-35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F7F7F7"/>
                </a:solidFill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  <a:p>
            <a:pPr marL="13970" algn="ctr">
              <a:lnSpc>
                <a:spcPts val="2755"/>
              </a:lnSpc>
            </a:pPr>
            <a:r>
              <a:rPr sz="2400" b="1" dirty="0">
                <a:solidFill>
                  <a:srgbClr val="F7F7F7"/>
                </a:solidFill>
                <a:latin typeface="Calibri"/>
                <a:cs typeface="Calibri"/>
              </a:rPr>
              <a:t>систематизации</a:t>
            </a:r>
            <a:r>
              <a:rPr sz="2400" b="1" spc="-100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7F7F7"/>
                </a:solidFill>
                <a:latin typeface="Calibri"/>
                <a:cs typeface="Calibri"/>
              </a:rPr>
              <a:t>изученного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48425" y="4124325"/>
            <a:ext cx="5076825" cy="876300"/>
          </a:xfrm>
          <a:prstGeom prst="rect">
            <a:avLst/>
          </a:prstGeom>
          <a:solidFill>
            <a:srgbClr val="9A2535"/>
          </a:solidFill>
          <a:ln w="57150">
            <a:solidFill>
              <a:srgbClr val="000000"/>
            </a:solidFill>
          </a:ln>
        </p:spPr>
        <p:txBody>
          <a:bodyPr vert="horz" wrap="square" lIns="0" tIns="218440" rIns="0" bIns="0" rtlCol="0">
            <a:spAutoFit/>
          </a:bodyPr>
          <a:lstStyle/>
          <a:p>
            <a:pPr marL="395605">
              <a:lnSpc>
                <a:spcPct val="100000"/>
              </a:lnSpc>
              <a:spcBef>
                <a:spcPts val="1720"/>
              </a:spcBef>
            </a:pPr>
            <a:r>
              <a:rPr sz="2400" b="1" dirty="0">
                <a:solidFill>
                  <a:srgbClr val="F7F7F7"/>
                </a:solidFill>
                <a:latin typeface="Calibri"/>
                <a:cs typeface="Calibri"/>
              </a:rPr>
              <a:t>Урок</a:t>
            </a:r>
            <a:r>
              <a:rPr sz="2400" b="1" spc="-55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7F7F7"/>
                </a:solidFill>
                <a:latin typeface="Calibri"/>
                <a:cs typeface="Calibri"/>
              </a:rPr>
              <a:t>проверки</a:t>
            </a:r>
            <a:r>
              <a:rPr sz="2400" b="1" spc="-55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7F7F7"/>
                </a:solidFill>
                <a:latin typeface="Calibri"/>
                <a:cs typeface="Calibri"/>
              </a:rPr>
              <a:t>и</a:t>
            </a:r>
            <a:r>
              <a:rPr sz="2400" b="1" spc="-55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7F7F7"/>
                </a:solidFill>
                <a:latin typeface="Calibri"/>
                <a:cs typeface="Calibri"/>
              </a:rPr>
              <a:t>оценки</a:t>
            </a:r>
            <a:r>
              <a:rPr sz="2400" b="1" spc="-50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7F7F7"/>
                </a:solidFill>
                <a:latin typeface="Calibri"/>
                <a:cs typeface="Calibri"/>
              </a:rPr>
              <a:t>знаний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264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63920-3CA6-FCCD-055A-5684F5723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3">
            <a:extLst>
              <a:ext uri="{FF2B5EF4-FFF2-40B4-BE49-F238E27FC236}">
                <a16:creationId xmlns:a16="http://schemas.microsoft.com/office/drawing/2014/main" id="{269FAD59-6F74-1AD2-E066-DCF683FED8B0}"/>
              </a:ext>
            </a:extLst>
          </p:cNvPr>
          <p:cNvSpPr txBox="1">
            <a:spLocks/>
          </p:cNvSpPr>
          <p:nvPr/>
        </p:nvSpPr>
        <p:spPr>
          <a:xfrm>
            <a:off x="2624959" y="485318"/>
            <a:ext cx="10515600" cy="724814"/>
          </a:xfrm>
          <a:prstGeom prst="rect">
            <a:avLst/>
          </a:prstGeom>
        </p:spPr>
        <p:txBody>
          <a:bodyPr vert="horz" wrap="square" lIns="0" tIns="291084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2800">
                <a:solidFill>
                  <a:srgbClr val="C00000"/>
                </a:solidFill>
                <a:latin typeface="+mn-lt"/>
              </a:rPr>
              <a:t>Этапы урока и учебная деятельность</a:t>
            </a:r>
            <a:endParaRPr lang="ru-RU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54479" y="2206053"/>
            <a:ext cx="3361054" cy="3382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20" dirty="0">
                <a:latin typeface="Calibri"/>
                <a:cs typeface="Calibri"/>
              </a:rPr>
              <a:t>Мотивационно-</a:t>
            </a:r>
            <a:r>
              <a:rPr sz="2000" spc="-10" dirty="0">
                <a:latin typeface="Calibri"/>
                <a:cs typeface="Calibri"/>
              </a:rPr>
              <a:t>целевой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этап</a:t>
            </a: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ts val="5610"/>
              </a:lnSpc>
              <a:spcBef>
                <a:spcPts val="520"/>
              </a:spcBef>
            </a:pPr>
            <a:r>
              <a:rPr sz="2000" dirty="0">
                <a:latin typeface="Calibri"/>
                <a:cs typeface="Calibri"/>
              </a:rPr>
              <a:t>Актуализация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опорных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знаний </a:t>
            </a:r>
            <a:r>
              <a:rPr sz="2000" dirty="0">
                <a:latin typeface="Calibri"/>
                <a:cs typeface="Calibri"/>
              </a:rPr>
              <a:t>Изучение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нового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материала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Самоконтроль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самооценка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290"/>
              </a:lnSpc>
              <a:spcBef>
                <a:spcPts val="2395"/>
              </a:spcBef>
            </a:pPr>
            <a:r>
              <a:rPr sz="2000" spc="-10" dirty="0">
                <a:latin typeface="Calibri"/>
                <a:cs typeface="Calibri"/>
              </a:rPr>
              <a:t>Рефлексия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учебной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290"/>
              </a:lnSpc>
            </a:pPr>
            <a:r>
              <a:rPr sz="2000" spc="-10" dirty="0">
                <a:latin typeface="Calibri"/>
                <a:cs typeface="Calibri"/>
              </a:rPr>
              <a:t>деятельности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1650" y="2038350"/>
            <a:ext cx="1028700" cy="78105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53075" y="3076575"/>
            <a:ext cx="1028700" cy="790575"/>
          </a:xfrm>
          <a:prstGeom prst="rect">
            <a:avLst/>
          </a:prstGeom>
        </p:spPr>
      </p:pic>
      <p:sp>
        <p:nvSpPr>
          <p:cNvPr id="17" name="object 31">
            <a:extLst>
              <a:ext uri="{FF2B5EF4-FFF2-40B4-BE49-F238E27FC236}">
                <a16:creationId xmlns:a16="http://schemas.microsoft.com/office/drawing/2014/main" id="{3168988A-A64B-B946-5A7F-A2B4DC32359B}"/>
              </a:ext>
            </a:extLst>
          </p:cNvPr>
          <p:cNvSpPr/>
          <p:nvPr/>
        </p:nvSpPr>
        <p:spPr>
          <a:xfrm>
            <a:off x="5303584" y="2851150"/>
            <a:ext cx="248920" cy="1155700"/>
          </a:xfrm>
          <a:custGeom>
            <a:avLst/>
            <a:gdLst/>
            <a:ahLst/>
            <a:cxnLst/>
            <a:rect l="l" t="t" r="r" b="b"/>
            <a:pathLst>
              <a:path w="248920" h="1155700">
                <a:moveTo>
                  <a:pt x="28194" y="0"/>
                </a:moveTo>
                <a:lnTo>
                  <a:pt x="59637" y="28256"/>
                </a:lnTo>
                <a:lnTo>
                  <a:pt x="88654" y="58416"/>
                </a:lnTo>
                <a:lnTo>
                  <a:pt x="115247" y="90371"/>
                </a:lnTo>
                <a:lnTo>
                  <a:pt x="139419" y="124013"/>
                </a:lnTo>
                <a:lnTo>
                  <a:pt x="161173" y="159233"/>
                </a:lnTo>
                <a:lnTo>
                  <a:pt x="180510" y="195922"/>
                </a:lnTo>
                <a:lnTo>
                  <a:pt x="197435" y="233973"/>
                </a:lnTo>
                <a:lnTo>
                  <a:pt x="211949" y="273277"/>
                </a:lnTo>
                <a:lnTo>
                  <a:pt x="224055" y="313725"/>
                </a:lnTo>
                <a:lnTo>
                  <a:pt x="233755" y="355209"/>
                </a:lnTo>
                <a:lnTo>
                  <a:pt x="241053" y="397620"/>
                </a:lnTo>
                <a:lnTo>
                  <a:pt x="245950" y="440851"/>
                </a:lnTo>
                <a:lnTo>
                  <a:pt x="248450" y="484792"/>
                </a:lnTo>
                <a:lnTo>
                  <a:pt x="248554" y="529335"/>
                </a:lnTo>
                <a:lnTo>
                  <a:pt x="246267" y="574373"/>
                </a:lnTo>
                <a:lnTo>
                  <a:pt x="241589" y="619795"/>
                </a:lnTo>
                <a:lnTo>
                  <a:pt x="234524" y="665494"/>
                </a:lnTo>
                <a:lnTo>
                  <a:pt x="225075" y="711362"/>
                </a:lnTo>
                <a:lnTo>
                  <a:pt x="213243" y="757290"/>
                </a:lnTo>
                <a:lnTo>
                  <a:pt x="199033" y="803169"/>
                </a:lnTo>
                <a:lnTo>
                  <a:pt x="182445" y="848891"/>
                </a:lnTo>
                <a:lnTo>
                  <a:pt x="163483" y="894348"/>
                </a:lnTo>
                <a:lnTo>
                  <a:pt x="142150" y="939432"/>
                </a:lnTo>
                <a:lnTo>
                  <a:pt x="118447" y="984033"/>
                </a:lnTo>
                <a:lnTo>
                  <a:pt x="92378" y="1028043"/>
                </a:lnTo>
                <a:lnTo>
                  <a:pt x="63946" y="1071354"/>
                </a:lnTo>
                <a:lnTo>
                  <a:pt x="33152" y="1113858"/>
                </a:lnTo>
                <a:lnTo>
                  <a:pt x="0" y="1155445"/>
                </a:lnTo>
              </a:path>
            </a:pathLst>
          </a:custGeom>
          <a:ln w="38100">
            <a:solidFill>
              <a:srgbClr val="9217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5581650" y="4143375"/>
            <a:ext cx="1028700" cy="1524000"/>
            <a:chOff x="5581650" y="4143375"/>
            <a:chExt cx="1028700" cy="1524000"/>
          </a:xfrm>
        </p:grpSpPr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81650" y="4143375"/>
              <a:ext cx="1028700" cy="79057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81650" y="4876800"/>
              <a:ext cx="1028700" cy="790575"/>
            </a:xfrm>
            <a:prstGeom prst="rect">
              <a:avLst/>
            </a:prstGeom>
          </p:spPr>
        </p:pic>
      </p:grpSp>
      <p:sp>
        <p:nvSpPr>
          <p:cNvPr id="25" name="object 25"/>
          <p:cNvSpPr txBox="1">
            <a:spLocks/>
          </p:cNvSpPr>
          <p:nvPr/>
        </p:nvSpPr>
        <p:spPr>
          <a:xfrm>
            <a:off x="6776467" y="2019453"/>
            <a:ext cx="4361794" cy="3647922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89200"/>
              </a:lnSpc>
              <a:spcBef>
                <a:spcPts val="385"/>
              </a:spcBef>
            </a:pPr>
            <a:r>
              <a:rPr lang="ru-RU" sz="2000" spc="-10" dirty="0">
                <a:latin typeface="Calibri"/>
                <a:cs typeface="Calibri"/>
              </a:rPr>
              <a:t>Принятие проблемы, формулирование целей учебного занятия</a:t>
            </a:r>
          </a:p>
          <a:p>
            <a:pPr>
              <a:lnSpc>
                <a:spcPct val="100000"/>
              </a:lnSpc>
              <a:spcBef>
                <a:spcPts val="1485"/>
              </a:spcBef>
            </a:pPr>
            <a:endParaRPr lang="ru-RU" sz="2000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2000" spc="-10" dirty="0">
                <a:latin typeface="Calibri"/>
                <a:cs typeface="Calibri"/>
              </a:rPr>
              <a:t>Решение учебных задач</a:t>
            </a:r>
          </a:p>
          <a:p>
            <a:pPr>
              <a:lnSpc>
                <a:spcPct val="100000"/>
              </a:lnSpc>
              <a:spcBef>
                <a:spcPts val="2105"/>
              </a:spcBef>
            </a:pPr>
            <a:endParaRPr lang="ru-RU" sz="2000" spc="-10" dirty="0">
              <a:latin typeface="Calibri"/>
              <a:cs typeface="Calibri"/>
            </a:endParaRPr>
          </a:p>
          <a:p>
            <a:pPr marL="20955" marR="128905">
              <a:lnSpc>
                <a:spcPts val="2030"/>
              </a:lnSpc>
            </a:pPr>
            <a:r>
              <a:rPr lang="ru-RU" sz="2000" spc="-10" dirty="0">
                <a:latin typeface="Calibri"/>
                <a:cs typeface="Calibri"/>
              </a:rPr>
              <a:t>Соотнесение результатов учебной деятельности с заданными образцами</a:t>
            </a:r>
          </a:p>
          <a:p>
            <a:pPr marL="20955">
              <a:lnSpc>
                <a:spcPts val="1935"/>
              </a:lnSpc>
            </a:pPr>
            <a:r>
              <a:rPr lang="ru-RU" sz="2000" spc="-10" dirty="0">
                <a:latin typeface="Calibri"/>
                <a:cs typeface="Calibri"/>
              </a:rPr>
              <a:t>Оценка собственного результата учебной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761431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396FF-B314-DA8A-0949-18F829509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96;p61">
            <a:extLst>
              <a:ext uri="{FF2B5EF4-FFF2-40B4-BE49-F238E27FC236}">
                <a16:creationId xmlns:a16="http://schemas.microsoft.com/office/drawing/2014/main" id="{F14F2ACB-1C8D-3F01-C0B5-F36F66E5C70F}"/>
              </a:ext>
            </a:extLst>
          </p:cNvPr>
          <p:cNvGrpSpPr/>
          <p:nvPr/>
        </p:nvGrpSpPr>
        <p:grpSpPr bwMode="auto">
          <a:xfrm>
            <a:off x="2063546" y="1316766"/>
            <a:ext cx="8094864" cy="4144286"/>
            <a:chOff x="31547" y="597099"/>
            <a:chExt cx="8094864" cy="4144286"/>
          </a:xfrm>
        </p:grpSpPr>
        <p:sp>
          <p:nvSpPr>
            <p:cNvPr id="3" name="Google Shape;497;p61">
              <a:extLst>
                <a:ext uri="{FF2B5EF4-FFF2-40B4-BE49-F238E27FC236}">
                  <a16:creationId xmlns:a16="http://schemas.microsoft.com/office/drawing/2014/main" id="{3BB99A6A-0999-C6D2-C9B7-F75DFA1CFCF9}"/>
                </a:ext>
              </a:extLst>
            </p:cNvPr>
            <p:cNvSpPr/>
            <p:nvPr/>
          </p:nvSpPr>
          <p:spPr bwMode="auto">
            <a:xfrm>
              <a:off x="1355724" y="1354349"/>
              <a:ext cx="2539007" cy="1693518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dirty="0"/>
            </a:p>
          </p:txBody>
        </p:sp>
        <p:sp>
          <p:nvSpPr>
            <p:cNvPr id="4" name="Google Shape;498;p61">
              <a:extLst>
                <a:ext uri="{FF2B5EF4-FFF2-40B4-BE49-F238E27FC236}">
                  <a16:creationId xmlns:a16="http://schemas.microsoft.com/office/drawing/2014/main" id="{1B71980F-1D98-82FD-B694-64B472762A8D}"/>
                </a:ext>
              </a:extLst>
            </p:cNvPr>
            <p:cNvSpPr txBox="1"/>
            <p:nvPr/>
          </p:nvSpPr>
          <p:spPr bwMode="auto">
            <a:xfrm>
              <a:off x="1761966" y="1354349"/>
              <a:ext cx="2132766" cy="1693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49350" rIns="149350" bIns="1493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Организация начала урока</a:t>
              </a:r>
              <a:endParaRPr sz="2100" dirty="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" name="Google Shape;499;p61">
              <a:extLst>
                <a:ext uri="{FF2B5EF4-FFF2-40B4-BE49-F238E27FC236}">
                  <a16:creationId xmlns:a16="http://schemas.microsoft.com/office/drawing/2014/main" id="{AC5D8E80-A5B5-144F-E3C5-1FF518845EC0}"/>
                </a:ext>
              </a:extLst>
            </p:cNvPr>
            <p:cNvSpPr/>
            <p:nvPr/>
          </p:nvSpPr>
          <p:spPr bwMode="auto">
            <a:xfrm>
              <a:off x="1355724" y="3047867"/>
              <a:ext cx="2539007" cy="1693518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dirty="0"/>
            </a:p>
          </p:txBody>
        </p:sp>
        <p:sp>
          <p:nvSpPr>
            <p:cNvPr id="6" name="Google Shape;500;p61">
              <a:extLst>
                <a:ext uri="{FF2B5EF4-FFF2-40B4-BE49-F238E27FC236}">
                  <a16:creationId xmlns:a16="http://schemas.microsoft.com/office/drawing/2014/main" id="{5DF3A7A7-E20E-A273-1B20-5048D6756518}"/>
                </a:ext>
              </a:extLst>
            </p:cNvPr>
            <p:cNvSpPr txBox="1"/>
            <p:nvPr/>
          </p:nvSpPr>
          <p:spPr bwMode="auto">
            <a:xfrm>
              <a:off x="1761966" y="3047867"/>
              <a:ext cx="2132766" cy="1693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49350" rIns="149350" bIns="1493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Установление дисциплины</a:t>
              </a:r>
              <a:endParaRPr sz="2100" dirty="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7" name="Google Shape;501;p61">
              <a:extLst>
                <a:ext uri="{FF2B5EF4-FFF2-40B4-BE49-F238E27FC236}">
                  <a16:creationId xmlns:a16="http://schemas.microsoft.com/office/drawing/2014/main" id="{44E6E03F-5D36-0BBE-1EEB-05D3120A59B0}"/>
                </a:ext>
              </a:extLst>
            </p:cNvPr>
            <p:cNvSpPr/>
            <p:nvPr/>
          </p:nvSpPr>
          <p:spPr bwMode="auto">
            <a:xfrm>
              <a:off x="31547" y="693107"/>
              <a:ext cx="1692671" cy="1692671"/>
            </a:xfrm>
            <a:prstGeom prst="triangle">
              <a:avLst>
                <a:gd name="adj" fmla="val 50000"/>
              </a:avLst>
            </a:prstGeom>
            <a:solidFill>
              <a:srgbClr val="8296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dirty="0"/>
            </a:p>
          </p:txBody>
        </p:sp>
        <p:sp>
          <p:nvSpPr>
            <p:cNvPr id="8" name="Google Shape;502;p61">
              <a:extLst>
                <a:ext uri="{FF2B5EF4-FFF2-40B4-BE49-F238E27FC236}">
                  <a16:creationId xmlns:a16="http://schemas.microsoft.com/office/drawing/2014/main" id="{DBC033AD-6172-6B9E-9B1C-7C22D4385824}"/>
                </a:ext>
              </a:extLst>
            </p:cNvPr>
            <p:cNvSpPr txBox="1"/>
            <p:nvPr/>
          </p:nvSpPr>
          <p:spPr bwMode="auto">
            <a:xfrm>
              <a:off x="454715" y="1539443"/>
              <a:ext cx="846335" cy="846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2400" dirty="0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9" name="Google Shape;503;p61">
              <a:extLst>
                <a:ext uri="{FF2B5EF4-FFF2-40B4-BE49-F238E27FC236}">
                  <a16:creationId xmlns:a16="http://schemas.microsoft.com/office/drawing/2014/main" id="{CDBF841A-5F28-3776-E66B-A2F1EB8906A5}"/>
                </a:ext>
              </a:extLst>
            </p:cNvPr>
            <p:cNvSpPr/>
            <p:nvPr/>
          </p:nvSpPr>
          <p:spPr bwMode="auto">
            <a:xfrm>
              <a:off x="5587404" y="1354349"/>
              <a:ext cx="2539007" cy="1693518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dirty="0"/>
            </a:p>
          </p:txBody>
        </p:sp>
        <p:sp>
          <p:nvSpPr>
            <p:cNvPr id="10" name="Google Shape;504;p61">
              <a:extLst>
                <a:ext uri="{FF2B5EF4-FFF2-40B4-BE49-F238E27FC236}">
                  <a16:creationId xmlns:a16="http://schemas.microsoft.com/office/drawing/2014/main" id="{5DAFE78E-F558-8460-6A18-27DA0AE93B84}"/>
                </a:ext>
              </a:extLst>
            </p:cNvPr>
            <p:cNvSpPr txBox="1"/>
            <p:nvPr/>
          </p:nvSpPr>
          <p:spPr bwMode="auto">
            <a:xfrm>
              <a:off x="5993645" y="1354349"/>
              <a:ext cx="2132766" cy="1693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49350" rIns="149350" bIns="1493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Организация внимания</a:t>
              </a:r>
              <a:endParaRPr sz="2100" dirty="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1" name="Google Shape;505;p61">
              <a:extLst>
                <a:ext uri="{FF2B5EF4-FFF2-40B4-BE49-F238E27FC236}">
                  <a16:creationId xmlns:a16="http://schemas.microsoft.com/office/drawing/2014/main" id="{23587F45-2618-83E8-3A11-8682F038DAF3}"/>
                </a:ext>
              </a:extLst>
            </p:cNvPr>
            <p:cNvSpPr/>
            <p:nvPr/>
          </p:nvSpPr>
          <p:spPr bwMode="auto">
            <a:xfrm>
              <a:off x="5587404" y="3047867"/>
              <a:ext cx="2539007" cy="1693518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dirty="0"/>
            </a:p>
          </p:txBody>
        </p:sp>
        <p:sp>
          <p:nvSpPr>
            <p:cNvPr id="12" name="Google Shape;506;p61">
              <a:extLst>
                <a:ext uri="{FF2B5EF4-FFF2-40B4-BE49-F238E27FC236}">
                  <a16:creationId xmlns:a16="http://schemas.microsoft.com/office/drawing/2014/main" id="{D8665B4B-C3F8-08B9-5CC2-7DC6FDEEF1CC}"/>
                </a:ext>
              </a:extLst>
            </p:cNvPr>
            <p:cNvSpPr txBox="1"/>
            <p:nvPr/>
          </p:nvSpPr>
          <p:spPr bwMode="auto">
            <a:xfrm>
              <a:off x="5993645" y="3047867"/>
              <a:ext cx="2132766" cy="1693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49350" rIns="149350" bIns="1493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Возникновение познавательного интереса</a:t>
              </a:r>
              <a:endParaRPr sz="2100" dirty="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" name="Google Shape;507;p61">
              <a:extLst>
                <a:ext uri="{FF2B5EF4-FFF2-40B4-BE49-F238E27FC236}">
                  <a16:creationId xmlns:a16="http://schemas.microsoft.com/office/drawing/2014/main" id="{35A00028-F3CA-1A75-0714-0C0CDAD03FE1}"/>
                </a:ext>
              </a:extLst>
            </p:cNvPr>
            <p:cNvSpPr/>
            <p:nvPr/>
          </p:nvSpPr>
          <p:spPr bwMode="auto">
            <a:xfrm>
              <a:off x="4256003" y="597099"/>
              <a:ext cx="1692671" cy="1692671"/>
            </a:xfrm>
            <a:prstGeom prst="ellipse">
              <a:avLst/>
            </a:prstGeom>
            <a:solidFill>
              <a:srgbClr val="FFC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dirty="0"/>
            </a:p>
          </p:txBody>
        </p:sp>
        <p:sp>
          <p:nvSpPr>
            <p:cNvPr id="14" name="Google Shape;508;p61">
              <a:extLst>
                <a:ext uri="{FF2B5EF4-FFF2-40B4-BE49-F238E27FC236}">
                  <a16:creationId xmlns:a16="http://schemas.microsoft.com/office/drawing/2014/main" id="{E69BF7C9-6067-1EB1-1BDB-29A1FD2090AB}"/>
                </a:ext>
              </a:extLst>
            </p:cNvPr>
            <p:cNvSpPr txBox="1"/>
            <p:nvPr/>
          </p:nvSpPr>
          <p:spPr bwMode="auto">
            <a:xfrm>
              <a:off x="4503889" y="844985"/>
              <a:ext cx="1196899" cy="1196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3400" dirty="0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5E405483-8398-69C1-9335-38F2B0BA7422}"/>
              </a:ext>
            </a:extLst>
          </p:cNvPr>
          <p:cNvSpPr txBox="1">
            <a:spLocks/>
          </p:cNvSpPr>
          <p:nvPr/>
        </p:nvSpPr>
        <p:spPr bwMode="auto">
          <a:xfrm>
            <a:off x="2909881" y="518425"/>
            <a:ext cx="5350475" cy="6464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C00000"/>
                </a:solidFill>
                <a:latin typeface="+mn-lt"/>
              </a:rPr>
              <a:t>Организационный этап</a:t>
            </a:r>
          </a:p>
        </p:txBody>
      </p:sp>
    </p:spTree>
    <p:extLst>
      <p:ext uri="{BB962C8B-B14F-4D97-AF65-F5344CB8AC3E}">
        <p14:creationId xmlns:p14="http://schemas.microsoft.com/office/powerpoint/2010/main" val="2828755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14;p62">
            <a:extLst>
              <a:ext uri="{FF2B5EF4-FFF2-40B4-BE49-F238E27FC236}">
                <a16:creationId xmlns:a16="http://schemas.microsoft.com/office/drawing/2014/main" id="{6434532B-2D18-1CC9-4D84-6635856B12B5}"/>
              </a:ext>
            </a:extLst>
          </p:cNvPr>
          <p:cNvGrpSpPr/>
          <p:nvPr/>
        </p:nvGrpSpPr>
        <p:grpSpPr bwMode="auto">
          <a:xfrm>
            <a:off x="2055233" y="1790591"/>
            <a:ext cx="8094864" cy="4144286"/>
            <a:chOff x="31547" y="597099"/>
            <a:chExt cx="8094864" cy="4144286"/>
          </a:xfrm>
        </p:grpSpPr>
        <p:sp>
          <p:nvSpPr>
            <p:cNvPr id="3" name="Google Shape;515;p62">
              <a:extLst>
                <a:ext uri="{FF2B5EF4-FFF2-40B4-BE49-F238E27FC236}">
                  <a16:creationId xmlns:a16="http://schemas.microsoft.com/office/drawing/2014/main" id="{B63FE6F4-7EF2-E081-2B80-A5249BA5F3F1}"/>
                </a:ext>
              </a:extLst>
            </p:cNvPr>
            <p:cNvSpPr/>
            <p:nvPr/>
          </p:nvSpPr>
          <p:spPr bwMode="auto">
            <a:xfrm>
              <a:off x="1355724" y="1354349"/>
              <a:ext cx="2539007" cy="1693518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dirty="0"/>
            </a:p>
          </p:txBody>
        </p:sp>
        <p:sp>
          <p:nvSpPr>
            <p:cNvPr id="4" name="Google Shape;516;p62">
              <a:extLst>
                <a:ext uri="{FF2B5EF4-FFF2-40B4-BE49-F238E27FC236}">
                  <a16:creationId xmlns:a16="http://schemas.microsoft.com/office/drawing/2014/main" id="{628395DC-61A5-836C-2794-213602FE0285}"/>
                </a:ext>
              </a:extLst>
            </p:cNvPr>
            <p:cNvSpPr txBox="1"/>
            <p:nvPr/>
          </p:nvSpPr>
          <p:spPr bwMode="auto">
            <a:xfrm>
              <a:off x="1761966" y="1354349"/>
              <a:ext cx="2132766" cy="1693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9550" rIns="99550" bIns="995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Создание образовательной ситуации обучения, постановка учебных задач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" name="Google Shape;517;p62">
              <a:extLst>
                <a:ext uri="{FF2B5EF4-FFF2-40B4-BE49-F238E27FC236}">
                  <a16:creationId xmlns:a16="http://schemas.microsoft.com/office/drawing/2014/main" id="{24FE0BC2-EE1C-ED3F-CFB7-F2A0237E720E}"/>
                </a:ext>
              </a:extLst>
            </p:cNvPr>
            <p:cNvSpPr/>
            <p:nvPr/>
          </p:nvSpPr>
          <p:spPr bwMode="auto">
            <a:xfrm>
              <a:off x="1355724" y="3047867"/>
              <a:ext cx="2539007" cy="1693518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dirty="0"/>
            </a:p>
          </p:txBody>
        </p:sp>
        <p:sp>
          <p:nvSpPr>
            <p:cNvPr id="6" name="Google Shape;518;p62">
              <a:extLst>
                <a:ext uri="{FF2B5EF4-FFF2-40B4-BE49-F238E27FC236}">
                  <a16:creationId xmlns:a16="http://schemas.microsoft.com/office/drawing/2014/main" id="{478E44E2-51D3-8D80-E717-5468DBF0B5A9}"/>
                </a:ext>
              </a:extLst>
            </p:cNvPr>
            <p:cNvSpPr txBox="1"/>
            <p:nvPr/>
          </p:nvSpPr>
          <p:spPr bwMode="auto">
            <a:xfrm>
              <a:off x="1761966" y="3047867"/>
              <a:ext cx="2132766" cy="1693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9550" rIns="99550" bIns="995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Использование внешних стимулов, побуждающих обучающихся к решению учебных задач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7" name="Google Shape;519;p62">
              <a:extLst>
                <a:ext uri="{FF2B5EF4-FFF2-40B4-BE49-F238E27FC236}">
                  <a16:creationId xmlns:a16="http://schemas.microsoft.com/office/drawing/2014/main" id="{6B3D7848-77A7-8250-736E-2749767F1035}"/>
                </a:ext>
              </a:extLst>
            </p:cNvPr>
            <p:cNvSpPr/>
            <p:nvPr/>
          </p:nvSpPr>
          <p:spPr bwMode="auto">
            <a:xfrm>
              <a:off x="31547" y="693107"/>
              <a:ext cx="1692671" cy="1692671"/>
            </a:xfrm>
            <a:prstGeom prst="triangle">
              <a:avLst>
                <a:gd name="adj" fmla="val 50000"/>
              </a:avLst>
            </a:prstGeom>
            <a:solidFill>
              <a:srgbClr val="8296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dirty="0"/>
            </a:p>
          </p:txBody>
        </p:sp>
        <p:sp>
          <p:nvSpPr>
            <p:cNvPr id="8" name="Google Shape;520;p62">
              <a:extLst>
                <a:ext uri="{FF2B5EF4-FFF2-40B4-BE49-F238E27FC236}">
                  <a16:creationId xmlns:a16="http://schemas.microsoft.com/office/drawing/2014/main" id="{3F80BC71-BDD3-0922-945F-D18FF07C98A8}"/>
                </a:ext>
              </a:extLst>
            </p:cNvPr>
            <p:cNvSpPr txBox="1"/>
            <p:nvPr/>
          </p:nvSpPr>
          <p:spPr bwMode="auto">
            <a:xfrm>
              <a:off x="454715" y="1539443"/>
              <a:ext cx="846335" cy="846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2400" dirty="0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9" name="Google Shape;521;p62">
              <a:extLst>
                <a:ext uri="{FF2B5EF4-FFF2-40B4-BE49-F238E27FC236}">
                  <a16:creationId xmlns:a16="http://schemas.microsoft.com/office/drawing/2014/main" id="{D1EC3B07-9A76-2E57-853C-9CCAE8094449}"/>
                </a:ext>
              </a:extLst>
            </p:cNvPr>
            <p:cNvSpPr/>
            <p:nvPr/>
          </p:nvSpPr>
          <p:spPr bwMode="auto">
            <a:xfrm>
              <a:off x="5587404" y="1354349"/>
              <a:ext cx="2539007" cy="1693518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dirty="0"/>
            </a:p>
          </p:txBody>
        </p:sp>
        <p:sp>
          <p:nvSpPr>
            <p:cNvPr id="10" name="Google Shape;522;p62">
              <a:extLst>
                <a:ext uri="{FF2B5EF4-FFF2-40B4-BE49-F238E27FC236}">
                  <a16:creationId xmlns:a16="http://schemas.microsoft.com/office/drawing/2014/main" id="{FC4E0F1C-DE6A-B940-0B7A-638959F96377}"/>
                </a:ext>
              </a:extLst>
            </p:cNvPr>
            <p:cNvSpPr txBox="1"/>
            <p:nvPr/>
          </p:nvSpPr>
          <p:spPr bwMode="auto">
            <a:xfrm>
              <a:off x="5993645" y="1354349"/>
              <a:ext cx="2132766" cy="1693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9550" rIns="99550" bIns="995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Принятие предлагаемой учителем ситуации обучения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1" name="Google Shape;523;p62">
              <a:extLst>
                <a:ext uri="{FF2B5EF4-FFF2-40B4-BE49-F238E27FC236}">
                  <a16:creationId xmlns:a16="http://schemas.microsoft.com/office/drawing/2014/main" id="{EF8F5AD9-A4B1-AB36-AEAA-022092D3A386}"/>
                </a:ext>
              </a:extLst>
            </p:cNvPr>
            <p:cNvSpPr/>
            <p:nvPr/>
          </p:nvSpPr>
          <p:spPr bwMode="auto">
            <a:xfrm>
              <a:off x="5587404" y="3047867"/>
              <a:ext cx="2539007" cy="1693518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dirty="0"/>
            </a:p>
          </p:txBody>
        </p:sp>
        <p:sp>
          <p:nvSpPr>
            <p:cNvPr id="12" name="Google Shape;524;p62">
              <a:extLst>
                <a:ext uri="{FF2B5EF4-FFF2-40B4-BE49-F238E27FC236}">
                  <a16:creationId xmlns:a16="http://schemas.microsoft.com/office/drawing/2014/main" id="{C02C11A9-886C-3AC1-E0C8-E3FF046EBEDA}"/>
                </a:ext>
              </a:extLst>
            </p:cNvPr>
            <p:cNvSpPr txBox="1"/>
            <p:nvPr/>
          </p:nvSpPr>
          <p:spPr bwMode="auto">
            <a:xfrm>
              <a:off x="5993645" y="3047867"/>
              <a:ext cx="2132766" cy="1693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9550" rIns="99550" bIns="995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Собственное формулирование учебной цели. Поиск внутренних мотивов смысла решения учебных задач в изучении учебного предмета «здесь и сейчас»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" name="Google Shape;525;p62">
              <a:extLst>
                <a:ext uri="{FF2B5EF4-FFF2-40B4-BE49-F238E27FC236}">
                  <a16:creationId xmlns:a16="http://schemas.microsoft.com/office/drawing/2014/main" id="{A06CB8A5-E1CD-0972-F8A3-AFF611239233}"/>
                </a:ext>
              </a:extLst>
            </p:cNvPr>
            <p:cNvSpPr/>
            <p:nvPr/>
          </p:nvSpPr>
          <p:spPr bwMode="auto">
            <a:xfrm>
              <a:off x="4256003" y="597099"/>
              <a:ext cx="1692671" cy="1692671"/>
            </a:xfrm>
            <a:prstGeom prst="ellipse">
              <a:avLst/>
            </a:prstGeom>
            <a:solidFill>
              <a:srgbClr val="FFC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dirty="0"/>
            </a:p>
          </p:txBody>
        </p:sp>
        <p:sp>
          <p:nvSpPr>
            <p:cNvPr id="14" name="Google Shape;526;p62">
              <a:extLst>
                <a:ext uri="{FF2B5EF4-FFF2-40B4-BE49-F238E27FC236}">
                  <a16:creationId xmlns:a16="http://schemas.microsoft.com/office/drawing/2014/main" id="{553D607D-D597-7E61-C6A2-18D597ECF2C2}"/>
                </a:ext>
              </a:extLst>
            </p:cNvPr>
            <p:cNvSpPr txBox="1"/>
            <p:nvPr/>
          </p:nvSpPr>
          <p:spPr bwMode="auto">
            <a:xfrm>
              <a:off x="4503889" y="844985"/>
              <a:ext cx="1196899" cy="1196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3400" dirty="0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372207A2-492B-391A-3146-FA1A0658633A}"/>
              </a:ext>
            </a:extLst>
          </p:cNvPr>
          <p:cNvSpPr txBox="1">
            <a:spLocks/>
          </p:cNvSpPr>
          <p:nvPr/>
        </p:nvSpPr>
        <p:spPr bwMode="auto">
          <a:xfrm>
            <a:off x="2607275" y="696954"/>
            <a:ext cx="5698799" cy="6464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C00000"/>
                </a:solidFill>
                <a:latin typeface="+mn-lt"/>
              </a:rPr>
              <a:t>Мотивационно-волевой этап</a:t>
            </a:r>
          </a:p>
        </p:txBody>
      </p:sp>
    </p:spTree>
    <p:extLst>
      <p:ext uri="{BB962C8B-B14F-4D97-AF65-F5344CB8AC3E}">
        <p14:creationId xmlns:p14="http://schemas.microsoft.com/office/powerpoint/2010/main" val="1331398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32;p63">
            <a:extLst>
              <a:ext uri="{FF2B5EF4-FFF2-40B4-BE49-F238E27FC236}">
                <a16:creationId xmlns:a16="http://schemas.microsoft.com/office/drawing/2014/main" id="{4F8503AC-7007-FF69-2DF6-3B23181185FF}"/>
              </a:ext>
            </a:extLst>
          </p:cNvPr>
          <p:cNvGrpSpPr/>
          <p:nvPr/>
        </p:nvGrpSpPr>
        <p:grpSpPr bwMode="auto">
          <a:xfrm>
            <a:off x="2063546" y="2163525"/>
            <a:ext cx="8094864" cy="2450768"/>
            <a:chOff x="31547" y="1443858"/>
            <a:chExt cx="8094864" cy="2450768"/>
          </a:xfrm>
        </p:grpSpPr>
        <p:sp>
          <p:nvSpPr>
            <p:cNvPr id="3" name="Google Shape;533;p63">
              <a:extLst>
                <a:ext uri="{FF2B5EF4-FFF2-40B4-BE49-F238E27FC236}">
                  <a16:creationId xmlns:a16="http://schemas.microsoft.com/office/drawing/2014/main" id="{B694C43B-7958-0F28-EE1F-2C3C860F4F9A}"/>
                </a:ext>
              </a:extLst>
            </p:cNvPr>
            <p:cNvSpPr/>
            <p:nvPr/>
          </p:nvSpPr>
          <p:spPr bwMode="auto">
            <a:xfrm>
              <a:off x="1355724" y="2201108"/>
              <a:ext cx="2539007" cy="1693518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dirty="0"/>
            </a:p>
          </p:txBody>
        </p:sp>
        <p:sp>
          <p:nvSpPr>
            <p:cNvPr id="4" name="Google Shape;534;p63">
              <a:extLst>
                <a:ext uri="{FF2B5EF4-FFF2-40B4-BE49-F238E27FC236}">
                  <a16:creationId xmlns:a16="http://schemas.microsoft.com/office/drawing/2014/main" id="{6182FBE7-2D25-DB6F-3615-F4CF25F5BF8D}"/>
                </a:ext>
              </a:extLst>
            </p:cNvPr>
            <p:cNvSpPr txBox="1"/>
            <p:nvPr/>
          </p:nvSpPr>
          <p:spPr bwMode="auto">
            <a:xfrm>
              <a:off x="1761966" y="2201108"/>
              <a:ext cx="2132766" cy="1693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6675" rIns="106675" bIns="106675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500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Организация учебного проектирования</a:t>
              </a:r>
              <a:endParaRPr sz="1500" dirty="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" name="Google Shape;535;p63">
              <a:extLst>
                <a:ext uri="{FF2B5EF4-FFF2-40B4-BE49-F238E27FC236}">
                  <a16:creationId xmlns:a16="http://schemas.microsoft.com/office/drawing/2014/main" id="{2BCDDE58-8777-D1AB-23E8-4FA825B3D36A}"/>
                </a:ext>
              </a:extLst>
            </p:cNvPr>
            <p:cNvSpPr/>
            <p:nvPr/>
          </p:nvSpPr>
          <p:spPr bwMode="auto">
            <a:xfrm>
              <a:off x="31547" y="1539866"/>
              <a:ext cx="1692671" cy="1692671"/>
            </a:xfrm>
            <a:prstGeom prst="triangle">
              <a:avLst>
                <a:gd name="adj" fmla="val 50000"/>
              </a:avLst>
            </a:prstGeom>
            <a:solidFill>
              <a:srgbClr val="8296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dirty="0"/>
            </a:p>
          </p:txBody>
        </p:sp>
        <p:sp>
          <p:nvSpPr>
            <p:cNvPr id="6" name="Google Shape;536;p63">
              <a:extLst>
                <a:ext uri="{FF2B5EF4-FFF2-40B4-BE49-F238E27FC236}">
                  <a16:creationId xmlns:a16="http://schemas.microsoft.com/office/drawing/2014/main" id="{18C1C6CF-94B3-1692-E613-2DE926263D43}"/>
                </a:ext>
              </a:extLst>
            </p:cNvPr>
            <p:cNvSpPr txBox="1"/>
            <p:nvPr/>
          </p:nvSpPr>
          <p:spPr bwMode="auto">
            <a:xfrm>
              <a:off x="454715" y="2386202"/>
              <a:ext cx="846335" cy="846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2400" dirty="0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7" name="Google Shape;537;p63">
              <a:extLst>
                <a:ext uri="{FF2B5EF4-FFF2-40B4-BE49-F238E27FC236}">
                  <a16:creationId xmlns:a16="http://schemas.microsoft.com/office/drawing/2014/main" id="{A9496700-4E52-49A2-998C-58559CF0B4DD}"/>
                </a:ext>
              </a:extLst>
            </p:cNvPr>
            <p:cNvSpPr/>
            <p:nvPr/>
          </p:nvSpPr>
          <p:spPr bwMode="auto">
            <a:xfrm>
              <a:off x="5587404" y="2201108"/>
              <a:ext cx="2539007" cy="1693518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dirty="0"/>
            </a:p>
          </p:txBody>
        </p:sp>
        <p:sp>
          <p:nvSpPr>
            <p:cNvPr id="8" name="Google Shape;538;p63">
              <a:extLst>
                <a:ext uri="{FF2B5EF4-FFF2-40B4-BE49-F238E27FC236}">
                  <a16:creationId xmlns:a16="http://schemas.microsoft.com/office/drawing/2014/main" id="{F5B16ABC-0FEF-61C8-49B9-A9115F6127FE}"/>
                </a:ext>
              </a:extLst>
            </p:cNvPr>
            <p:cNvSpPr txBox="1"/>
            <p:nvPr/>
          </p:nvSpPr>
          <p:spPr bwMode="auto">
            <a:xfrm>
              <a:off x="5993645" y="2201108"/>
              <a:ext cx="2132766" cy="1693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6675" rIns="106675" bIns="106675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500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Самостоятельное планирование своей деятельности. Определение характеристик будущего решения учебной задачи</a:t>
              </a:r>
              <a:endParaRPr sz="1500" dirty="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9" name="Google Shape;539;p63">
              <a:extLst>
                <a:ext uri="{FF2B5EF4-FFF2-40B4-BE49-F238E27FC236}">
                  <a16:creationId xmlns:a16="http://schemas.microsoft.com/office/drawing/2014/main" id="{5B58337C-2063-A37C-2DFD-8C1D462371D5}"/>
                </a:ext>
              </a:extLst>
            </p:cNvPr>
            <p:cNvSpPr/>
            <p:nvPr/>
          </p:nvSpPr>
          <p:spPr bwMode="auto">
            <a:xfrm>
              <a:off x="4256003" y="1443858"/>
              <a:ext cx="1692671" cy="1692671"/>
            </a:xfrm>
            <a:prstGeom prst="ellipse">
              <a:avLst/>
            </a:prstGeom>
            <a:solidFill>
              <a:srgbClr val="FFC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dirty="0"/>
            </a:p>
          </p:txBody>
        </p:sp>
        <p:sp>
          <p:nvSpPr>
            <p:cNvPr id="10" name="Google Shape;540;p63">
              <a:extLst>
                <a:ext uri="{FF2B5EF4-FFF2-40B4-BE49-F238E27FC236}">
                  <a16:creationId xmlns:a16="http://schemas.microsoft.com/office/drawing/2014/main" id="{F9A3F696-B2E5-0CEC-8252-F268D745E8C3}"/>
                </a:ext>
              </a:extLst>
            </p:cNvPr>
            <p:cNvSpPr txBox="1"/>
            <p:nvPr/>
          </p:nvSpPr>
          <p:spPr bwMode="auto">
            <a:xfrm>
              <a:off x="4503889" y="1691744"/>
              <a:ext cx="1196899" cy="1196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3400" dirty="0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191CA02-4516-C133-BC95-E2D6E4D86BFE}"/>
              </a:ext>
            </a:extLst>
          </p:cNvPr>
          <p:cNvSpPr txBox="1">
            <a:spLocks/>
          </p:cNvSpPr>
          <p:nvPr/>
        </p:nvSpPr>
        <p:spPr bwMode="auto">
          <a:xfrm>
            <a:off x="2780270" y="758965"/>
            <a:ext cx="5057016" cy="6464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C00000"/>
                </a:solidFill>
                <a:latin typeface="+mn-lt"/>
              </a:rPr>
              <a:t>Проектировочный этап</a:t>
            </a:r>
          </a:p>
        </p:txBody>
      </p:sp>
    </p:spTree>
    <p:extLst>
      <p:ext uri="{BB962C8B-B14F-4D97-AF65-F5344CB8AC3E}">
        <p14:creationId xmlns:p14="http://schemas.microsoft.com/office/powerpoint/2010/main" val="2745694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10566398" y="1321562"/>
            <a:ext cx="1192430" cy="879030"/>
          </a:xfrm>
          <a:custGeom>
            <a:avLst/>
            <a:gdLst/>
            <a:ahLst/>
            <a:cxnLst/>
            <a:rect l="l" t="t" r="r" b="b"/>
            <a:pathLst>
              <a:path w="1787525" h="1452880">
                <a:moveTo>
                  <a:pt x="864108" y="859066"/>
                </a:moveTo>
                <a:lnTo>
                  <a:pt x="831367" y="830846"/>
                </a:lnTo>
                <a:lnTo>
                  <a:pt x="772718" y="798220"/>
                </a:lnTo>
                <a:lnTo>
                  <a:pt x="702868" y="773658"/>
                </a:lnTo>
                <a:lnTo>
                  <a:pt x="663549" y="764540"/>
                </a:lnTo>
                <a:lnTo>
                  <a:pt x="623785" y="757745"/>
                </a:lnTo>
                <a:lnTo>
                  <a:pt x="548119" y="748919"/>
                </a:lnTo>
                <a:lnTo>
                  <a:pt x="509866" y="743686"/>
                </a:lnTo>
                <a:lnTo>
                  <a:pt x="468934" y="737362"/>
                </a:lnTo>
                <a:lnTo>
                  <a:pt x="425475" y="729856"/>
                </a:lnTo>
                <a:lnTo>
                  <a:pt x="420103" y="728218"/>
                </a:lnTo>
                <a:lnTo>
                  <a:pt x="415810" y="732764"/>
                </a:lnTo>
                <a:lnTo>
                  <a:pt x="413385" y="740791"/>
                </a:lnTo>
                <a:lnTo>
                  <a:pt x="415251" y="744283"/>
                </a:lnTo>
                <a:lnTo>
                  <a:pt x="418045" y="749515"/>
                </a:lnTo>
                <a:lnTo>
                  <a:pt x="420725" y="750341"/>
                </a:lnTo>
                <a:lnTo>
                  <a:pt x="464781" y="757199"/>
                </a:lnTo>
                <a:lnTo>
                  <a:pt x="578777" y="773620"/>
                </a:lnTo>
                <a:lnTo>
                  <a:pt x="618223" y="777341"/>
                </a:lnTo>
                <a:lnTo>
                  <a:pt x="656996" y="783742"/>
                </a:lnTo>
                <a:lnTo>
                  <a:pt x="695325" y="792467"/>
                </a:lnTo>
                <a:lnTo>
                  <a:pt x="733463" y="803186"/>
                </a:lnTo>
                <a:lnTo>
                  <a:pt x="791006" y="829665"/>
                </a:lnTo>
                <a:lnTo>
                  <a:pt x="844816" y="864870"/>
                </a:lnTo>
                <a:lnTo>
                  <a:pt x="851090" y="868273"/>
                </a:lnTo>
                <a:lnTo>
                  <a:pt x="855522" y="868133"/>
                </a:lnTo>
                <a:lnTo>
                  <a:pt x="864108" y="859066"/>
                </a:lnTo>
                <a:close/>
              </a:path>
              <a:path w="1787525" h="1452880">
                <a:moveTo>
                  <a:pt x="955116" y="660196"/>
                </a:moveTo>
                <a:lnTo>
                  <a:pt x="933958" y="627151"/>
                </a:lnTo>
                <a:lnTo>
                  <a:pt x="879843" y="580923"/>
                </a:lnTo>
                <a:lnTo>
                  <a:pt x="843114" y="562127"/>
                </a:lnTo>
                <a:lnTo>
                  <a:pt x="799287" y="545973"/>
                </a:lnTo>
                <a:lnTo>
                  <a:pt x="747877" y="532257"/>
                </a:lnTo>
                <a:lnTo>
                  <a:pt x="688378" y="520814"/>
                </a:lnTo>
                <a:lnTo>
                  <a:pt x="620293" y="511454"/>
                </a:lnTo>
                <a:lnTo>
                  <a:pt x="569353" y="505574"/>
                </a:lnTo>
                <a:lnTo>
                  <a:pt x="518566" y="498551"/>
                </a:lnTo>
                <a:lnTo>
                  <a:pt x="467931" y="490435"/>
                </a:lnTo>
                <a:lnTo>
                  <a:pt x="417499" y="481291"/>
                </a:lnTo>
                <a:lnTo>
                  <a:pt x="367284" y="471157"/>
                </a:lnTo>
                <a:lnTo>
                  <a:pt x="317309" y="460095"/>
                </a:lnTo>
                <a:lnTo>
                  <a:pt x="311962" y="458482"/>
                </a:lnTo>
                <a:lnTo>
                  <a:pt x="306730" y="461276"/>
                </a:lnTo>
                <a:lnTo>
                  <a:pt x="304304" y="469290"/>
                </a:lnTo>
                <a:lnTo>
                  <a:pt x="306158" y="472770"/>
                </a:lnTo>
                <a:lnTo>
                  <a:pt x="308965" y="478028"/>
                </a:lnTo>
                <a:lnTo>
                  <a:pt x="313359" y="477901"/>
                </a:lnTo>
                <a:lnTo>
                  <a:pt x="364070" y="488594"/>
                </a:lnTo>
                <a:lnTo>
                  <a:pt x="414820" y="498513"/>
                </a:lnTo>
                <a:lnTo>
                  <a:pt x="465632" y="507657"/>
                </a:lnTo>
                <a:lnTo>
                  <a:pt x="516572" y="515975"/>
                </a:lnTo>
                <a:lnTo>
                  <a:pt x="567690" y="523455"/>
                </a:lnTo>
                <a:lnTo>
                  <a:pt x="619036" y="530085"/>
                </a:lnTo>
                <a:lnTo>
                  <a:pt x="692594" y="540778"/>
                </a:lnTo>
                <a:lnTo>
                  <a:pt x="755523" y="553745"/>
                </a:lnTo>
                <a:lnTo>
                  <a:pt x="808507" y="569302"/>
                </a:lnTo>
                <a:lnTo>
                  <a:pt x="852246" y="587794"/>
                </a:lnTo>
                <a:lnTo>
                  <a:pt x="887437" y="609561"/>
                </a:lnTo>
                <a:lnTo>
                  <a:pt x="934885" y="664273"/>
                </a:lnTo>
                <a:lnTo>
                  <a:pt x="937679" y="669505"/>
                </a:lnTo>
                <a:lnTo>
                  <a:pt x="943038" y="671144"/>
                </a:lnTo>
                <a:lnTo>
                  <a:pt x="953490" y="665568"/>
                </a:lnTo>
                <a:lnTo>
                  <a:pt x="955116" y="660196"/>
                </a:lnTo>
                <a:close/>
              </a:path>
              <a:path w="1787525" h="1452880">
                <a:moveTo>
                  <a:pt x="1013307" y="555129"/>
                </a:moveTo>
                <a:lnTo>
                  <a:pt x="992124" y="522071"/>
                </a:lnTo>
                <a:lnTo>
                  <a:pt x="938009" y="475856"/>
                </a:lnTo>
                <a:lnTo>
                  <a:pt x="901293" y="457060"/>
                </a:lnTo>
                <a:lnTo>
                  <a:pt x="857465" y="440893"/>
                </a:lnTo>
                <a:lnTo>
                  <a:pt x="806043" y="427189"/>
                </a:lnTo>
                <a:lnTo>
                  <a:pt x="746544" y="415734"/>
                </a:lnTo>
                <a:lnTo>
                  <a:pt x="678472" y="406374"/>
                </a:lnTo>
                <a:lnTo>
                  <a:pt x="627532" y="400494"/>
                </a:lnTo>
                <a:lnTo>
                  <a:pt x="576745" y="393471"/>
                </a:lnTo>
                <a:lnTo>
                  <a:pt x="526110" y="385368"/>
                </a:lnTo>
                <a:lnTo>
                  <a:pt x="475678" y="376224"/>
                </a:lnTo>
                <a:lnTo>
                  <a:pt x="425462" y="366102"/>
                </a:lnTo>
                <a:lnTo>
                  <a:pt x="372808" y="354215"/>
                </a:lnTo>
                <a:lnTo>
                  <a:pt x="364083" y="358863"/>
                </a:lnTo>
                <a:lnTo>
                  <a:pt x="362470" y="364210"/>
                </a:lnTo>
                <a:lnTo>
                  <a:pt x="365277" y="369455"/>
                </a:lnTo>
                <a:lnTo>
                  <a:pt x="366191" y="371182"/>
                </a:lnTo>
                <a:lnTo>
                  <a:pt x="369785" y="373773"/>
                </a:lnTo>
                <a:lnTo>
                  <a:pt x="371538" y="372833"/>
                </a:lnTo>
                <a:lnTo>
                  <a:pt x="422249" y="383514"/>
                </a:lnTo>
                <a:lnTo>
                  <a:pt x="472998" y="393446"/>
                </a:lnTo>
                <a:lnTo>
                  <a:pt x="523811" y="402577"/>
                </a:lnTo>
                <a:lnTo>
                  <a:pt x="574751" y="410895"/>
                </a:lnTo>
                <a:lnTo>
                  <a:pt x="625856" y="418376"/>
                </a:lnTo>
                <a:lnTo>
                  <a:pt x="677202" y="424992"/>
                </a:lnTo>
                <a:lnTo>
                  <a:pt x="750760" y="435698"/>
                </a:lnTo>
                <a:lnTo>
                  <a:pt x="813689" y="448652"/>
                </a:lnTo>
                <a:lnTo>
                  <a:pt x="866673" y="464210"/>
                </a:lnTo>
                <a:lnTo>
                  <a:pt x="910424" y="482714"/>
                </a:lnTo>
                <a:lnTo>
                  <a:pt x="945603" y="504482"/>
                </a:lnTo>
                <a:lnTo>
                  <a:pt x="993051" y="559193"/>
                </a:lnTo>
                <a:lnTo>
                  <a:pt x="995857" y="564451"/>
                </a:lnTo>
                <a:lnTo>
                  <a:pt x="1001204" y="566064"/>
                </a:lnTo>
                <a:lnTo>
                  <a:pt x="1011656" y="560476"/>
                </a:lnTo>
                <a:lnTo>
                  <a:pt x="1013307" y="555129"/>
                </a:lnTo>
                <a:close/>
              </a:path>
              <a:path w="1787525" h="1452880">
                <a:moveTo>
                  <a:pt x="1075067" y="452628"/>
                </a:moveTo>
                <a:lnTo>
                  <a:pt x="1053896" y="419569"/>
                </a:lnTo>
                <a:lnTo>
                  <a:pt x="999782" y="373341"/>
                </a:lnTo>
                <a:lnTo>
                  <a:pt x="963066" y="354545"/>
                </a:lnTo>
                <a:lnTo>
                  <a:pt x="919251" y="338391"/>
                </a:lnTo>
                <a:lnTo>
                  <a:pt x="867829" y="324675"/>
                </a:lnTo>
                <a:lnTo>
                  <a:pt x="808329" y="313220"/>
                </a:lnTo>
                <a:lnTo>
                  <a:pt x="740257" y="303847"/>
                </a:lnTo>
                <a:lnTo>
                  <a:pt x="689317" y="297980"/>
                </a:lnTo>
                <a:lnTo>
                  <a:pt x="638517" y="290957"/>
                </a:lnTo>
                <a:lnTo>
                  <a:pt x="587883" y="282854"/>
                </a:lnTo>
                <a:lnTo>
                  <a:pt x="537451" y="273723"/>
                </a:lnTo>
                <a:lnTo>
                  <a:pt x="487235" y="263588"/>
                </a:lnTo>
                <a:lnTo>
                  <a:pt x="437261" y="252514"/>
                </a:lnTo>
                <a:lnTo>
                  <a:pt x="431914" y="250875"/>
                </a:lnTo>
                <a:lnTo>
                  <a:pt x="426669" y="253682"/>
                </a:lnTo>
                <a:lnTo>
                  <a:pt x="424230" y="261708"/>
                </a:lnTo>
                <a:lnTo>
                  <a:pt x="426097" y="265201"/>
                </a:lnTo>
                <a:lnTo>
                  <a:pt x="427964" y="268693"/>
                </a:lnTo>
                <a:lnTo>
                  <a:pt x="484035" y="281000"/>
                </a:lnTo>
                <a:lnTo>
                  <a:pt x="534771" y="290931"/>
                </a:lnTo>
                <a:lnTo>
                  <a:pt x="585584" y="300062"/>
                </a:lnTo>
                <a:lnTo>
                  <a:pt x="636536" y="308381"/>
                </a:lnTo>
                <a:lnTo>
                  <a:pt x="687654" y="315861"/>
                </a:lnTo>
                <a:lnTo>
                  <a:pt x="738987" y="322478"/>
                </a:lnTo>
                <a:lnTo>
                  <a:pt x="812546" y="333171"/>
                </a:lnTo>
                <a:lnTo>
                  <a:pt x="875474" y="346138"/>
                </a:lnTo>
                <a:lnTo>
                  <a:pt x="928458" y="361696"/>
                </a:lnTo>
                <a:lnTo>
                  <a:pt x="972210" y="380187"/>
                </a:lnTo>
                <a:lnTo>
                  <a:pt x="1007389" y="401955"/>
                </a:lnTo>
                <a:lnTo>
                  <a:pt x="1054836" y="456679"/>
                </a:lnTo>
                <a:lnTo>
                  <a:pt x="1057643" y="461924"/>
                </a:lnTo>
                <a:lnTo>
                  <a:pt x="1062977" y="463550"/>
                </a:lnTo>
                <a:lnTo>
                  <a:pt x="1073454" y="457962"/>
                </a:lnTo>
                <a:lnTo>
                  <a:pt x="1075067" y="452628"/>
                </a:lnTo>
                <a:close/>
              </a:path>
              <a:path w="1787525" h="1452880">
                <a:moveTo>
                  <a:pt x="1134986" y="346608"/>
                </a:moveTo>
                <a:lnTo>
                  <a:pt x="1113853" y="313639"/>
                </a:lnTo>
                <a:lnTo>
                  <a:pt x="1059942" y="267792"/>
                </a:lnTo>
                <a:lnTo>
                  <a:pt x="1023327" y="249199"/>
                </a:lnTo>
                <a:lnTo>
                  <a:pt x="979563" y="233146"/>
                </a:lnTo>
                <a:lnTo>
                  <a:pt x="928128" y="219405"/>
                </a:lnTo>
                <a:lnTo>
                  <a:pt x="868502" y="207733"/>
                </a:lnTo>
                <a:lnTo>
                  <a:pt x="800163" y="197866"/>
                </a:lnTo>
                <a:lnTo>
                  <a:pt x="749223" y="191985"/>
                </a:lnTo>
                <a:lnTo>
                  <a:pt x="698423" y="184962"/>
                </a:lnTo>
                <a:lnTo>
                  <a:pt x="647801" y="176847"/>
                </a:lnTo>
                <a:lnTo>
                  <a:pt x="597369" y="167716"/>
                </a:lnTo>
                <a:lnTo>
                  <a:pt x="547154" y="157581"/>
                </a:lnTo>
                <a:lnTo>
                  <a:pt x="497179" y="146507"/>
                </a:lnTo>
                <a:lnTo>
                  <a:pt x="496252" y="144767"/>
                </a:lnTo>
                <a:lnTo>
                  <a:pt x="485775" y="150355"/>
                </a:lnTo>
                <a:lnTo>
                  <a:pt x="484162" y="155702"/>
                </a:lnTo>
                <a:lnTo>
                  <a:pt x="486956" y="160934"/>
                </a:lnTo>
                <a:lnTo>
                  <a:pt x="489750" y="166179"/>
                </a:lnTo>
                <a:lnTo>
                  <a:pt x="493229" y="164312"/>
                </a:lnTo>
                <a:lnTo>
                  <a:pt x="543941" y="175006"/>
                </a:lnTo>
                <a:lnTo>
                  <a:pt x="594677" y="184924"/>
                </a:lnTo>
                <a:lnTo>
                  <a:pt x="645490" y="194068"/>
                </a:lnTo>
                <a:lnTo>
                  <a:pt x="696429" y="202387"/>
                </a:lnTo>
                <a:lnTo>
                  <a:pt x="747547" y="209867"/>
                </a:lnTo>
                <a:lnTo>
                  <a:pt x="798893" y="216496"/>
                </a:lnTo>
                <a:lnTo>
                  <a:pt x="872451" y="227190"/>
                </a:lnTo>
                <a:lnTo>
                  <a:pt x="935393" y="240144"/>
                </a:lnTo>
                <a:lnTo>
                  <a:pt x="988377" y="255701"/>
                </a:lnTo>
                <a:lnTo>
                  <a:pt x="1032116" y="274205"/>
                </a:lnTo>
                <a:lnTo>
                  <a:pt x="1067295" y="295973"/>
                </a:lnTo>
                <a:lnTo>
                  <a:pt x="1114742" y="350685"/>
                </a:lnTo>
                <a:lnTo>
                  <a:pt x="1117536" y="355917"/>
                </a:lnTo>
                <a:lnTo>
                  <a:pt x="1122908" y="357555"/>
                </a:lnTo>
                <a:lnTo>
                  <a:pt x="1133360" y="351980"/>
                </a:lnTo>
                <a:lnTo>
                  <a:pt x="1134986" y="346608"/>
                </a:lnTo>
                <a:close/>
              </a:path>
              <a:path w="1787525" h="1452880">
                <a:moveTo>
                  <a:pt x="1387983" y="1357731"/>
                </a:moveTo>
                <a:lnTo>
                  <a:pt x="1386916" y="1351584"/>
                </a:lnTo>
                <a:lnTo>
                  <a:pt x="1382395" y="1347279"/>
                </a:lnTo>
                <a:lnTo>
                  <a:pt x="1344129" y="1314284"/>
                </a:lnTo>
                <a:lnTo>
                  <a:pt x="1307160" y="1279982"/>
                </a:lnTo>
                <a:lnTo>
                  <a:pt x="1271536" y="1244371"/>
                </a:lnTo>
                <a:lnTo>
                  <a:pt x="1237272" y="1207477"/>
                </a:lnTo>
                <a:lnTo>
                  <a:pt x="1204391" y="1169327"/>
                </a:lnTo>
                <a:lnTo>
                  <a:pt x="1172946" y="1129931"/>
                </a:lnTo>
                <a:lnTo>
                  <a:pt x="1142936" y="1089329"/>
                </a:lnTo>
                <a:lnTo>
                  <a:pt x="1114425" y="1047521"/>
                </a:lnTo>
                <a:lnTo>
                  <a:pt x="1087412" y="1004531"/>
                </a:lnTo>
                <a:lnTo>
                  <a:pt x="1068895" y="974051"/>
                </a:lnTo>
                <a:lnTo>
                  <a:pt x="1040320" y="941578"/>
                </a:lnTo>
                <a:lnTo>
                  <a:pt x="1006259" y="914958"/>
                </a:lnTo>
                <a:lnTo>
                  <a:pt x="967740" y="894930"/>
                </a:lnTo>
                <a:lnTo>
                  <a:pt x="920419" y="880605"/>
                </a:lnTo>
                <a:lnTo>
                  <a:pt x="916127" y="885139"/>
                </a:lnTo>
                <a:lnTo>
                  <a:pt x="913688" y="893165"/>
                </a:lnTo>
                <a:lnTo>
                  <a:pt x="915555" y="896645"/>
                </a:lnTo>
                <a:lnTo>
                  <a:pt x="918362" y="901903"/>
                </a:lnTo>
                <a:lnTo>
                  <a:pt x="959700" y="911225"/>
                </a:lnTo>
                <a:lnTo>
                  <a:pt x="994257" y="929220"/>
                </a:lnTo>
                <a:lnTo>
                  <a:pt x="1025017" y="953452"/>
                </a:lnTo>
                <a:lnTo>
                  <a:pt x="1051445" y="983361"/>
                </a:lnTo>
                <a:lnTo>
                  <a:pt x="1069962" y="1013841"/>
                </a:lnTo>
                <a:lnTo>
                  <a:pt x="1097559" y="1056678"/>
                </a:lnTo>
                <a:lnTo>
                  <a:pt x="1126667" y="1098600"/>
                </a:lnTo>
                <a:lnTo>
                  <a:pt x="1157249" y="1139571"/>
                </a:lnTo>
                <a:lnTo>
                  <a:pt x="1189266" y="1179474"/>
                </a:lnTo>
                <a:lnTo>
                  <a:pt x="1222667" y="1218272"/>
                </a:lnTo>
                <a:lnTo>
                  <a:pt x="1257439" y="1255890"/>
                </a:lnTo>
                <a:lnTo>
                  <a:pt x="1293520" y="1292237"/>
                </a:lnTo>
                <a:lnTo>
                  <a:pt x="1330883" y="1327264"/>
                </a:lnTo>
                <a:lnTo>
                  <a:pt x="1369491" y="1360881"/>
                </a:lnTo>
                <a:lnTo>
                  <a:pt x="1372285" y="1366113"/>
                </a:lnTo>
                <a:lnTo>
                  <a:pt x="1378445" y="1365084"/>
                </a:lnTo>
                <a:lnTo>
                  <a:pt x="1382737" y="1360538"/>
                </a:lnTo>
                <a:lnTo>
                  <a:pt x="1387983" y="1357731"/>
                </a:lnTo>
                <a:close/>
              </a:path>
              <a:path w="1787525" h="1452880">
                <a:moveTo>
                  <a:pt x="1458620" y="1158544"/>
                </a:moveTo>
                <a:lnTo>
                  <a:pt x="1455826" y="1153312"/>
                </a:lnTo>
                <a:lnTo>
                  <a:pt x="1452232" y="1150734"/>
                </a:lnTo>
                <a:lnTo>
                  <a:pt x="1415999" y="1118908"/>
                </a:lnTo>
                <a:lnTo>
                  <a:pt x="1380947" y="1085850"/>
                </a:lnTo>
                <a:lnTo>
                  <a:pt x="1347114" y="1051585"/>
                </a:lnTo>
                <a:lnTo>
                  <a:pt x="1314538" y="1016139"/>
                </a:lnTo>
                <a:lnTo>
                  <a:pt x="1283246" y="979576"/>
                </a:lnTo>
                <a:lnTo>
                  <a:pt x="1253299" y="941908"/>
                </a:lnTo>
                <a:lnTo>
                  <a:pt x="1224711" y="903173"/>
                </a:lnTo>
                <a:lnTo>
                  <a:pt x="1197533" y="863409"/>
                </a:lnTo>
                <a:lnTo>
                  <a:pt x="1171803" y="822667"/>
                </a:lnTo>
                <a:lnTo>
                  <a:pt x="1116926" y="756602"/>
                </a:lnTo>
                <a:lnTo>
                  <a:pt x="1066266" y="726757"/>
                </a:lnTo>
                <a:lnTo>
                  <a:pt x="1028319" y="719162"/>
                </a:lnTo>
                <a:lnTo>
                  <a:pt x="1007148" y="719912"/>
                </a:lnTo>
                <a:lnTo>
                  <a:pt x="1002855" y="724446"/>
                </a:lnTo>
                <a:lnTo>
                  <a:pt x="1003896" y="730618"/>
                </a:lnTo>
                <a:lnTo>
                  <a:pt x="1004824" y="732358"/>
                </a:lnTo>
                <a:lnTo>
                  <a:pt x="1006690" y="735850"/>
                </a:lnTo>
                <a:lnTo>
                  <a:pt x="1012063" y="737476"/>
                </a:lnTo>
                <a:lnTo>
                  <a:pt x="1015669" y="740029"/>
                </a:lnTo>
                <a:lnTo>
                  <a:pt x="1061491" y="746683"/>
                </a:lnTo>
                <a:lnTo>
                  <a:pt x="1106004" y="774128"/>
                </a:lnTo>
                <a:lnTo>
                  <a:pt x="1155280" y="833729"/>
                </a:lnTo>
                <a:lnTo>
                  <a:pt x="1181328" y="875068"/>
                </a:lnTo>
                <a:lnTo>
                  <a:pt x="1208836" y="915390"/>
                </a:lnTo>
                <a:lnTo>
                  <a:pt x="1237780" y="954684"/>
                </a:lnTo>
                <a:lnTo>
                  <a:pt x="1268133" y="992886"/>
                </a:lnTo>
                <a:lnTo>
                  <a:pt x="1299870" y="1029957"/>
                </a:lnTo>
                <a:lnTo>
                  <a:pt x="1332979" y="1065860"/>
                </a:lnTo>
                <a:lnTo>
                  <a:pt x="1367421" y="1100543"/>
                </a:lnTo>
                <a:lnTo>
                  <a:pt x="1403197" y="1133970"/>
                </a:lnTo>
                <a:lnTo>
                  <a:pt x="1440256" y="1166088"/>
                </a:lnTo>
                <a:lnTo>
                  <a:pt x="1441196" y="1167841"/>
                </a:lnTo>
                <a:lnTo>
                  <a:pt x="1447469" y="1171219"/>
                </a:lnTo>
                <a:lnTo>
                  <a:pt x="1452714" y="1168412"/>
                </a:lnTo>
                <a:lnTo>
                  <a:pt x="1455254" y="1164805"/>
                </a:lnTo>
                <a:lnTo>
                  <a:pt x="1458620" y="1158544"/>
                </a:lnTo>
                <a:close/>
              </a:path>
              <a:path w="1787525" h="1452880">
                <a:moveTo>
                  <a:pt x="1520291" y="1051585"/>
                </a:moveTo>
                <a:lnTo>
                  <a:pt x="1519224" y="1045438"/>
                </a:lnTo>
                <a:lnTo>
                  <a:pt x="1513890" y="1043813"/>
                </a:lnTo>
                <a:lnTo>
                  <a:pt x="1480781" y="1025207"/>
                </a:lnTo>
                <a:lnTo>
                  <a:pt x="1446885" y="1000480"/>
                </a:lnTo>
                <a:lnTo>
                  <a:pt x="1412608" y="970000"/>
                </a:lnTo>
                <a:lnTo>
                  <a:pt x="1378356" y="934199"/>
                </a:lnTo>
                <a:lnTo>
                  <a:pt x="1344498" y="893432"/>
                </a:lnTo>
                <a:lnTo>
                  <a:pt x="1311440" y="848118"/>
                </a:lnTo>
                <a:lnTo>
                  <a:pt x="1279575" y="798652"/>
                </a:lnTo>
                <a:lnTo>
                  <a:pt x="1249286" y="745401"/>
                </a:lnTo>
                <a:lnTo>
                  <a:pt x="1223937" y="706196"/>
                </a:lnTo>
                <a:lnTo>
                  <a:pt x="1191374" y="674052"/>
                </a:lnTo>
                <a:lnTo>
                  <a:pt x="1152956" y="649871"/>
                </a:lnTo>
                <a:lnTo>
                  <a:pt x="1110030" y="634568"/>
                </a:lnTo>
                <a:lnTo>
                  <a:pt x="1063929" y="629031"/>
                </a:lnTo>
                <a:lnTo>
                  <a:pt x="1058595" y="627405"/>
                </a:lnTo>
                <a:lnTo>
                  <a:pt x="1055230" y="633679"/>
                </a:lnTo>
                <a:lnTo>
                  <a:pt x="1055344" y="638086"/>
                </a:lnTo>
                <a:lnTo>
                  <a:pt x="1054519" y="640778"/>
                </a:lnTo>
                <a:lnTo>
                  <a:pt x="1055458" y="642531"/>
                </a:lnTo>
                <a:lnTo>
                  <a:pt x="1057313" y="646010"/>
                </a:lnTo>
                <a:lnTo>
                  <a:pt x="1060932" y="648576"/>
                </a:lnTo>
                <a:lnTo>
                  <a:pt x="1117358" y="655916"/>
                </a:lnTo>
                <a:lnTo>
                  <a:pt x="1164196" y="677291"/>
                </a:lnTo>
                <a:lnTo>
                  <a:pt x="1203236" y="710806"/>
                </a:lnTo>
                <a:lnTo>
                  <a:pt x="1231861" y="754710"/>
                </a:lnTo>
                <a:lnTo>
                  <a:pt x="1249197" y="785914"/>
                </a:lnTo>
                <a:lnTo>
                  <a:pt x="1272222" y="824153"/>
                </a:lnTo>
                <a:lnTo>
                  <a:pt x="1300518" y="866952"/>
                </a:lnTo>
                <a:lnTo>
                  <a:pt x="1333639" y="911796"/>
                </a:lnTo>
                <a:lnTo>
                  <a:pt x="1371130" y="956195"/>
                </a:lnTo>
                <a:lnTo>
                  <a:pt x="1412570" y="997648"/>
                </a:lnTo>
                <a:lnTo>
                  <a:pt x="1457515" y="1033653"/>
                </a:lnTo>
                <a:lnTo>
                  <a:pt x="1505521" y="1061720"/>
                </a:lnTo>
                <a:lnTo>
                  <a:pt x="1510868" y="1063371"/>
                </a:lnTo>
                <a:lnTo>
                  <a:pt x="1517040" y="1062291"/>
                </a:lnTo>
                <a:lnTo>
                  <a:pt x="1520291" y="1051585"/>
                </a:lnTo>
                <a:close/>
              </a:path>
              <a:path w="1787525" h="1452880">
                <a:moveTo>
                  <a:pt x="1595564" y="957592"/>
                </a:moveTo>
                <a:lnTo>
                  <a:pt x="1592757" y="952347"/>
                </a:lnTo>
                <a:lnTo>
                  <a:pt x="1587423" y="950722"/>
                </a:lnTo>
                <a:lnTo>
                  <a:pt x="1548930" y="936053"/>
                </a:lnTo>
                <a:lnTo>
                  <a:pt x="1511693" y="915936"/>
                </a:lnTo>
                <a:lnTo>
                  <a:pt x="1475714" y="890409"/>
                </a:lnTo>
                <a:lnTo>
                  <a:pt x="1441005" y="859523"/>
                </a:lnTo>
                <a:lnTo>
                  <a:pt x="1407553" y="823341"/>
                </a:lnTo>
                <a:lnTo>
                  <a:pt x="1375384" y="781913"/>
                </a:lnTo>
                <a:lnTo>
                  <a:pt x="1344472" y="735279"/>
                </a:lnTo>
                <a:lnTo>
                  <a:pt x="1314831" y="683501"/>
                </a:lnTo>
                <a:lnTo>
                  <a:pt x="1270444" y="616127"/>
                </a:lnTo>
                <a:lnTo>
                  <a:pt x="1226693" y="572109"/>
                </a:lnTo>
                <a:lnTo>
                  <a:pt x="1188529" y="546633"/>
                </a:lnTo>
                <a:lnTo>
                  <a:pt x="1160945" y="534898"/>
                </a:lnTo>
                <a:lnTo>
                  <a:pt x="1143508" y="530466"/>
                </a:lnTo>
                <a:lnTo>
                  <a:pt x="1139215" y="535000"/>
                </a:lnTo>
                <a:lnTo>
                  <a:pt x="1136789" y="543026"/>
                </a:lnTo>
                <a:lnTo>
                  <a:pt x="1138656" y="546531"/>
                </a:lnTo>
                <a:lnTo>
                  <a:pt x="1137843" y="549211"/>
                </a:lnTo>
                <a:lnTo>
                  <a:pt x="1141450" y="551764"/>
                </a:lnTo>
                <a:lnTo>
                  <a:pt x="1158354" y="556971"/>
                </a:lnTo>
                <a:lnTo>
                  <a:pt x="1194727" y="576033"/>
                </a:lnTo>
                <a:lnTo>
                  <a:pt x="1243672" y="618667"/>
                </a:lnTo>
                <a:lnTo>
                  <a:pt x="1295654" y="693737"/>
                </a:lnTo>
                <a:lnTo>
                  <a:pt x="1326464" y="747318"/>
                </a:lnTo>
                <a:lnTo>
                  <a:pt x="1358734" y="795451"/>
                </a:lnTo>
                <a:lnTo>
                  <a:pt x="1392466" y="838136"/>
                </a:lnTo>
                <a:lnTo>
                  <a:pt x="1427619" y="875360"/>
                </a:lnTo>
                <a:lnTo>
                  <a:pt x="1464144" y="907122"/>
                </a:lnTo>
                <a:lnTo>
                  <a:pt x="1502029" y="933386"/>
                </a:lnTo>
                <a:lnTo>
                  <a:pt x="1541246" y="954163"/>
                </a:lnTo>
                <a:lnTo>
                  <a:pt x="1581746" y="969441"/>
                </a:lnTo>
                <a:lnTo>
                  <a:pt x="1587093" y="971092"/>
                </a:lnTo>
                <a:lnTo>
                  <a:pt x="1592313" y="968298"/>
                </a:lnTo>
                <a:lnTo>
                  <a:pt x="1595564" y="957592"/>
                </a:lnTo>
                <a:close/>
              </a:path>
              <a:path w="1787525" h="1452880">
                <a:moveTo>
                  <a:pt x="1655000" y="833882"/>
                </a:moveTo>
                <a:lnTo>
                  <a:pt x="1652892" y="821563"/>
                </a:lnTo>
                <a:lnTo>
                  <a:pt x="1648371" y="817257"/>
                </a:lnTo>
                <a:lnTo>
                  <a:pt x="1642186" y="818311"/>
                </a:lnTo>
                <a:lnTo>
                  <a:pt x="1620189" y="817168"/>
                </a:lnTo>
                <a:lnTo>
                  <a:pt x="1568323" y="788111"/>
                </a:lnTo>
                <a:lnTo>
                  <a:pt x="1539024" y="760857"/>
                </a:lnTo>
                <a:lnTo>
                  <a:pt x="1507858" y="725551"/>
                </a:lnTo>
                <a:lnTo>
                  <a:pt x="1475117" y="682523"/>
                </a:lnTo>
                <a:lnTo>
                  <a:pt x="1441081" y="632091"/>
                </a:lnTo>
                <a:lnTo>
                  <a:pt x="1406042" y="574598"/>
                </a:lnTo>
                <a:lnTo>
                  <a:pt x="1370279" y="510362"/>
                </a:lnTo>
                <a:lnTo>
                  <a:pt x="1321689" y="449592"/>
                </a:lnTo>
                <a:lnTo>
                  <a:pt x="1271016" y="421474"/>
                </a:lnTo>
                <a:lnTo>
                  <a:pt x="1230833" y="413816"/>
                </a:lnTo>
                <a:lnTo>
                  <a:pt x="1209344" y="414591"/>
                </a:lnTo>
                <a:lnTo>
                  <a:pt x="1205039" y="419100"/>
                </a:lnTo>
                <a:lnTo>
                  <a:pt x="1206093" y="425297"/>
                </a:lnTo>
                <a:lnTo>
                  <a:pt x="1207960" y="428777"/>
                </a:lnTo>
                <a:lnTo>
                  <a:pt x="1209827" y="432282"/>
                </a:lnTo>
                <a:lnTo>
                  <a:pt x="1213434" y="434822"/>
                </a:lnTo>
                <a:lnTo>
                  <a:pt x="1229601" y="434670"/>
                </a:lnTo>
                <a:lnTo>
                  <a:pt x="1264704" y="441667"/>
                </a:lnTo>
                <a:lnTo>
                  <a:pt x="1308595" y="466674"/>
                </a:lnTo>
                <a:lnTo>
                  <a:pt x="1351102" y="520598"/>
                </a:lnTo>
                <a:lnTo>
                  <a:pt x="1373187" y="560946"/>
                </a:lnTo>
                <a:lnTo>
                  <a:pt x="1398270" y="604304"/>
                </a:lnTo>
                <a:lnTo>
                  <a:pt x="1425841" y="648830"/>
                </a:lnTo>
                <a:lnTo>
                  <a:pt x="1455381" y="692708"/>
                </a:lnTo>
                <a:lnTo>
                  <a:pt x="1486344" y="734098"/>
                </a:lnTo>
                <a:lnTo>
                  <a:pt x="1518234" y="771156"/>
                </a:lnTo>
                <a:lnTo>
                  <a:pt x="1550530" y="802068"/>
                </a:lnTo>
                <a:lnTo>
                  <a:pt x="1582686" y="824979"/>
                </a:lnTo>
                <a:lnTo>
                  <a:pt x="1644523" y="839482"/>
                </a:lnTo>
                <a:lnTo>
                  <a:pt x="1650707" y="838428"/>
                </a:lnTo>
                <a:lnTo>
                  <a:pt x="1655000" y="833882"/>
                </a:lnTo>
                <a:close/>
              </a:path>
              <a:path w="1787525" h="1452880">
                <a:moveTo>
                  <a:pt x="1787271" y="754303"/>
                </a:moveTo>
                <a:lnTo>
                  <a:pt x="1787144" y="749896"/>
                </a:lnTo>
                <a:lnTo>
                  <a:pt x="1783410" y="742911"/>
                </a:lnTo>
                <a:lnTo>
                  <a:pt x="1780755" y="742086"/>
                </a:lnTo>
                <a:lnTo>
                  <a:pt x="1772119" y="738263"/>
                </a:lnTo>
                <a:lnTo>
                  <a:pt x="1762506" y="732155"/>
                </a:lnTo>
                <a:lnTo>
                  <a:pt x="1762506" y="754075"/>
                </a:lnTo>
                <a:lnTo>
                  <a:pt x="1748980" y="777189"/>
                </a:lnTo>
                <a:lnTo>
                  <a:pt x="1748980" y="842035"/>
                </a:lnTo>
                <a:lnTo>
                  <a:pt x="1412925" y="1429677"/>
                </a:lnTo>
                <a:lnTo>
                  <a:pt x="871245" y="893381"/>
                </a:lnTo>
                <a:lnTo>
                  <a:pt x="870318" y="891654"/>
                </a:lnTo>
                <a:lnTo>
                  <a:pt x="26530" y="662444"/>
                </a:lnTo>
                <a:lnTo>
                  <a:pt x="452653" y="37934"/>
                </a:lnTo>
                <a:lnTo>
                  <a:pt x="475284" y="54013"/>
                </a:lnTo>
                <a:lnTo>
                  <a:pt x="89166" y="624497"/>
                </a:lnTo>
                <a:lnTo>
                  <a:pt x="85686" y="626364"/>
                </a:lnTo>
                <a:lnTo>
                  <a:pt x="85813" y="630796"/>
                </a:lnTo>
                <a:lnTo>
                  <a:pt x="88595" y="636028"/>
                </a:lnTo>
                <a:lnTo>
                  <a:pt x="91274" y="636841"/>
                </a:lnTo>
                <a:lnTo>
                  <a:pt x="89535" y="637781"/>
                </a:lnTo>
                <a:lnTo>
                  <a:pt x="92252" y="638670"/>
                </a:lnTo>
                <a:lnTo>
                  <a:pt x="124904" y="649465"/>
                </a:lnTo>
                <a:lnTo>
                  <a:pt x="133362" y="652259"/>
                </a:lnTo>
                <a:lnTo>
                  <a:pt x="177723" y="664997"/>
                </a:lnTo>
                <a:lnTo>
                  <a:pt x="222529" y="676211"/>
                </a:lnTo>
                <a:lnTo>
                  <a:pt x="267728" y="686193"/>
                </a:lnTo>
                <a:lnTo>
                  <a:pt x="318046" y="695629"/>
                </a:lnTo>
                <a:lnTo>
                  <a:pt x="362432" y="703453"/>
                </a:lnTo>
                <a:lnTo>
                  <a:pt x="411784" y="711238"/>
                </a:lnTo>
                <a:lnTo>
                  <a:pt x="464527" y="718197"/>
                </a:lnTo>
                <a:lnTo>
                  <a:pt x="519074" y="723595"/>
                </a:lnTo>
                <a:lnTo>
                  <a:pt x="573862" y="726643"/>
                </a:lnTo>
                <a:lnTo>
                  <a:pt x="627329" y="726579"/>
                </a:lnTo>
                <a:lnTo>
                  <a:pt x="677887" y="722630"/>
                </a:lnTo>
                <a:lnTo>
                  <a:pt x="723988" y="714044"/>
                </a:lnTo>
                <a:lnTo>
                  <a:pt x="786955" y="710742"/>
                </a:lnTo>
                <a:lnTo>
                  <a:pt x="832040" y="731939"/>
                </a:lnTo>
                <a:lnTo>
                  <a:pt x="861275" y="764171"/>
                </a:lnTo>
                <a:lnTo>
                  <a:pt x="877811" y="795147"/>
                </a:lnTo>
                <a:lnTo>
                  <a:pt x="883132" y="810768"/>
                </a:lnTo>
                <a:lnTo>
                  <a:pt x="885926" y="816000"/>
                </a:lnTo>
                <a:lnTo>
                  <a:pt x="889533" y="817105"/>
                </a:lnTo>
                <a:lnTo>
                  <a:pt x="893965" y="818464"/>
                </a:lnTo>
                <a:lnTo>
                  <a:pt x="902004" y="820902"/>
                </a:lnTo>
                <a:lnTo>
                  <a:pt x="920775" y="819073"/>
                </a:lnTo>
                <a:lnTo>
                  <a:pt x="928052" y="819315"/>
                </a:lnTo>
                <a:lnTo>
                  <a:pt x="1019556" y="835736"/>
                </a:lnTo>
                <a:lnTo>
                  <a:pt x="1065314" y="875042"/>
                </a:lnTo>
                <a:lnTo>
                  <a:pt x="1092250" y="922324"/>
                </a:lnTo>
                <a:lnTo>
                  <a:pt x="1116558" y="971029"/>
                </a:lnTo>
                <a:lnTo>
                  <a:pt x="1137856" y="1013307"/>
                </a:lnTo>
                <a:lnTo>
                  <a:pt x="1161046" y="1057948"/>
                </a:lnTo>
                <a:lnTo>
                  <a:pt x="1186713" y="1103503"/>
                </a:lnTo>
                <a:lnTo>
                  <a:pt x="1215466" y="1148524"/>
                </a:lnTo>
                <a:lnTo>
                  <a:pt x="1247889" y="1191590"/>
                </a:lnTo>
                <a:lnTo>
                  <a:pt x="1256360" y="1200734"/>
                </a:lnTo>
                <a:lnTo>
                  <a:pt x="1284605" y="1231239"/>
                </a:lnTo>
                <a:lnTo>
                  <a:pt x="1352956" y="1297559"/>
                </a:lnTo>
                <a:lnTo>
                  <a:pt x="1395222" y="1335100"/>
                </a:lnTo>
                <a:lnTo>
                  <a:pt x="1428686" y="1358455"/>
                </a:lnTo>
                <a:lnTo>
                  <a:pt x="1433906" y="1355661"/>
                </a:lnTo>
                <a:lnTo>
                  <a:pt x="1436471" y="1352042"/>
                </a:lnTo>
                <a:lnTo>
                  <a:pt x="1741703" y="830160"/>
                </a:lnTo>
                <a:lnTo>
                  <a:pt x="1748980" y="842035"/>
                </a:lnTo>
                <a:lnTo>
                  <a:pt x="1748980" y="777189"/>
                </a:lnTo>
                <a:lnTo>
                  <a:pt x="1422730" y="1334719"/>
                </a:lnTo>
                <a:lnTo>
                  <a:pt x="1389811" y="1306830"/>
                </a:lnTo>
                <a:lnTo>
                  <a:pt x="1357630" y="1278343"/>
                </a:lnTo>
                <a:lnTo>
                  <a:pt x="1326261" y="1249006"/>
                </a:lnTo>
                <a:lnTo>
                  <a:pt x="1295768" y="1218565"/>
                </a:lnTo>
                <a:lnTo>
                  <a:pt x="1260195" y="1179576"/>
                </a:lnTo>
                <a:lnTo>
                  <a:pt x="1228598" y="1137526"/>
                </a:lnTo>
                <a:lnTo>
                  <a:pt x="1200492" y="1093622"/>
                </a:lnTo>
                <a:lnTo>
                  <a:pt x="1175385" y="1049045"/>
                </a:lnTo>
                <a:lnTo>
                  <a:pt x="1152804" y="1004989"/>
                </a:lnTo>
                <a:lnTo>
                  <a:pt x="1119962" y="937247"/>
                </a:lnTo>
                <a:lnTo>
                  <a:pt x="1107008" y="912202"/>
                </a:lnTo>
                <a:lnTo>
                  <a:pt x="1079144" y="863155"/>
                </a:lnTo>
                <a:lnTo>
                  <a:pt x="1041641" y="824966"/>
                </a:lnTo>
                <a:lnTo>
                  <a:pt x="996746" y="804799"/>
                </a:lnTo>
                <a:lnTo>
                  <a:pt x="952373" y="797407"/>
                </a:lnTo>
                <a:lnTo>
                  <a:pt x="916406" y="797509"/>
                </a:lnTo>
                <a:lnTo>
                  <a:pt x="1264323" y="257365"/>
                </a:lnTo>
                <a:lnTo>
                  <a:pt x="1295857" y="253288"/>
                </a:lnTo>
                <a:lnTo>
                  <a:pt x="1327302" y="257022"/>
                </a:lnTo>
                <a:lnTo>
                  <a:pt x="1358849" y="268719"/>
                </a:lnTo>
                <a:lnTo>
                  <a:pt x="1422895" y="316814"/>
                </a:lnTo>
                <a:lnTo>
                  <a:pt x="1455750" y="353568"/>
                </a:lnTo>
                <a:lnTo>
                  <a:pt x="1489392" y="399046"/>
                </a:lnTo>
                <a:lnTo>
                  <a:pt x="1523974" y="453428"/>
                </a:lnTo>
                <a:lnTo>
                  <a:pt x="1559699" y="516890"/>
                </a:lnTo>
                <a:lnTo>
                  <a:pt x="1602816" y="589711"/>
                </a:lnTo>
                <a:lnTo>
                  <a:pt x="1644408" y="646963"/>
                </a:lnTo>
                <a:lnTo>
                  <a:pt x="1682826" y="690333"/>
                </a:lnTo>
                <a:lnTo>
                  <a:pt x="1716405" y="721512"/>
                </a:lnTo>
                <a:lnTo>
                  <a:pt x="1762506" y="754075"/>
                </a:lnTo>
                <a:lnTo>
                  <a:pt x="1762506" y="732155"/>
                </a:lnTo>
                <a:lnTo>
                  <a:pt x="1749793" y="724052"/>
                </a:lnTo>
                <a:lnTo>
                  <a:pt x="1716506" y="696760"/>
                </a:lnTo>
                <a:lnTo>
                  <a:pt x="1674964" y="653669"/>
                </a:lnTo>
                <a:lnTo>
                  <a:pt x="1627911" y="592099"/>
                </a:lnTo>
                <a:lnTo>
                  <a:pt x="1578076" y="509333"/>
                </a:lnTo>
                <a:lnTo>
                  <a:pt x="1543875" y="448424"/>
                </a:lnTo>
                <a:lnTo>
                  <a:pt x="1510487" y="395465"/>
                </a:lnTo>
                <a:lnTo>
                  <a:pt x="1477784" y="350342"/>
                </a:lnTo>
                <a:lnTo>
                  <a:pt x="1445615" y="312889"/>
                </a:lnTo>
                <a:lnTo>
                  <a:pt x="1413840" y="282994"/>
                </a:lnTo>
                <a:lnTo>
                  <a:pt x="1382318" y="260477"/>
                </a:lnTo>
                <a:lnTo>
                  <a:pt x="1319479" y="237109"/>
                </a:lnTo>
                <a:lnTo>
                  <a:pt x="1287868" y="235966"/>
                </a:lnTo>
                <a:lnTo>
                  <a:pt x="1263103" y="240398"/>
                </a:lnTo>
                <a:lnTo>
                  <a:pt x="1249997" y="205841"/>
                </a:lnTo>
                <a:lnTo>
                  <a:pt x="1248168" y="202869"/>
                </a:lnTo>
                <a:lnTo>
                  <a:pt x="1248168" y="248043"/>
                </a:lnTo>
                <a:lnTo>
                  <a:pt x="899287" y="786447"/>
                </a:lnTo>
                <a:lnTo>
                  <a:pt x="884605" y="759637"/>
                </a:lnTo>
                <a:lnTo>
                  <a:pt x="860996" y="729411"/>
                </a:lnTo>
                <a:lnTo>
                  <a:pt x="827049" y="703402"/>
                </a:lnTo>
                <a:lnTo>
                  <a:pt x="781380" y="689254"/>
                </a:lnTo>
                <a:lnTo>
                  <a:pt x="722566" y="694601"/>
                </a:lnTo>
                <a:lnTo>
                  <a:pt x="677849" y="703135"/>
                </a:lnTo>
                <a:lnTo>
                  <a:pt x="628510" y="706970"/>
                </a:lnTo>
                <a:lnTo>
                  <a:pt x="576110" y="706907"/>
                </a:lnTo>
                <a:lnTo>
                  <a:pt x="522287" y="703745"/>
                </a:lnTo>
                <a:lnTo>
                  <a:pt x="468617" y="698258"/>
                </a:lnTo>
                <a:lnTo>
                  <a:pt x="416725" y="691235"/>
                </a:lnTo>
                <a:lnTo>
                  <a:pt x="368185" y="683475"/>
                </a:lnTo>
                <a:lnTo>
                  <a:pt x="324612" y="675754"/>
                </a:lnTo>
                <a:lnTo>
                  <a:pt x="275158" y="666534"/>
                </a:lnTo>
                <a:lnTo>
                  <a:pt x="232968" y="658317"/>
                </a:lnTo>
                <a:lnTo>
                  <a:pt x="191643" y="648589"/>
                </a:lnTo>
                <a:lnTo>
                  <a:pt x="151104" y="637184"/>
                </a:lnTo>
                <a:lnTo>
                  <a:pt x="111264" y="623925"/>
                </a:lnTo>
                <a:lnTo>
                  <a:pt x="519518" y="24676"/>
                </a:lnTo>
                <a:lnTo>
                  <a:pt x="540448" y="32245"/>
                </a:lnTo>
                <a:lnTo>
                  <a:pt x="572719" y="42824"/>
                </a:lnTo>
                <a:lnTo>
                  <a:pt x="614768" y="54889"/>
                </a:lnTo>
                <a:lnTo>
                  <a:pt x="665048" y="66992"/>
                </a:lnTo>
                <a:lnTo>
                  <a:pt x="722007" y="77622"/>
                </a:lnTo>
                <a:lnTo>
                  <a:pt x="784085" y="85305"/>
                </a:lnTo>
                <a:lnTo>
                  <a:pt x="849744" y="88569"/>
                </a:lnTo>
                <a:lnTo>
                  <a:pt x="917397" y="85915"/>
                </a:lnTo>
                <a:lnTo>
                  <a:pt x="978941" y="83261"/>
                </a:lnTo>
                <a:lnTo>
                  <a:pt x="1035608" y="87731"/>
                </a:lnTo>
                <a:lnTo>
                  <a:pt x="1086942" y="99034"/>
                </a:lnTo>
                <a:lnTo>
                  <a:pt x="1132497" y="116903"/>
                </a:lnTo>
                <a:lnTo>
                  <a:pt x="1171841" y="141020"/>
                </a:lnTo>
                <a:lnTo>
                  <a:pt x="1204531" y="171107"/>
                </a:lnTo>
                <a:lnTo>
                  <a:pt x="1230122" y="206883"/>
                </a:lnTo>
                <a:lnTo>
                  <a:pt x="1248168" y="248043"/>
                </a:lnTo>
                <a:lnTo>
                  <a:pt x="1248168" y="202869"/>
                </a:lnTo>
                <a:lnTo>
                  <a:pt x="1227493" y="169151"/>
                </a:lnTo>
                <a:lnTo>
                  <a:pt x="1198689" y="137642"/>
                </a:lnTo>
                <a:lnTo>
                  <a:pt x="1163929" y="111480"/>
                </a:lnTo>
                <a:lnTo>
                  <a:pt x="1123581" y="90779"/>
                </a:lnTo>
                <a:lnTo>
                  <a:pt x="1078001" y="75717"/>
                </a:lnTo>
                <a:lnTo>
                  <a:pt x="1027518" y="66408"/>
                </a:lnTo>
                <a:lnTo>
                  <a:pt x="972515" y="63017"/>
                </a:lnTo>
                <a:lnTo>
                  <a:pt x="913320" y="65684"/>
                </a:lnTo>
                <a:lnTo>
                  <a:pt x="839482" y="68300"/>
                </a:lnTo>
                <a:lnTo>
                  <a:pt x="768324" y="63728"/>
                </a:lnTo>
                <a:lnTo>
                  <a:pt x="701992" y="54051"/>
                </a:lnTo>
                <a:lnTo>
                  <a:pt x="642683" y="41363"/>
                </a:lnTo>
                <a:lnTo>
                  <a:pt x="592531" y="27774"/>
                </a:lnTo>
                <a:lnTo>
                  <a:pt x="553745" y="15379"/>
                </a:lnTo>
                <a:lnTo>
                  <a:pt x="515315" y="0"/>
                </a:lnTo>
                <a:lnTo>
                  <a:pt x="510057" y="2806"/>
                </a:lnTo>
                <a:lnTo>
                  <a:pt x="507517" y="6400"/>
                </a:lnTo>
                <a:lnTo>
                  <a:pt x="486765" y="37058"/>
                </a:lnTo>
                <a:lnTo>
                  <a:pt x="451942" y="11404"/>
                </a:lnTo>
                <a:lnTo>
                  <a:pt x="449262" y="10591"/>
                </a:lnTo>
                <a:lnTo>
                  <a:pt x="440537" y="15240"/>
                </a:lnTo>
                <a:lnTo>
                  <a:pt x="3492" y="661263"/>
                </a:lnTo>
                <a:lnTo>
                  <a:pt x="0" y="663117"/>
                </a:lnTo>
                <a:lnTo>
                  <a:pt x="127" y="667550"/>
                </a:lnTo>
                <a:lnTo>
                  <a:pt x="3860" y="674535"/>
                </a:lnTo>
                <a:lnTo>
                  <a:pt x="858342" y="907008"/>
                </a:lnTo>
                <a:lnTo>
                  <a:pt x="1408188" y="1450162"/>
                </a:lnTo>
                <a:lnTo>
                  <a:pt x="1409103" y="1451889"/>
                </a:lnTo>
                <a:lnTo>
                  <a:pt x="1413548" y="1451775"/>
                </a:lnTo>
                <a:lnTo>
                  <a:pt x="1416202" y="1452600"/>
                </a:lnTo>
                <a:lnTo>
                  <a:pt x="1423174" y="1448866"/>
                </a:lnTo>
                <a:lnTo>
                  <a:pt x="1768500" y="845083"/>
                </a:lnTo>
                <a:lnTo>
                  <a:pt x="1769313" y="842391"/>
                </a:lnTo>
                <a:lnTo>
                  <a:pt x="1769211" y="837984"/>
                </a:lnTo>
                <a:lnTo>
                  <a:pt x="1752854" y="811085"/>
                </a:lnTo>
                <a:lnTo>
                  <a:pt x="1773821" y="775246"/>
                </a:lnTo>
                <a:lnTo>
                  <a:pt x="1785518" y="755230"/>
                </a:lnTo>
                <a:lnTo>
                  <a:pt x="1787271" y="754303"/>
                </a:lnTo>
                <a:close/>
              </a:path>
            </a:pathLst>
          </a:custGeom>
          <a:solidFill>
            <a:srgbClr val="2531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560621" y="444182"/>
            <a:ext cx="6499860" cy="8401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125"/>
              </a:spcBef>
            </a:pPr>
            <a:r>
              <a:rPr sz="2750" b="1" dirty="0">
                <a:solidFill>
                  <a:srgbClr val="921727"/>
                </a:solidFill>
                <a:latin typeface="Calibri"/>
                <a:cs typeface="Calibri"/>
              </a:rPr>
              <a:t>Преемственность</a:t>
            </a:r>
            <a:r>
              <a:rPr sz="2750" b="1" spc="15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921727"/>
                </a:solidFill>
                <a:latin typeface="Calibri"/>
                <a:cs typeface="Calibri"/>
              </a:rPr>
              <a:t>ФГОС</a:t>
            </a:r>
            <a:r>
              <a:rPr sz="2750" b="1" spc="15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921727"/>
                </a:solidFill>
                <a:latin typeface="Calibri"/>
                <a:cs typeface="Calibri"/>
              </a:rPr>
              <a:t>2010</a:t>
            </a:r>
            <a:r>
              <a:rPr sz="2750" b="1" spc="5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921727"/>
                </a:solidFill>
                <a:latin typeface="Calibri"/>
                <a:cs typeface="Calibri"/>
              </a:rPr>
              <a:t>и</a:t>
            </a:r>
            <a:r>
              <a:rPr sz="2750" b="1" spc="-5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921727"/>
                </a:solidFill>
                <a:latin typeface="Calibri"/>
                <a:cs typeface="Calibri"/>
              </a:rPr>
              <a:t>ФГОС</a:t>
            </a:r>
            <a:r>
              <a:rPr sz="2750" b="1" spc="30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750" b="1" spc="-10" dirty="0">
                <a:solidFill>
                  <a:srgbClr val="921727"/>
                </a:solidFill>
                <a:latin typeface="Calibri"/>
                <a:cs typeface="Calibri"/>
              </a:rPr>
              <a:t>2021:</a:t>
            </a:r>
            <a:endParaRPr sz="2750" dirty="0">
              <a:latin typeface="Calibri"/>
              <a:cs typeface="Calibri"/>
            </a:endParaRPr>
          </a:p>
          <a:p>
            <a:pPr marL="12700">
              <a:lnSpc>
                <a:spcPts val="3190"/>
              </a:lnSpc>
            </a:pPr>
            <a:r>
              <a:rPr sz="2750" b="1" spc="-10" dirty="0">
                <a:solidFill>
                  <a:srgbClr val="000000"/>
                </a:solidFill>
                <a:latin typeface="Calibri"/>
                <a:cs typeface="Calibri"/>
              </a:rPr>
              <a:t>методологическая</a:t>
            </a:r>
            <a:r>
              <a:rPr sz="275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50" b="1" spc="-10" dirty="0">
                <a:solidFill>
                  <a:srgbClr val="000000"/>
                </a:solidFill>
                <a:latin typeface="Calibri"/>
                <a:cs typeface="Calibri"/>
              </a:rPr>
              <a:t>основа</a:t>
            </a:r>
            <a:endParaRPr sz="275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19029" y="1392872"/>
            <a:ext cx="9291320" cy="9448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solidFill>
                  <a:srgbClr val="921727"/>
                </a:solidFill>
                <a:latin typeface="Calibri"/>
                <a:cs typeface="Calibri"/>
              </a:rPr>
              <a:t>ФГОС</a:t>
            </a:r>
            <a:r>
              <a:rPr sz="2000" b="1" spc="-55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921727"/>
                </a:solidFill>
                <a:latin typeface="Calibri"/>
                <a:cs typeface="Calibri"/>
              </a:rPr>
              <a:t>ООО</a:t>
            </a:r>
            <a:r>
              <a:rPr sz="2000" b="1" spc="-65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921727"/>
                </a:solidFill>
                <a:latin typeface="Calibri"/>
                <a:cs typeface="Calibri"/>
              </a:rPr>
              <a:t>2010:</a:t>
            </a: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tabLst>
                <a:tab pos="462915" algn="l"/>
                <a:tab pos="1536700" algn="l"/>
                <a:tab pos="2959735" algn="l"/>
                <a:tab pos="3559175" algn="l"/>
                <a:tab pos="3935729" algn="l"/>
                <a:tab pos="5006340" algn="l"/>
                <a:tab pos="5390515" algn="l"/>
                <a:tab pos="7175500" algn="l"/>
                <a:tab pos="7232650" algn="l"/>
                <a:tab pos="7635240" algn="l"/>
                <a:tab pos="8357234" algn="l"/>
              </a:tabLst>
            </a:pPr>
            <a:r>
              <a:rPr sz="2000" spc="-50" dirty="0">
                <a:latin typeface="Calibri"/>
                <a:cs typeface="Calibri"/>
              </a:rPr>
              <a:t>В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основе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Стандарта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лежит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b="1" spc="-25" dirty="0">
                <a:solidFill>
                  <a:srgbClr val="921727"/>
                </a:solidFill>
                <a:latin typeface="Calibri"/>
                <a:cs typeface="Calibri"/>
              </a:rPr>
              <a:t>системно-</a:t>
            </a:r>
            <a:r>
              <a:rPr sz="2000" b="1" spc="-10" dirty="0">
                <a:solidFill>
                  <a:srgbClr val="921727"/>
                </a:solidFill>
                <a:latin typeface="Calibri"/>
                <a:cs typeface="Calibri"/>
              </a:rPr>
              <a:t>деятельностный</a:t>
            </a:r>
            <a:r>
              <a:rPr sz="2000" b="1" dirty="0">
                <a:solidFill>
                  <a:srgbClr val="921727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921727"/>
                </a:solidFill>
                <a:latin typeface="Calibri"/>
                <a:cs typeface="Calibri"/>
              </a:rPr>
              <a:t>подход</a:t>
            </a:r>
            <a:r>
              <a:rPr sz="2000" spc="-10" dirty="0">
                <a:latin typeface="Calibri"/>
                <a:cs typeface="Calibri"/>
              </a:rPr>
              <a:t>,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который </a:t>
            </a:r>
            <a:r>
              <a:rPr sz="2000" dirty="0">
                <a:latin typeface="Calibri"/>
                <a:cs typeface="Calibri"/>
              </a:rPr>
              <a:t>обеспечивает: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формирование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готовности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к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саморазвитию</a:t>
            </a:r>
            <a:r>
              <a:rPr sz="2000" dirty="0">
                <a:latin typeface="Calibri"/>
                <a:cs typeface="Calibri"/>
              </a:rPr>
              <a:t>		</a:t>
            </a:r>
            <a:r>
              <a:rPr sz="2000" spc="-50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непрерывному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38120" y="2337752"/>
            <a:ext cx="759968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964689" algn="l"/>
                <a:tab pos="2263140" algn="l"/>
                <a:tab pos="4310380" algn="l"/>
                <a:tab pos="5767070" algn="l"/>
                <a:tab pos="6605270" algn="l"/>
              </a:tabLst>
            </a:pPr>
            <a:r>
              <a:rPr sz="2000" spc="-10" dirty="0">
                <a:latin typeface="Calibri"/>
                <a:cs typeface="Calibri"/>
              </a:rPr>
              <a:t>проектирование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конструирование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социальной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среды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развития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38120" y="2635884"/>
            <a:ext cx="747903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70534" algn="l"/>
                <a:tab pos="1675130" algn="l"/>
                <a:tab pos="3484245" algn="l"/>
                <a:tab pos="4851400" algn="l"/>
              </a:tabLst>
            </a:pPr>
            <a:r>
              <a:rPr sz="2000" spc="-50" dirty="0">
                <a:latin typeface="Calibri"/>
                <a:cs typeface="Calibri"/>
              </a:rPr>
              <a:t>в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системе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образования;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активную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учебно-</a:t>
            </a:r>
            <a:r>
              <a:rPr sz="2000" spc="-10" dirty="0">
                <a:latin typeface="Calibri"/>
                <a:cs typeface="Calibri"/>
              </a:rPr>
              <a:t>познавательную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19029" y="2323147"/>
            <a:ext cx="1552575" cy="9455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25"/>
              </a:spcBef>
            </a:pPr>
            <a:r>
              <a:rPr sz="2000" spc="-10" dirty="0">
                <a:latin typeface="Calibri"/>
                <a:cs typeface="Calibri"/>
              </a:rPr>
              <a:t>образованию; обучающихся деятельность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56840" y="2947987"/>
            <a:ext cx="764159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744345" algn="l"/>
                <a:tab pos="3199765" algn="l"/>
                <a:tab pos="5362575" algn="l"/>
                <a:tab pos="6558280" algn="l"/>
                <a:tab pos="6863080" algn="l"/>
              </a:tabLst>
            </a:pPr>
            <a:r>
              <a:rPr sz="2000" spc="-10" dirty="0">
                <a:latin typeface="Calibri"/>
                <a:cs typeface="Calibri"/>
              </a:rPr>
              <a:t>обучающихся;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построение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образовательного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процесса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с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учётом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60927" y="3282632"/>
            <a:ext cx="9349422" cy="274754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  <a:tabLst>
                <a:tab pos="4006850" algn="l"/>
                <a:tab pos="7455534" algn="l"/>
              </a:tabLst>
            </a:pPr>
            <a:r>
              <a:rPr lang="ru-RU" sz="2000" spc="-10" dirty="0">
                <a:latin typeface="Calibri"/>
                <a:cs typeface="Calibri"/>
              </a:rPr>
              <a:t>и</a:t>
            </a:r>
            <a:r>
              <a:rPr sz="2000" spc="-10" dirty="0" err="1">
                <a:latin typeface="Calibri"/>
                <a:cs typeface="Calibri"/>
              </a:rPr>
              <a:t>ндивидуальных</a:t>
            </a:r>
            <a:r>
              <a:rPr lang="ru-RU" sz="2000" spc="-1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возрастных</a:t>
            </a:r>
            <a:r>
              <a:rPr sz="2000" spc="-10" dirty="0">
                <a:latin typeface="Calibri"/>
                <a:cs typeface="Calibri"/>
              </a:rPr>
              <a:t>,</a:t>
            </a:r>
            <a:r>
              <a:rPr lang="ru-RU" sz="2000" spc="-1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психологических</a:t>
            </a:r>
            <a:r>
              <a:rPr lang="ru-RU"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физиологических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особенностей обучающихся</a:t>
            </a:r>
            <a:endParaRPr sz="2000" dirty="0">
              <a:latin typeface="Calibri"/>
              <a:cs typeface="Calibri"/>
            </a:endParaRPr>
          </a:p>
          <a:p>
            <a:pPr marL="12700" algn="just">
              <a:lnSpc>
                <a:spcPts val="2125"/>
              </a:lnSpc>
            </a:pPr>
            <a:r>
              <a:rPr sz="2000" b="1" dirty="0">
                <a:solidFill>
                  <a:srgbClr val="921727"/>
                </a:solidFill>
                <a:latin typeface="Calibri"/>
                <a:cs typeface="Calibri"/>
              </a:rPr>
              <a:t>ФГОС</a:t>
            </a:r>
            <a:r>
              <a:rPr sz="2000" b="1" spc="-60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921727"/>
                </a:solidFill>
                <a:latin typeface="Calibri"/>
                <a:cs typeface="Calibri"/>
              </a:rPr>
              <a:t>ООО</a:t>
            </a:r>
            <a:r>
              <a:rPr sz="2000" b="1" spc="-65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921727"/>
                </a:solidFill>
                <a:latin typeface="Calibri"/>
                <a:cs typeface="Calibri"/>
              </a:rPr>
              <a:t>2021:</a:t>
            </a:r>
            <a:endParaRPr sz="20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Единство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обязательных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требований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результатам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освоения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программ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основного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общего образования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реализуется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во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ФГОС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основе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921727"/>
                </a:solidFill>
                <a:latin typeface="Calibri"/>
                <a:cs typeface="Calibri"/>
              </a:rPr>
              <a:t>системно-</a:t>
            </a:r>
            <a:r>
              <a:rPr sz="2000" b="1" spc="-10" dirty="0">
                <a:solidFill>
                  <a:srgbClr val="921727"/>
                </a:solidFill>
                <a:latin typeface="Calibri"/>
                <a:cs typeface="Calibri"/>
              </a:rPr>
              <a:t>деятельностного</a:t>
            </a:r>
            <a:r>
              <a:rPr sz="2000" b="1" spc="-30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921727"/>
                </a:solidFill>
                <a:latin typeface="Calibri"/>
                <a:cs typeface="Calibri"/>
              </a:rPr>
              <a:t>подхода</a:t>
            </a:r>
            <a:r>
              <a:rPr sz="2000" spc="-10" dirty="0">
                <a:latin typeface="Calibri"/>
                <a:cs typeface="Calibri"/>
              </a:rPr>
              <a:t>, </a:t>
            </a:r>
            <a:r>
              <a:rPr sz="2000" spc="-20" dirty="0">
                <a:latin typeface="Calibri"/>
                <a:cs typeface="Calibri"/>
              </a:rPr>
              <a:t>обеспечивающего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системное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гармоничное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развитие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личности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обучающегося,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освоение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им </a:t>
            </a:r>
            <a:r>
              <a:rPr sz="2000" dirty="0">
                <a:latin typeface="Calibri"/>
                <a:cs typeface="Calibri"/>
              </a:rPr>
              <a:t>знаний,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компетенций,</a:t>
            </a:r>
            <a:r>
              <a:rPr sz="2000" spc="-25" dirty="0">
                <a:latin typeface="Calibri"/>
                <a:cs typeface="Calibri"/>
              </a:rPr>
              <a:t> необходимых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как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для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жизни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современном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обществе,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так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для</a:t>
            </a:r>
            <a:r>
              <a:rPr lang="ru-RU" sz="2000" spc="-9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успешного</a:t>
            </a:r>
            <a:r>
              <a:rPr lang="ru-RU" sz="2000" spc="-10" dirty="0">
                <a:latin typeface="Calibri"/>
                <a:cs typeface="Calibri"/>
              </a:rPr>
              <a:t> обучения на следующем уровне образования, а также в течение жизни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04875" y="1611312"/>
            <a:ext cx="0" cy="2122170"/>
          </a:xfrm>
          <a:custGeom>
            <a:avLst/>
            <a:gdLst/>
            <a:ahLst/>
            <a:cxnLst/>
            <a:rect l="l" t="t" r="r" b="b"/>
            <a:pathLst>
              <a:path h="2122170">
                <a:moveTo>
                  <a:pt x="0" y="0"/>
                </a:moveTo>
                <a:lnTo>
                  <a:pt x="0" y="2121916"/>
                </a:lnTo>
              </a:path>
            </a:pathLst>
          </a:custGeom>
          <a:ln w="57150">
            <a:solidFill>
              <a:srgbClr val="9217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1366" y="4083719"/>
            <a:ext cx="0" cy="1743075"/>
          </a:xfrm>
          <a:custGeom>
            <a:avLst/>
            <a:gdLst/>
            <a:ahLst/>
            <a:cxnLst/>
            <a:rect l="l" t="t" r="r" b="b"/>
            <a:pathLst>
              <a:path h="1743075">
                <a:moveTo>
                  <a:pt x="0" y="0"/>
                </a:moveTo>
                <a:lnTo>
                  <a:pt x="0" y="1743075"/>
                </a:lnTo>
              </a:path>
            </a:pathLst>
          </a:custGeom>
          <a:ln w="57150">
            <a:solidFill>
              <a:srgbClr val="9217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46;p64">
            <a:extLst>
              <a:ext uri="{FF2B5EF4-FFF2-40B4-BE49-F238E27FC236}">
                <a16:creationId xmlns:a16="http://schemas.microsoft.com/office/drawing/2014/main" id="{6E49795D-F243-7EF7-6ECE-93BAE87ABDCC}"/>
              </a:ext>
            </a:extLst>
          </p:cNvPr>
          <p:cNvGrpSpPr/>
          <p:nvPr/>
        </p:nvGrpSpPr>
        <p:grpSpPr bwMode="auto">
          <a:xfrm>
            <a:off x="2013683" y="1699719"/>
            <a:ext cx="7851964" cy="4776793"/>
            <a:chOff x="31560" y="639230"/>
            <a:chExt cx="7851964" cy="4776793"/>
          </a:xfrm>
        </p:grpSpPr>
        <p:sp>
          <p:nvSpPr>
            <p:cNvPr id="3" name="Google Shape;547;p64">
              <a:extLst>
                <a:ext uri="{FF2B5EF4-FFF2-40B4-BE49-F238E27FC236}">
                  <a16:creationId xmlns:a16="http://schemas.microsoft.com/office/drawing/2014/main" id="{D6F19594-1F7B-4EFE-8159-791479B25DDE}"/>
                </a:ext>
              </a:extLst>
            </p:cNvPr>
            <p:cNvSpPr/>
            <p:nvPr/>
          </p:nvSpPr>
          <p:spPr bwMode="auto">
            <a:xfrm>
              <a:off x="1517649" y="639230"/>
              <a:ext cx="2387203" cy="1592264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dirty="0"/>
            </a:p>
          </p:txBody>
        </p:sp>
        <p:sp>
          <p:nvSpPr>
            <p:cNvPr id="4" name="Google Shape;548;p64">
              <a:extLst>
                <a:ext uri="{FF2B5EF4-FFF2-40B4-BE49-F238E27FC236}">
                  <a16:creationId xmlns:a16="http://schemas.microsoft.com/office/drawing/2014/main" id="{6A9B4563-DDC1-8FCE-5A99-0D4FB11FCC1E}"/>
                </a:ext>
              </a:extLst>
            </p:cNvPr>
            <p:cNvSpPr txBox="1"/>
            <p:nvPr/>
          </p:nvSpPr>
          <p:spPr bwMode="auto">
            <a:xfrm>
              <a:off x="1899602" y="639230"/>
              <a:ext cx="2005250" cy="15922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85325" rIns="85325" bIns="85325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Обеспечение условий для решения обучающимися  учебных задач, обеспечение выбора, сопровождение, консультирование</a:t>
              </a:r>
              <a:endParaRPr sz="1200" dirty="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" name="Google Shape;549;p64">
              <a:extLst>
                <a:ext uri="{FF2B5EF4-FFF2-40B4-BE49-F238E27FC236}">
                  <a16:creationId xmlns:a16="http://schemas.microsoft.com/office/drawing/2014/main" id="{27E9E408-FD5B-D544-E426-3E8D41D2CA3B}"/>
                </a:ext>
              </a:extLst>
            </p:cNvPr>
            <p:cNvSpPr/>
            <p:nvPr/>
          </p:nvSpPr>
          <p:spPr bwMode="auto">
            <a:xfrm>
              <a:off x="1517649" y="2231495"/>
              <a:ext cx="2387203" cy="1592264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dirty="0"/>
            </a:p>
          </p:txBody>
        </p:sp>
        <p:sp>
          <p:nvSpPr>
            <p:cNvPr id="6" name="Google Shape;550;p64">
              <a:extLst>
                <a:ext uri="{FF2B5EF4-FFF2-40B4-BE49-F238E27FC236}">
                  <a16:creationId xmlns:a16="http://schemas.microsoft.com/office/drawing/2014/main" id="{C5A77608-A32F-D14E-293C-F479857BA921}"/>
                </a:ext>
              </a:extLst>
            </p:cNvPr>
            <p:cNvSpPr txBox="1"/>
            <p:nvPr/>
          </p:nvSpPr>
          <p:spPr bwMode="auto">
            <a:xfrm>
              <a:off x="1899602" y="2231495"/>
              <a:ext cx="2005250" cy="15922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85325" rIns="85325" bIns="85325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Организация коммуникации в процессе групповой учебной деятельности (внутри микрогрупп, а также в группах «группа – учитель», «ученик – учитель»</a:t>
              </a:r>
              <a:endParaRPr dirty="0"/>
            </a:p>
          </p:txBody>
        </p:sp>
        <p:sp>
          <p:nvSpPr>
            <p:cNvPr id="7" name="Google Shape;551;p64">
              <a:extLst>
                <a:ext uri="{FF2B5EF4-FFF2-40B4-BE49-F238E27FC236}">
                  <a16:creationId xmlns:a16="http://schemas.microsoft.com/office/drawing/2014/main" id="{E8553E34-4BCC-3765-E442-28F1A0E6AC24}"/>
                </a:ext>
              </a:extLst>
            </p:cNvPr>
            <p:cNvSpPr/>
            <p:nvPr/>
          </p:nvSpPr>
          <p:spPr bwMode="auto">
            <a:xfrm>
              <a:off x="1517649" y="3823759"/>
              <a:ext cx="2387203" cy="1592264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dirty="0"/>
            </a:p>
          </p:txBody>
        </p:sp>
        <p:sp>
          <p:nvSpPr>
            <p:cNvPr id="8" name="Google Shape;552;p64">
              <a:extLst>
                <a:ext uri="{FF2B5EF4-FFF2-40B4-BE49-F238E27FC236}">
                  <a16:creationId xmlns:a16="http://schemas.microsoft.com/office/drawing/2014/main" id="{14CEFF01-662A-B042-CACD-40D1FF5F7644}"/>
                </a:ext>
              </a:extLst>
            </p:cNvPr>
            <p:cNvSpPr txBox="1"/>
            <p:nvPr/>
          </p:nvSpPr>
          <p:spPr bwMode="auto">
            <a:xfrm>
              <a:off x="1899602" y="3823759"/>
              <a:ext cx="2005250" cy="15922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85325" rIns="85325" bIns="85325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Определение  путей преодоления затруднений на основе анализа пошагового выполнения предложенных заданий</a:t>
              </a:r>
              <a:endParaRPr sz="1200" dirty="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9" name="Google Shape;553;p64">
              <a:extLst>
                <a:ext uri="{FF2B5EF4-FFF2-40B4-BE49-F238E27FC236}">
                  <a16:creationId xmlns:a16="http://schemas.microsoft.com/office/drawing/2014/main" id="{DDE8C135-128B-75FD-49F0-D0B73BCBEF21}"/>
                </a:ext>
              </a:extLst>
            </p:cNvPr>
            <p:cNvSpPr/>
            <p:nvPr/>
          </p:nvSpPr>
          <p:spPr bwMode="auto">
            <a:xfrm>
              <a:off x="31560" y="789115"/>
              <a:ext cx="1591467" cy="1591467"/>
            </a:xfrm>
            <a:prstGeom prst="triangle">
              <a:avLst>
                <a:gd name="adj" fmla="val 50000"/>
              </a:avLst>
            </a:prstGeom>
            <a:solidFill>
              <a:srgbClr val="8296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dirty="0"/>
            </a:p>
          </p:txBody>
        </p:sp>
        <p:sp>
          <p:nvSpPr>
            <p:cNvPr id="10" name="Google Shape;554;p64">
              <a:extLst>
                <a:ext uri="{FF2B5EF4-FFF2-40B4-BE49-F238E27FC236}">
                  <a16:creationId xmlns:a16="http://schemas.microsoft.com/office/drawing/2014/main" id="{F3D19E38-EE14-EF77-E594-41D8465D7BBA}"/>
                </a:ext>
              </a:extLst>
            </p:cNvPr>
            <p:cNvSpPr txBox="1"/>
            <p:nvPr/>
          </p:nvSpPr>
          <p:spPr bwMode="auto">
            <a:xfrm>
              <a:off x="429427" y="1584849"/>
              <a:ext cx="795733" cy="795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2200" dirty="0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1" name="Google Shape;555;p64">
              <a:extLst>
                <a:ext uri="{FF2B5EF4-FFF2-40B4-BE49-F238E27FC236}">
                  <a16:creationId xmlns:a16="http://schemas.microsoft.com/office/drawing/2014/main" id="{827391D0-C9F5-30F0-85AB-C65C5E252744}"/>
                </a:ext>
              </a:extLst>
            </p:cNvPr>
            <p:cNvSpPr/>
            <p:nvPr/>
          </p:nvSpPr>
          <p:spPr bwMode="auto">
            <a:xfrm>
              <a:off x="5496321" y="639230"/>
              <a:ext cx="2387203" cy="1592264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dirty="0"/>
            </a:p>
          </p:txBody>
        </p:sp>
        <p:sp>
          <p:nvSpPr>
            <p:cNvPr id="12" name="Google Shape;556;p64">
              <a:extLst>
                <a:ext uri="{FF2B5EF4-FFF2-40B4-BE49-F238E27FC236}">
                  <a16:creationId xmlns:a16="http://schemas.microsoft.com/office/drawing/2014/main" id="{80869A4B-3C3D-57EB-9B9C-F9C4BF4D863C}"/>
                </a:ext>
              </a:extLst>
            </p:cNvPr>
            <p:cNvSpPr txBox="1"/>
            <p:nvPr/>
          </p:nvSpPr>
          <p:spPr bwMode="auto">
            <a:xfrm>
              <a:off x="5878274" y="639230"/>
              <a:ext cx="2005250" cy="15922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85325" rIns="85325" bIns="85325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Выполнение учебной задачи (задания) в процессе индивидуальной  учебной деятельности, определение источников информации, способов работы с информацией</a:t>
              </a:r>
              <a:endParaRPr sz="1200" dirty="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" name="Google Shape;557;p64">
              <a:extLst>
                <a:ext uri="{FF2B5EF4-FFF2-40B4-BE49-F238E27FC236}">
                  <a16:creationId xmlns:a16="http://schemas.microsoft.com/office/drawing/2014/main" id="{5426299C-5FD9-A863-ECFF-11D4A69368C0}"/>
                </a:ext>
              </a:extLst>
            </p:cNvPr>
            <p:cNvSpPr/>
            <p:nvPr/>
          </p:nvSpPr>
          <p:spPr bwMode="auto">
            <a:xfrm>
              <a:off x="5496321" y="2231495"/>
              <a:ext cx="2387203" cy="1592264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dirty="0"/>
            </a:p>
          </p:txBody>
        </p:sp>
        <p:sp>
          <p:nvSpPr>
            <p:cNvPr id="14" name="Google Shape;558;p64">
              <a:extLst>
                <a:ext uri="{FF2B5EF4-FFF2-40B4-BE49-F238E27FC236}">
                  <a16:creationId xmlns:a16="http://schemas.microsoft.com/office/drawing/2014/main" id="{779099EC-15ED-54DE-F855-5F51FCFB0655}"/>
                </a:ext>
              </a:extLst>
            </p:cNvPr>
            <p:cNvSpPr txBox="1"/>
            <p:nvPr/>
          </p:nvSpPr>
          <p:spPr bwMode="auto">
            <a:xfrm>
              <a:off x="5878274" y="2231495"/>
              <a:ext cx="2005250" cy="15922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85325" rIns="85325" bIns="85325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Выполнение учебной задачи в процессе групповой учебной деятельности, определение источников информации, способов работы с информацией, способов взаимодействия в группах </a:t>
              </a:r>
              <a:endParaRPr sz="1200" dirty="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5" name="Google Shape;559;p64">
              <a:extLst>
                <a:ext uri="{FF2B5EF4-FFF2-40B4-BE49-F238E27FC236}">
                  <a16:creationId xmlns:a16="http://schemas.microsoft.com/office/drawing/2014/main" id="{8F90829D-B4F3-3956-10CE-F200897F009E}"/>
                </a:ext>
              </a:extLst>
            </p:cNvPr>
            <p:cNvSpPr/>
            <p:nvPr/>
          </p:nvSpPr>
          <p:spPr bwMode="auto">
            <a:xfrm>
              <a:off x="5496321" y="3823759"/>
              <a:ext cx="2387203" cy="1592264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dirty="0"/>
            </a:p>
          </p:txBody>
        </p:sp>
        <p:sp>
          <p:nvSpPr>
            <p:cNvPr id="16" name="Google Shape;560;p64">
              <a:extLst>
                <a:ext uri="{FF2B5EF4-FFF2-40B4-BE49-F238E27FC236}">
                  <a16:creationId xmlns:a16="http://schemas.microsoft.com/office/drawing/2014/main" id="{5C16F9F7-4C83-212C-B668-79BA6F09C36D}"/>
                </a:ext>
              </a:extLst>
            </p:cNvPr>
            <p:cNvSpPr txBox="1"/>
            <p:nvPr/>
          </p:nvSpPr>
          <p:spPr bwMode="auto">
            <a:xfrm>
              <a:off x="5878274" y="3823759"/>
              <a:ext cx="2005250" cy="15922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85325" rIns="85325" bIns="85325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Решение учебных задач, развитие способов коммуникации</a:t>
              </a:r>
              <a:endParaRPr sz="1200" dirty="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" name="Google Shape;561;p64">
              <a:extLst>
                <a:ext uri="{FF2B5EF4-FFF2-40B4-BE49-F238E27FC236}">
                  <a16:creationId xmlns:a16="http://schemas.microsoft.com/office/drawing/2014/main" id="{38039794-4C6C-E840-D656-152D68BDC31B}"/>
                </a:ext>
              </a:extLst>
            </p:cNvPr>
            <p:cNvSpPr/>
            <p:nvPr/>
          </p:nvSpPr>
          <p:spPr bwMode="auto">
            <a:xfrm>
              <a:off x="4063993" y="789115"/>
              <a:ext cx="1591467" cy="1591467"/>
            </a:xfrm>
            <a:prstGeom prst="ellipse">
              <a:avLst/>
            </a:prstGeom>
            <a:solidFill>
              <a:srgbClr val="FFC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dirty="0"/>
            </a:p>
          </p:txBody>
        </p:sp>
        <p:sp>
          <p:nvSpPr>
            <p:cNvPr id="18" name="Google Shape;562;p64">
              <a:extLst>
                <a:ext uri="{FF2B5EF4-FFF2-40B4-BE49-F238E27FC236}">
                  <a16:creationId xmlns:a16="http://schemas.microsoft.com/office/drawing/2014/main" id="{CD12434C-DE62-8742-284A-1802D88A42FE}"/>
                </a:ext>
              </a:extLst>
            </p:cNvPr>
            <p:cNvSpPr txBox="1"/>
            <p:nvPr/>
          </p:nvSpPr>
          <p:spPr bwMode="auto">
            <a:xfrm>
              <a:off x="4297058" y="1022180"/>
              <a:ext cx="1125338" cy="1125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3100" dirty="0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282281F3-ED10-1FA8-D7DC-F0796B28B04E}"/>
              </a:ext>
            </a:extLst>
          </p:cNvPr>
          <p:cNvSpPr txBox="1">
            <a:spLocks/>
          </p:cNvSpPr>
          <p:nvPr/>
        </p:nvSpPr>
        <p:spPr bwMode="auto">
          <a:xfrm>
            <a:off x="2644346" y="490405"/>
            <a:ext cx="5863051" cy="6464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C00000"/>
                </a:solidFill>
                <a:latin typeface="+mn-lt"/>
              </a:rPr>
              <a:t>Операционно-деятельностный этап</a:t>
            </a:r>
          </a:p>
        </p:txBody>
      </p:sp>
    </p:spTree>
    <p:extLst>
      <p:ext uri="{BB962C8B-B14F-4D97-AF65-F5344CB8AC3E}">
        <p14:creationId xmlns:p14="http://schemas.microsoft.com/office/powerpoint/2010/main" val="695331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68;p65">
            <a:extLst>
              <a:ext uri="{FF2B5EF4-FFF2-40B4-BE49-F238E27FC236}">
                <a16:creationId xmlns:a16="http://schemas.microsoft.com/office/drawing/2014/main" id="{556651CD-7CD7-986D-8DCF-C8B5F01E47EC}"/>
              </a:ext>
            </a:extLst>
          </p:cNvPr>
          <p:cNvGrpSpPr/>
          <p:nvPr/>
        </p:nvGrpSpPr>
        <p:grpSpPr bwMode="auto">
          <a:xfrm>
            <a:off x="2063546" y="1316766"/>
            <a:ext cx="8094864" cy="4144286"/>
            <a:chOff x="31547" y="597099"/>
            <a:chExt cx="8094864" cy="4144286"/>
          </a:xfrm>
        </p:grpSpPr>
        <p:sp>
          <p:nvSpPr>
            <p:cNvPr id="3" name="Google Shape;569;p65">
              <a:extLst>
                <a:ext uri="{FF2B5EF4-FFF2-40B4-BE49-F238E27FC236}">
                  <a16:creationId xmlns:a16="http://schemas.microsoft.com/office/drawing/2014/main" id="{C2566CB3-C55C-6698-964B-9953FE7AD0CF}"/>
                </a:ext>
              </a:extLst>
            </p:cNvPr>
            <p:cNvSpPr/>
            <p:nvPr/>
          </p:nvSpPr>
          <p:spPr bwMode="auto">
            <a:xfrm>
              <a:off x="1355724" y="1354349"/>
              <a:ext cx="2539007" cy="1693518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dirty="0"/>
            </a:p>
          </p:txBody>
        </p:sp>
        <p:sp>
          <p:nvSpPr>
            <p:cNvPr id="4" name="Google Shape;570;p65">
              <a:extLst>
                <a:ext uri="{FF2B5EF4-FFF2-40B4-BE49-F238E27FC236}">
                  <a16:creationId xmlns:a16="http://schemas.microsoft.com/office/drawing/2014/main" id="{4090287C-4D8B-A6F5-9DFC-F80A86E568BA}"/>
                </a:ext>
              </a:extLst>
            </p:cNvPr>
            <p:cNvSpPr txBox="1"/>
            <p:nvPr/>
          </p:nvSpPr>
          <p:spPr bwMode="auto">
            <a:xfrm>
              <a:off x="1761966" y="1354349"/>
              <a:ext cx="2132766" cy="1693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0900" rIns="120900" bIns="12090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Выбор системы оценивания результатов решения учебных задач</a:t>
              </a:r>
              <a:endParaRPr sz="1700" dirty="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" name="Google Shape;571;p65">
              <a:extLst>
                <a:ext uri="{FF2B5EF4-FFF2-40B4-BE49-F238E27FC236}">
                  <a16:creationId xmlns:a16="http://schemas.microsoft.com/office/drawing/2014/main" id="{1629EBFF-5FB1-05D0-0CE0-0738C8BE4F06}"/>
                </a:ext>
              </a:extLst>
            </p:cNvPr>
            <p:cNvSpPr/>
            <p:nvPr/>
          </p:nvSpPr>
          <p:spPr bwMode="auto">
            <a:xfrm>
              <a:off x="1355724" y="3047867"/>
              <a:ext cx="2539007" cy="1693518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dirty="0"/>
            </a:p>
          </p:txBody>
        </p:sp>
        <p:sp>
          <p:nvSpPr>
            <p:cNvPr id="6" name="Google Shape;572;p65">
              <a:extLst>
                <a:ext uri="{FF2B5EF4-FFF2-40B4-BE49-F238E27FC236}">
                  <a16:creationId xmlns:a16="http://schemas.microsoft.com/office/drawing/2014/main" id="{8496F294-17F6-1001-E92C-909A25E1C8D0}"/>
                </a:ext>
              </a:extLst>
            </p:cNvPr>
            <p:cNvSpPr txBox="1"/>
            <p:nvPr/>
          </p:nvSpPr>
          <p:spPr bwMode="auto">
            <a:xfrm>
              <a:off x="1761966" y="3047867"/>
              <a:ext cx="2132766" cy="1693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0900" rIns="120900" bIns="12090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Обсуждение критериев оценивания с учащимися</a:t>
              </a:r>
              <a:endParaRPr sz="1700" dirty="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7" name="Google Shape;573;p65">
              <a:extLst>
                <a:ext uri="{FF2B5EF4-FFF2-40B4-BE49-F238E27FC236}">
                  <a16:creationId xmlns:a16="http://schemas.microsoft.com/office/drawing/2014/main" id="{CD9760EA-571F-28C2-D9EE-094E3825A1E6}"/>
                </a:ext>
              </a:extLst>
            </p:cNvPr>
            <p:cNvSpPr/>
            <p:nvPr/>
          </p:nvSpPr>
          <p:spPr bwMode="auto">
            <a:xfrm>
              <a:off x="31547" y="693107"/>
              <a:ext cx="1692671" cy="1692671"/>
            </a:xfrm>
            <a:prstGeom prst="triangle">
              <a:avLst>
                <a:gd name="adj" fmla="val 50000"/>
              </a:avLst>
            </a:prstGeom>
            <a:solidFill>
              <a:srgbClr val="8296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dirty="0"/>
            </a:p>
          </p:txBody>
        </p:sp>
        <p:sp>
          <p:nvSpPr>
            <p:cNvPr id="8" name="Google Shape;574;p65">
              <a:extLst>
                <a:ext uri="{FF2B5EF4-FFF2-40B4-BE49-F238E27FC236}">
                  <a16:creationId xmlns:a16="http://schemas.microsoft.com/office/drawing/2014/main" id="{22165905-3A8B-6648-1A2E-CC04E96B4BCD}"/>
                </a:ext>
              </a:extLst>
            </p:cNvPr>
            <p:cNvSpPr txBox="1"/>
            <p:nvPr/>
          </p:nvSpPr>
          <p:spPr bwMode="auto">
            <a:xfrm>
              <a:off x="454715" y="1539443"/>
              <a:ext cx="846335" cy="846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2400" dirty="0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9" name="Google Shape;575;p65">
              <a:extLst>
                <a:ext uri="{FF2B5EF4-FFF2-40B4-BE49-F238E27FC236}">
                  <a16:creationId xmlns:a16="http://schemas.microsoft.com/office/drawing/2014/main" id="{FD5502D0-F743-51BD-A385-7362EC8159E2}"/>
                </a:ext>
              </a:extLst>
            </p:cNvPr>
            <p:cNvSpPr/>
            <p:nvPr/>
          </p:nvSpPr>
          <p:spPr bwMode="auto">
            <a:xfrm>
              <a:off x="5587404" y="1354349"/>
              <a:ext cx="2539007" cy="1693518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dirty="0"/>
            </a:p>
          </p:txBody>
        </p:sp>
        <p:sp>
          <p:nvSpPr>
            <p:cNvPr id="10" name="Google Shape;576;p65">
              <a:extLst>
                <a:ext uri="{FF2B5EF4-FFF2-40B4-BE49-F238E27FC236}">
                  <a16:creationId xmlns:a16="http://schemas.microsoft.com/office/drawing/2014/main" id="{8CC9233A-E1F3-B21D-AC23-1E58F1DA76B1}"/>
                </a:ext>
              </a:extLst>
            </p:cNvPr>
            <p:cNvSpPr txBox="1"/>
            <p:nvPr/>
          </p:nvSpPr>
          <p:spPr bwMode="auto">
            <a:xfrm>
              <a:off x="5993645" y="1354349"/>
              <a:ext cx="2132766" cy="1693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0900" rIns="120900" bIns="12090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Принятие системы оценивания результатов решения учебной задачи</a:t>
              </a:r>
              <a:endParaRPr sz="1700" dirty="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1" name="Google Shape;577;p65">
              <a:extLst>
                <a:ext uri="{FF2B5EF4-FFF2-40B4-BE49-F238E27FC236}">
                  <a16:creationId xmlns:a16="http://schemas.microsoft.com/office/drawing/2014/main" id="{1AD15C44-90F8-6FE1-56D0-5F1A6295FD26}"/>
                </a:ext>
              </a:extLst>
            </p:cNvPr>
            <p:cNvSpPr/>
            <p:nvPr/>
          </p:nvSpPr>
          <p:spPr bwMode="auto">
            <a:xfrm>
              <a:off x="5587404" y="3047867"/>
              <a:ext cx="2539007" cy="1693518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dirty="0"/>
            </a:p>
          </p:txBody>
        </p:sp>
        <p:sp>
          <p:nvSpPr>
            <p:cNvPr id="12" name="Google Shape;578;p65">
              <a:extLst>
                <a:ext uri="{FF2B5EF4-FFF2-40B4-BE49-F238E27FC236}">
                  <a16:creationId xmlns:a16="http://schemas.microsoft.com/office/drawing/2014/main" id="{63AB9F4C-FE08-2FAB-44A9-64CFC917151D}"/>
                </a:ext>
              </a:extLst>
            </p:cNvPr>
            <p:cNvSpPr txBox="1"/>
            <p:nvPr/>
          </p:nvSpPr>
          <p:spPr bwMode="auto">
            <a:xfrm>
              <a:off x="5993645" y="3047867"/>
              <a:ext cx="2132766" cy="1693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0900" rIns="120900" bIns="12090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700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Развитие умений самооценивания и взаимооценивания результатов учебно-познавательной деятельности</a:t>
              </a:r>
              <a:endParaRPr sz="1700" dirty="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" name="Google Shape;579;p65">
              <a:extLst>
                <a:ext uri="{FF2B5EF4-FFF2-40B4-BE49-F238E27FC236}">
                  <a16:creationId xmlns:a16="http://schemas.microsoft.com/office/drawing/2014/main" id="{A7EBCB8A-7957-29E2-8431-FD8B40F04BF6}"/>
                </a:ext>
              </a:extLst>
            </p:cNvPr>
            <p:cNvSpPr/>
            <p:nvPr/>
          </p:nvSpPr>
          <p:spPr bwMode="auto">
            <a:xfrm>
              <a:off x="4256003" y="597099"/>
              <a:ext cx="1692671" cy="1692671"/>
            </a:xfrm>
            <a:prstGeom prst="ellipse">
              <a:avLst/>
            </a:prstGeom>
            <a:solidFill>
              <a:srgbClr val="FFC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dirty="0"/>
            </a:p>
          </p:txBody>
        </p:sp>
        <p:sp>
          <p:nvSpPr>
            <p:cNvPr id="14" name="Google Shape;580;p65">
              <a:extLst>
                <a:ext uri="{FF2B5EF4-FFF2-40B4-BE49-F238E27FC236}">
                  <a16:creationId xmlns:a16="http://schemas.microsoft.com/office/drawing/2014/main" id="{4FA4BC8E-5955-4412-1E7B-BCF2CF5053E8}"/>
                </a:ext>
              </a:extLst>
            </p:cNvPr>
            <p:cNvSpPr txBox="1"/>
            <p:nvPr/>
          </p:nvSpPr>
          <p:spPr bwMode="auto">
            <a:xfrm>
              <a:off x="4503889" y="844985"/>
              <a:ext cx="1196899" cy="1196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3400" dirty="0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03821346-EEB3-D8B7-5D2F-C9258DB690D3}"/>
              </a:ext>
            </a:extLst>
          </p:cNvPr>
          <p:cNvSpPr txBox="1">
            <a:spLocks/>
          </p:cNvSpPr>
          <p:nvPr/>
        </p:nvSpPr>
        <p:spPr bwMode="auto">
          <a:xfrm>
            <a:off x="2486714" y="558669"/>
            <a:ext cx="6300236" cy="6464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C00000"/>
                </a:solidFill>
                <a:latin typeface="+mn-lt"/>
              </a:rPr>
              <a:t>Контрольно-оценочный этап</a:t>
            </a:r>
          </a:p>
        </p:txBody>
      </p:sp>
    </p:spTree>
    <p:extLst>
      <p:ext uri="{BB962C8B-B14F-4D97-AF65-F5344CB8AC3E}">
        <p14:creationId xmlns:p14="http://schemas.microsoft.com/office/powerpoint/2010/main" val="27013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86;p66">
            <a:extLst>
              <a:ext uri="{FF2B5EF4-FFF2-40B4-BE49-F238E27FC236}">
                <a16:creationId xmlns:a16="http://schemas.microsoft.com/office/drawing/2014/main" id="{F9E69F33-1995-8125-2202-616F2B3EDC39}"/>
              </a:ext>
            </a:extLst>
          </p:cNvPr>
          <p:cNvGrpSpPr/>
          <p:nvPr/>
        </p:nvGrpSpPr>
        <p:grpSpPr bwMode="auto">
          <a:xfrm>
            <a:off x="2063546" y="2163525"/>
            <a:ext cx="8094864" cy="2450768"/>
            <a:chOff x="31547" y="1443858"/>
            <a:chExt cx="8094864" cy="2450768"/>
          </a:xfrm>
        </p:grpSpPr>
        <p:sp>
          <p:nvSpPr>
            <p:cNvPr id="3" name="Google Shape;587;p66">
              <a:extLst>
                <a:ext uri="{FF2B5EF4-FFF2-40B4-BE49-F238E27FC236}">
                  <a16:creationId xmlns:a16="http://schemas.microsoft.com/office/drawing/2014/main" id="{AA3B8578-EFA5-6EC0-EA45-D99CCB26B6DB}"/>
                </a:ext>
              </a:extLst>
            </p:cNvPr>
            <p:cNvSpPr/>
            <p:nvPr/>
          </p:nvSpPr>
          <p:spPr bwMode="auto">
            <a:xfrm>
              <a:off x="1355724" y="2201108"/>
              <a:ext cx="2539007" cy="1693518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dirty="0"/>
            </a:p>
          </p:txBody>
        </p:sp>
        <p:sp>
          <p:nvSpPr>
            <p:cNvPr id="4" name="Google Shape;588;p66">
              <a:extLst>
                <a:ext uri="{FF2B5EF4-FFF2-40B4-BE49-F238E27FC236}">
                  <a16:creationId xmlns:a16="http://schemas.microsoft.com/office/drawing/2014/main" id="{032721BB-398A-F131-018F-A824463DB0DF}"/>
                </a:ext>
              </a:extLst>
            </p:cNvPr>
            <p:cNvSpPr txBox="1"/>
            <p:nvPr/>
          </p:nvSpPr>
          <p:spPr bwMode="auto">
            <a:xfrm>
              <a:off x="1761966" y="2201108"/>
              <a:ext cx="2132766" cy="1693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42225" rIns="142225" bIns="142225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Стимулирование обучающихся к рефлексии</a:t>
              </a: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" name="Google Shape;589;p66">
              <a:extLst>
                <a:ext uri="{FF2B5EF4-FFF2-40B4-BE49-F238E27FC236}">
                  <a16:creationId xmlns:a16="http://schemas.microsoft.com/office/drawing/2014/main" id="{2F8B7F3D-3179-55B7-005E-4B9AF003A14F}"/>
                </a:ext>
              </a:extLst>
            </p:cNvPr>
            <p:cNvSpPr/>
            <p:nvPr/>
          </p:nvSpPr>
          <p:spPr bwMode="auto">
            <a:xfrm>
              <a:off x="31547" y="1539866"/>
              <a:ext cx="1692671" cy="1692671"/>
            </a:xfrm>
            <a:prstGeom prst="triangle">
              <a:avLst>
                <a:gd name="adj" fmla="val 50000"/>
              </a:avLst>
            </a:prstGeom>
            <a:solidFill>
              <a:srgbClr val="8296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dirty="0"/>
            </a:p>
          </p:txBody>
        </p:sp>
        <p:sp>
          <p:nvSpPr>
            <p:cNvPr id="6" name="Google Shape;590;p66">
              <a:extLst>
                <a:ext uri="{FF2B5EF4-FFF2-40B4-BE49-F238E27FC236}">
                  <a16:creationId xmlns:a16="http://schemas.microsoft.com/office/drawing/2014/main" id="{95AD8F8A-8C52-6FB7-D17A-62C12D01D821}"/>
                </a:ext>
              </a:extLst>
            </p:cNvPr>
            <p:cNvSpPr txBox="1"/>
            <p:nvPr/>
          </p:nvSpPr>
          <p:spPr bwMode="auto">
            <a:xfrm>
              <a:off x="454715" y="2386202"/>
              <a:ext cx="846335" cy="846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2400" dirty="0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7" name="Google Shape;591;p66">
              <a:extLst>
                <a:ext uri="{FF2B5EF4-FFF2-40B4-BE49-F238E27FC236}">
                  <a16:creationId xmlns:a16="http://schemas.microsoft.com/office/drawing/2014/main" id="{63B14B92-47F4-9344-6327-150A97A21ACD}"/>
                </a:ext>
              </a:extLst>
            </p:cNvPr>
            <p:cNvSpPr/>
            <p:nvPr/>
          </p:nvSpPr>
          <p:spPr bwMode="auto">
            <a:xfrm>
              <a:off x="5587404" y="2201108"/>
              <a:ext cx="2539007" cy="1693518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dirty="0"/>
            </a:p>
          </p:txBody>
        </p:sp>
        <p:sp>
          <p:nvSpPr>
            <p:cNvPr id="8" name="Google Shape;592;p66">
              <a:extLst>
                <a:ext uri="{FF2B5EF4-FFF2-40B4-BE49-F238E27FC236}">
                  <a16:creationId xmlns:a16="http://schemas.microsoft.com/office/drawing/2014/main" id="{2C3D39E3-3F51-E0DD-5235-441C17D22D57}"/>
                </a:ext>
              </a:extLst>
            </p:cNvPr>
            <p:cNvSpPr txBox="1"/>
            <p:nvPr/>
          </p:nvSpPr>
          <p:spPr bwMode="auto">
            <a:xfrm>
              <a:off x="5993645" y="2201108"/>
              <a:ext cx="2132766" cy="1693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42225" rIns="142225" bIns="142225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rPr>
                <a:t>Оценивание себя как субъекта познавательной деятельности</a:t>
              </a: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9" name="Google Shape;593;p66">
              <a:extLst>
                <a:ext uri="{FF2B5EF4-FFF2-40B4-BE49-F238E27FC236}">
                  <a16:creationId xmlns:a16="http://schemas.microsoft.com/office/drawing/2014/main" id="{369CC064-7533-31A3-DB33-89C552EA8F45}"/>
                </a:ext>
              </a:extLst>
            </p:cNvPr>
            <p:cNvSpPr/>
            <p:nvPr/>
          </p:nvSpPr>
          <p:spPr bwMode="auto">
            <a:xfrm>
              <a:off x="4256003" y="1443858"/>
              <a:ext cx="1692671" cy="1692671"/>
            </a:xfrm>
            <a:prstGeom prst="ellipse">
              <a:avLst/>
            </a:prstGeom>
            <a:solidFill>
              <a:srgbClr val="FFC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dirty="0"/>
            </a:p>
          </p:txBody>
        </p:sp>
        <p:sp>
          <p:nvSpPr>
            <p:cNvPr id="10" name="Google Shape;594;p66">
              <a:extLst>
                <a:ext uri="{FF2B5EF4-FFF2-40B4-BE49-F238E27FC236}">
                  <a16:creationId xmlns:a16="http://schemas.microsoft.com/office/drawing/2014/main" id="{7C85B1C7-D24B-7795-EA2E-638062C599F5}"/>
                </a:ext>
              </a:extLst>
            </p:cNvPr>
            <p:cNvSpPr txBox="1"/>
            <p:nvPr/>
          </p:nvSpPr>
          <p:spPr bwMode="auto">
            <a:xfrm>
              <a:off x="4503889" y="1691744"/>
              <a:ext cx="1196899" cy="1196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3400" dirty="0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2E77AB4-887A-BA09-1F90-A5A16111CD5F}"/>
              </a:ext>
            </a:extLst>
          </p:cNvPr>
          <p:cNvSpPr txBox="1">
            <a:spLocks/>
          </p:cNvSpPr>
          <p:nvPr/>
        </p:nvSpPr>
        <p:spPr bwMode="auto">
          <a:xfrm>
            <a:off x="2788240" y="758965"/>
            <a:ext cx="7370170" cy="6464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C00000"/>
                </a:solidFill>
                <a:latin typeface="+mn-lt"/>
              </a:rPr>
              <a:t>Рефлексивный этап</a:t>
            </a:r>
          </a:p>
        </p:txBody>
      </p:sp>
    </p:spTree>
    <p:extLst>
      <p:ext uri="{BB962C8B-B14F-4D97-AF65-F5344CB8AC3E}">
        <p14:creationId xmlns:p14="http://schemas.microsoft.com/office/powerpoint/2010/main" val="19101123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9A308-28A9-6C46-7C9C-8BD2FF530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1">
            <a:extLst>
              <a:ext uri="{FF2B5EF4-FFF2-40B4-BE49-F238E27FC236}">
                <a16:creationId xmlns:a16="http://schemas.microsoft.com/office/drawing/2014/main" id="{92365CCC-98CF-52B5-0CEE-3732DDE4DEEF}"/>
              </a:ext>
            </a:extLst>
          </p:cNvPr>
          <p:cNvSpPr txBox="1"/>
          <p:nvPr/>
        </p:nvSpPr>
        <p:spPr>
          <a:xfrm>
            <a:off x="1617344" y="2433574"/>
            <a:ext cx="9077960" cy="57387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algn="ctr">
              <a:lnSpc>
                <a:spcPts val="3910"/>
              </a:lnSpc>
              <a:spcBef>
                <a:spcPts val="575"/>
              </a:spcBef>
            </a:pPr>
            <a:r>
              <a:rPr lang="ru-RU" sz="3600" dirty="0">
                <a:latin typeface="Calibri"/>
                <a:cs typeface="Calibri"/>
              </a:rPr>
              <a:t>Аспектный анализ урока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53377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4055D1-E09D-43CE-93FF-4EF5A4C63DBE}"/>
              </a:ext>
            </a:extLst>
          </p:cNvPr>
          <p:cNvSpPr txBox="1"/>
          <p:nvPr/>
        </p:nvSpPr>
        <p:spPr>
          <a:xfrm>
            <a:off x="383366" y="971789"/>
            <a:ext cx="11425269" cy="49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урока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реализация деятельности наблюдения эксперта (директора, заместителя директора, методиста, учителя), который одновременно решает две задачи – аналитическую и проектировочную.</a:t>
            </a:r>
            <a:endParaRPr kumimoji="0" lang="ru-RU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0990" marR="0" lvl="0" indent="-38099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Аналитическая задача решается с позиций современного </a:t>
            </a: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содержания образования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технологий. </a:t>
            </a:r>
          </a:p>
          <a:p>
            <a:pPr marL="380990" marR="0" lvl="0" indent="-38099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Проектировочная задача с позиции оценочного анализа урока экспертом и самоанализа урока учителем.</a:t>
            </a:r>
          </a:p>
          <a:p>
            <a:pPr marL="380990" marR="0" lvl="0" indent="-38099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Аспектный анализ урока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детальное и всестороннее рассмотрение урока под определенным углом зрения. Аспекты (основания) для анализа урока выбираются на основе плана внутренней системы оценки качества. </a:t>
            </a:r>
            <a:endParaRPr kumimoji="0" lang="ru-RU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9567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C55C3D-5A6E-4CE0-8726-E584F4D6E9CE}"/>
              </a:ext>
            </a:extLst>
          </p:cNvPr>
          <p:cNvSpPr txBox="1"/>
          <p:nvPr/>
        </p:nvSpPr>
        <p:spPr>
          <a:xfrm>
            <a:off x="431371" y="1124745"/>
            <a:ext cx="1132925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60958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B1E1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Структурный (поэтапный)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B1E1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это выявление и оценка элементов (этапов) урока, их целесообразности и эффективности, последовательности, времени отводимого на каждый этап.</a:t>
            </a:r>
          </a:p>
          <a:p>
            <a:pPr marL="0" marR="0" lvl="0" indent="60958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B1E1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Структурно-временной анализ (хронологический) 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B1E1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предполагает хронометраж урока: это измерение (в мин) продолжительности каждого этапа урока и сравнение их с планом урока.</a:t>
            </a:r>
          </a:p>
          <a:p>
            <a:pPr marL="0" marR="0" lvl="0" indent="60958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B1E1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Дидактический анализ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B1E1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предполагает анализ урока по основным дидактическим категориям: постановка цели и задач, реализация дидактических принципов, применение средств и методов обучения, способы активизации познавательной деятельности учащихся, организация их самостоятельной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13747039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5D7EF6-EEF6-4B65-B761-D620205146B3}"/>
              </a:ext>
            </a:extLst>
          </p:cNvPr>
          <p:cNvSpPr txBox="1"/>
          <p:nvPr/>
        </p:nvSpPr>
        <p:spPr>
          <a:xfrm>
            <a:off x="431370" y="1536174"/>
            <a:ext cx="1132925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60958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B1E1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Методический анализ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B1E1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изучает содержательную сторону занятия, логику подачи учебного материала и процесса обучения, целесообразность выбранных методов и средств обучения, приемов организации занятия, рациональность использования времени урока.</a:t>
            </a:r>
          </a:p>
          <a:p>
            <a:pPr marL="0" marR="0" lvl="0" indent="60958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B1E1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Психологический анализ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B1E1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выявляет психологический климат на занятии, отношения между учителем и учащимися, эмоциональный настрой учащихся; а также выявляет наличие развивающего эффекта урока: какими способами развиваются различные психические процессы (внимание, память, мышление, воображение).</a:t>
            </a:r>
          </a:p>
          <a:p>
            <a:pPr marL="0" marR="0" lvl="0" indent="60958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B1E1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Воспитательный анализ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B1E1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проводится для изучения воспитательного воздействия урока на учащихся.</a:t>
            </a:r>
          </a:p>
          <a:p>
            <a:pPr marL="0" marR="0" lvl="0" indent="60958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B1E1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организационном анализе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B1E1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изучается степень оснащенности урока современными техническими средствами обучения, дидактическими пособиями, электронными обучающими ресурсами, выполнение санитарно-гигиенического режима и правил техники 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2044063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A70660-117F-4E58-B6DC-BACFB1236E57}"/>
              </a:ext>
            </a:extLst>
          </p:cNvPr>
          <p:cNvSpPr txBox="1"/>
          <p:nvPr/>
        </p:nvSpPr>
        <p:spPr>
          <a:xfrm>
            <a:off x="623392" y="1262507"/>
            <a:ext cx="112332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1) Аспект результативности решения дидактических задач и достижения целей урока. Оценочный анализ.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36607AA-FCF9-4CB9-A78F-8838202BA3CE}"/>
              </a:ext>
            </a:extLst>
          </p:cNvPr>
          <p:cNvGraphicFramePr>
            <a:graphicFrameLocks noGrp="1"/>
          </p:cNvGraphicFramePr>
          <p:nvPr/>
        </p:nvGraphicFramePr>
        <p:xfrm>
          <a:off x="1007435" y="2372883"/>
          <a:ext cx="9793088" cy="3744416"/>
        </p:xfrm>
        <a:graphic>
          <a:graphicData uri="http://schemas.openxmlformats.org/drawingml/2006/table">
            <a:tbl>
              <a:tblPr firstRow="1" firstCol="1" bandRow="1"/>
              <a:tblGrid>
                <a:gridCol w="4896020">
                  <a:extLst>
                    <a:ext uri="{9D8B030D-6E8A-4147-A177-3AD203B41FA5}">
                      <a16:colId xmlns:a16="http://schemas.microsoft.com/office/drawing/2014/main" val="2649746278"/>
                    </a:ext>
                  </a:extLst>
                </a:gridCol>
                <a:gridCol w="4897068">
                  <a:extLst>
                    <a:ext uri="{9D8B030D-6E8A-4147-A177-3AD203B41FA5}">
                      <a16:colId xmlns:a16="http://schemas.microsoft.com/office/drawing/2014/main" val="255284051"/>
                    </a:ext>
                  </a:extLst>
                </a:gridCol>
              </a:tblGrid>
              <a:tr h="36190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дидактические задачи урока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 наблюдения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273611"/>
                  </a:ext>
                </a:extLst>
              </a:tr>
              <a:tr h="188116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осознания и усвоение через понимание и запоминание, что ведет к эффективному воспроизведению. 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123825" algn="l"/>
                        </a:tabLs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Способы предъявления нового материала.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123825" algn="l"/>
                        </a:tabLs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учебной деятельности.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  <a:tabLst>
                          <a:tab pos="123825" algn="l"/>
                        </a:tabLs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Приёмы оказания индивидуальной помощи в ситуации затруднения.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4115764"/>
                  </a:ext>
                </a:extLst>
              </a:tr>
              <a:tr h="150134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навыков применения учебного материала в условиях решения учебных задач.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48895" algn="l"/>
                          <a:tab pos="114300" algn="l"/>
                        </a:tabLs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самостоятельной учебной деятельности учеников.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  <a:tabLst>
                          <a:tab pos="48895" algn="l"/>
                          <a:tab pos="114300" algn="l"/>
                        </a:tabLs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Приёмы оказания индивидуальной помощи в ситуации затруднения.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062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5759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F27626F-0F90-44ED-9898-A9955AF5655C}"/>
              </a:ext>
            </a:extLst>
          </p:cNvPr>
          <p:cNvGraphicFramePr>
            <a:graphicFrameLocks noGrp="1"/>
          </p:cNvGraphicFramePr>
          <p:nvPr/>
        </p:nvGraphicFramePr>
        <p:xfrm>
          <a:off x="608402" y="1157577"/>
          <a:ext cx="11329257" cy="4993305"/>
        </p:xfrm>
        <a:graphic>
          <a:graphicData uri="http://schemas.openxmlformats.org/drawingml/2006/table">
            <a:tbl>
              <a:tblPr firstRow="1" firstCol="1" bandRow="1"/>
              <a:tblGrid>
                <a:gridCol w="4488253">
                  <a:extLst>
                    <a:ext uri="{9D8B030D-6E8A-4147-A177-3AD203B41FA5}">
                      <a16:colId xmlns:a16="http://schemas.microsoft.com/office/drawing/2014/main" val="159590904"/>
                    </a:ext>
                  </a:extLst>
                </a:gridCol>
                <a:gridCol w="6841004">
                  <a:extLst>
                    <a:ext uri="{9D8B030D-6E8A-4147-A177-3AD203B41FA5}">
                      <a16:colId xmlns:a16="http://schemas.microsoft.com/office/drawing/2014/main" val="2902367414"/>
                    </a:ext>
                  </a:extLst>
                </a:gridCol>
              </a:tblGrid>
              <a:tr h="198998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метапредметных умений (познавательная деятельность, речевая деятельность, коммуникативные умения, работа с информацией, коллаборация).</a:t>
                      </a:r>
                    </a:p>
                  </a:txBody>
                  <a:tcPr marL="81593" marR="81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97155" algn="l"/>
                        </a:tabLs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Приёмы формирования метапредметных умений на разных этапах урока.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97155" algn="l"/>
                        </a:tabLs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Формы организации учебной деятельности учеников.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97155" algn="l"/>
                        </a:tabLs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Формы организации взаимодействия учеников.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  <a:tabLst>
                          <a:tab pos="97155" algn="l"/>
                        </a:tabLs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Приёмы оказания индивидуальной помощи в ситуации затруднения.</a:t>
                      </a:r>
                    </a:p>
                  </a:txBody>
                  <a:tcPr marL="81593" marR="81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020535"/>
                  </a:ext>
                </a:extLst>
              </a:tr>
              <a:tr h="195617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Повторение/обобщение/систематизация</a:t>
                      </a:r>
                    </a:p>
                  </a:txBody>
                  <a:tcPr marL="81593" marR="81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91440" algn="l"/>
                        </a:tabLs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Объём учебного содержания.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91440" algn="l"/>
                        </a:tabLs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Использование приёмов разноуровневой дифференциации.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91440" algn="l"/>
                        </a:tabLs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Использование приёмов визуализации учебного материала.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  <a:tabLst>
                          <a:tab pos="91440" algn="l"/>
                        </a:tabLs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Эффективный выбор приёмов мнемотехники.</a:t>
                      </a:r>
                    </a:p>
                  </a:txBody>
                  <a:tcPr marL="81593" marR="81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480408"/>
                  </a:ext>
                </a:extLst>
              </a:tr>
              <a:tr h="96727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Контроль за степенью усвоения учебного материала</a:t>
                      </a:r>
                    </a:p>
                  </a:txBody>
                  <a:tcPr marL="81593" marR="81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64770" algn="l"/>
                        </a:tabLs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Использование оценивания на разных этапах урока.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  <a:tabLst>
                          <a:tab pos="64770" algn="l"/>
                        </a:tabLs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Приёмы взаимо- и самоконтроля.</a:t>
                      </a:r>
                    </a:p>
                  </a:txBody>
                  <a:tcPr marL="81593" marR="81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90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0716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394345-68E8-41FF-94DC-1A8415CDBD7F}"/>
              </a:ext>
            </a:extLst>
          </p:cNvPr>
          <p:cNvSpPr txBox="1"/>
          <p:nvPr/>
        </p:nvSpPr>
        <p:spPr>
          <a:xfrm>
            <a:off x="527382" y="1124744"/>
            <a:ext cx="11425269" cy="4412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Содержательный аспект. </a:t>
            </a:r>
          </a:p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образования с точки зрения ФГОС – это целостная система, представляющая собой совокупность равноправных, взаимодополняющих и взаимодействующих составляющих. </a:t>
            </a:r>
          </a:p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каждого урока включает в себя: предметное содержание, метапредметное и личностное. Все эти блоки отражаются в рабочих программах учебного предмета. </a:t>
            </a:r>
          </a:p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посещении урока необходимо обратить внимание на уровень освоения каждого компонента: базовый (ученик научится) и расширенный (ученик получит возможность…).  </a:t>
            </a:r>
            <a:endParaRPr kumimoji="0" lang="ru-RU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157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10369944" y="1243291"/>
            <a:ext cx="1787525" cy="1452880"/>
          </a:xfrm>
          <a:custGeom>
            <a:avLst/>
            <a:gdLst/>
            <a:ahLst/>
            <a:cxnLst/>
            <a:rect l="l" t="t" r="r" b="b"/>
            <a:pathLst>
              <a:path w="1787525" h="1452880">
                <a:moveTo>
                  <a:pt x="864108" y="859066"/>
                </a:moveTo>
                <a:lnTo>
                  <a:pt x="831367" y="830846"/>
                </a:lnTo>
                <a:lnTo>
                  <a:pt x="772718" y="798220"/>
                </a:lnTo>
                <a:lnTo>
                  <a:pt x="702868" y="773658"/>
                </a:lnTo>
                <a:lnTo>
                  <a:pt x="663549" y="764540"/>
                </a:lnTo>
                <a:lnTo>
                  <a:pt x="623785" y="757745"/>
                </a:lnTo>
                <a:lnTo>
                  <a:pt x="548119" y="748919"/>
                </a:lnTo>
                <a:lnTo>
                  <a:pt x="509866" y="743686"/>
                </a:lnTo>
                <a:lnTo>
                  <a:pt x="468934" y="737362"/>
                </a:lnTo>
                <a:lnTo>
                  <a:pt x="425475" y="729856"/>
                </a:lnTo>
                <a:lnTo>
                  <a:pt x="420103" y="728218"/>
                </a:lnTo>
                <a:lnTo>
                  <a:pt x="415810" y="732764"/>
                </a:lnTo>
                <a:lnTo>
                  <a:pt x="413385" y="740791"/>
                </a:lnTo>
                <a:lnTo>
                  <a:pt x="415251" y="744283"/>
                </a:lnTo>
                <a:lnTo>
                  <a:pt x="418045" y="749515"/>
                </a:lnTo>
                <a:lnTo>
                  <a:pt x="420725" y="750341"/>
                </a:lnTo>
                <a:lnTo>
                  <a:pt x="464781" y="757199"/>
                </a:lnTo>
                <a:lnTo>
                  <a:pt x="578777" y="773620"/>
                </a:lnTo>
                <a:lnTo>
                  <a:pt x="618223" y="777341"/>
                </a:lnTo>
                <a:lnTo>
                  <a:pt x="656996" y="783742"/>
                </a:lnTo>
                <a:lnTo>
                  <a:pt x="695325" y="792467"/>
                </a:lnTo>
                <a:lnTo>
                  <a:pt x="733463" y="803186"/>
                </a:lnTo>
                <a:lnTo>
                  <a:pt x="791006" y="829665"/>
                </a:lnTo>
                <a:lnTo>
                  <a:pt x="844816" y="864870"/>
                </a:lnTo>
                <a:lnTo>
                  <a:pt x="851090" y="868273"/>
                </a:lnTo>
                <a:lnTo>
                  <a:pt x="855522" y="868133"/>
                </a:lnTo>
                <a:lnTo>
                  <a:pt x="864108" y="859066"/>
                </a:lnTo>
                <a:close/>
              </a:path>
              <a:path w="1787525" h="1452880">
                <a:moveTo>
                  <a:pt x="955116" y="660196"/>
                </a:moveTo>
                <a:lnTo>
                  <a:pt x="933958" y="627151"/>
                </a:lnTo>
                <a:lnTo>
                  <a:pt x="879843" y="580923"/>
                </a:lnTo>
                <a:lnTo>
                  <a:pt x="843114" y="562127"/>
                </a:lnTo>
                <a:lnTo>
                  <a:pt x="799287" y="545973"/>
                </a:lnTo>
                <a:lnTo>
                  <a:pt x="747877" y="532257"/>
                </a:lnTo>
                <a:lnTo>
                  <a:pt x="688378" y="520814"/>
                </a:lnTo>
                <a:lnTo>
                  <a:pt x="620293" y="511454"/>
                </a:lnTo>
                <a:lnTo>
                  <a:pt x="569353" y="505574"/>
                </a:lnTo>
                <a:lnTo>
                  <a:pt x="518566" y="498551"/>
                </a:lnTo>
                <a:lnTo>
                  <a:pt x="467931" y="490435"/>
                </a:lnTo>
                <a:lnTo>
                  <a:pt x="417499" y="481291"/>
                </a:lnTo>
                <a:lnTo>
                  <a:pt x="367284" y="471157"/>
                </a:lnTo>
                <a:lnTo>
                  <a:pt x="317309" y="460095"/>
                </a:lnTo>
                <a:lnTo>
                  <a:pt x="311962" y="458482"/>
                </a:lnTo>
                <a:lnTo>
                  <a:pt x="306730" y="461276"/>
                </a:lnTo>
                <a:lnTo>
                  <a:pt x="304304" y="469290"/>
                </a:lnTo>
                <a:lnTo>
                  <a:pt x="306158" y="472770"/>
                </a:lnTo>
                <a:lnTo>
                  <a:pt x="308965" y="478028"/>
                </a:lnTo>
                <a:lnTo>
                  <a:pt x="313359" y="477901"/>
                </a:lnTo>
                <a:lnTo>
                  <a:pt x="364070" y="488594"/>
                </a:lnTo>
                <a:lnTo>
                  <a:pt x="414820" y="498513"/>
                </a:lnTo>
                <a:lnTo>
                  <a:pt x="465632" y="507657"/>
                </a:lnTo>
                <a:lnTo>
                  <a:pt x="516572" y="515975"/>
                </a:lnTo>
                <a:lnTo>
                  <a:pt x="567690" y="523455"/>
                </a:lnTo>
                <a:lnTo>
                  <a:pt x="619036" y="530085"/>
                </a:lnTo>
                <a:lnTo>
                  <a:pt x="692594" y="540778"/>
                </a:lnTo>
                <a:lnTo>
                  <a:pt x="755523" y="553745"/>
                </a:lnTo>
                <a:lnTo>
                  <a:pt x="808507" y="569302"/>
                </a:lnTo>
                <a:lnTo>
                  <a:pt x="852246" y="587794"/>
                </a:lnTo>
                <a:lnTo>
                  <a:pt x="887437" y="609561"/>
                </a:lnTo>
                <a:lnTo>
                  <a:pt x="934885" y="664273"/>
                </a:lnTo>
                <a:lnTo>
                  <a:pt x="937679" y="669505"/>
                </a:lnTo>
                <a:lnTo>
                  <a:pt x="943038" y="671144"/>
                </a:lnTo>
                <a:lnTo>
                  <a:pt x="953490" y="665568"/>
                </a:lnTo>
                <a:lnTo>
                  <a:pt x="955116" y="660196"/>
                </a:lnTo>
                <a:close/>
              </a:path>
              <a:path w="1787525" h="1452880">
                <a:moveTo>
                  <a:pt x="1013307" y="555129"/>
                </a:moveTo>
                <a:lnTo>
                  <a:pt x="992124" y="522071"/>
                </a:lnTo>
                <a:lnTo>
                  <a:pt x="938009" y="475856"/>
                </a:lnTo>
                <a:lnTo>
                  <a:pt x="901293" y="457060"/>
                </a:lnTo>
                <a:lnTo>
                  <a:pt x="857465" y="440893"/>
                </a:lnTo>
                <a:lnTo>
                  <a:pt x="806043" y="427189"/>
                </a:lnTo>
                <a:lnTo>
                  <a:pt x="746544" y="415734"/>
                </a:lnTo>
                <a:lnTo>
                  <a:pt x="678472" y="406374"/>
                </a:lnTo>
                <a:lnTo>
                  <a:pt x="627532" y="400494"/>
                </a:lnTo>
                <a:lnTo>
                  <a:pt x="576745" y="393471"/>
                </a:lnTo>
                <a:lnTo>
                  <a:pt x="526110" y="385368"/>
                </a:lnTo>
                <a:lnTo>
                  <a:pt x="475678" y="376224"/>
                </a:lnTo>
                <a:lnTo>
                  <a:pt x="425462" y="366102"/>
                </a:lnTo>
                <a:lnTo>
                  <a:pt x="372808" y="354215"/>
                </a:lnTo>
                <a:lnTo>
                  <a:pt x="364083" y="358863"/>
                </a:lnTo>
                <a:lnTo>
                  <a:pt x="362470" y="364210"/>
                </a:lnTo>
                <a:lnTo>
                  <a:pt x="365277" y="369455"/>
                </a:lnTo>
                <a:lnTo>
                  <a:pt x="366191" y="371182"/>
                </a:lnTo>
                <a:lnTo>
                  <a:pt x="369785" y="373773"/>
                </a:lnTo>
                <a:lnTo>
                  <a:pt x="371538" y="372833"/>
                </a:lnTo>
                <a:lnTo>
                  <a:pt x="422249" y="383514"/>
                </a:lnTo>
                <a:lnTo>
                  <a:pt x="472998" y="393446"/>
                </a:lnTo>
                <a:lnTo>
                  <a:pt x="523811" y="402577"/>
                </a:lnTo>
                <a:lnTo>
                  <a:pt x="574751" y="410895"/>
                </a:lnTo>
                <a:lnTo>
                  <a:pt x="625856" y="418376"/>
                </a:lnTo>
                <a:lnTo>
                  <a:pt x="677202" y="424992"/>
                </a:lnTo>
                <a:lnTo>
                  <a:pt x="750760" y="435698"/>
                </a:lnTo>
                <a:lnTo>
                  <a:pt x="813689" y="448652"/>
                </a:lnTo>
                <a:lnTo>
                  <a:pt x="866673" y="464210"/>
                </a:lnTo>
                <a:lnTo>
                  <a:pt x="910424" y="482714"/>
                </a:lnTo>
                <a:lnTo>
                  <a:pt x="945603" y="504482"/>
                </a:lnTo>
                <a:lnTo>
                  <a:pt x="993051" y="559193"/>
                </a:lnTo>
                <a:lnTo>
                  <a:pt x="995857" y="564451"/>
                </a:lnTo>
                <a:lnTo>
                  <a:pt x="1001204" y="566064"/>
                </a:lnTo>
                <a:lnTo>
                  <a:pt x="1011656" y="560476"/>
                </a:lnTo>
                <a:lnTo>
                  <a:pt x="1013307" y="555129"/>
                </a:lnTo>
                <a:close/>
              </a:path>
              <a:path w="1787525" h="1452880">
                <a:moveTo>
                  <a:pt x="1075067" y="452628"/>
                </a:moveTo>
                <a:lnTo>
                  <a:pt x="1053896" y="419569"/>
                </a:lnTo>
                <a:lnTo>
                  <a:pt x="999782" y="373341"/>
                </a:lnTo>
                <a:lnTo>
                  <a:pt x="963066" y="354545"/>
                </a:lnTo>
                <a:lnTo>
                  <a:pt x="919251" y="338391"/>
                </a:lnTo>
                <a:lnTo>
                  <a:pt x="867829" y="324675"/>
                </a:lnTo>
                <a:lnTo>
                  <a:pt x="808329" y="313220"/>
                </a:lnTo>
                <a:lnTo>
                  <a:pt x="740257" y="303847"/>
                </a:lnTo>
                <a:lnTo>
                  <a:pt x="689317" y="297980"/>
                </a:lnTo>
                <a:lnTo>
                  <a:pt x="638517" y="290957"/>
                </a:lnTo>
                <a:lnTo>
                  <a:pt x="587883" y="282854"/>
                </a:lnTo>
                <a:lnTo>
                  <a:pt x="537451" y="273723"/>
                </a:lnTo>
                <a:lnTo>
                  <a:pt x="487235" y="263588"/>
                </a:lnTo>
                <a:lnTo>
                  <a:pt x="437261" y="252514"/>
                </a:lnTo>
                <a:lnTo>
                  <a:pt x="431914" y="250875"/>
                </a:lnTo>
                <a:lnTo>
                  <a:pt x="426669" y="253682"/>
                </a:lnTo>
                <a:lnTo>
                  <a:pt x="424230" y="261708"/>
                </a:lnTo>
                <a:lnTo>
                  <a:pt x="426097" y="265201"/>
                </a:lnTo>
                <a:lnTo>
                  <a:pt x="427964" y="268693"/>
                </a:lnTo>
                <a:lnTo>
                  <a:pt x="484035" y="281000"/>
                </a:lnTo>
                <a:lnTo>
                  <a:pt x="534771" y="290931"/>
                </a:lnTo>
                <a:lnTo>
                  <a:pt x="585584" y="300062"/>
                </a:lnTo>
                <a:lnTo>
                  <a:pt x="636536" y="308381"/>
                </a:lnTo>
                <a:lnTo>
                  <a:pt x="687654" y="315861"/>
                </a:lnTo>
                <a:lnTo>
                  <a:pt x="738987" y="322478"/>
                </a:lnTo>
                <a:lnTo>
                  <a:pt x="812546" y="333171"/>
                </a:lnTo>
                <a:lnTo>
                  <a:pt x="875474" y="346138"/>
                </a:lnTo>
                <a:lnTo>
                  <a:pt x="928458" y="361696"/>
                </a:lnTo>
                <a:lnTo>
                  <a:pt x="972210" y="380187"/>
                </a:lnTo>
                <a:lnTo>
                  <a:pt x="1007389" y="401955"/>
                </a:lnTo>
                <a:lnTo>
                  <a:pt x="1054836" y="456679"/>
                </a:lnTo>
                <a:lnTo>
                  <a:pt x="1057643" y="461924"/>
                </a:lnTo>
                <a:lnTo>
                  <a:pt x="1062977" y="463550"/>
                </a:lnTo>
                <a:lnTo>
                  <a:pt x="1073454" y="457962"/>
                </a:lnTo>
                <a:lnTo>
                  <a:pt x="1075067" y="452628"/>
                </a:lnTo>
                <a:close/>
              </a:path>
              <a:path w="1787525" h="1452880">
                <a:moveTo>
                  <a:pt x="1134986" y="346608"/>
                </a:moveTo>
                <a:lnTo>
                  <a:pt x="1113853" y="313639"/>
                </a:lnTo>
                <a:lnTo>
                  <a:pt x="1059942" y="267792"/>
                </a:lnTo>
                <a:lnTo>
                  <a:pt x="1023327" y="249199"/>
                </a:lnTo>
                <a:lnTo>
                  <a:pt x="979563" y="233146"/>
                </a:lnTo>
                <a:lnTo>
                  <a:pt x="928128" y="219405"/>
                </a:lnTo>
                <a:lnTo>
                  <a:pt x="868502" y="207733"/>
                </a:lnTo>
                <a:lnTo>
                  <a:pt x="800163" y="197866"/>
                </a:lnTo>
                <a:lnTo>
                  <a:pt x="749223" y="191985"/>
                </a:lnTo>
                <a:lnTo>
                  <a:pt x="698423" y="184962"/>
                </a:lnTo>
                <a:lnTo>
                  <a:pt x="647801" y="176847"/>
                </a:lnTo>
                <a:lnTo>
                  <a:pt x="597369" y="167716"/>
                </a:lnTo>
                <a:lnTo>
                  <a:pt x="547154" y="157581"/>
                </a:lnTo>
                <a:lnTo>
                  <a:pt x="497179" y="146507"/>
                </a:lnTo>
                <a:lnTo>
                  <a:pt x="496252" y="144767"/>
                </a:lnTo>
                <a:lnTo>
                  <a:pt x="485775" y="150355"/>
                </a:lnTo>
                <a:lnTo>
                  <a:pt x="484162" y="155702"/>
                </a:lnTo>
                <a:lnTo>
                  <a:pt x="486956" y="160934"/>
                </a:lnTo>
                <a:lnTo>
                  <a:pt x="489750" y="166179"/>
                </a:lnTo>
                <a:lnTo>
                  <a:pt x="493229" y="164312"/>
                </a:lnTo>
                <a:lnTo>
                  <a:pt x="543941" y="175006"/>
                </a:lnTo>
                <a:lnTo>
                  <a:pt x="594677" y="184924"/>
                </a:lnTo>
                <a:lnTo>
                  <a:pt x="645490" y="194068"/>
                </a:lnTo>
                <a:lnTo>
                  <a:pt x="696429" y="202387"/>
                </a:lnTo>
                <a:lnTo>
                  <a:pt x="747547" y="209867"/>
                </a:lnTo>
                <a:lnTo>
                  <a:pt x="798893" y="216496"/>
                </a:lnTo>
                <a:lnTo>
                  <a:pt x="872451" y="227190"/>
                </a:lnTo>
                <a:lnTo>
                  <a:pt x="935393" y="240144"/>
                </a:lnTo>
                <a:lnTo>
                  <a:pt x="988377" y="255701"/>
                </a:lnTo>
                <a:lnTo>
                  <a:pt x="1032116" y="274205"/>
                </a:lnTo>
                <a:lnTo>
                  <a:pt x="1067295" y="295973"/>
                </a:lnTo>
                <a:lnTo>
                  <a:pt x="1114742" y="350685"/>
                </a:lnTo>
                <a:lnTo>
                  <a:pt x="1117536" y="355917"/>
                </a:lnTo>
                <a:lnTo>
                  <a:pt x="1122908" y="357555"/>
                </a:lnTo>
                <a:lnTo>
                  <a:pt x="1133360" y="351980"/>
                </a:lnTo>
                <a:lnTo>
                  <a:pt x="1134986" y="346608"/>
                </a:lnTo>
                <a:close/>
              </a:path>
              <a:path w="1787525" h="1452880">
                <a:moveTo>
                  <a:pt x="1387983" y="1357731"/>
                </a:moveTo>
                <a:lnTo>
                  <a:pt x="1386916" y="1351584"/>
                </a:lnTo>
                <a:lnTo>
                  <a:pt x="1382395" y="1347279"/>
                </a:lnTo>
                <a:lnTo>
                  <a:pt x="1344129" y="1314284"/>
                </a:lnTo>
                <a:lnTo>
                  <a:pt x="1307160" y="1279982"/>
                </a:lnTo>
                <a:lnTo>
                  <a:pt x="1271536" y="1244371"/>
                </a:lnTo>
                <a:lnTo>
                  <a:pt x="1237272" y="1207477"/>
                </a:lnTo>
                <a:lnTo>
                  <a:pt x="1204391" y="1169327"/>
                </a:lnTo>
                <a:lnTo>
                  <a:pt x="1172946" y="1129931"/>
                </a:lnTo>
                <a:lnTo>
                  <a:pt x="1142936" y="1089329"/>
                </a:lnTo>
                <a:lnTo>
                  <a:pt x="1114425" y="1047521"/>
                </a:lnTo>
                <a:lnTo>
                  <a:pt x="1087412" y="1004531"/>
                </a:lnTo>
                <a:lnTo>
                  <a:pt x="1068895" y="974051"/>
                </a:lnTo>
                <a:lnTo>
                  <a:pt x="1040320" y="941578"/>
                </a:lnTo>
                <a:lnTo>
                  <a:pt x="1006259" y="914958"/>
                </a:lnTo>
                <a:lnTo>
                  <a:pt x="967740" y="894930"/>
                </a:lnTo>
                <a:lnTo>
                  <a:pt x="920419" y="880605"/>
                </a:lnTo>
                <a:lnTo>
                  <a:pt x="916127" y="885139"/>
                </a:lnTo>
                <a:lnTo>
                  <a:pt x="913688" y="893165"/>
                </a:lnTo>
                <a:lnTo>
                  <a:pt x="915555" y="896645"/>
                </a:lnTo>
                <a:lnTo>
                  <a:pt x="918362" y="901903"/>
                </a:lnTo>
                <a:lnTo>
                  <a:pt x="959700" y="911225"/>
                </a:lnTo>
                <a:lnTo>
                  <a:pt x="994257" y="929220"/>
                </a:lnTo>
                <a:lnTo>
                  <a:pt x="1025017" y="953452"/>
                </a:lnTo>
                <a:lnTo>
                  <a:pt x="1051445" y="983361"/>
                </a:lnTo>
                <a:lnTo>
                  <a:pt x="1069962" y="1013841"/>
                </a:lnTo>
                <a:lnTo>
                  <a:pt x="1097559" y="1056678"/>
                </a:lnTo>
                <a:lnTo>
                  <a:pt x="1126667" y="1098600"/>
                </a:lnTo>
                <a:lnTo>
                  <a:pt x="1157249" y="1139571"/>
                </a:lnTo>
                <a:lnTo>
                  <a:pt x="1189266" y="1179474"/>
                </a:lnTo>
                <a:lnTo>
                  <a:pt x="1222667" y="1218272"/>
                </a:lnTo>
                <a:lnTo>
                  <a:pt x="1257439" y="1255890"/>
                </a:lnTo>
                <a:lnTo>
                  <a:pt x="1293520" y="1292237"/>
                </a:lnTo>
                <a:lnTo>
                  <a:pt x="1330883" y="1327264"/>
                </a:lnTo>
                <a:lnTo>
                  <a:pt x="1369491" y="1360881"/>
                </a:lnTo>
                <a:lnTo>
                  <a:pt x="1372285" y="1366113"/>
                </a:lnTo>
                <a:lnTo>
                  <a:pt x="1378445" y="1365084"/>
                </a:lnTo>
                <a:lnTo>
                  <a:pt x="1382737" y="1360538"/>
                </a:lnTo>
                <a:lnTo>
                  <a:pt x="1387983" y="1357731"/>
                </a:lnTo>
                <a:close/>
              </a:path>
              <a:path w="1787525" h="1452880">
                <a:moveTo>
                  <a:pt x="1458620" y="1158544"/>
                </a:moveTo>
                <a:lnTo>
                  <a:pt x="1455826" y="1153312"/>
                </a:lnTo>
                <a:lnTo>
                  <a:pt x="1452232" y="1150734"/>
                </a:lnTo>
                <a:lnTo>
                  <a:pt x="1415999" y="1118908"/>
                </a:lnTo>
                <a:lnTo>
                  <a:pt x="1380947" y="1085850"/>
                </a:lnTo>
                <a:lnTo>
                  <a:pt x="1347114" y="1051585"/>
                </a:lnTo>
                <a:lnTo>
                  <a:pt x="1314538" y="1016139"/>
                </a:lnTo>
                <a:lnTo>
                  <a:pt x="1283246" y="979576"/>
                </a:lnTo>
                <a:lnTo>
                  <a:pt x="1253299" y="941908"/>
                </a:lnTo>
                <a:lnTo>
                  <a:pt x="1224711" y="903173"/>
                </a:lnTo>
                <a:lnTo>
                  <a:pt x="1197533" y="863409"/>
                </a:lnTo>
                <a:lnTo>
                  <a:pt x="1171803" y="822667"/>
                </a:lnTo>
                <a:lnTo>
                  <a:pt x="1116926" y="756602"/>
                </a:lnTo>
                <a:lnTo>
                  <a:pt x="1066266" y="726757"/>
                </a:lnTo>
                <a:lnTo>
                  <a:pt x="1028319" y="719162"/>
                </a:lnTo>
                <a:lnTo>
                  <a:pt x="1007148" y="719912"/>
                </a:lnTo>
                <a:lnTo>
                  <a:pt x="1002855" y="724446"/>
                </a:lnTo>
                <a:lnTo>
                  <a:pt x="1003896" y="730618"/>
                </a:lnTo>
                <a:lnTo>
                  <a:pt x="1004824" y="732358"/>
                </a:lnTo>
                <a:lnTo>
                  <a:pt x="1006690" y="735850"/>
                </a:lnTo>
                <a:lnTo>
                  <a:pt x="1012063" y="737476"/>
                </a:lnTo>
                <a:lnTo>
                  <a:pt x="1015669" y="740029"/>
                </a:lnTo>
                <a:lnTo>
                  <a:pt x="1061491" y="746683"/>
                </a:lnTo>
                <a:lnTo>
                  <a:pt x="1106004" y="774128"/>
                </a:lnTo>
                <a:lnTo>
                  <a:pt x="1155280" y="833729"/>
                </a:lnTo>
                <a:lnTo>
                  <a:pt x="1181328" y="875068"/>
                </a:lnTo>
                <a:lnTo>
                  <a:pt x="1208836" y="915390"/>
                </a:lnTo>
                <a:lnTo>
                  <a:pt x="1237780" y="954684"/>
                </a:lnTo>
                <a:lnTo>
                  <a:pt x="1268133" y="992886"/>
                </a:lnTo>
                <a:lnTo>
                  <a:pt x="1299870" y="1029957"/>
                </a:lnTo>
                <a:lnTo>
                  <a:pt x="1332979" y="1065860"/>
                </a:lnTo>
                <a:lnTo>
                  <a:pt x="1367421" y="1100543"/>
                </a:lnTo>
                <a:lnTo>
                  <a:pt x="1403197" y="1133970"/>
                </a:lnTo>
                <a:lnTo>
                  <a:pt x="1440256" y="1166088"/>
                </a:lnTo>
                <a:lnTo>
                  <a:pt x="1441196" y="1167841"/>
                </a:lnTo>
                <a:lnTo>
                  <a:pt x="1447469" y="1171219"/>
                </a:lnTo>
                <a:lnTo>
                  <a:pt x="1452714" y="1168412"/>
                </a:lnTo>
                <a:lnTo>
                  <a:pt x="1455254" y="1164805"/>
                </a:lnTo>
                <a:lnTo>
                  <a:pt x="1458620" y="1158544"/>
                </a:lnTo>
                <a:close/>
              </a:path>
              <a:path w="1787525" h="1452880">
                <a:moveTo>
                  <a:pt x="1520291" y="1051585"/>
                </a:moveTo>
                <a:lnTo>
                  <a:pt x="1519224" y="1045438"/>
                </a:lnTo>
                <a:lnTo>
                  <a:pt x="1513890" y="1043813"/>
                </a:lnTo>
                <a:lnTo>
                  <a:pt x="1480781" y="1025207"/>
                </a:lnTo>
                <a:lnTo>
                  <a:pt x="1446885" y="1000480"/>
                </a:lnTo>
                <a:lnTo>
                  <a:pt x="1412608" y="970000"/>
                </a:lnTo>
                <a:lnTo>
                  <a:pt x="1378356" y="934199"/>
                </a:lnTo>
                <a:lnTo>
                  <a:pt x="1344498" y="893432"/>
                </a:lnTo>
                <a:lnTo>
                  <a:pt x="1311440" y="848118"/>
                </a:lnTo>
                <a:lnTo>
                  <a:pt x="1279575" y="798652"/>
                </a:lnTo>
                <a:lnTo>
                  <a:pt x="1249286" y="745401"/>
                </a:lnTo>
                <a:lnTo>
                  <a:pt x="1223937" y="706196"/>
                </a:lnTo>
                <a:lnTo>
                  <a:pt x="1191374" y="674052"/>
                </a:lnTo>
                <a:lnTo>
                  <a:pt x="1152956" y="649871"/>
                </a:lnTo>
                <a:lnTo>
                  <a:pt x="1110030" y="634568"/>
                </a:lnTo>
                <a:lnTo>
                  <a:pt x="1063929" y="629031"/>
                </a:lnTo>
                <a:lnTo>
                  <a:pt x="1058595" y="627405"/>
                </a:lnTo>
                <a:lnTo>
                  <a:pt x="1055230" y="633679"/>
                </a:lnTo>
                <a:lnTo>
                  <a:pt x="1055344" y="638086"/>
                </a:lnTo>
                <a:lnTo>
                  <a:pt x="1054519" y="640778"/>
                </a:lnTo>
                <a:lnTo>
                  <a:pt x="1055458" y="642531"/>
                </a:lnTo>
                <a:lnTo>
                  <a:pt x="1057313" y="646010"/>
                </a:lnTo>
                <a:lnTo>
                  <a:pt x="1060932" y="648576"/>
                </a:lnTo>
                <a:lnTo>
                  <a:pt x="1117358" y="655916"/>
                </a:lnTo>
                <a:lnTo>
                  <a:pt x="1164196" y="677291"/>
                </a:lnTo>
                <a:lnTo>
                  <a:pt x="1203236" y="710806"/>
                </a:lnTo>
                <a:lnTo>
                  <a:pt x="1231861" y="754710"/>
                </a:lnTo>
                <a:lnTo>
                  <a:pt x="1249197" y="785914"/>
                </a:lnTo>
                <a:lnTo>
                  <a:pt x="1272222" y="824153"/>
                </a:lnTo>
                <a:lnTo>
                  <a:pt x="1300518" y="866952"/>
                </a:lnTo>
                <a:lnTo>
                  <a:pt x="1333639" y="911796"/>
                </a:lnTo>
                <a:lnTo>
                  <a:pt x="1371130" y="956195"/>
                </a:lnTo>
                <a:lnTo>
                  <a:pt x="1412570" y="997648"/>
                </a:lnTo>
                <a:lnTo>
                  <a:pt x="1457515" y="1033653"/>
                </a:lnTo>
                <a:lnTo>
                  <a:pt x="1505521" y="1061720"/>
                </a:lnTo>
                <a:lnTo>
                  <a:pt x="1510868" y="1063371"/>
                </a:lnTo>
                <a:lnTo>
                  <a:pt x="1517040" y="1062291"/>
                </a:lnTo>
                <a:lnTo>
                  <a:pt x="1520291" y="1051585"/>
                </a:lnTo>
                <a:close/>
              </a:path>
              <a:path w="1787525" h="1452880">
                <a:moveTo>
                  <a:pt x="1595564" y="957592"/>
                </a:moveTo>
                <a:lnTo>
                  <a:pt x="1592757" y="952347"/>
                </a:lnTo>
                <a:lnTo>
                  <a:pt x="1587423" y="950722"/>
                </a:lnTo>
                <a:lnTo>
                  <a:pt x="1548930" y="936053"/>
                </a:lnTo>
                <a:lnTo>
                  <a:pt x="1511693" y="915936"/>
                </a:lnTo>
                <a:lnTo>
                  <a:pt x="1475714" y="890409"/>
                </a:lnTo>
                <a:lnTo>
                  <a:pt x="1441005" y="859523"/>
                </a:lnTo>
                <a:lnTo>
                  <a:pt x="1407553" y="823341"/>
                </a:lnTo>
                <a:lnTo>
                  <a:pt x="1375384" y="781913"/>
                </a:lnTo>
                <a:lnTo>
                  <a:pt x="1344472" y="735279"/>
                </a:lnTo>
                <a:lnTo>
                  <a:pt x="1314831" y="683501"/>
                </a:lnTo>
                <a:lnTo>
                  <a:pt x="1270444" y="616127"/>
                </a:lnTo>
                <a:lnTo>
                  <a:pt x="1226693" y="572109"/>
                </a:lnTo>
                <a:lnTo>
                  <a:pt x="1188529" y="546633"/>
                </a:lnTo>
                <a:lnTo>
                  <a:pt x="1160945" y="534898"/>
                </a:lnTo>
                <a:lnTo>
                  <a:pt x="1143508" y="530466"/>
                </a:lnTo>
                <a:lnTo>
                  <a:pt x="1139215" y="535000"/>
                </a:lnTo>
                <a:lnTo>
                  <a:pt x="1136789" y="543026"/>
                </a:lnTo>
                <a:lnTo>
                  <a:pt x="1138656" y="546531"/>
                </a:lnTo>
                <a:lnTo>
                  <a:pt x="1137843" y="549211"/>
                </a:lnTo>
                <a:lnTo>
                  <a:pt x="1141450" y="551764"/>
                </a:lnTo>
                <a:lnTo>
                  <a:pt x="1158354" y="556971"/>
                </a:lnTo>
                <a:lnTo>
                  <a:pt x="1194727" y="576033"/>
                </a:lnTo>
                <a:lnTo>
                  <a:pt x="1243672" y="618667"/>
                </a:lnTo>
                <a:lnTo>
                  <a:pt x="1295654" y="693737"/>
                </a:lnTo>
                <a:lnTo>
                  <a:pt x="1326464" y="747318"/>
                </a:lnTo>
                <a:lnTo>
                  <a:pt x="1358734" y="795451"/>
                </a:lnTo>
                <a:lnTo>
                  <a:pt x="1392466" y="838136"/>
                </a:lnTo>
                <a:lnTo>
                  <a:pt x="1427619" y="875360"/>
                </a:lnTo>
                <a:lnTo>
                  <a:pt x="1464144" y="907122"/>
                </a:lnTo>
                <a:lnTo>
                  <a:pt x="1502029" y="933386"/>
                </a:lnTo>
                <a:lnTo>
                  <a:pt x="1541246" y="954163"/>
                </a:lnTo>
                <a:lnTo>
                  <a:pt x="1581746" y="969441"/>
                </a:lnTo>
                <a:lnTo>
                  <a:pt x="1587093" y="971092"/>
                </a:lnTo>
                <a:lnTo>
                  <a:pt x="1592313" y="968298"/>
                </a:lnTo>
                <a:lnTo>
                  <a:pt x="1595564" y="957592"/>
                </a:lnTo>
                <a:close/>
              </a:path>
              <a:path w="1787525" h="1452880">
                <a:moveTo>
                  <a:pt x="1655000" y="833882"/>
                </a:moveTo>
                <a:lnTo>
                  <a:pt x="1652892" y="821563"/>
                </a:lnTo>
                <a:lnTo>
                  <a:pt x="1648371" y="817257"/>
                </a:lnTo>
                <a:lnTo>
                  <a:pt x="1642186" y="818311"/>
                </a:lnTo>
                <a:lnTo>
                  <a:pt x="1620189" y="817168"/>
                </a:lnTo>
                <a:lnTo>
                  <a:pt x="1568323" y="788111"/>
                </a:lnTo>
                <a:lnTo>
                  <a:pt x="1539024" y="760857"/>
                </a:lnTo>
                <a:lnTo>
                  <a:pt x="1507858" y="725551"/>
                </a:lnTo>
                <a:lnTo>
                  <a:pt x="1475117" y="682523"/>
                </a:lnTo>
                <a:lnTo>
                  <a:pt x="1441081" y="632091"/>
                </a:lnTo>
                <a:lnTo>
                  <a:pt x="1406042" y="574598"/>
                </a:lnTo>
                <a:lnTo>
                  <a:pt x="1370279" y="510362"/>
                </a:lnTo>
                <a:lnTo>
                  <a:pt x="1321689" y="449592"/>
                </a:lnTo>
                <a:lnTo>
                  <a:pt x="1271016" y="421474"/>
                </a:lnTo>
                <a:lnTo>
                  <a:pt x="1230833" y="413816"/>
                </a:lnTo>
                <a:lnTo>
                  <a:pt x="1209344" y="414591"/>
                </a:lnTo>
                <a:lnTo>
                  <a:pt x="1205039" y="419100"/>
                </a:lnTo>
                <a:lnTo>
                  <a:pt x="1206093" y="425297"/>
                </a:lnTo>
                <a:lnTo>
                  <a:pt x="1207960" y="428777"/>
                </a:lnTo>
                <a:lnTo>
                  <a:pt x="1209827" y="432282"/>
                </a:lnTo>
                <a:lnTo>
                  <a:pt x="1213434" y="434822"/>
                </a:lnTo>
                <a:lnTo>
                  <a:pt x="1229601" y="434670"/>
                </a:lnTo>
                <a:lnTo>
                  <a:pt x="1264704" y="441667"/>
                </a:lnTo>
                <a:lnTo>
                  <a:pt x="1308595" y="466674"/>
                </a:lnTo>
                <a:lnTo>
                  <a:pt x="1351102" y="520598"/>
                </a:lnTo>
                <a:lnTo>
                  <a:pt x="1373187" y="560946"/>
                </a:lnTo>
                <a:lnTo>
                  <a:pt x="1398270" y="604304"/>
                </a:lnTo>
                <a:lnTo>
                  <a:pt x="1425841" y="648830"/>
                </a:lnTo>
                <a:lnTo>
                  <a:pt x="1455381" y="692708"/>
                </a:lnTo>
                <a:lnTo>
                  <a:pt x="1486344" y="734098"/>
                </a:lnTo>
                <a:lnTo>
                  <a:pt x="1518234" y="771156"/>
                </a:lnTo>
                <a:lnTo>
                  <a:pt x="1550530" y="802068"/>
                </a:lnTo>
                <a:lnTo>
                  <a:pt x="1582686" y="824979"/>
                </a:lnTo>
                <a:lnTo>
                  <a:pt x="1644523" y="839482"/>
                </a:lnTo>
                <a:lnTo>
                  <a:pt x="1650707" y="838428"/>
                </a:lnTo>
                <a:lnTo>
                  <a:pt x="1655000" y="833882"/>
                </a:lnTo>
                <a:close/>
              </a:path>
              <a:path w="1787525" h="1452880">
                <a:moveTo>
                  <a:pt x="1787271" y="754303"/>
                </a:moveTo>
                <a:lnTo>
                  <a:pt x="1787144" y="749896"/>
                </a:lnTo>
                <a:lnTo>
                  <a:pt x="1783410" y="742911"/>
                </a:lnTo>
                <a:lnTo>
                  <a:pt x="1780755" y="742086"/>
                </a:lnTo>
                <a:lnTo>
                  <a:pt x="1772119" y="738263"/>
                </a:lnTo>
                <a:lnTo>
                  <a:pt x="1762506" y="732155"/>
                </a:lnTo>
                <a:lnTo>
                  <a:pt x="1762506" y="754075"/>
                </a:lnTo>
                <a:lnTo>
                  <a:pt x="1748980" y="777189"/>
                </a:lnTo>
                <a:lnTo>
                  <a:pt x="1748980" y="842035"/>
                </a:lnTo>
                <a:lnTo>
                  <a:pt x="1412925" y="1429677"/>
                </a:lnTo>
                <a:lnTo>
                  <a:pt x="871245" y="893381"/>
                </a:lnTo>
                <a:lnTo>
                  <a:pt x="870318" y="891654"/>
                </a:lnTo>
                <a:lnTo>
                  <a:pt x="26530" y="662444"/>
                </a:lnTo>
                <a:lnTo>
                  <a:pt x="452653" y="37934"/>
                </a:lnTo>
                <a:lnTo>
                  <a:pt x="475284" y="54013"/>
                </a:lnTo>
                <a:lnTo>
                  <a:pt x="89166" y="624497"/>
                </a:lnTo>
                <a:lnTo>
                  <a:pt x="85686" y="626364"/>
                </a:lnTo>
                <a:lnTo>
                  <a:pt x="85813" y="630796"/>
                </a:lnTo>
                <a:lnTo>
                  <a:pt x="88595" y="636028"/>
                </a:lnTo>
                <a:lnTo>
                  <a:pt x="91274" y="636841"/>
                </a:lnTo>
                <a:lnTo>
                  <a:pt x="89535" y="637781"/>
                </a:lnTo>
                <a:lnTo>
                  <a:pt x="92252" y="638670"/>
                </a:lnTo>
                <a:lnTo>
                  <a:pt x="124904" y="649465"/>
                </a:lnTo>
                <a:lnTo>
                  <a:pt x="133362" y="652259"/>
                </a:lnTo>
                <a:lnTo>
                  <a:pt x="177723" y="664997"/>
                </a:lnTo>
                <a:lnTo>
                  <a:pt x="222529" y="676211"/>
                </a:lnTo>
                <a:lnTo>
                  <a:pt x="267728" y="686193"/>
                </a:lnTo>
                <a:lnTo>
                  <a:pt x="318046" y="695629"/>
                </a:lnTo>
                <a:lnTo>
                  <a:pt x="362432" y="703453"/>
                </a:lnTo>
                <a:lnTo>
                  <a:pt x="411784" y="711238"/>
                </a:lnTo>
                <a:lnTo>
                  <a:pt x="464527" y="718197"/>
                </a:lnTo>
                <a:lnTo>
                  <a:pt x="519074" y="723595"/>
                </a:lnTo>
                <a:lnTo>
                  <a:pt x="573862" y="726643"/>
                </a:lnTo>
                <a:lnTo>
                  <a:pt x="627329" y="726579"/>
                </a:lnTo>
                <a:lnTo>
                  <a:pt x="677887" y="722630"/>
                </a:lnTo>
                <a:lnTo>
                  <a:pt x="723988" y="714044"/>
                </a:lnTo>
                <a:lnTo>
                  <a:pt x="786955" y="710742"/>
                </a:lnTo>
                <a:lnTo>
                  <a:pt x="832040" y="731939"/>
                </a:lnTo>
                <a:lnTo>
                  <a:pt x="861275" y="764171"/>
                </a:lnTo>
                <a:lnTo>
                  <a:pt x="877811" y="795147"/>
                </a:lnTo>
                <a:lnTo>
                  <a:pt x="883132" y="810768"/>
                </a:lnTo>
                <a:lnTo>
                  <a:pt x="885926" y="816000"/>
                </a:lnTo>
                <a:lnTo>
                  <a:pt x="889533" y="817105"/>
                </a:lnTo>
                <a:lnTo>
                  <a:pt x="893965" y="818464"/>
                </a:lnTo>
                <a:lnTo>
                  <a:pt x="902004" y="820902"/>
                </a:lnTo>
                <a:lnTo>
                  <a:pt x="920775" y="819073"/>
                </a:lnTo>
                <a:lnTo>
                  <a:pt x="928052" y="819315"/>
                </a:lnTo>
                <a:lnTo>
                  <a:pt x="1019556" y="835736"/>
                </a:lnTo>
                <a:lnTo>
                  <a:pt x="1065314" y="875042"/>
                </a:lnTo>
                <a:lnTo>
                  <a:pt x="1092250" y="922324"/>
                </a:lnTo>
                <a:lnTo>
                  <a:pt x="1116558" y="971029"/>
                </a:lnTo>
                <a:lnTo>
                  <a:pt x="1137856" y="1013307"/>
                </a:lnTo>
                <a:lnTo>
                  <a:pt x="1161046" y="1057948"/>
                </a:lnTo>
                <a:lnTo>
                  <a:pt x="1186713" y="1103503"/>
                </a:lnTo>
                <a:lnTo>
                  <a:pt x="1215466" y="1148524"/>
                </a:lnTo>
                <a:lnTo>
                  <a:pt x="1247889" y="1191590"/>
                </a:lnTo>
                <a:lnTo>
                  <a:pt x="1256360" y="1200734"/>
                </a:lnTo>
                <a:lnTo>
                  <a:pt x="1284605" y="1231239"/>
                </a:lnTo>
                <a:lnTo>
                  <a:pt x="1352956" y="1297559"/>
                </a:lnTo>
                <a:lnTo>
                  <a:pt x="1395222" y="1335100"/>
                </a:lnTo>
                <a:lnTo>
                  <a:pt x="1428686" y="1358455"/>
                </a:lnTo>
                <a:lnTo>
                  <a:pt x="1433906" y="1355661"/>
                </a:lnTo>
                <a:lnTo>
                  <a:pt x="1436471" y="1352042"/>
                </a:lnTo>
                <a:lnTo>
                  <a:pt x="1741703" y="830160"/>
                </a:lnTo>
                <a:lnTo>
                  <a:pt x="1748980" y="842035"/>
                </a:lnTo>
                <a:lnTo>
                  <a:pt x="1748980" y="777189"/>
                </a:lnTo>
                <a:lnTo>
                  <a:pt x="1422730" y="1334719"/>
                </a:lnTo>
                <a:lnTo>
                  <a:pt x="1389811" y="1306830"/>
                </a:lnTo>
                <a:lnTo>
                  <a:pt x="1357630" y="1278343"/>
                </a:lnTo>
                <a:lnTo>
                  <a:pt x="1326261" y="1249006"/>
                </a:lnTo>
                <a:lnTo>
                  <a:pt x="1295768" y="1218565"/>
                </a:lnTo>
                <a:lnTo>
                  <a:pt x="1260195" y="1179576"/>
                </a:lnTo>
                <a:lnTo>
                  <a:pt x="1228598" y="1137526"/>
                </a:lnTo>
                <a:lnTo>
                  <a:pt x="1200492" y="1093622"/>
                </a:lnTo>
                <a:lnTo>
                  <a:pt x="1175385" y="1049045"/>
                </a:lnTo>
                <a:lnTo>
                  <a:pt x="1152804" y="1004989"/>
                </a:lnTo>
                <a:lnTo>
                  <a:pt x="1119962" y="937247"/>
                </a:lnTo>
                <a:lnTo>
                  <a:pt x="1107008" y="912202"/>
                </a:lnTo>
                <a:lnTo>
                  <a:pt x="1079144" y="863155"/>
                </a:lnTo>
                <a:lnTo>
                  <a:pt x="1041641" y="824966"/>
                </a:lnTo>
                <a:lnTo>
                  <a:pt x="996746" y="804799"/>
                </a:lnTo>
                <a:lnTo>
                  <a:pt x="952373" y="797407"/>
                </a:lnTo>
                <a:lnTo>
                  <a:pt x="916406" y="797509"/>
                </a:lnTo>
                <a:lnTo>
                  <a:pt x="1264323" y="257365"/>
                </a:lnTo>
                <a:lnTo>
                  <a:pt x="1295857" y="253288"/>
                </a:lnTo>
                <a:lnTo>
                  <a:pt x="1327302" y="257022"/>
                </a:lnTo>
                <a:lnTo>
                  <a:pt x="1358849" y="268719"/>
                </a:lnTo>
                <a:lnTo>
                  <a:pt x="1422895" y="316814"/>
                </a:lnTo>
                <a:lnTo>
                  <a:pt x="1455750" y="353568"/>
                </a:lnTo>
                <a:lnTo>
                  <a:pt x="1489392" y="399046"/>
                </a:lnTo>
                <a:lnTo>
                  <a:pt x="1523974" y="453428"/>
                </a:lnTo>
                <a:lnTo>
                  <a:pt x="1559699" y="516890"/>
                </a:lnTo>
                <a:lnTo>
                  <a:pt x="1602816" y="589711"/>
                </a:lnTo>
                <a:lnTo>
                  <a:pt x="1644408" y="646963"/>
                </a:lnTo>
                <a:lnTo>
                  <a:pt x="1682826" y="690333"/>
                </a:lnTo>
                <a:lnTo>
                  <a:pt x="1716405" y="721512"/>
                </a:lnTo>
                <a:lnTo>
                  <a:pt x="1762506" y="754075"/>
                </a:lnTo>
                <a:lnTo>
                  <a:pt x="1762506" y="732155"/>
                </a:lnTo>
                <a:lnTo>
                  <a:pt x="1749793" y="724052"/>
                </a:lnTo>
                <a:lnTo>
                  <a:pt x="1716506" y="696760"/>
                </a:lnTo>
                <a:lnTo>
                  <a:pt x="1674964" y="653669"/>
                </a:lnTo>
                <a:lnTo>
                  <a:pt x="1627911" y="592099"/>
                </a:lnTo>
                <a:lnTo>
                  <a:pt x="1578076" y="509333"/>
                </a:lnTo>
                <a:lnTo>
                  <a:pt x="1543875" y="448424"/>
                </a:lnTo>
                <a:lnTo>
                  <a:pt x="1510487" y="395465"/>
                </a:lnTo>
                <a:lnTo>
                  <a:pt x="1477784" y="350342"/>
                </a:lnTo>
                <a:lnTo>
                  <a:pt x="1445615" y="312889"/>
                </a:lnTo>
                <a:lnTo>
                  <a:pt x="1413840" y="282994"/>
                </a:lnTo>
                <a:lnTo>
                  <a:pt x="1382318" y="260477"/>
                </a:lnTo>
                <a:lnTo>
                  <a:pt x="1319479" y="237109"/>
                </a:lnTo>
                <a:lnTo>
                  <a:pt x="1287868" y="235966"/>
                </a:lnTo>
                <a:lnTo>
                  <a:pt x="1263103" y="240398"/>
                </a:lnTo>
                <a:lnTo>
                  <a:pt x="1249997" y="205841"/>
                </a:lnTo>
                <a:lnTo>
                  <a:pt x="1248168" y="202869"/>
                </a:lnTo>
                <a:lnTo>
                  <a:pt x="1248168" y="248043"/>
                </a:lnTo>
                <a:lnTo>
                  <a:pt x="899287" y="786447"/>
                </a:lnTo>
                <a:lnTo>
                  <a:pt x="884605" y="759637"/>
                </a:lnTo>
                <a:lnTo>
                  <a:pt x="860996" y="729411"/>
                </a:lnTo>
                <a:lnTo>
                  <a:pt x="827049" y="703402"/>
                </a:lnTo>
                <a:lnTo>
                  <a:pt x="781380" y="689254"/>
                </a:lnTo>
                <a:lnTo>
                  <a:pt x="722566" y="694601"/>
                </a:lnTo>
                <a:lnTo>
                  <a:pt x="677849" y="703135"/>
                </a:lnTo>
                <a:lnTo>
                  <a:pt x="628510" y="706970"/>
                </a:lnTo>
                <a:lnTo>
                  <a:pt x="576110" y="706907"/>
                </a:lnTo>
                <a:lnTo>
                  <a:pt x="522287" y="703745"/>
                </a:lnTo>
                <a:lnTo>
                  <a:pt x="468617" y="698258"/>
                </a:lnTo>
                <a:lnTo>
                  <a:pt x="416725" y="691235"/>
                </a:lnTo>
                <a:lnTo>
                  <a:pt x="368185" y="683475"/>
                </a:lnTo>
                <a:lnTo>
                  <a:pt x="324612" y="675754"/>
                </a:lnTo>
                <a:lnTo>
                  <a:pt x="275158" y="666534"/>
                </a:lnTo>
                <a:lnTo>
                  <a:pt x="232968" y="658317"/>
                </a:lnTo>
                <a:lnTo>
                  <a:pt x="191643" y="648589"/>
                </a:lnTo>
                <a:lnTo>
                  <a:pt x="151104" y="637184"/>
                </a:lnTo>
                <a:lnTo>
                  <a:pt x="111264" y="623925"/>
                </a:lnTo>
                <a:lnTo>
                  <a:pt x="519518" y="24676"/>
                </a:lnTo>
                <a:lnTo>
                  <a:pt x="540448" y="32245"/>
                </a:lnTo>
                <a:lnTo>
                  <a:pt x="572719" y="42824"/>
                </a:lnTo>
                <a:lnTo>
                  <a:pt x="614768" y="54889"/>
                </a:lnTo>
                <a:lnTo>
                  <a:pt x="665048" y="66992"/>
                </a:lnTo>
                <a:lnTo>
                  <a:pt x="722007" y="77622"/>
                </a:lnTo>
                <a:lnTo>
                  <a:pt x="784085" y="85305"/>
                </a:lnTo>
                <a:lnTo>
                  <a:pt x="849744" y="88569"/>
                </a:lnTo>
                <a:lnTo>
                  <a:pt x="917397" y="85915"/>
                </a:lnTo>
                <a:lnTo>
                  <a:pt x="978941" y="83261"/>
                </a:lnTo>
                <a:lnTo>
                  <a:pt x="1035608" y="87731"/>
                </a:lnTo>
                <a:lnTo>
                  <a:pt x="1086942" y="99034"/>
                </a:lnTo>
                <a:lnTo>
                  <a:pt x="1132497" y="116903"/>
                </a:lnTo>
                <a:lnTo>
                  <a:pt x="1171841" y="141020"/>
                </a:lnTo>
                <a:lnTo>
                  <a:pt x="1204531" y="171107"/>
                </a:lnTo>
                <a:lnTo>
                  <a:pt x="1230122" y="206883"/>
                </a:lnTo>
                <a:lnTo>
                  <a:pt x="1248168" y="248043"/>
                </a:lnTo>
                <a:lnTo>
                  <a:pt x="1248168" y="202869"/>
                </a:lnTo>
                <a:lnTo>
                  <a:pt x="1227493" y="169151"/>
                </a:lnTo>
                <a:lnTo>
                  <a:pt x="1198689" y="137642"/>
                </a:lnTo>
                <a:lnTo>
                  <a:pt x="1163929" y="111480"/>
                </a:lnTo>
                <a:lnTo>
                  <a:pt x="1123581" y="90779"/>
                </a:lnTo>
                <a:lnTo>
                  <a:pt x="1078001" y="75717"/>
                </a:lnTo>
                <a:lnTo>
                  <a:pt x="1027518" y="66408"/>
                </a:lnTo>
                <a:lnTo>
                  <a:pt x="972515" y="63017"/>
                </a:lnTo>
                <a:lnTo>
                  <a:pt x="913320" y="65684"/>
                </a:lnTo>
                <a:lnTo>
                  <a:pt x="839482" y="68300"/>
                </a:lnTo>
                <a:lnTo>
                  <a:pt x="768324" y="63728"/>
                </a:lnTo>
                <a:lnTo>
                  <a:pt x="701992" y="54051"/>
                </a:lnTo>
                <a:lnTo>
                  <a:pt x="642683" y="41363"/>
                </a:lnTo>
                <a:lnTo>
                  <a:pt x="592531" y="27774"/>
                </a:lnTo>
                <a:lnTo>
                  <a:pt x="553745" y="15379"/>
                </a:lnTo>
                <a:lnTo>
                  <a:pt x="515315" y="0"/>
                </a:lnTo>
                <a:lnTo>
                  <a:pt x="510057" y="2806"/>
                </a:lnTo>
                <a:lnTo>
                  <a:pt x="507517" y="6400"/>
                </a:lnTo>
                <a:lnTo>
                  <a:pt x="486765" y="37058"/>
                </a:lnTo>
                <a:lnTo>
                  <a:pt x="451942" y="11404"/>
                </a:lnTo>
                <a:lnTo>
                  <a:pt x="449262" y="10591"/>
                </a:lnTo>
                <a:lnTo>
                  <a:pt x="440537" y="15240"/>
                </a:lnTo>
                <a:lnTo>
                  <a:pt x="3492" y="661263"/>
                </a:lnTo>
                <a:lnTo>
                  <a:pt x="0" y="663117"/>
                </a:lnTo>
                <a:lnTo>
                  <a:pt x="127" y="667550"/>
                </a:lnTo>
                <a:lnTo>
                  <a:pt x="3860" y="674535"/>
                </a:lnTo>
                <a:lnTo>
                  <a:pt x="858342" y="907008"/>
                </a:lnTo>
                <a:lnTo>
                  <a:pt x="1408188" y="1450162"/>
                </a:lnTo>
                <a:lnTo>
                  <a:pt x="1409103" y="1451889"/>
                </a:lnTo>
                <a:lnTo>
                  <a:pt x="1413548" y="1451775"/>
                </a:lnTo>
                <a:lnTo>
                  <a:pt x="1416202" y="1452600"/>
                </a:lnTo>
                <a:lnTo>
                  <a:pt x="1423174" y="1448866"/>
                </a:lnTo>
                <a:lnTo>
                  <a:pt x="1768500" y="845083"/>
                </a:lnTo>
                <a:lnTo>
                  <a:pt x="1769313" y="842391"/>
                </a:lnTo>
                <a:lnTo>
                  <a:pt x="1769211" y="837984"/>
                </a:lnTo>
                <a:lnTo>
                  <a:pt x="1752854" y="811085"/>
                </a:lnTo>
                <a:lnTo>
                  <a:pt x="1773821" y="775246"/>
                </a:lnTo>
                <a:lnTo>
                  <a:pt x="1785518" y="755230"/>
                </a:lnTo>
                <a:lnTo>
                  <a:pt x="1787271" y="754303"/>
                </a:lnTo>
                <a:close/>
              </a:path>
            </a:pathLst>
          </a:custGeom>
          <a:solidFill>
            <a:srgbClr val="2531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068705" y="1111567"/>
            <a:ext cx="9013825" cy="84010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>
              <a:lnSpc>
                <a:spcPts val="3080"/>
              </a:lnSpc>
              <a:spcBef>
                <a:spcPts val="409"/>
              </a:spcBef>
            </a:pPr>
            <a:r>
              <a:rPr sz="2750" b="1" spc="-10" dirty="0">
                <a:solidFill>
                  <a:srgbClr val="741D28"/>
                </a:solidFill>
                <a:latin typeface="Calibri"/>
                <a:cs typeface="Calibri"/>
              </a:rPr>
              <a:t>Системно-</a:t>
            </a:r>
            <a:r>
              <a:rPr sz="2750" b="1" dirty="0">
                <a:solidFill>
                  <a:srgbClr val="741D28"/>
                </a:solidFill>
                <a:latin typeface="Calibri"/>
                <a:cs typeface="Calibri"/>
              </a:rPr>
              <a:t>деятельностный</a:t>
            </a:r>
            <a:r>
              <a:rPr sz="2750" b="1" spc="20" dirty="0">
                <a:solidFill>
                  <a:srgbClr val="741D28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741D28"/>
                </a:solidFill>
                <a:latin typeface="Calibri"/>
                <a:cs typeface="Calibri"/>
              </a:rPr>
              <a:t>подход:</a:t>
            </a:r>
            <a:r>
              <a:rPr sz="2750" b="1" spc="60" dirty="0">
                <a:solidFill>
                  <a:srgbClr val="741D28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741D28"/>
                </a:solidFill>
                <a:latin typeface="Calibri"/>
                <a:cs typeface="Calibri"/>
              </a:rPr>
              <a:t>история</a:t>
            </a:r>
            <a:r>
              <a:rPr sz="2750" b="1" spc="15" dirty="0">
                <a:solidFill>
                  <a:srgbClr val="741D28"/>
                </a:solidFill>
                <a:latin typeface="Calibri"/>
                <a:cs typeface="Calibri"/>
              </a:rPr>
              <a:t> </a:t>
            </a:r>
            <a:r>
              <a:rPr sz="2750" b="1" dirty="0">
                <a:solidFill>
                  <a:srgbClr val="741D28"/>
                </a:solidFill>
                <a:latin typeface="Calibri"/>
                <a:cs typeface="Calibri"/>
              </a:rPr>
              <a:t>и</a:t>
            </a:r>
            <a:r>
              <a:rPr sz="2750" b="1" spc="5" dirty="0">
                <a:solidFill>
                  <a:srgbClr val="741D28"/>
                </a:solidFill>
                <a:latin typeface="Calibri"/>
                <a:cs typeface="Calibri"/>
              </a:rPr>
              <a:t> </a:t>
            </a:r>
            <a:r>
              <a:rPr sz="2750" b="1" spc="-10" dirty="0">
                <a:solidFill>
                  <a:srgbClr val="741D28"/>
                </a:solidFill>
                <a:latin typeface="Calibri"/>
                <a:cs typeface="Calibri"/>
              </a:rPr>
              <a:t>содержание понятия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89977" y="2200592"/>
            <a:ext cx="933196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189355" algn="l"/>
                <a:tab pos="4369435" algn="l"/>
                <a:tab pos="5534025" algn="l"/>
                <a:tab pos="6368415" algn="l"/>
              </a:tabLst>
            </a:pPr>
            <a:r>
              <a:rPr sz="2000" spc="-10" dirty="0">
                <a:latin typeface="Calibri"/>
                <a:cs typeface="Calibri"/>
              </a:rPr>
              <a:t>Понятие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системно-</a:t>
            </a:r>
            <a:r>
              <a:rPr sz="2000" spc="-10" dirty="0">
                <a:latin typeface="Calibri"/>
                <a:cs typeface="Calibri"/>
              </a:rPr>
              <a:t>деятельностного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подхода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было</a:t>
            </a:r>
            <a:r>
              <a:rPr sz="2000" dirty="0">
                <a:latin typeface="Calibri"/>
                <a:cs typeface="Calibri"/>
              </a:rPr>
              <a:t>	введено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исследователями-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89977" y="2506027"/>
            <a:ext cx="807910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574800" algn="l"/>
                <a:tab pos="1866900" algn="l"/>
                <a:tab pos="2551430" algn="l"/>
                <a:tab pos="2861310" algn="l"/>
                <a:tab pos="3139440" algn="l"/>
                <a:tab pos="3999865" algn="l"/>
                <a:tab pos="4892040" algn="l"/>
                <a:tab pos="6878320" algn="l"/>
              </a:tabLst>
            </a:pPr>
            <a:r>
              <a:rPr sz="2000" spc="-10" dirty="0">
                <a:latin typeface="Calibri"/>
                <a:cs typeface="Calibri"/>
              </a:rPr>
              <a:t>психологами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в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1985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Calibri"/>
                <a:cs typeface="Calibri"/>
              </a:rPr>
              <a:t>г.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с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целью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снятия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существовавшей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оппозиции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89977" y="2811081"/>
            <a:ext cx="823912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878330" algn="l"/>
                <a:tab pos="3980179" algn="l"/>
                <a:tab pos="4871720" algn="l"/>
                <a:tab pos="7085330" algn="l"/>
              </a:tabLst>
            </a:pPr>
            <a:r>
              <a:rPr sz="2000" spc="-10" dirty="0">
                <a:latin typeface="Calibri"/>
                <a:cs typeface="Calibri"/>
              </a:rPr>
              <a:t>отечественной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психологической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науки</a:t>
            </a:r>
            <a:r>
              <a:rPr sz="2000" dirty="0">
                <a:latin typeface="Calibri"/>
                <a:cs typeface="Calibri"/>
              </a:rPr>
              <a:t>	между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системным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подходом,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480550" y="2506027"/>
            <a:ext cx="947419" cy="639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172720">
              <a:lnSpc>
                <a:spcPct val="100000"/>
              </a:lnSpc>
              <a:spcBef>
                <a:spcPts val="125"/>
              </a:spcBef>
            </a:pPr>
            <a:r>
              <a:rPr sz="2000" spc="-10" dirty="0">
                <a:latin typeface="Calibri"/>
                <a:cs typeface="Calibri"/>
              </a:rPr>
              <a:t>внутри который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89977" y="3116262"/>
            <a:ext cx="9333230" cy="288861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9525" algn="just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latin typeface="Calibri"/>
                <a:cs typeface="Calibri"/>
              </a:rPr>
              <a:t>разрабатывался</a:t>
            </a:r>
            <a:r>
              <a:rPr sz="2000" spc="3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3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работах</a:t>
            </a:r>
            <a:r>
              <a:rPr sz="2000" spc="3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классиков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отечественной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науки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(Б.Г.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Ананьев,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Б.Ф.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Ломов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др.),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деятельностным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подходом,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который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всегда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был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системным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(Л.С.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Выготский, </a:t>
            </a:r>
            <a:r>
              <a:rPr sz="2000" dirty="0">
                <a:latin typeface="Calibri"/>
                <a:cs typeface="Calibri"/>
              </a:rPr>
              <a:t>Л.В.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Занков,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45" dirty="0">
                <a:latin typeface="Calibri"/>
                <a:cs typeface="Calibri"/>
              </a:rPr>
              <a:t>А.Р. </a:t>
            </a:r>
            <a:r>
              <a:rPr sz="2000" dirty="0">
                <a:latin typeface="Calibri"/>
                <a:cs typeface="Calibri"/>
              </a:rPr>
              <a:t>Лурия,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Д.Б.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Эльконин,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В.В.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Давыдов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др.)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endParaRPr sz="20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spc="-20" dirty="0">
                <a:latin typeface="Calibri"/>
                <a:cs typeface="Calibri"/>
              </a:rPr>
              <a:t>Системно-</a:t>
            </a:r>
            <a:r>
              <a:rPr sz="2000" spc="-10" dirty="0">
                <a:latin typeface="Calibri"/>
                <a:cs typeface="Calibri"/>
              </a:rPr>
              <a:t>деятельностный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подход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является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попыткой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объединения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этих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подходов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2000" dirty="0">
              <a:latin typeface="Calibri"/>
              <a:cs typeface="Calibri"/>
            </a:endParaRPr>
          </a:p>
          <a:p>
            <a:pPr marL="876935" marR="5080" indent="-864869">
              <a:lnSpc>
                <a:spcPct val="100000"/>
              </a:lnSpc>
              <a:tabLst>
                <a:tab pos="1893570" algn="l"/>
                <a:tab pos="2696210" algn="l"/>
                <a:tab pos="3944620" algn="l"/>
                <a:tab pos="5115560" algn="l"/>
                <a:tab pos="5419725" algn="l"/>
                <a:tab pos="7424420" algn="l"/>
                <a:tab pos="7714615" algn="l"/>
              </a:tabLst>
            </a:pPr>
            <a:r>
              <a:rPr sz="2000" b="1" spc="-10" dirty="0">
                <a:solidFill>
                  <a:srgbClr val="921727"/>
                </a:solidFill>
                <a:latin typeface="Calibri"/>
                <a:cs typeface="Calibri"/>
              </a:rPr>
              <a:t>Системно-</a:t>
            </a:r>
            <a:r>
              <a:rPr sz="2000" b="1" dirty="0">
                <a:solidFill>
                  <a:srgbClr val="921727"/>
                </a:solidFill>
                <a:latin typeface="Calibri"/>
                <a:cs typeface="Calibri"/>
              </a:rPr>
              <a:t>деятельностный</a:t>
            </a:r>
            <a:r>
              <a:rPr sz="2000" b="1" spc="250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921727"/>
                </a:solidFill>
                <a:latin typeface="Calibri"/>
                <a:cs typeface="Calibri"/>
              </a:rPr>
              <a:t>подход</a:t>
            </a:r>
            <a:r>
              <a:rPr sz="2000" b="1" spc="245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это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подход,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котором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25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учебном</a:t>
            </a:r>
            <a:r>
              <a:rPr sz="2000" spc="27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процессе</a:t>
            </a:r>
            <a:endParaRPr lang="ru-RU" sz="2000" spc="-10" dirty="0">
              <a:latin typeface="Calibri"/>
              <a:cs typeface="Calibri"/>
            </a:endParaRPr>
          </a:p>
          <a:p>
            <a:pPr marL="876935" marR="5080" indent="-864869">
              <a:lnSpc>
                <a:spcPct val="100000"/>
              </a:lnSpc>
              <a:tabLst>
                <a:tab pos="1893570" algn="l"/>
                <a:tab pos="2696210" algn="l"/>
                <a:tab pos="3944620" algn="l"/>
                <a:tab pos="5115560" algn="l"/>
                <a:tab pos="5419725" algn="l"/>
                <a:tab pos="7424420" algn="l"/>
                <a:tab pos="7714615" algn="l"/>
              </a:tabLst>
            </a:pPr>
            <a:r>
              <a:rPr sz="2000" spc="-10" dirty="0" err="1">
                <a:latin typeface="Calibri"/>
                <a:cs typeface="Calibri"/>
              </a:rPr>
              <a:t>главное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0" dirty="0">
                <a:latin typeface="Calibri"/>
                <a:cs typeface="Calibri"/>
              </a:rPr>
              <a:t>место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отводится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активной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и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разносторонней,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50" dirty="0">
                <a:latin typeface="Calibri"/>
                <a:cs typeface="Calibri"/>
              </a:rPr>
              <a:t>в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10" dirty="0">
                <a:latin typeface="Calibri"/>
                <a:cs typeface="Calibri"/>
              </a:rPr>
              <a:t>максимальной</a:t>
            </a:r>
            <a:endParaRPr sz="20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степени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самостоятельной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познавательной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деятельности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школьника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04875" y="5114925"/>
            <a:ext cx="0" cy="871855"/>
          </a:xfrm>
          <a:custGeom>
            <a:avLst/>
            <a:gdLst/>
            <a:ahLst/>
            <a:cxnLst/>
            <a:rect l="l" t="t" r="r" b="b"/>
            <a:pathLst>
              <a:path h="871854">
                <a:moveTo>
                  <a:pt x="0" y="0"/>
                </a:moveTo>
                <a:lnTo>
                  <a:pt x="0" y="871639"/>
                </a:lnTo>
              </a:path>
            </a:pathLst>
          </a:custGeom>
          <a:ln w="57150">
            <a:solidFill>
              <a:srgbClr val="9217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1ABE3C-9CE9-490C-823A-9D9685F12621}"/>
              </a:ext>
            </a:extLst>
          </p:cNvPr>
          <p:cNvSpPr txBox="1"/>
          <p:nvPr/>
        </p:nvSpPr>
        <p:spPr>
          <a:xfrm>
            <a:off x="575386" y="1283567"/>
            <a:ext cx="11041227" cy="2313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Методический аспект.</a:t>
            </a:r>
          </a:p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Выбор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 обучения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зависит от типа урока, его содержания, профессионального мастерства педагога, готовности класса. </a:t>
            </a:r>
          </a:p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осознанного выбора учителем той или иной формы организации учебной деятельности – важнейший аспект анализа урока.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3474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3" y="1028734"/>
            <a:ext cx="9284888" cy="561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3510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4DF6E03-DA91-4DA9-84E2-0D30E9FCFE1E}"/>
              </a:ext>
            </a:extLst>
          </p:cNvPr>
          <p:cNvGraphicFramePr>
            <a:graphicFrameLocks noGrp="1"/>
          </p:cNvGraphicFramePr>
          <p:nvPr/>
        </p:nvGraphicFramePr>
        <p:xfrm>
          <a:off x="527382" y="1124745"/>
          <a:ext cx="11233246" cy="5023857"/>
        </p:xfrm>
        <a:graphic>
          <a:graphicData uri="http://schemas.openxmlformats.org/drawingml/2006/table">
            <a:tbl>
              <a:tblPr firstRow="1" firstCol="1" bandRow="1"/>
              <a:tblGrid>
                <a:gridCol w="1357125">
                  <a:extLst>
                    <a:ext uri="{9D8B030D-6E8A-4147-A177-3AD203B41FA5}">
                      <a16:colId xmlns:a16="http://schemas.microsoft.com/office/drawing/2014/main" val="180063030"/>
                    </a:ext>
                  </a:extLst>
                </a:gridCol>
                <a:gridCol w="3492469">
                  <a:extLst>
                    <a:ext uri="{9D8B030D-6E8A-4147-A177-3AD203B41FA5}">
                      <a16:colId xmlns:a16="http://schemas.microsoft.com/office/drawing/2014/main" val="282980366"/>
                    </a:ext>
                  </a:extLst>
                </a:gridCol>
                <a:gridCol w="6383652">
                  <a:extLst>
                    <a:ext uri="{9D8B030D-6E8A-4147-A177-3AD203B41FA5}">
                      <a16:colId xmlns:a16="http://schemas.microsoft.com/office/drawing/2014/main" val="2849543971"/>
                    </a:ext>
                  </a:extLst>
                </a:gridCol>
              </a:tblGrid>
              <a:tr h="30399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№1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Формы обучения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 наблюдения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208287"/>
                  </a:ext>
                </a:extLst>
              </a:tr>
              <a:tr h="128002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Фронтальная форма обучения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Произвольное внимание учащихся в ходе объяснения педагога, уровень вопросов учеников, степень вовлечение во фронтальную работу, правильность ответов. 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378292"/>
                  </a:ext>
                </a:extLst>
              </a:tr>
              <a:tr h="128002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Командная форма обучения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Распределение ролей, принятие ответственность за результат своей деятельность, оценка вклада каждого в достижение общей цели, умение решать конфликты. 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356865"/>
                  </a:ext>
                </a:extLst>
              </a:tr>
              <a:tr h="62933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Групповая/парная форма обучения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Вовлечение всех в групповую, парную работу, учебное сотрудничество.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425214"/>
                  </a:ext>
                </a:extLst>
              </a:tr>
              <a:tr h="140792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Индивидуальная форма обучения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Степень самостоятельности, умение обратиться за помощью в ситуации затруднения, результативность, умение педагога оказать опосредованную помощь. 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ru-RU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792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29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3FC202-0261-4B70-B532-4912F5724491}"/>
              </a:ext>
            </a:extLst>
          </p:cNvPr>
          <p:cNvSpPr txBox="1"/>
          <p:nvPr/>
        </p:nvSpPr>
        <p:spPr>
          <a:xfrm>
            <a:off x="671398" y="1124744"/>
            <a:ext cx="10849205" cy="3621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Методический анализ.</a:t>
            </a:r>
          </a:p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обучения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способы взаимосвязанной деятельности учителя и учеников, применяемые для достижения целей и дидактических задач урока. </a:t>
            </a:r>
          </a:p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анализе урока методам обучения уделяется особое внимание, так как именно их отбор и сочетание определяют эффективность урока. </a:t>
            </a:r>
          </a:p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современной педагогической науке несколько подходов к классификации методов обучения. В рамках одной образовательной организации необходимо определить общие подходы к выбору методов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30190576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A8F4719-C974-413B-A068-9C589536A4F9}"/>
              </a:ext>
            </a:extLst>
          </p:cNvPr>
          <p:cNvGraphicFramePr>
            <a:graphicFrameLocks noGrp="1"/>
          </p:cNvGraphicFramePr>
          <p:nvPr/>
        </p:nvGraphicFramePr>
        <p:xfrm>
          <a:off x="239349" y="1109979"/>
          <a:ext cx="11809312" cy="5094427"/>
        </p:xfrm>
        <a:graphic>
          <a:graphicData uri="http://schemas.openxmlformats.org/drawingml/2006/table">
            <a:tbl>
              <a:tblPr firstRow="1" firstCol="1" bandRow="1"/>
              <a:tblGrid>
                <a:gridCol w="4800533">
                  <a:extLst>
                    <a:ext uri="{9D8B030D-6E8A-4147-A177-3AD203B41FA5}">
                      <a16:colId xmlns:a16="http://schemas.microsoft.com/office/drawing/2014/main" val="2938562565"/>
                    </a:ext>
                  </a:extLst>
                </a:gridCol>
                <a:gridCol w="7008779">
                  <a:extLst>
                    <a:ext uri="{9D8B030D-6E8A-4147-A177-3AD203B41FA5}">
                      <a16:colId xmlns:a16="http://schemas.microsoft.com/office/drawing/2014/main" val="1482132623"/>
                    </a:ext>
                  </a:extLst>
                </a:gridCol>
              </a:tblGrid>
              <a:tr h="32825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Основания для классификации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73" marR="7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Группы методов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73" marR="7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777590"/>
                  </a:ext>
                </a:extLst>
              </a:tr>
              <a:tr h="88879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Виды передачи и восприятия информации</a:t>
                      </a:r>
                    </a:p>
                  </a:txBody>
                  <a:tcPr marL="74273" marR="7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28956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Словесные методы передачи и слухового восприятия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28956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Наглядные методы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  <a:tabLst>
                          <a:tab pos="28956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Практические методы </a:t>
                      </a:r>
                    </a:p>
                  </a:txBody>
                  <a:tcPr marL="74273" marR="7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332075"/>
                  </a:ext>
                </a:extLst>
              </a:tr>
              <a:tr h="67993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 деятельности по усвоению содержания образования</a:t>
                      </a:r>
                    </a:p>
                  </a:txBody>
                  <a:tcPr marL="74273" marR="7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28956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Репродуктивные методы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  <a:tabLst>
                          <a:tab pos="28956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Продуктивные методы</a:t>
                      </a:r>
                    </a:p>
                  </a:txBody>
                  <a:tcPr marL="74273" marR="7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3716290"/>
                  </a:ext>
                </a:extLst>
              </a:tr>
              <a:tr h="7121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Степень управления деятельностью учащихся</a:t>
                      </a:r>
                    </a:p>
                  </a:txBody>
                  <a:tcPr marL="74273" marR="7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28956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Методы непосредственного управления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  <a:tabLst>
                          <a:tab pos="28956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Методы опосредованного управления</a:t>
                      </a:r>
                    </a:p>
                  </a:txBody>
                  <a:tcPr marL="74273" marR="7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146913"/>
                  </a:ext>
                </a:extLst>
              </a:tr>
              <a:tr h="177314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дидактические задачи</a:t>
                      </a:r>
                    </a:p>
                  </a:txBody>
                  <a:tcPr marL="74273" marR="7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28956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Методы осуществления и организации учебно-познавательной деятельности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28956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Методы стимулирования и мотивации учебно-познавательной деятельности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  <a:tabLst>
                          <a:tab pos="289560" algn="l"/>
                        </a:tabLs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Методы контроля и самоконтроля результатов учебно-познавательной деятельности</a:t>
                      </a:r>
                    </a:p>
                  </a:txBody>
                  <a:tcPr marL="74273" marR="7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4844444"/>
                  </a:ext>
                </a:extLst>
              </a:tr>
              <a:tr h="7121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Логика изложения и усвоения учебного материала</a:t>
                      </a:r>
                    </a:p>
                  </a:txBody>
                  <a:tcPr marL="74273" marR="7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buFont typeface="+mj-lt"/>
                        <a:buAutoNum type="arabicParenR"/>
                        <a:tabLst>
                          <a:tab pos="28956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Индуктивные методы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  <a:tabLst>
                          <a:tab pos="28956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Дедуктивные методы</a:t>
                      </a:r>
                    </a:p>
                  </a:txBody>
                  <a:tcPr marL="74273" marR="7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595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9219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629C34-9CAB-4F53-9F9E-6FE4A8AEB86D}"/>
              </a:ext>
            </a:extLst>
          </p:cNvPr>
          <p:cNvSpPr txBox="1"/>
          <p:nvPr/>
        </p:nvSpPr>
        <p:spPr>
          <a:xfrm>
            <a:off x="431370" y="1133424"/>
            <a:ext cx="11329259" cy="4803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Структурный аспект</a:t>
            </a:r>
          </a:p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структуры урока осуществляется в двух направлениях. </a:t>
            </a:r>
          </a:p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Первое – выявление целевого назначения урока в системе уроков по данной теме. Для этого устанавливаются взаимосвязи этого урока с предшествующими и последующими по изучаемой теме, и выявляется оптимальность планирования времени на изучение этой темы конкретным классом. </a:t>
            </a:r>
          </a:p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Второе – анализ структуры урока. В процессе структурного анализа урока выделяются этапы, то есть формулируется целевое назначение каждого этапа и направленность на конечный результат, определяется оптимальность распределения времени на каждый этап. Целесообразно выделять и логическую последовательность этапов.</a:t>
            </a:r>
            <a:endParaRPr kumimoji="0" lang="ru-RU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8874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654307-A2CF-447C-BBDF-AF592A1F13F5}"/>
              </a:ext>
            </a:extLst>
          </p:cNvPr>
          <p:cNvSpPr txBox="1"/>
          <p:nvPr/>
        </p:nvSpPr>
        <p:spPr>
          <a:xfrm>
            <a:off x="239350" y="1029305"/>
            <a:ext cx="11713301" cy="5011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Модель анализа урока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 позиции управленческого подхода к деятельности учителя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Ценностные установки учителя.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	1. Оценка степени убежденности учителя в постижении собственного замысла урока.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	2. Оценка направленности выбранной цели на развитие образовательной траектории ученика.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	3. Оценка коммуникативного учебного пространства через постановку учеником учебной проблемы и задачи.</a:t>
            </a:r>
          </a:p>
        </p:txBody>
      </p:sp>
    </p:spTree>
    <p:extLst>
      <p:ext uri="{BB962C8B-B14F-4D97-AF65-F5344CB8AC3E}">
        <p14:creationId xmlns:p14="http://schemas.microsoft.com/office/powerpoint/2010/main" val="24554882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B9BFF6-9723-4B1F-968C-365D5B92D722}"/>
              </a:ext>
            </a:extLst>
          </p:cNvPr>
          <p:cNvSpPr txBox="1"/>
          <p:nvPr/>
        </p:nvSpPr>
        <p:spPr>
          <a:xfrm>
            <a:off x="335360" y="1316766"/>
            <a:ext cx="11521280" cy="3903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II. 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Нормативные установки учителя.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189" marR="0" lvl="0" indent="-457189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914377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Неформальность в выборе выбора цели обучения на данном уроке, фиксация учителем формы отражения знаний через постановку цели (продукт урока).</a:t>
            </a:r>
          </a:p>
          <a:p>
            <a:pPr marL="457189" marR="0" lvl="0" indent="-457189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914377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Оценка значения своевременного контроля учителем не только знаний, но и процесса их получения.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Поэтапность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контроля хода усвоения знаний по предмету.</a:t>
            </a:r>
          </a:p>
          <a:p>
            <a:pPr marL="457189" marR="0" lvl="0" indent="-457189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914377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Оценка умений учителя в технике прогнозирования времени на качественное выполнение поставленной учебной задачи.</a:t>
            </a:r>
          </a:p>
        </p:txBody>
      </p:sp>
    </p:spTree>
    <p:extLst>
      <p:ext uri="{BB962C8B-B14F-4D97-AF65-F5344CB8AC3E}">
        <p14:creationId xmlns:p14="http://schemas.microsoft.com/office/powerpoint/2010/main" val="5560927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B49BBE-2B53-4301-8D2A-2E5966A40C51}"/>
              </a:ext>
            </a:extLst>
          </p:cNvPr>
          <p:cNvSpPr txBox="1"/>
          <p:nvPr/>
        </p:nvSpPr>
        <p:spPr>
          <a:xfrm>
            <a:off x="335360" y="1490979"/>
            <a:ext cx="11521280" cy="3730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III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Мировоззренческие установки учителя в области своего предмета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189" marR="0" lvl="0" indent="-457189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901677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Оценка компетентности учителя в выборе:</a:t>
            </a:r>
          </a:p>
          <a:p>
            <a:pPr marL="596885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учебных средств для выполнения поставленной задачи (отбор учебного материала, учебные вопросы, выбор формы предъявления полученного знания учениками);</a:t>
            </a:r>
          </a:p>
          <a:p>
            <a:pPr marL="596885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умения учителя в расстановке акцентов в образовательном и информационном пространстве по своему предмету в данной теме;</a:t>
            </a:r>
          </a:p>
          <a:p>
            <a:pPr marL="596885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оценка качества промежуточных продуктов деятельности и конечного продукта урока.</a:t>
            </a:r>
          </a:p>
          <a:p>
            <a:pPr marL="596885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 Уровень результативности усилий ученика и учителя.</a:t>
            </a:r>
          </a:p>
        </p:txBody>
      </p:sp>
    </p:spTree>
    <p:extLst>
      <p:ext uri="{BB962C8B-B14F-4D97-AF65-F5344CB8AC3E}">
        <p14:creationId xmlns:p14="http://schemas.microsoft.com/office/powerpoint/2010/main" val="26936078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9BAFEC-0FD5-4194-8B07-16C9797ED442}"/>
              </a:ext>
            </a:extLst>
          </p:cNvPr>
          <p:cNvSpPr txBox="1"/>
          <p:nvPr/>
        </p:nvSpPr>
        <p:spPr>
          <a:xfrm>
            <a:off x="623392" y="1124745"/>
            <a:ext cx="11137237" cy="4457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IV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Психологические установки учителя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189" marR="0" lvl="0" indent="-457189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914377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Оценка выбора профессиональной позиции в создании совместной деятельности «учитель-ученик» (учитель -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назидатель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учитель-советчик, учитель-друг, учитель-наставник и т.д.).</a:t>
            </a:r>
          </a:p>
          <a:p>
            <a:pPr marL="457189" marR="0" lvl="0" indent="-457189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914377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Оценка усилий учителя в стимулировании ученика, создании ситуации успешности.</a:t>
            </a:r>
          </a:p>
          <a:p>
            <a:pPr marL="457189" marR="0" lvl="0" indent="-457189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914377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Оценка корректности учителя на этапах оценивания ученика, выдвижение критериев оценки, степень понимания их учениками.</a:t>
            </a:r>
          </a:p>
        </p:txBody>
      </p:sp>
    </p:spTree>
    <p:extLst>
      <p:ext uri="{BB962C8B-B14F-4D97-AF65-F5344CB8AC3E}">
        <p14:creationId xmlns:p14="http://schemas.microsoft.com/office/powerpoint/2010/main" val="696300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600826" y="197086"/>
            <a:ext cx="8628647" cy="723531"/>
          </a:xfrm>
          <a:prstGeom prst="rect">
            <a:avLst/>
          </a:prstGeom>
        </p:spPr>
        <p:txBody>
          <a:bodyPr vert="horz" wrap="square" lIns="0" tIns="2898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800" dirty="0">
                <a:solidFill>
                  <a:srgbClr val="921727"/>
                </a:solidFill>
                <a:latin typeface="+mn-lt"/>
              </a:rPr>
              <a:t>ДЕЯТЕЛЬНОСТЬ:</a:t>
            </a:r>
            <a:r>
              <a:rPr sz="2800" spc="55" dirty="0">
                <a:solidFill>
                  <a:srgbClr val="921727"/>
                </a:solidFill>
                <a:latin typeface="+mn-lt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+mn-lt"/>
              </a:rPr>
              <a:t>структура</a:t>
            </a:r>
          </a:p>
        </p:txBody>
      </p:sp>
      <p:sp>
        <p:nvSpPr>
          <p:cNvPr id="22" name="object 22"/>
          <p:cNvSpPr/>
          <p:nvPr/>
        </p:nvSpPr>
        <p:spPr>
          <a:xfrm>
            <a:off x="789051" y="1774570"/>
            <a:ext cx="334010" cy="182245"/>
          </a:xfrm>
          <a:custGeom>
            <a:avLst/>
            <a:gdLst/>
            <a:ahLst/>
            <a:cxnLst/>
            <a:rect l="l" t="t" r="r" b="b"/>
            <a:pathLst>
              <a:path w="334009" h="182244">
                <a:moveTo>
                  <a:pt x="165747" y="0"/>
                </a:moveTo>
                <a:lnTo>
                  <a:pt x="163893" y="5461"/>
                </a:lnTo>
                <a:lnTo>
                  <a:pt x="186694" y="16069"/>
                </a:lnTo>
                <a:lnTo>
                  <a:pt x="201231" y="23240"/>
                </a:lnTo>
                <a:lnTo>
                  <a:pt x="206921" y="29082"/>
                </a:lnTo>
                <a:lnTo>
                  <a:pt x="210375" y="36194"/>
                </a:lnTo>
                <a:lnTo>
                  <a:pt x="199428" y="41528"/>
                </a:lnTo>
                <a:lnTo>
                  <a:pt x="191973" y="33400"/>
                </a:lnTo>
                <a:lnTo>
                  <a:pt x="189814" y="24637"/>
                </a:lnTo>
                <a:lnTo>
                  <a:pt x="183010" y="21308"/>
                </a:lnTo>
                <a:lnTo>
                  <a:pt x="175904" y="18764"/>
                </a:lnTo>
                <a:lnTo>
                  <a:pt x="168565" y="17029"/>
                </a:lnTo>
                <a:lnTo>
                  <a:pt x="161061" y="16128"/>
                </a:lnTo>
                <a:lnTo>
                  <a:pt x="167538" y="20065"/>
                </a:lnTo>
                <a:lnTo>
                  <a:pt x="160832" y="26288"/>
                </a:lnTo>
                <a:lnTo>
                  <a:pt x="154063" y="26162"/>
                </a:lnTo>
                <a:lnTo>
                  <a:pt x="147345" y="25145"/>
                </a:lnTo>
                <a:lnTo>
                  <a:pt x="140792" y="23494"/>
                </a:lnTo>
                <a:lnTo>
                  <a:pt x="145808" y="29590"/>
                </a:lnTo>
                <a:lnTo>
                  <a:pt x="152196" y="34289"/>
                </a:lnTo>
                <a:lnTo>
                  <a:pt x="159423" y="37337"/>
                </a:lnTo>
                <a:lnTo>
                  <a:pt x="146380" y="37337"/>
                </a:lnTo>
                <a:lnTo>
                  <a:pt x="155417" y="47936"/>
                </a:lnTo>
                <a:lnTo>
                  <a:pt x="161332" y="53609"/>
                </a:lnTo>
                <a:lnTo>
                  <a:pt x="167798" y="58640"/>
                </a:lnTo>
                <a:lnTo>
                  <a:pt x="177888" y="64896"/>
                </a:lnTo>
                <a:lnTo>
                  <a:pt x="183921" y="69087"/>
                </a:lnTo>
                <a:lnTo>
                  <a:pt x="172377" y="70357"/>
                </a:lnTo>
                <a:lnTo>
                  <a:pt x="166573" y="70612"/>
                </a:lnTo>
                <a:lnTo>
                  <a:pt x="162864" y="70357"/>
                </a:lnTo>
                <a:lnTo>
                  <a:pt x="159181" y="69850"/>
                </a:lnTo>
                <a:lnTo>
                  <a:pt x="155549" y="69087"/>
                </a:lnTo>
                <a:lnTo>
                  <a:pt x="140422" y="66752"/>
                </a:lnTo>
                <a:lnTo>
                  <a:pt x="125185" y="65833"/>
                </a:lnTo>
                <a:lnTo>
                  <a:pt x="109931" y="66319"/>
                </a:lnTo>
                <a:lnTo>
                  <a:pt x="94754" y="68199"/>
                </a:lnTo>
                <a:lnTo>
                  <a:pt x="51039" y="72358"/>
                </a:lnTo>
                <a:lnTo>
                  <a:pt x="29316" y="75414"/>
                </a:lnTo>
                <a:lnTo>
                  <a:pt x="7886" y="80137"/>
                </a:lnTo>
                <a:lnTo>
                  <a:pt x="0" y="83438"/>
                </a:lnTo>
                <a:lnTo>
                  <a:pt x="0" y="94233"/>
                </a:lnTo>
                <a:lnTo>
                  <a:pt x="11468" y="98170"/>
                </a:lnTo>
                <a:lnTo>
                  <a:pt x="11468" y="107568"/>
                </a:lnTo>
                <a:lnTo>
                  <a:pt x="31866" y="105995"/>
                </a:lnTo>
                <a:lnTo>
                  <a:pt x="72888" y="105086"/>
                </a:lnTo>
                <a:lnTo>
                  <a:pt x="93408" y="102869"/>
                </a:lnTo>
                <a:lnTo>
                  <a:pt x="97434" y="96900"/>
                </a:lnTo>
                <a:lnTo>
                  <a:pt x="124469" y="100943"/>
                </a:lnTo>
                <a:lnTo>
                  <a:pt x="151653" y="101711"/>
                </a:lnTo>
                <a:lnTo>
                  <a:pt x="206197" y="99567"/>
                </a:lnTo>
                <a:lnTo>
                  <a:pt x="213740" y="100234"/>
                </a:lnTo>
                <a:lnTo>
                  <a:pt x="221233" y="101282"/>
                </a:lnTo>
                <a:lnTo>
                  <a:pt x="228660" y="102711"/>
                </a:lnTo>
                <a:lnTo>
                  <a:pt x="236004" y="104520"/>
                </a:lnTo>
                <a:lnTo>
                  <a:pt x="230112" y="108295"/>
                </a:lnTo>
                <a:lnTo>
                  <a:pt x="223732" y="110997"/>
                </a:lnTo>
                <a:lnTo>
                  <a:pt x="217005" y="112557"/>
                </a:lnTo>
                <a:lnTo>
                  <a:pt x="210070" y="112902"/>
                </a:lnTo>
                <a:lnTo>
                  <a:pt x="197505" y="112359"/>
                </a:lnTo>
                <a:lnTo>
                  <a:pt x="184945" y="112648"/>
                </a:lnTo>
                <a:lnTo>
                  <a:pt x="172435" y="113795"/>
                </a:lnTo>
                <a:lnTo>
                  <a:pt x="160020" y="115824"/>
                </a:lnTo>
                <a:lnTo>
                  <a:pt x="123438" y="116482"/>
                </a:lnTo>
                <a:lnTo>
                  <a:pt x="86402" y="114522"/>
                </a:lnTo>
                <a:lnTo>
                  <a:pt x="50193" y="116324"/>
                </a:lnTo>
                <a:lnTo>
                  <a:pt x="16090" y="128269"/>
                </a:lnTo>
                <a:lnTo>
                  <a:pt x="38120" y="125595"/>
                </a:lnTo>
                <a:lnTo>
                  <a:pt x="60261" y="124301"/>
                </a:lnTo>
                <a:lnTo>
                  <a:pt x="104660" y="122808"/>
                </a:lnTo>
                <a:lnTo>
                  <a:pt x="114401" y="123013"/>
                </a:lnTo>
                <a:lnTo>
                  <a:pt x="124071" y="124063"/>
                </a:lnTo>
                <a:lnTo>
                  <a:pt x="133348" y="126613"/>
                </a:lnTo>
                <a:lnTo>
                  <a:pt x="141909" y="131317"/>
                </a:lnTo>
                <a:lnTo>
                  <a:pt x="143852" y="123825"/>
                </a:lnTo>
                <a:lnTo>
                  <a:pt x="145033" y="120268"/>
                </a:lnTo>
                <a:lnTo>
                  <a:pt x="156438" y="117855"/>
                </a:lnTo>
                <a:lnTo>
                  <a:pt x="163880" y="118363"/>
                </a:lnTo>
                <a:lnTo>
                  <a:pt x="171348" y="118363"/>
                </a:lnTo>
                <a:lnTo>
                  <a:pt x="178790" y="117855"/>
                </a:lnTo>
                <a:lnTo>
                  <a:pt x="174243" y="128142"/>
                </a:lnTo>
                <a:lnTo>
                  <a:pt x="171335" y="132968"/>
                </a:lnTo>
                <a:lnTo>
                  <a:pt x="166573" y="139191"/>
                </a:lnTo>
                <a:lnTo>
                  <a:pt x="176923" y="143509"/>
                </a:lnTo>
                <a:lnTo>
                  <a:pt x="171564" y="154812"/>
                </a:lnTo>
                <a:lnTo>
                  <a:pt x="182511" y="151002"/>
                </a:lnTo>
                <a:lnTo>
                  <a:pt x="186829" y="155320"/>
                </a:lnTo>
                <a:lnTo>
                  <a:pt x="178790" y="165607"/>
                </a:lnTo>
                <a:lnTo>
                  <a:pt x="178790" y="169544"/>
                </a:lnTo>
                <a:lnTo>
                  <a:pt x="178346" y="173481"/>
                </a:lnTo>
                <a:lnTo>
                  <a:pt x="178346" y="177418"/>
                </a:lnTo>
                <a:lnTo>
                  <a:pt x="181165" y="181863"/>
                </a:lnTo>
                <a:lnTo>
                  <a:pt x="186232" y="178562"/>
                </a:lnTo>
                <a:lnTo>
                  <a:pt x="189966" y="177418"/>
                </a:lnTo>
                <a:lnTo>
                  <a:pt x="198370" y="174327"/>
                </a:lnTo>
                <a:lnTo>
                  <a:pt x="215884" y="170668"/>
                </a:lnTo>
                <a:lnTo>
                  <a:pt x="224459" y="168148"/>
                </a:lnTo>
                <a:lnTo>
                  <a:pt x="228930" y="166496"/>
                </a:lnTo>
                <a:lnTo>
                  <a:pt x="237642" y="162687"/>
                </a:lnTo>
                <a:lnTo>
                  <a:pt x="247558" y="158761"/>
                </a:lnTo>
                <a:lnTo>
                  <a:pt x="257314" y="154431"/>
                </a:lnTo>
                <a:lnTo>
                  <a:pt x="266899" y="149721"/>
                </a:lnTo>
                <a:lnTo>
                  <a:pt x="276301" y="144652"/>
                </a:lnTo>
                <a:lnTo>
                  <a:pt x="285593" y="140497"/>
                </a:lnTo>
                <a:lnTo>
                  <a:pt x="295159" y="136842"/>
                </a:lnTo>
                <a:lnTo>
                  <a:pt x="305017" y="134616"/>
                </a:lnTo>
                <a:lnTo>
                  <a:pt x="315188" y="134746"/>
                </a:lnTo>
                <a:lnTo>
                  <a:pt x="316534" y="127762"/>
                </a:lnTo>
                <a:lnTo>
                  <a:pt x="318693" y="113537"/>
                </a:lnTo>
                <a:lnTo>
                  <a:pt x="326148" y="111887"/>
                </a:lnTo>
                <a:lnTo>
                  <a:pt x="326872" y="104901"/>
                </a:lnTo>
                <a:lnTo>
                  <a:pt x="329437" y="98298"/>
                </a:lnTo>
                <a:lnTo>
                  <a:pt x="333590" y="92582"/>
                </a:lnTo>
                <a:lnTo>
                  <a:pt x="333590" y="84962"/>
                </a:lnTo>
                <a:lnTo>
                  <a:pt x="320838" y="70449"/>
                </a:lnTo>
                <a:lnTo>
                  <a:pt x="302958" y="62579"/>
                </a:lnTo>
                <a:lnTo>
                  <a:pt x="283373" y="56852"/>
                </a:lnTo>
                <a:lnTo>
                  <a:pt x="265506" y="48767"/>
                </a:lnTo>
                <a:lnTo>
                  <a:pt x="228312" y="27533"/>
                </a:lnTo>
                <a:lnTo>
                  <a:pt x="189104" y="8461"/>
                </a:lnTo>
                <a:lnTo>
                  <a:pt x="179722" y="4831"/>
                </a:lnTo>
                <a:lnTo>
                  <a:pt x="165747" y="0"/>
                </a:lnTo>
                <a:close/>
              </a:path>
            </a:pathLst>
          </a:custGeom>
          <a:solidFill>
            <a:srgbClr val="9B27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120139" y="1687512"/>
            <a:ext cx="8046084" cy="61087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57150">
              <a:lnSpc>
                <a:spcPts val="2180"/>
              </a:lnSpc>
              <a:spcBef>
                <a:spcPts val="380"/>
              </a:spcBef>
            </a:pPr>
            <a:r>
              <a:rPr sz="2000" dirty="0">
                <a:latin typeface="Calibri"/>
                <a:cs typeface="Calibri"/>
              </a:rPr>
              <a:t>Эффективность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образования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обеспечивается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счет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его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деятельностного характера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89051" y="2717545"/>
            <a:ext cx="334010" cy="182245"/>
          </a:xfrm>
          <a:custGeom>
            <a:avLst/>
            <a:gdLst/>
            <a:ahLst/>
            <a:cxnLst/>
            <a:rect l="l" t="t" r="r" b="b"/>
            <a:pathLst>
              <a:path w="334009" h="182244">
                <a:moveTo>
                  <a:pt x="165747" y="0"/>
                </a:moveTo>
                <a:lnTo>
                  <a:pt x="163893" y="5461"/>
                </a:lnTo>
                <a:lnTo>
                  <a:pt x="186694" y="16069"/>
                </a:lnTo>
                <a:lnTo>
                  <a:pt x="201231" y="23240"/>
                </a:lnTo>
                <a:lnTo>
                  <a:pt x="206921" y="29082"/>
                </a:lnTo>
                <a:lnTo>
                  <a:pt x="210375" y="36194"/>
                </a:lnTo>
                <a:lnTo>
                  <a:pt x="199428" y="41528"/>
                </a:lnTo>
                <a:lnTo>
                  <a:pt x="191973" y="33400"/>
                </a:lnTo>
                <a:lnTo>
                  <a:pt x="189814" y="24637"/>
                </a:lnTo>
                <a:lnTo>
                  <a:pt x="183010" y="21308"/>
                </a:lnTo>
                <a:lnTo>
                  <a:pt x="175904" y="18764"/>
                </a:lnTo>
                <a:lnTo>
                  <a:pt x="168565" y="17029"/>
                </a:lnTo>
                <a:lnTo>
                  <a:pt x="161061" y="16128"/>
                </a:lnTo>
                <a:lnTo>
                  <a:pt x="167538" y="20065"/>
                </a:lnTo>
                <a:lnTo>
                  <a:pt x="160832" y="26288"/>
                </a:lnTo>
                <a:lnTo>
                  <a:pt x="154063" y="26162"/>
                </a:lnTo>
                <a:lnTo>
                  <a:pt x="147345" y="25145"/>
                </a:lnTo>
                <a:lnTo>
                  <a:pt x="140792" y="23494"/>
                </a:lnTo>
                <a:lnTo>
                  <a:pt x="145808" y="29590"/>
                </a:lnTo>
                <a:lnTo>
                  <a:pt x="152196" y="34289"/>
                </a:lnTo>
                <a:lnTo>
                  <a:pt x="159423" y="37337"/>
                </a:lnTo>
                <a:lnTo>
                  <a:pt x="146380" y="37337"/>
                </a:lnTo>
                <a:lnTo>
                  <a:pt x="155417" y="47936"/>
                </a:lnTo>
                <a:lnTo>
                  <a:pt x="161332" y="53609"/>
                </a:lnTo>
                <a:lnTo>
                  <a:pt x="167798" y="58640"/>
                </a:lnTo>
                <a:lnTo>
                  <a:pt x="177888" y="64896"/>
                </a:lnTo>
                <a:lnTo>
                  <a:pt x="183921" y="69087"/>
                </a:lnTo>
                <a:lnTo>
                  <a:pt x="172377" y="70357"/>
                </a:lnTo>
                <a:lnTo>
                  <a:pt x="166573" y="70612"/>
                </a:lnTo>
                <a:lnTo>
                  <a:pt x="162864" y="70357"/>
                </a:lnTo>
                <a:lnTo>
                  <a:pt x="159181" y="69850"/>
                </a:lnTo>
                <a:lnTo>
                  <a:pt x="155549" y="69087"/>
                </a:lnTo>
                <a:lnTo>
                  <a:pt x="140422" y="66752"/>
                </a:lnTo>
                <a:lnTo>
                  <a:pt x="125185" y="65833"/>
                </a:lnTo>
                <a:lnTo>
                  <a:pt x="109931" y="66319"/>
                </a:lnTo>
                <a:lnTo>
                  <a:pt x="94754" y="68199"/>
                </a:lnTo>
                <a:lnTo>
                  <a:pt x="51039" y="72358"/>
                </a:lnTo>
                <a:lnTo>
                  <a:pt x="29316" y="75414"/>
                </a:lnTo>
                <a:lnTo>
                  <a:pt x="7886" y="80137"/>
                </a:lnTo>
                <a:lnTo>
                  <a:pt x="0" y="83438"/>
                </a:lnTo>
                <a:lnTo>
                  <a:pt x="0" y="94233"/>
                </a:lnTo>
                <a:lnTo>
                  <a:pt x="11468" y="98170"/>
                </a:lnTo>
                <a:lnTo>
                  <a:pt x="11468" y="107568"/>
                </a:lnTo>
                <a:lnTo>
                  <a:pt x="31866" y="105995"/>
                </a:lnTo>
                <a:lnTo>
                  <a:pt x="72888" y="105086"/>
                </a:lnTo>
                <a:lnTo>
                  <a:pt x="93408" y="102869"/>
                </a:lnTo>
                <a:lnTo>
                  <a:pt x="97434" y="96900"/>
                </a:lnTo>
                <a:lnTo>
                  <a:pt x="124469" y="100943"/>
                </a:lnTo>
                <a:lnTo>
                  <a:pt x="151653" y="101711"/>
                </a:lnTo>
                <a:lnTo>
                  <a:pt x="206197" y="99567"/>
                </a:lnTo>
                <a:lnTo>
                  <a:pt x="213740" y="100234"/>
                </a:lnTo>
                <a:lnTo>
                  <a:pt x="221233" y="101282"/>
                </a:lnTo>
                <a:lnTo>
                  <a:pt x="228660" y="102711"/>
                </a:lnTo>
                <a:lnTo>
                  <a:pt x="236004" y="104520"/>
                </a:lnTo>
                <a:lnTo>
                  <a:pt x="230112" y="108295"/>
                </a:lnTo>
                <a:lnTo>
                  <a:pt x="223732" y="110997"/>
                </a:lnTo>
                <a:lnTo>
                  <a:pt x="217005" y="112557"/>
                </a:lnTo>
                <a:lnTo>
                  <a:pt x="210070" y="112902"/>
                </a:lnTo>
                <a:lnTo>
                  <a:pt x="197505" y="112359"/>
                </a:lnTo>
                <a:lnTo>
                  <a:pt x="184945" y="112648"/>
                </a:lnTo>
                <a:lnTo>
                  <a:pt x="172435" y="113795"/>
                </a:lnTo>
                <a:lnTo>
                  <a:pt x="160020" y="115824"/>
                </a:lnTo>
                <a:lnTo>
                  <a:pt x="123438" y="116482"/>
                </a:lnTo>
                <a:lnTo>
                  <a:pt x="86402" y="114522"/>
                </a:lnTo>
                <a:lnTo>
                  <a:pt x="50193" y="116324"/>
                </a:lnTo>
                <a:lnTo>
                  <a:pt x="16090" y="128269"/>
                </a:lnTo>
                <a:lnTo>
                  <a:pt x="38120" y="125595"/>
                </a:lnTo>
                <a:lnTo>
                  <a:pt x="60261" y="124301"/>
                </a:lnTo>
                <a:lnTo>
                  <a:pt x="104660" y="122808"/>
                </a:lnTo>
                <a:lnTo>
                  <a:pt x="114401" y="123013"/>
                </a:lnTo>
                <a:lnTo>
                  <a:pt x="124071" y="124063"/>
                </a:lnTo>
                <a:lnTo>
                  <a:pt x="133348" y="126613"/>
                </a:lnTo>
                <a:lnTo>
                  <a:pt x="141909" y="131317"/>
                </a:lnTo>
                <a:lnTo>
                  <a:pt x="143852" y="123825"/>
                </a:lnTo>
                <a:lnTo>
                  <a:pt x="145033" y="120268"/>
                </a:lnTo>
                <a:lnTo>
                  <a:pt x="156438" y="117855"/>
                </a:lnTo>
                <a:lnTo>
                  <a:pt x="163880" y="118363"/>
                </a:lnTo>
                <a:lnTo>
                  <a:pt x="171348" y="118363"/>
                </a:lnTo>
                <a:lnTo>
                  <a:pt x="178790" y="117855"/>
                </a:lnTo>
                <a:lnTo>
                  <a:pt x="174243" y="128142"/>
                </a:lnTo>
                <a:lnTo>
                  <a:pt x="171335" y="132968"/>
                </a:lnTo>
                <a:lnTo>
                  <a:pt x="166573" y="139191"/>
                </a:lnTo>
                <a:lnTo>
                  <a:pt x="176923" y="143509"/>
                </a:lnTo>
                <a:lnTo>
                  <a:pt x="171564" y="154812"/>
                </a:lnTo>
                <a:lnTo>
                  <a:pt x="182511" y="151002"/>
                </a:lnTo>
                <a:lnTo>
                  <a:pt x="186829" y="155320"/>
                </a:lnTo>
                <a:lnTo>
                  <a:pt x="178790" y="165607"/>
                </a:lnTo>
                <a:lnTo>
                  <a:pt x="178790" y="169544"/>
                </a:lnTo>
                <a:lnTo>
                  <a:pt x="178346" y="173481"/>
                </a:lnTo>
                <a:lnTo>
                  <a:pt x="178346" y="177418"/>
                </a:lnTo>
                <a:lnTo>
                  <a:pt x="181165" y="181863"/>
                </a:lnTo>
                <a:lnTo>
                  <a:pt x="186232" y="178562"/>
                </a:lnTo>
                <a:lnTo>
                  <a:pt x="189966" y="177418"/>
                </a:lnTo>
                <a:lnTo>
                  <a:pt x="198370" y="174327"/>
                </a:lnTo>
                <a:lnTo>
                  <a:pt x="215884" y="170668"/>
                </a:lnTo>
                <a:lnTo>
                  <a:pt x="224459" y="168148"/>
                </a:lnTo>
                <a:lnTo>
                  <a:pt x="228930" y="166496"/>
                </a:lnTo>
                <a:lnTo>
                  <a:pt x="237642" y="162687"/>
                </a:lnTo>
                <a:lnTo>
                  <a:pt x="247558" y="158761"/>
                </a:lnTo>
                <a:lnTo>
                  <a:pt x="257314" y="154431"/>
                </a:lnTo>
                <a:lnTo>
                  <a:pt x="266899" y="149721"/>
                </a:lnTo>
                <a:lnTo>
                  <a:pt x="276301" y="144652"/>
                </a:lnTo>
                <a:lnTo>
                  <a:pt x="285593" y="140497"/>
                </a:lnTo>
                <a:lnTo>
                  <a:pt x="295159" y="136842"/>
                </a:lnTo>
                <a:lnTo>
                  <a:pt x="305017" y="134616"/>
                </a:lnTo>
                <a:lnTo>
                  <a:pt x="315188" y="134746"/>
                </a:lnTo>
                <a:lnTo>
                  <a:pt x="316534" y="127762"/>
                </a:lnTo>
                <a:lnTo>
                  <a:pt x="318693" y="113537"/>
                </a:lnTo>
                <a:lnTo>
                  <a:pt x="326148" y="111887"/>
                </a:lnTo>
                <a:lnTo>
                  <a:pt x="326872" y="104901"/>
                </a:lnTo>
                <a:lnTo>
                  <a:pt x="329437" y="98298"/>
                </a:lnTo>
                <a:lnTo>
                  <a:pt x="333590" y="92582"/>
                </a:lnTo>
                <a:lnTo>
                  <a:pt x="333590" y="84962"/>
                </a:lnTo>
                <a:lnTo>
                  <a:pt x="320838" y="70449"/>
                </a:lnTo>
                <a:lnTo>
                  <a:pt x="302958" y="62579"/>
                </a:lnTo>
                <a:lnTo>
                  <a:pt x="283373" y="56852"/>
                </a:lnTo>
                <a:lnTo>
                  <a:pt x="265506" y="48767"/>
                </a:lnTo>
                <a:lnTo>
                  <a:pt x="228312" y="27533"/>
                </a:lnTo>
                <a:lnTo>
                  <a:pt x="189104" y="8461"/>
                </a:lnTo>
                <a:lnTo>
                  <a:pt x="179722" y="4831"/>
                </a:lnTo>
                <a:lnTo>
                  <a:pt x="165747" y="0"/>
                </a:lnTo>
                <a:close/>
              </a:path>
            </a:pathLst>
          </a:custGeom>
          <a:solidFill>
            <a:srgbClr val="9B27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120139" y="2631757"/>
            <a:ext cx="7442834" cy="61087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57150">
              <a:lnSpc>
                <a:spcPts val="2180"/>
              </a:lnSpc>
              <a:spcBef>
                <a:spcPts val="380"/>
              </a:spcBef>
            </a:pPr>
            <a:r>
              <a:rPr sz="2000" spc="-10" dirty="0">
                <a:latin typeface="Calibri"/>
                <a:cs typeface="Calibri"/>
              </a:rPr>
              <a:t>Деятельность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имеет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следующую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структуру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предмет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(мотив),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виды </a:t>
            </a:r>
            <a:r>
              <a:rPr sz="2000" spc="-10" dirty="0">
                <a:latin typeface="Calibri"/>
                <a:cs typeface="Calibri"/>
              </a:rPr>
              <a:t>деятельности,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цель,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действия,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условия,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операции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89051" y="3670046"/>
            <a:ext cx="334010" cy="182245"/>
          </a:xfrm>
          <a:custGeom>
            <a:avLst/>
            <a:gdLst/>
            <a:ahLst/>
            <a:cxnLst/>
            <a:rect l="l" t="t" r="r" b="b"/>
            <a:pathLst>
              <a:path w="334009" h="182245">
                <a:moveTo>
                  <a:pt x="165747" y="0"/>
                </a:moveTo>
                <a:lnTo>
                  <a:pt x="163893" y="5460"/>
                </a:lnTo>
                <a:lnTo>
                  <a:pt x="186694" y="16069"/>
                </a:lnTo>
                <a:lnTo>
                  <a:pt x="201231" y="23240"/>
                </a:lnTo>
                <a:lnTo>
                  <a:pt x="206921" y="29082"/>
                </a:lnTo>
                <a:lnTo>
                  <a:pt x="210375" y="36194"/>
                </a:lnTo>
                <a:lnTo>
                  <a:pt x="199428" y="41528"/>
                </a:lnTo>
                <a:lnTo>
                  <a:pt x="191973" y="33400"/>
                </a:lnTo>
                <a:lnTo>
                  <a:pt x="189814" y="24637"/>
                </a:lnTo>
                <a:lnTo>
                  <a:pt x="183010" y="21308"/>
                </a:lnTo>
                <a:lnTo>
                  <a:pt x="175904" y="18764"/>
                </a:lnTo>
                <a:lnTo>
                  <a:pt x="168565" y="17029"/>
                </a:lnTo>
                <a:lnTo>
                  <a:pt x="161061" y="16128"/>
                </a:lnTo>
                <a:lnTo>
                  <a:pt x="167538" y="20065"/>
                </a:lnTo>
                <a:lnTo>
                  <a:pt x="160832" y="26288"/>
                </a:lnTo>
                <a:lnTo>
                  <a:pt x="154063" y="26161"/>
                </a:lnTo>
                <a:lnTo>
                  <a:pt x="147345" y="25145"/>
                </a:lnTo>
                <a:lnTo>
                  <a:pt x="140792" y="23494"/>
                </a:lnTo>
                <a:lnTo>
                  <a:pt x="145808" y="29590"/>
                </a:lnTo>
                <a:lnTo>
                  <a:pt x="152196" y="34289"/>
                </a:lnTo>
                <a:lnTo>
                  <a:pt x="159423" y="37337"/>
                </a:lnTo>
                <a:lnTo>
                  <a:pt x="146380" y="37337"/>
                </a:lnTo>
                <a:lnTo>
                  <a:pt x="155417" y="47936"/>
                </a:lnTo>
                <a:lnTo>
                  <a:pt x="161332" y="53609"/>
                </a:lnTo>
                <a:lnTo>
                  <a:pt x="167798" y="58640"/>
                </a:lnTo>
                <a:lnTo>
                  <a:pt x="177888" y="64896"/>
                </a:lnTo>
                <a:lnTo>
                  <a:pt x="183921" y="69087"/>
                </a:lnTo>
                <a:lnTo>
                  <a:pt x="172377" y="70357"/>
                </a:lnTo>
                <a:lnTo>
                  <a:pt x="166573" y="70611"/>
                </a:lnTo>
                <a:lnTo>
                  <a:pt x="162864" y="70357"/>
                </a:lnTo>
                <a:lnTo>
                  <a:pt x="159181" y="69849"/>
                </a:lnTo>
                <a:lnTo>
                  <a:pt x="155549" y="69087"/>
                </a:lnTo>
                <a:lnTo>
                  <a:pt x="140422" y="66752"/>
                </a:lnTo>
                <a:lnTo>
                  <a:pt x="125185" y="65833"/>
                </a:lnTo>
                <a:lnTo>
                  <a:pt x="109931" y="66319"/>
                </a:lnTo>
                <a:lnTo>
                  <a:pt x="94754" y="68198"/>
                </a:lnTo>
                <a:lnTo>
                  <a:pt x="51039" y="72358"/>
                </a:lnTo>
                <a:lnTo>
                  <a:pt x="29316" y="75414"/>
                </a:lnTo>
                <a:lnTo>
                  <a:pt x="7886" y="80136"/>
                </a:lnTo>
                <a:lnTo>
                  <a:pt x="0" y="83438"/>
                </a:lnTo>
                <a:lnTo>
                  <a:pt x="0" y="94233"/>
                </a:lnTo>
                <a:lnTo>
                  <a:pt x="11468" y="98170"/>
                </a:lnTo>
                <a:lnTo>
                  <a:pt x="11468" y="107568"/>
                </a:lnTo>
                <a:lnTo>
                  <a:pt x="31866" y="105995"/>
                </a:lnTo>
                <a:lnTo>
                  <a:pt x="72888" y="105086"/>
                </a:lnTo>
                <a:lnTo>
                  <a:pt x="93408" y="102869"/>
                </a:lnTo>
                <a:lnTo>
                  <a:pt x="97434" y="96900"/>
                </a:lnTo>
                <a:lnTo>
                  <a:pt x="124469" y="100943"/>
                </a:lnTo>
                <a:lnTo>
                  <a:pt x="151653" y="101711"/>
                </a:lnTo>
                <a:lnTo>
                  <a:pt x="206197" y="99567"/>
                </a:lnTo>
                <a:lnTo>
                  <a:pt x="213740" y="100234"/>
                </a:lnTo>
                <a:lnTo>
                  <a:pt x="221233" y="101282"/>
                </a:lnTo>
                <a:lnTo>
                  <a:pt x="228660" y="102711"/>
                </a:lnTo>
                <a:lnTo>
                  <a:pt x="236004" y="104520"/>
                </a:lnTo>
                <a:lnTo>
                  <a:pt x="230112" y="108295"/>
                </a:lnTo>
                <a:lnTo>
                  <a:pt x="223732" y="110998"/>
                </a:lnTo>
                <a:lnTo>
                  <a:pt x="217005" y="112557"/>
                </a:lnTo>
                <a:lnTo>
                  <a:pt x="210070" y="112902"/>
                </a:lnTo>
                <a:lnTo>
                  <a:pt x="197505" y="112359"/>
                </a:lnTo>
                <a:lnTo>
                  <a:pt x="184945" y="112648"/>
                </a:lnTo>
                <a:lnTo>
                  <a:pt x="172435" y="113795"/>
                </a:lnTo>
                <a:lnTo>
                  <a:pt x="160020" y="115823"/>
                </a:lnTo>
                <a:lnTo>
                  <a:pt x="123438" y="116482"/>
                </a:lnTo>
                <a:lnTo>
                  <a:pt x="86402" y="114522"/>
                </a:lnTo>
                <a:lnTo>
                  <a:pt x="50193" y="116324"/>
                </a:lnTo>
                <a:lnTo>
                  <a:pt x="16090" y="128269"/>
                </a:lnTo>
                <a:lnTo>
                  <a:pt x="38120" y="125595"/>
                </a:lnTo>
                <a:lnTo>
                  <a:pt x="60261" y="124301"/>
                </a:lnTo>
                <a:lnTo>
                  <a:pt x="104660" y="122808"/>
                </a:lnTo>
                <a:lnTo>
                  <a:pt x="114401" y="123013"/>
                </a:lnTo>
                <a:lnTo>
                  <a:pt x="124071" y="124063"/>
                </a:lnTo>
                <a:lnTo>
                  <a:pt x="133348" y="126613"/>
                </a:lnTo>
                <a:lnTo>
                  <a:pt x="141909" y="131317"/>
                </a:lnTo>
                <a:lnTo>
                  <a:pt x="143852" y="123824"/>
                </a:lnTo>
                <a:lnTo>
                  <a:pt x="145033" y="120268"/>
                </a:lnTo>
                <a:lnTo>
                  <a:pt x="156438" y="117855"/>
                </a:lnTo>
                <a:lnTo>
                  <a:pt x="163880" y="118363"/>
                </a:lnTo>
                <a:lnTo>
                  <a:pt x="171348" y="118363"/>
                </a:lnTo>
                <a:lnTo>
                  <a:pt x="178790" y="117855"/>
                </a:lnTo>
                <a:lnTo>
                  <a:pt x="174243" y="128142"/>
                </a:lnTo>
                <a:lnTo>
                  <a:pt x="171335" y="132968"/>
                </a:lnTo>
                <a:lnTo>
                  <a:pt x="166573" y="139191"/>
                </a:lnTo>
                <a:lnTo>
                  <a:pt x="176923" y="143509"/>
                </a:lnTo>
                <a:lnTo>
                  <a:pt x="171564" y="154812"/>
                </a:lnTo>
                <a:lnTo>
                  <a:pt x="182511" y="151002"/>
                </a:lnTo>
                <a:lnTo>
                  <a:pt x="186829" y="155320"/>
                </a:lnTo>
                <a:lnTo>
                  <a:pt x="178790" y="165607"/>
                </a:lnTo>
                <a:lnTo>
                  <a:pt x="178790" y="169544"/>
                </a:lnTo>
                <a:lnTo>
                  <a:pt x="178346" y="173481"/>
                </a:lnTo>
                <a:lnTo>
                  <a:pt x="178346" y="177418"/>
                </a:lnTo>
                <a:lnTo>
                  <a:pt x="181165" y="181863"/>
                </a:lnTo>
                <a:lnTo>
                  <a:pt x="186232" y="178561"/>
                </a:lnTo>
                <a:lnTo>
                  <a:pt x="189966" y="177418"/>
                </a:lnTo>
                <a:lnTo>
                  <a:pt x="198370" y="174327"/>
                </a:lnTo>
                <a:lnTo>
                  <a:pt x="215884" y="170668"/>
                </a:lnTo>
                <a:lnTo>
                  <a:pt x="224459" y="168147"/>
                </a:lnTo>
                <a:lnTo>
                  <a:pt x="228930" y="166496"/>
                </a:lnTo>
                <a:lnTo>
                  <a:pt x="237642" y="162686"/>
                </a:lnTo>
                <a:lnTo>
                  <a:pt x="247558" y="158761"/>
                </a:lnTo>
                <a:lnTo>
                  <a:pt x="257314" y="154431"/>
                </a:lnTo>
                <a:lnTo>
                  <a:pt x="266899" y="149721"/>
                </a:lnTo>
                <a:lnTo>
                  <a:pt x="276301" y="144652"/>
                </a:lnTo>
                <a:lnTo>
                  <a:pt x="285593" y="140497"/>
                </a:lnTo>
                <a:lnTo>
                  <a:pt x="295159" y="136842"/>
                </a:lnTo>
                <a:lnTo>
                  <a:pt x="305017" y="134616"/>
                </a:lnTo>
                <a:lnTo>
                  <a:pt x="315188" y="134746"/>
                </a:lnTo>
                <a:lnTo>
                  <a:pt x="316534" y="127761"/>
                </a:lnTo>
                <a:lnTo>
                  <a:pt x="318693" y="113537"/>
                </a:lnTo>
                <a:lnTo>
                  <a:pt x="326148" y="111886"/>
                </a:lnTo>
                <a:lnTo>
                  <a:pt x="326872" y="104901"/>
                </a:lnTo>
                <a:lnTo>
                  <a:pt x="329437" y="98297"/>
                </a:lnTo>
                <a:lnTo>
                  <a:pt x="333590" y="92582"/>
                </a:lnTo>
                <a:lnTo>
                  <a:pt x="333590" y="84962"/>
                </a:lnTo>
                <a:lnTo>
                  <a:pt x="320838" y="70449"/>
                </a:lnTo>
                <a:lnTo>
                  <a:pt x="302958" y="62579"/>
                </a:lnTo>
                <a:lnTo>
                  <a:pt x="283373" y="56852"/>
                </a:lnTo>
                <a:lnTo>
                  <a:pt x="265506" y="48767"/>
                </a:lnTo>
                <a:lnTo>
                  <a:pt x="228312" y="27533"/>
                </a:lnTo>
                <a:lnTo>
                  <a:pt x="189104" y="8461"/>
                </a:lnTo>
                <a:lnTo>
                  <a:pt x="179722" y="4831"/>
                </a:lnTo>
                <a:lnTo>
                  <a:pt x="165747" y="0"/>
                </a:lnTo>
                <a:close/>
              </a:path>
            </a:pathLst>
          </a:custGeom>
          <a:solidFill>
            <a:srgbClr val="9B27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120139" y="3585527"/>
            <a:ext cx="6472555" cy="115506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57150">
              <a:lnSpc>
                <a:spcPct val="89200"/>
              </a:lnSpc>
              <a:spcBef>
                <a:spcPts val="385"/>
              </a:spcBef>
            </a:pPr>
            <a:r>
              <a:rPr sz="2000" dirty="0">
                <a:latin typeface="Calibri"/>
                <a:cs typeface="Calibri"/>
              </a:rPr>
              <a:t>Образование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осуществляется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путем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поэтапного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овладения деятельностью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любом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уровне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путем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перехода деятельности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из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внешнего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(предметного)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плана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75"/>
              </a:lnSpc>
            </a:pPr>
            <a:r>
              <a:rPr sz="2000" dirty="0">
                <a:latin typeface="Calibri"/>
                <a:cs typeface="Calibri"/>
              </a:rPr>
              <a:t>во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внутренний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(теоретический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план)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9086850" y="1371600"/>
            <a:ext cx="2933700" cy="2819400"/>
            <a:chOff x="9086850" y="1371600"/>
            <a:chExt cx="2933700" cy="2819400"/>
          </a:xfrm>
        </p:grpSpPr>
        <p:sp>
          <p:nvSpPr>
            <p:cNvPr id="29" name="object 29"/>
            <p:cNvSpPr/>
            <p:nvPr/>
          </p:nvSpPr>
          <p:spPr>
            <a:xfrm>
              <a:off x="9086850" y="1371600"/>
              <a:ext cx="2743200" cy="2819400"/>
            </a:xfrm>
            <a:custGeom>
              <a:avLst/>
              <a:gdLst/>
              <a:ahLst/>
              <a:cxnLst/>
              <a:rect l="l" t="t" r="r" b="b"/>
              <a:pathLst>
                <a:path w="2743200" h="2819400">
                  <a:moveTo>
                    <a:pt x="1371600" y="0"/>
                  </a:moveTo>
                  <a:lnTo>
                    <a:pt x="0" y="2819273"/>
                  </a:lnTo>
                  <a:lnTo>
                    <a:pt x="2743200" y="2819273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72600" y="1419225"/>
              <a:ext cx="2647950" cy="2238375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10464800" y="2240978"/>
            <a:ext cx="1311910" cy="1320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1699"/>
              </a:lnSpc>
              <a:spcBef>
                <a:spcPts val="95"/>
              </a:spcBef>
            </a:pPr>
            <a:r>
              <a:rPr sz="1400" spc="-10" dirty="0">
                <a:latin typeface="Calibri"/>
                <a:cs typeface="Calibri"/>
              </a:rPr>
              <a:t>предмет</a:t>
            </a:r>
            <a:r>
              <a:rPr sz="1400" spc="-1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(мотив), </a:t>
            </a:r>
            <a:r>
              <a:rPr sz="1400" spc="-20" dirty="0">
                <a:latin typeface="Calibri"/>
                <a:cs typeface="Calibri"/>
              </a:rPr>
              <a:t>виды </a:t>
            </a:r>
            <a:r>
              <a:rPr sz="1400" spc="-10" dirty="0">
                <a:latin typeface="Calibri"/>
                <a:cs typeface="Calibri"/>
              </a:rPr>
              <a:t>деятельности, </a:t>
            </a:r>
            <a:r>
              <a:rPr sz="1400" dirty="0">
                <a:latin typeface="Calibri"/>
                <a:cs typeface="Calibri"/>
              </a:rPr>
              <a:t>цель,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действия, условия,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650"/>
              </a:lnSpc>
            </a:pPr>
            <a:r>
              <a:rPr sz="1400" spc="-10" dirty="0">
                <a:latin typeface="Calibri"/>
                <a:cs typeface="Calibri"/>
              </a:rPr>
              <a:t>операции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19112" y="3852291"/>
            <a:ext cx="11153775" cy="2800350"/>
            <a:chOff x="247650" y="3810000"/>
            <a:chExt cx="11153775" cy="2800350"/>
          </a:xfrm>
        </p:grpSpPr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15150" y="3810000"/>
              <a:ext cx="4486275" cy="279082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7650" y="5248275"/>
              <a:ext cx="6667500" cy="13620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hlinkClick r:id="rId2"/>
            <a:extLst>
              <a:ext uri="{FF2B5EF4-FFF2-40B4-BE49-F238E27FC236}">
                <a16:creationId xmlns:a16="http://schemas.microsoft.com/office/drawing/2014/main" id="{7C6E5782-3627-42EF-BBC7-D5965346C575}"/>
              </a:ext>
            </a:extLst>
          </p:cNvPr>
          <p:cNvSpPr txBox="1">
            <a:spLocks/>
          </p:cNvSpPr>
          <p:nvPr/>
        </p:nvSpPr>
        <p:spPr>
          <a:xfrm>
            <a:off x="838200" y="5429569"/>
            <a:ext cx="10515600" cy="62554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73C59"/>
                </a:solidFill>
                <a:effectLst/>
                <a:uLnTx/>
                <a:uFillTx/>
                <a:latin typeface="Calibri Light"/>
                <a:ea typeface="+mj-ea"/>
                <a:cs typeface="+mj-cs"/>
                <a:hlinkClick r:id="rId3"/>
              </a:rPr>
              <a:t>* Письмо Академии Минпросвещения России от 09.08.2022 № 2353 «О направлении методических рекомендаций по сопровождению учителей в процессе реализации обновленных ФГОС НОО и ООО»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373C59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617CCA-5071-4F37-966F-C3C49C79F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520" y="1298339"/>
            <a:ext cx="3656376" cy="41312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F6E5DF-E1C5-4F95-AF8E-BBDA111E0C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104" y="2277660"/>
            <a:ext cx="2302679" cy="2302679"/>
          </a:xfrm>
          <a:prstGeom prst="rect">
            <a:avLst/>
          </a:prstGeom>
        </p:spPr>
      </p:pic>
      <p:sp>
        <p:nvSpPr>
          <p:cNvPr id="26" name="object 2"/>
          <p:cNvSpPr txBox="1">
            <a:spLocks/>
          </p:cNvSpPr>
          <p:nvPr/>
        </p:nvSpPr>
        <p:spPr>
          <a:xfrm>
            <a:off x="2447409" y="421843"/>
            <a:ext cx="6790143" cy="1143775"/>
          </a:xfrm>
          <a:prstGeom prst="rect">
            <a:avLst/>
          </a:prstGeom>
        </p:spPr>
        <p:txBody>
          <a:bodyPr vert="horz" wrap="square" lIns="0" tIns="8318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4280"/>
              </a:lnSpc>
              <a:spcBef>
                <a:spcPts val="655"/>
              </a:spcBef>
            </a:pPr>
            <a:r>
              <a:rPr lang="ru-RU" sz="2800" dirty="0">
                <a:solidFill>
                  <a:srgbClr val="C00000"/>
                </a:solidFill>
                <a:latin typeface="+mn-lt"/>
              </a:rPr>
              <a:t>Внедрение чек-листов самоанализа/ анализа урока</a:t>
            </a:r>
          </a:p>
        </p:txBody>
      </p:sp>
    </p:spTree>
    <p:extLst>
      <p:ext uri="{BB962C8B-B14F-4D97-AF65-F5344CB8AC3E}">
        <p14:creationId xmlns:p14="http://schemas.microsoft.com/office/powerpoint/2010/main" val="30507413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A203DB0-DF97-F275-D11E-275C9F66E98A}"/>
              </a:ext>
            </a:extLst>
          </p:cNvPr>
          <p:cNvGraphicFramePr>
            <a:graphicFrameLocks noGrp="1"/>
          </p:cNvGraphicFramePr>
          <p:nvPr/>
        </p:nvGraphicFramePr>
        <p:xfrm>
          <a:off x="349909" y="1935005"/>
          <a:ext cx="5038464" cy="31386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872">
                  <a:extLst>
                    <a:ext uri="{9D8B030D-6E8A-4147-A177-3AD203B41FA5}">
                      <a16:colId xmlns:a16="http://schemas.microsoft.com/office/drawing/2014/main" val="61233590"/>
                    </a:ext>
                  </a:extLst>
                </a:gridCol>
                <a:gridCol w="2970207">
                  <a:extLst>
                    <a:ext uri="{9D8B030D-6E8A-4147-A177-3AD203B41FA5}">
                      <a16:colId xmlns:a16="http://schemas.microsoft.com/office/drawing/2014/main" val="2368033398"/>
                    </a:ext>
                  </a:extLst>
                </a:gridCol>
                <a:gridCol w="1628385">
                  <a:extLst>
                    <a:ext uri="{9D8B030D-6E8A-4147-A177-3AD203B41FA5}">
                      <a16:colId xmlns:a16="http://schemas.microsoft.com/office/drawing/2014/main" val="3353304633"/>
                    </a:ext>
                  </a:extLst>
                </a:gridCol>
              </a:tblGrid>
              <a:tr h="210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</a:rPr>
                        <a:t>I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Целеполагание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759999"/>
                  </a:ext>
                </a:extLst>
              </a:tr>
              <a:tr h="6506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1.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Цель урока (занятия) сформулирована совместно с обучающимися (использован проблемный метод, смысловая догадка, метод ассоциаций, иное)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effectLst/>
                        </a:rPr>
                        <a:t>0–1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82902893"/>
                  </a:ext>
                </a:extLst>
              </a:tr>
              <a:tr h="210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2.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Цель урока (занятия) диагностируема, достижима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0–2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670300334"/>
                  </a:ext>
                </a:extLst>
              </a:tr>
              <a:tr h="430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3.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Цель урока (занятия) сформулирована четко и доступна для понимания обучающимся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effectLst/>
                        </a:rPr>
                        <a:t>0–1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604695231"/>
                  </a:ext>
                </a:extLst>
              </a:tr>
              <a:tr h="430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4.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Поставленные задачи соответствуют достижению цели, являются необходимыми и достаточными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0–2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158158449"/>
                  </a:ext>
                </a:extLst>
              </a:tr>
              <a:tr h="210360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</a:rPr>
                        <a:t>Итого по разделу: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</a:rPr>
                        <a:t>0–6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7694252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D9FE9AB-48B0-EFCC-C7BE-CA1DA190CAF2}"/>
              </a:ext>
            </a:extLst>
          </p:cNvPr>
          <p:cNvSpPr txBox="1"/>
          <p:nvPr/>
        </p:nvSpPr>
        <p:spPr>
          <a:xfrm>
            <a:off x="6869655" y="1346177"/>
            <a:ext cx="4361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Методическое сопровождение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CB371F-0A8B-00E6-F0C3-751D5A8BE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260" y="2206641"/>
            <a:ext cx="5541831" cy="3074349"/>
          </a:xfrm>
          <a:prstGeom prst="rect">
            <a:avLst/>
          </a:prstGeom>
        </p:spPr>
      </p:pic>
      <p:sp>
        <p:nvSpPr>
          <p:cNvPr id="5" name="object 22">
            <a:extLst>
              <a:ext uri="{FF2B5EF4-FFF2-40B4-BE49-F238E27FC236}">
                <a16:creationId xmlns:a16="http://schemas.microsoft.com/office/drawing/2014/main" id="{2DB6310E-A1EE-D0B6-9488-3C282A89C032}"/>
              </a:ext>
            </a:extLst>
          </p:cNvPr>
          <p:cNvSpPr txBox="1">
            <a:spLocks/>
          </p:cNvSpPr>
          <p:nvPr/>
        </p:nvSpPr>
        <p:spPr>
          <a:xfrm>
            <a:off x="2688021" y="435407"/>
            <a:ext cx="6369199" cy="724814"/>
          </a:xfrm>
          <a:prstGeom prst="rect">
            <a:avLst/>
          </a:prstGeom>
        </p:spPr>
        <p:txBody>
          <a:bodyPr vert="horz" wrap="square" lIns="0" tIns="291084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Аудит и </a:t>
            </a:r>
            <a:r>
              <a:rPr lang="ru-RU" sz="2800" b="1" dirty="0" err="1">
                <a:solidFill>
                  <a:srgbClr val="C00000"/>
                </a:solidFill>
                <a:latin typeface="+mn-lt"/>
              </a:rPr>
              <a:t>самоаудит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 урока</a:t>
            </a:r>
          </a:p>
        </p:txBody>
      </p:sp>
    </p:spTree>
    <p:extLst>
      <p:ext uri="{BB962C8B-B14F-4D97-AF65-F5344CB8AC3E}">
        <p14:creationId xmlns:p14="http://schemas.microsoft.com/office/powerpoint/2010/main" val="9451816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BFCF859-71D1-0270-2041-66D05B84B4D0}"/>
              </a:ext>
            </a:extLst>
          </p:cNvPr>
          <p:cNvGraphicFramePr>
            <a:graphicFrameLocks noGrp="1"/>
          </p:cNvGraphicFramePr>
          <p:nvPr/>
        </p:nvGraphicFramePr>
        <p:xfrm>
          <a:off x="188339" y="1384708"/>
          <a:ext cx="6475606" cy="5154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603">
                  <a:extLst>
                    <a:ext uri="{9D8B030D-6E8A-4147-A177-3AD203B41FA5}">
                      <a16:colId xmlns:a16="http://schemas.microsoft.com/office/drawing/2014/main" val="1671082259"/>
                    </a:ext>
                  </a:extLst>
                </a:gridCol>
                <a:gridCol w="4046993">
                  <a:extLst>
                    <a:ext uri="{9D8B030D-6E8A-4147-A177-3AD203B41FA5}">
                      <a16:colId xmlns:a16="http://schemas.microsoft.com/office/drawing/2014/main" val="2809577315"/>
                    </a:ext>
                  </a:extLst>
                </a:gridCol>
                <a:gridCol w="1903010">
                  <a:extLst>
                    <a:ext uri="{9D8B030D-6E8A-4147-A177-3AD203B41FA5}">
                      <a16:colId xmlns:a16="http://schemas.microsoft.com/office/drawing/2014/main" val="2025912480"/>
                    </a:ext>
                  </a:extLst>
                </a:gridCol>
              </a:tblGrid>
              <a:tr h="178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II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Организация деятельности обучающихся на уроке (занятии)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934820"/>
                  </a:ext>
                </a:extLst>
              </a:tr>
              <a:tr h="525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Используются проблемные методы обучения (частично-поисковый, исследовательский), приемы активизации познавательной деятельности обучающихся, диалоговые технологии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0–2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extLst>
                  <a:ext uri="{0D108BD9-81ED-4DB2-BD59-A6C34878D82A}">
                    <a16:rowId xmlns:a16="http://schemas.microsoft.com/office/drawing/2014/main" val="4034936591"/>
                  </a:ext>
                </a:extLst>
              </a:tr>
              <a:tr h="352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Имеются блоки самостоятельного получения знаний обучающимися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0–1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extLst>
                  <a:ext uri="{0D108BD9-81ED-4DB2-BD59-A6C34878D82A}">
                    <a16:rowId xmlns:a16="http://schemas.microsoft.com/office/drawing/2014/main" val="873089254"/>
                  </a:ext>
                </a:extLst>
              </a:tr>
              <a:tr h="348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Организована проектная/учебно-исследовательская деятельность обучающихся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0–2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extLst>
                  <a:ext uri="{0D108BD9-81ED-4DB2-BD59-A6C34878D82A}">
                    <a16:rowId xmlns:a16="http://schemas.microsoft.com/office/drawing/2014/main" val="1340244245"/>
                  </a:ext>
                </a:extLst>
              </a:tr>
              <a:tr h="1059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4.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Задания предусматривают учет индивидуальных особенностей и интересов обучающихся, дифференциацию и индивидуализацию обучения, в том числе возможность выбора темпа, уровня сложности, способов деятельности (вывод делается на основании плана-конспекта/технологической карты урока (занятия) (занятия) и приложений к нему)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0–3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extLst>
                  <a:ext uri="{0D108BD9-81ED-4DB2-BD59-A6C34878D82A}">
                    <a16:rowId xmlns:a16="http://schemas.microsoft.com/office/drawing/2014/main" val="3011297929"/>
                  </a:ext>
                </a:extLst>
              </a:tr>
              <a:tr h="349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Содержатся задания на формирование/развитие/ совершенствование универсальных учебных действий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0–3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extLst>
                  <a:ext uri="{0D108BD9-81ED-4DB2-BD59-A6C34878D82A}">
                    <a16:rowId xmlns:a16="http://schemas.microsoft.com/office/drawing/2014/main" val="2583441229"/>
                  </a:ext>
                </a:extLst>
              </a:tr>
              <a:tr h="364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6.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Имеются задания, направленные на формирование положительной учебной мотивации, в том числе учебно-познавательных мотивов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0–1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extLst>
                  <a:ext uri="{0D108BD9-81ED-4DB2-BD59-A6C34878D82A}">
                    <a16:rowId xmlns:a16="http://schemas.microsoft.com/office/drawing/2014/main" val="4055949098"/>
                  </a:ext>
                </a:extLst>
              </a:tr>
              <a:tr h="352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7.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Предусмотрено использование разнообразных способов и средств обратной связи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0–1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extLst>
                  <a:ext uri="{0D108BD9-81ED-4DB2-BD59-A6C34878D82A}">
                    <a16:rowId xmlns:a16="http://schemas.microsoft.com/office/drawing/2014/main" val="3159564038"/>
                  </a:ext>
                </a:extLst>
              </a:tr>
              <a:tr h="364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8.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Предусмотренные задания являются необходимыми и достаточными для достижения цели урока (занятия)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0–1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extLst>
                  <a:ext uri="{0D108BD9-81ED-4DB2-BD59-A6C34878D82A}">
                    <a16:rowId xmlns:a16="http://schemas.microsoft.com/office/drawing/2014/main" val="1845536803"/>
                  </a:ext>
                </a:extLst>
              </a:tr>
              <a:tr h="352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9.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Выбор используемых методов и приемов оправдан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0–1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extLst>
                  <a:ext uri="{0D108BD9-81ED-4DB2-BD59-A6C34878D82A}">
                    <a16:rowId xmlns:a16="http://schemas.microsoft.com/office/drawing/2014/main" val="659746540"/>
                  </a:ext>
                </a:extLst>
              </a:tr>
              <a:tr h="364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Выбранный тип урока (занятия) соответствует поставленной цели, структура урока (занятия) логична, этапы взаимосвязаны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0–2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extLst>
                  <a:ext uri="{0D108BD9-81ED-4DB2-BD59-A6C34878D82A}">
                    <a16:rowId xmlns:a16="http://schemas.microsoft.com/office/drawing/2014/main" val="669983658"/>
                  </a:ext>
                </a:extLst>
              </a:tr>
              <a:tr h="178302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Итого по разделу: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0–17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49" marR="19449" marT="0" marB="0"/>
                </a:tc>
                <a:extLst>
                  <a:ext uri="{0D108BD9-81ED-4DB2-BD59-A6C34878D82A}">
                    <a16:rowId xmlns:a16="http://schemas.microsoft.com/office/drawing/2014/main" val="13865128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35C5413-DBD9-E70B-DEE6-C223BEA77585}"/>
              </a:ext>
            </a:extLst>
          </p:cNvPr>
          <p:cNvSpPr txBox="1"/>
          <p:nvPr/>
        </p:nvSpPr>
        <p:spPr>
          <a:xfrm>
            <a:off x="7241701" y="1272921"/>
            <a:ext cx="4361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Методическое сопровождение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B5837F-E7B2-FB46-1A35-C724DFA25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853" y="1847286"/>
            <a:ext cx="4931341" cy="3888242"/>
          </a:xfrm>
          <a:prstGeom prst="rect">
            <a:avLst/>
          </a:prstGeom>
        </p:spPr>
      </p:pic>
      <p:sp>
        <p:nvSpPr>
          <p:cNvPr id="6" name="object 22">
            <a:extLst>
              <a:ext uri="{FF2B5EF4-FFF2-40B4-BE49-F238E27FC236}">
                <a16:creationId xmlns:a16="http://schemas.microsoft.com/office/drawing/2014/main" id="{43A03D75-2F1C-2B5C-0DA7-E7617FD5CC42}"/>
              </a:ext>
            </a:extLst>
          </p:cNvPr>
          <p:cNvSpPr txBox="1">
            <a:spLocks/>
          </p:cNvSpPr>
          <p:nvPr/>
        </p:nvSpPr>
        <p:spPr>
          <a:xfrm>
            <a:off x="2688021" y="435407"/>
            <a:ext cx="6369199" cy="724814"/>
          </a:xfrm>
          <a:prstGeom prst="rect">
            <a:avLst/>
          </a:prstGeom>
        </p:spPr>
        <p:txBody>
          <a:bodyPr vert="horz" wrap="square" lIns="0" tIns="291084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Аудит и </a:t>
            </a:r>
            <a:r>
              <a:rPr lang="ru-RU" sz="2800" b="1" dirty="0" err="1">
                <a:solidFill>
                  <a:srgbClr val="C00000"/>
                </a:solidFill>
                <a:latin typeface="+mn-lt"/>
              </a:rPr>
              <a:t>самоаудит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 урока</a:t>
            </a:r>
          </a:p>
        </p:txBody>
      </p:sp>
    </p:spTree>
    <p:extLst>
      <p:ext uri="{BB962C8B-B14F-4D97-AF65-F5344CB8AC3E}">
        <p14:creationId xmlns:p14="http://schemas.microsoft.com/office/powerpoint/2010/main" val="14302849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ED8EA85-F621-644D-F9F8-28FDD6DFA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221772"/>
              </p:ext>
            </p:extLst>
          </p:nvPr>
        </p:nvGraphicFramePr>
        <p:xfrm>
          <a:off x="401873" y="1476851"/>
          <a:ext cx="5938371" cy="4246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4799">
                  <a:extLst>
                    <a:ext uri="{9D8B030D-6E8A-4147-A177-3AD203B41FA5}">
                      <a16:colId xmlns:a16="http://schemas.microsoft.com/office/drawing/2014/main" val="2232000153"/>
                    </a:ext>
                  </a:extLst>
                </a:gridCol>
                <a:gridCol w="4237306">
                  <a:extLst>
                    <a:ext uri="{9D8B030D-6E8A-4147-A177-3AD203B41FA5}">
                      <a16:colId xmlns:a16="http://schemas.microsoft.com/office/drawing/2014/main" val="1220096493"/>
                    </a:ext>
                  </a:extLst>
                </a:gridCol>
                <a:gridCol w="1076266">
                  <a:extLst>
                    <a:ext uri="{9D8B030D-6E8A-4147-A177-3AD203B41FA5}">
                      <a16:colId xmlns:a16="http://schemas.microsoft.com/office/drawing/2014/main" val="136393863"/>
                    </a:ext>
                  </a:extLst>
                </a:gridCol>
              </a:tblGrid>
              <a:tr h="2229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III.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Оценка и рефлексия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058852"/>
                  </a:ext>
                </a:extLst>
              </a:tr>
              <a:tr h="369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Используется формирующее (критериальное) оценивание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0–1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extLst>
                  <a:ext uri="{0D108BD9-81ED-4DB2-BD59-A6C34878D82A}">
                    <a16:rowId xmlns:a16="http://schemas.microsoft.com/office/drawing/2014/main" val="3821006447"/>
                  </a:ext>
                </a:extLst>
              </a:tr>
              <a:tr h="451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Предусмотрена разработка/обсуждение критериев оценки деятельности с обучающимися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0–1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extLst>
                  <a:ext uri="{0D108BD9-81ED-4DB2-BD59-A6C34878D82A}">
                    <a16:rowId xmlns:a16="http://schemas.microsoft.com/office/drawing/2014/main" val="1493730982"/>
                  </a:ext>
                </a:extLst>
              </a:tr>
              <a:tr h="2229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Организована взаимооценка/самооценка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0–2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extLst>
                  <a:ext uri="{0D108BD9-81ED-4DB2-BD59-A6C34878D82A}">
                    <a16:rowId xmlns:a16="http://schemas.microsoft.com/office/drawing/2014/main" val="734691546"/>
                  </a:ext>
                </a:extLst>
              </a:tr>
              <a:tr h="369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Даются комментарии выставленных отметок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0–1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extLst>
                  <a:ext uri="{0D108BD9-81ED-4DB2-BD59-A6C34878D82A}">
                    <a16:rowId xmlns:a16="http://schemas.microsoft.com/office/drawing/2014/main" val="4040830403"/>
                  </a:ext>
                </a:extLst>
              </a:tr>
              <a:tr h="9370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5.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Организована рефлексия с учетом возрастных особенностей обучающихся (оценка новизны, сложности, полезности выполненных заданий, уровня достижения цели урока (занятия), степени выполнения поставленных задач, полученного результата и деятельности, взаимодействия, иное)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0–2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extLst>
                  <a:ext uri="{0D108BD9-81ED-4DB2-BD59-A6C34878D82A}">
                    <a16:rowId xmlns:a16="http://schemas.microsoft.com/office/drawing/2014/main" val="1262647230"/>
                  </a:ext>
                </a:extLst>
              </a:tr>
              <a:tr h="369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6.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Практическая значимость знаний и способов деятельности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0–1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extLst>
                  <a:ext uri="{0D108BD9-81ED-4DB2-BD59-A6C34878D82A}">
                    <a16:rowId xmlns:a16="http://schemas.microsoft.com/office/drawing/2014/main" val="2490477476"/>
                  </a:ext>
                </a:extLst>
              </a:tr>
              <a:tr h="3372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7.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Соответствие содержания урока (занятия) планируемым результатам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0–2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extLst>
                  <a:ext uri="{0D108BD9-81ED-4DB2-BD59-A6C34878D82A}">
                    <a16:rowId xmlns:a16="http://schemas.microsoft.com/office/drawing/2014/main" val="2680628641"/>
                  </a:ext>
                </a:extLst>
              </a:tr>
              <a:tr h="187029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Итого по разделу: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0–10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32" marR="34332" marT="0" marB="0"/>
                </a:tc>
                <a:extLst>
                  <a:ext uri="{0D108BD9-81ED-4DB2-BD59-A6C34878D82A}">
                    <a16:rowId xmlns:a16="http://schemas.microsoft.com/office/drawing/2014/main" val="66526627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758F962-C0FA-493D-1723-F36D9E411FE1}"/>
              </a:ext>
            </a:extLst>
          </p:cNvPr>
          <p:cNvSpPr txBox="1"/>
          <p:nvPr/>
        </p:nvSpPr>
        <p:spPr>
          <a:xfrm>
            <a:off x="7301393" y="1476851"/>
            <a:ext cx="4361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Методическое сопровождение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665921-9894-75C9-42C0-477158031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502" y="2361695"/>
            <a:ext cx="5367206" cy="2136163"/>
          </a:xfrm>
          <a:prstGeom prst="rect">
            <a:avLst/>
          </a:prstGeom>
        </p:spPr>
      </p:pic>
      <p:sp>
        <p:nvSpPr>
          <p:cNvPr id="5" name="object 22">
            <a:extLst>
              <a:ext uri="{FF2B5EF4-FFF2-40B4-BE49-F238E27FC236}">
                <a16:creationId xmlns:a16="http://schemas.microsoft.com/office/drawing/2014/main" id="{41C433A4-DF18-33CD-4B5A-DCE10FBA606C}"/>
              </a:ext>
            </a:extLst>
          </p:cNvPr>
          <p:cNvSpPr txBox="1">
            <a:spLocks/>
          </p:cNvSpPr>
          <p:nvPr/>
        </p:nvSpPr>
        <p:spPr>
          <a:xfrm>
            <a:off x="2688021" y="435407"/>
            <a:ext cx="6369199" cy="724814"/>
          </a:xfrm>
          <a:prstGeom prst="rect">
            <a:avLst/>
          </a:prstGeom>
        </p:spPr>
        <p:txBody>
          <a:bodyPr vert="horz" wrap="square" lIns="0" tIns="291084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Аудит и </a:t>
            </a:r>
            <a:r>
              <a:rPr lang="ru-RU" sz="2800" b="1" dirty="0" err="1">
                <a:solidFill>
                  <a:srgbClr val="C00000"/>
                </a:solidFill>
                <a:latin typeface="+mn-lt"/>
              </a:rPr>
              <a:t>самоаудит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 урока</a:t>
            </a:r>
          </a:p>
        </p:txBody>
      </p:sp>
    </p:spTree>
    <p:extLst>
      <p:ext uri="{BB962C8B-B14F-4D97-AF65-F5344CB8AC3E}">
        <p14:creationId xmlns:p14="http://schemas.microsoft.com/office/powerpoint/2010/main" val="8097139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09845D4-6A9D-939A-6B08-024F1900FC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287829"/>
              </p:ext>
            </p:extLst>
          </p:nvPr>
        </p:nvGraphicFramePr>
        <p:xfrm>
          <a:off x="218954" y="1266806"/>
          <a:ext cx="5984138" cy="4801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3948">
                  <a:extLst>
                    <a:ext uri="{9D8B030D-6E8A-4147-A177-3AD203B41FA5}">
                      <a16:colId xmlns:a16="http://schemas.microsoft.com/office/drawing/2014/main" val="3251065877"/>
                    </a:ext>
                  </a:extLst>
                </a:gridCol>
                <a:gridCol w="4571076">
                  <a:extLst>
                    <a:ext uri="{9D8B030D-6E8A-4147-A177-3AD203B41FA5}">
                      <a16:colId xmlns:a16="http://schemas.microsoft.com/office/drawing/2014/main" val="652612105"/>
                    </a:ext>
                  </a:extLst>
                </a:gridCol>
                <a:gridCol w="939114">
                  <a:extLst>
                    <a:ext uri="{9D8B030D-6E8A-4147-A177-3AD203B41FA5}">
                      <a16:colId xmlns:a16="http://schemas.microsoft.com/office/drawing/2014/main" val="648367513"/>
                    </a:ext>
                  </a:extLst>
                </a:gridCol>
              </a:tblGrid>
              <a:tr h="2367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IV.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Информационное и техническое обеспечение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027603"/>
                  </a:ext>
                </a:extLst>
              </a:tr>
              <a:tr h="7323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Предусмотрено использование условно-изобразительной наглядности (знаково-символические средства, модели и др.), использование наглядности целесообразно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0–2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extLst>
                  <a:ext uri="{0D108BD9-81ED-4DB2-BD59-A6C34878D82A}">
                    <a16:rowId xmlns:a16="http://schemas.microsoft.com/office/drawing/2014/main" val="3942702719"/>
                  </a:ext>
                </a:extLst>
              </a:tr>
              <a:tr h="484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Предусмотрено использование ИКТ-технологий, применение технологий целесообразно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0–2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extLst>
                  <a:ext uri="{0D108BD9-81ED-4DB2-BD59-A6C34878D82A}">
                    <a16:rowId xmlns:a16="http://schemas.microsoft.com/office/drawing/2014/main" val="4267619545"/>
                  </a:ext>
                </a:extLst>
              </a:tr>
              <a:tr h="979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Используемая наглядность функциональна, (используется для решения определенной учебной задачи). Средства обучения используются целесообразно с учетом специфики программы, возраста обучающихся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0–2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extLst>
                  <a:ext uri="{0D108BD9-81ED-4DB2-BD59-A6C34878D82A}">
                    <a16:rowId xmlns:a16="http://schemas.microsoft.com/office/drawing/2014/main" val="1294306412"/>
                  </a:ext>
                </a:extLst>
              </a:tr>
              <a:tr h="486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Предусмотрено использование разнообразных справочных материалов (словарей, энциклопедий, справочников)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0–2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extLst>
                  <a:ext uri="{0D108BD9-81ED-4DB2-BD59-A6C34878D82A}">
                    <a16:rowId xmlns:a16="http://schemas.microsoft.com/office/drawing/2014/main" val="2407061239"/>
                  </a:ext>
                </a:extLst>
              </a:tr>
              <a:tr h="486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5.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Предусмотрено использование электронных учебных материалов и ресурсов Интернета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0–1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extLst>
                  <a:ext uri="{0D108BD9-81ED-4DB2-BD59-A6C34878D82A}">
                    <a16:rowId xmlns:a16="http://schemas.microsoft.com/office/drawing/2014/main" val="1842487358"/>
                  </a:ext>
                </a:extLst>
              </a:tr>
              <a:tr h="486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6.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Предусмотрено использование материалов разных форматов (текстов, таблиц, схем, графиков, видео, аудио)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0–2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extLst>
                  <a:ext uri="{0D108BD9-81ED-4DB2-BD59-A6C34878D82A}">
                    <a16:rowId xmlns:a16="http://schemas.microsoft.com/office/drawing/2014/main" val="3619083711"/>
                  </a:ext>
                </a:extLst>
              </a:tr>
              <a:tr h="484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7.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Обучающимися используется технологическая карта урока (занятия)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0–1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extLst>
                  <a:ext uri="{0D108BD9-81ED-4DB2-BD59-A6C34878D82A}">
                    <a16:rowId xmlns:a16="http://schemas.microsoft.com/office/drawing/2014/main" val="2514963822"/>
                  </a:ext>
                </a:extLst>
              </a:tr>
              <a:tr h="236736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Итого по разделу: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0–12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16" marR="29216" marT="0" marB="0"/>
                </a:tc>
                <a:extLst>
                  <a:ext uri="{0D108BD9-81ED-4DB2-BD59-A6C34878D82A}">
                    <a16:rowId xmlns:a16="http://schemas.microsoft.com/office/drawing/2014/main" val="1103824887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0B4092-75A8-9F23-6532-8F6D0B077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248" y="2007660"/>
            <a:ext cx="5645092" cy="39802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99E68B-F768-16F2-901B-B0BE1B2D92A0}"/>
              </a:ext>
            </a:extLst>
          </p:cNvPr>
          <p:cNvSpPr txBox="1"/>
          <p:nvPr/>
        </p:nvSpPr>
        <p:spPr>
          <a:xfrm>
            <a:off x="6872972" y="1408392"/>
            <a:ext cx="4361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Методическое сопровождение</a:t>
            </a:r>
          </a:p>
        </p:txBody>
      </p:sp>
      <p:sp>
        <p:nvSpPr>
          <p:cNvPr id="4" name="object 22">
            <a:extLst>
              <a:ext uri="{FF2B5EF4-FFF2-40B4-BE49-F238E27FC236}">
                <a16:creationId xmlns:a16="http://schemas.microsoft.com/office/drawing/2014/main" id="{8AB8BE08-7B6D-DEB7-CA90-36DA966C6586}"/>
              </a:ext>
            </a:extLst>
          </p:cNvPr>
          <p:cNvSpPr txBox="1">
            <a:spLocks/>
          </p:cNvSpPr>
          <p:nvPr/>
        </p:nvSpPr>
        <p:spPr>
          <a:xfrm>
            <a:off x="2688021" y="435407"/>
            <a:ext cx="6369199" cy="724814"/>
          </a:xfrm>
          <a:prstGeom prst="rect">
            <a:avLst/>
          </a:prstGeom>
        </p:spPr>
        <p:txBody>
          <a:bodyPr vert="horz" wrap="square" lIns="0" tIns="291084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Аудит и </a:t>
            </a:r>
            <a:r>
              <a:rPr lang="ru-RU" sz="2800" b="1" dirty="0" err="1">
                <a:solidFill>
                  <a:srgbClr val="C00000"/>
                </a:solidFill>
                <a:latin typeface="+mn-lt"/>
              </a:rPr>
              <a:t>самоаудит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 урока</a:t>
            </a:r>
          </a:p>
        </p:txBody>
      </p:sp>
    </p:spTree>
    <p:extLst>
      <p:ext uri="{BB962C8B-B14F-4D97-AF65-F5344CB8AC3E}">
        <p14:creationId xmlns:p14="http://schemas.microsoft.com/office/powerpoint/2010/main" val="41287285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AE01B94-57E9-0FAA-A1A0-287025F82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921436"/>
              </p:ext>
            </p:extLst>
          </p:nvPr>
        </p:nvGraphicFramePr>
        <p:xfrm>
          <a:off x="376203" y="1964144"/>
          <a:ext cx="5719797" cy="2692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9354">
                  <a:extLst>
                    <a:ext uri="{9D8B030D-6E8A-4147-A177-3AD203B41FA5}">
                      <a16:colId xmlns:a16="http://schemas.microsoft.com/office/drawing/2014/main" val="2752491726"/>
                    </a:ext>
                  </a:extLst>
                </a:gridCol>
                <a:gridCol w="4042432">
                  <a:extLst>
                    <a:ext uri="{9D8B030D-6E8A-4147-A177-3AD203B41FA5}">
                      <a16:colId xmlns:a16="http://schemas.microsoft.com/office/drawing/2014/main" val="2202323127"/>
                    </a:ext>
                  </a:extLst>
                </a:gridCol>
                <a:gridCol w="1178011">
                  <a:extLst>
                    <a:ext uri="{9D8B030D-6E8A-4147-A177-3AD203B41FA5}">
                      <a16:colId xmlns:a16="http://schemas.microsoft.com/office/drawing/2014/main" val="3326308861"/>
                    </a:ext>
                  </a:extLst>
                </a:gridCol>
              </a:tblGrid>
              <a:tr h="293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V.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Обеспечение условий охраны здоровья обучающихся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065401"/>
                  </a:ext>
                </a:extLst>
              </a:tr>
              <a:tr h="599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Предусмотрено чередование различных видов деятельности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0–1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996036595"/>
                  </a:ext>
                </a:extLst>
              </a:tr>
              <a:tr h="1213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Предусмотрены динамические паузы (физкультминутки) и (или) проведение комплекса упражнений для профилактики сколиоза, утомления глаз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0–2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417946781"/>
                  </a:ext>
                </a:extLst>
              </a:tr>
              <a:tr h="293135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Итого по разделу: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0–3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95853072"/>
                  </a:ext>
                </a:extLst>
              </a:tr>
              <a:tr h="293135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ВСЕГО БАЛЛОВ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Max. 48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55406754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1AFA3B0-DEE7-3699-62F1-EFD8291ADC02}"/>
              </a:ext>
            </a:extLst>
          </p:cNvPr>
          <p:cNvSpPr txBox="1"/>
          <p:nvPr/>
        </p:nvSpPr>
        <p:spPr>
          <a:xfrm>
            <a:off x="7432823" y="1145197"/>
            <a:ext cx="4361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Методическое сопровождение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26A798-D30D-7109-E608-67F33358A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953" y="1606862"/>
            <a:ext cx="4825459" cy="21031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290DAE-3FF3-B074-E811-AC0F12389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713" y="4105716"/>
            <a:ext cx="2835539" cy="17531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043CA4-FD84-56ED-62FC-A5489C0A7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3785" y="4105716"/>
            <a:ext cx="2270068" cy="1695343"/>
          </a:xfrm>
          <a:prstGeom prst="rect">
            <a:avLst/>
          </a:prstGeom>
        </p:spPr>
      </p:pic>
      <p:sp>
        <p:nvSpPr>
          <p:cNvPr id="6" name="object 22">
            <a:extLst>
              <a:ext uri="{FF2B5EF4-FFF2-40B4-BE49-F238E27FC236}">
                <a16:creationId xmlns:a16="http://schemas.microsoft.com/office/drawing/2014/main" id="{47EFE030-98DC-DABE-497A-3D4E90B8E9A9}"/>
              </a:ext>
            </a:extLst>
          </p:cNvPr>
          <p:cNvSpPr txBox="1">
            <a:spLocks/>
          </p:cNvSpPr>
          <p:nvPr/>
        </p:nvSpPr>
        <p:spPr>
          <a:xfrm>
            <a:off x="2688021" y="435407"/>
            <a:ext cx="6369199" cy="724814"/>
          </a:xfrm>
          <a:prstGeom prst="rect">
            <a:avLst/>
          </a:prstGeom>
        </p:spPr>
        <p:txBody>
          <a:bodyPr vert="horz" wrap="square" lIns="0" tIns="291084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Аудит и </a:t>
            </a:r>
            <a:r>
              <a:rPr lang="ru-RU" sz="2800" b="1" dirty="0" err="1">
                <a:solidFill>
                  <a:srgbClr val="C00000"/>
                </a:solidFill>
                <a:latin typeface="+mn-lt"/>
              </a:rPr>
              <a:t>самоаудит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 урока</a:t>
            </a:r>
          </a:p>
        </p:txBody>
      </p:sp>
    </p:spTree>
    <p:extLst>
      <p:ext uri="{BB962C8B-B14F-4D97-AF65-F5344CB8AC3E}">
        <p14:creationId xmlns:p14="http://schemas.microsoft.com/office/powerpoint/2010/main" val="40333868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E6F7A9-8B36-C74B-FF7B-BCA819DBC88B}"/>
              </a:ext>
            </a:extLst>
          </p:cNvPr>
          <p:cNvSpPr txBox="1"/>
          <p:nvPr/>
        </p:nvSpPr>
        <p:spPr>
          <a:xfrm>
            <a:off x="1227296" y="1292773"/>
            <a:ext cx="4101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Задачи на февраль 2026 года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7189B7-D006-9C71-3BDB-3EAFA5AAE6CD}"/>
              </a:ext>
            </a:extLst>
          </p:cNvPr>
          <p:cNvSpPr txBox="1"/>
          <p:nvPr/>
        </p:nvSpPr>
        <p:spPr>
          <a:xfrm>
            <a:off x="460228" y="2250963"/>
            <a:ext cx="8967977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AutoNum type="arabicPeriod"/>
              <a:tabLst>
                <a:tab pos="273050" algn="l"/>
              </a:tabLst>
            </a:pPr>
            <a:r>
              <a:rPr lang="ru-RU" sz="2000" dirty="0">
                <a:solidFill>
                  <a:srgbClr val="002060"/>
                </a:solidFill>
              </a:rPr>
              <a:t> Провести аудит по 1 уроку в каждом классе ЭНШ в соответствии с </a:t>
            </a:r>
            <a:r>
              <a:rPr lang="ru-RU" sz="2000" dirty="0">
                <a:solidFill>
                  <a:srgbClr val="002060"/>
                </a:solidFill>
                <a:hlinkClick r:id="rId2"/>
              </a:rPr>
              <a:t>чек-листом</a:t>
            </a:r>
            <a:endParaRPr lang="ru-RU" sz="20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tabLst>
                <a:tab pos="273050" algn="l"/>
              </a:tabLst>
            </a:pPr>
            <a:endParaRPr lang="ru-RU" sz="20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tabLst>
                <a:tab pos="273050" algn="l"/>
              </a:tabLst>
            </a:pPr>
            <a:r>
              <a:rPr lang="ru-RU" sz="2000" dirty="0">
                <a:solidFill>
                  <a:srgbClr val="002060"/>
                </a:solidFill>
              </a:rPr>
              <a:t>2. Оформить аналитическую справку</a:t>
            </a:r>
          </a:p>
          <a:p>
            <a:pPr>
              <a:lnSpc>
                <a:spcPct val="150000"/>
              </a:lnSpc>
              <a:tabLst>
                <a:tab pos="273050" algn="l"/>
              </a:tabLst>
            </a:pPr>
            <a:endParaRPr lang="ru-RU" sz="20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tabLst>
                <a:tab pos="273050" algn="l"/>
              </a:tabLst>
            </a:pPr>
            <a:r>
              <a:rPr lang="ru-RU" sz="2000" dirty="0">
                <a:solidFill>
                  <a:srgbClr val="002060"/>
                </a:solidFill>
              </a:rPr>
              <a:t>3. Ссылку на папку с аналитической справкой и чек-листами до 27.02.2026 разместить в таблице </a:t>
            </a:r>
            <a:r>
              <a:rPr lang="en-US" sz="2000" dirty="0">
                <a:solidFill>
                  <a:srgbClr val="002060"/>
                </a:solidFill>
                <a:hlinkClick r:id="rId3"/>
              </a:rPr>
              <a:t>https://disk.yandex.ru/i/cHbluXKlVZmmQQ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2F6432-503A-4745-B153-D843516E9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265" y="2250963"/>
            <a:ext cx="1479979" cy="147997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ка, шаблон, графический дизайн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5BC0EB3-894A-E57E-1C7E-50FBCBCC3F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264" y="4230840"/>
            <a:ext cx="1479979" cy="147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363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304088-282A-A547-E2B4-7A828EE2D73F}"/>
              </a:ext>
            </a:extLst>
          </p:cNvPr>
          <p:cNvSpPr txBox="1"/>
          <p:nvPr/>
        </p:nvSpPr>
        <p:spPr>
          <a:xfrm>
            <a:off x="2924907" y="580292"/>
            <a:ext cx="3444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План аналитической справки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84B6AE-3BDF-7270-AE98-545856CE897A}"/>
              </a:ext>
            </a:extLst>
          </p:cNvPr>
          <p:cNvSpPr txBox="1"/>
          <p:nvPr/>
        </p:nvSpPr>
        <p:spPr>
          <a:xfrm>
            <a:off x="334107" y="1095834"/>
            <a:ext cx="11857893" cy="5250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Цель</a:t>
            </a:r>
            <a:r>
              <a:rPr lang="en-US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посещения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проанализировать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эффективность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деятельности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учител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ей 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по</a:t>
            </a:r>
            <a:br>
              <a:rPr lang="en-US" sz="1800" dirty="0">
                <a:effectLst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организации образовательной деятельности в режиме ускоренного обучения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algn="l"/>
            <a:r>
              <a:rPr lang="ru-RU" b="1" i="0" dirty="0">
                <a:solidFill>
                  <a:srgbClr val="1A1A1A"/>
                </a:solidFill>
                <a:effectLst/>
              </a:rPr>
              <a:t>Методы проверки</a:t>
            </a:r>
            <a:r>
              <a:rPr lang="ru-RU" b="0" i="0" dirty="0">
                <a:solidFill>
                  <a:srgbClr val="1A1A1A"/>
                </a:solidFill>
                <a:effectLst/>
              </a:rPr>
              <a:t>: посещение уроков, собеседование с учителями.</a:t>
            </a:r>
          </a:p>
          <a:p>
            <a:pPr algn="l"/>
            <a:r>
              <a:rPr lang="ru-RU" b="1" dirty="0">
                <a:solidFill>
                  <a:srgbClr val="1A1A1A"/>
                </a:solidFill>
              </a:rPr>
              <a:t>Протокольная запись уроков</a:t>
            </a:r>
          </a:p>
          <a:p>
            <a:pPr algn="l"/>
            <a:r>
              <a:rPr lang="ru-RU" b="1" i="0" dirty="0">
                <a:solidFill>
                  <a:srgbClr val="1A1A1A"/>
                </a:solidFill>
                <a:effectLst/>
              </a:rPr>
              <a:t>Чек-лист анализа уроков</a:t>
            </a:r>
          </a:p>
          <a:p>
            <a:pPr algn="l"/>
            <a:r>
              <a:rPr lang="ru-RU" b="1" dirty="0">
                <a:solidFill>
                  <a:srgbClr val="1A1A1A"/>
                </a:solidFill>
              </a:rPr>
              <a:t>Выводы</a:t>
            </a:r>
          </a:p>
          <a:p>
            <a:pPr algn="l"/>
            <a:r>
              <a:rPr lang="ru-RU" sz="1200" u="sng" dirty="0">
                <a:solidFill>
                  <a:srgbClr val="1A1A1A"/>
                </a:solidFill>
              </a:rPr>
              <a:t>Пример:</a:t>
            </a:r>
          </a:p>
          <a:p>
            <a:pPr marL="342900" marR="114300" lvl="0" indent="-342900">
              <a:spcAft>
                <a:spcPts val="5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Учитель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проводит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урок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в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соответствии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с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требованиями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ФГОС: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реализует</a:t>
            </a:r>
            <a:r>
              <a:rPr lang="ru-R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системно-деятельностный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подход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применяет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эффективные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методы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и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приемы</a:t>
            </a:r>
            <a:br>
              <a:rPr lang="en-US" sz="1200" dirty="0">
                <a:effectLst/>
                <a:ea typeface="Times New Roman" panose="02020603050405020304" pitchFamily="18" charset="0"/>
              </a:rPr>
            </a:b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обучения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обеспечивающие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формирование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универсальных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учебных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действий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ru-RU" sz="1200" dirty="0">
              <a:effectLst/>
              <a:ea typeface="Times New Roman" panose="02020603050405020304" pitchFamily="18" charset="0"/>
            </a:endParaRPr>
          </a:p>
          <a:p>
            <a:pPr marL="342900" marR="1143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Учитель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знает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и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применяет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в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своей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педагогической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деятельности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современные</a:t>
            </a:r>
            <a:r>
              <a:rPr lang="ru-R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продуктивные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технологии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которые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способствуют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формированию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УУД.</a:t>
            </a:r>
            <a:endParaRPr lang="ru-RU" sz="1200" dirty="0">
              <a:effectLst/>
              <a:ea typeface="Times New Roman" panose="02020603050405020304" pitchFamily="18" charset="0"/>
            </a:endParaRPr>
          </a:p>
          <a:p>
            <a:pPr marL="342900" marR="1143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Общение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на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уроке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строится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в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форме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диалога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взаимоотношения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между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учителем</a:t>
            </a:r>
            <a:r>
              <a:rPr lang="ru-RU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и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учащимися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доброжелательные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что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способствует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формированию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коммуникативных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УУД.</a:t>
            </a:r>
            <a:endParaRPr lang="ru-RU" sz="1200" dirty="0">
              <a:effectLst/>
              <a:ea typeface="Times New Roman" panose="02020603050405020304" pitchFamily="18" charset="0"/>
            </a:endParaRPr>
          </a:p>
          <a:p>
            <a:pPr marL="342900" marR="114300" lvl="0" indent="-342900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Учитель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недостаточно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применяет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дифференцированный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подход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что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негативно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сказывается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на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формировании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УУД.</a:t>
            </a:r>
            <a:endParaRPr lang="ru-RU" sz="1200" dirty="0">
              <a:effectLst/>
              <a:ea typeface="Times New Roman" panose="02020603050405020304" pitchFamily="18" charset="0"/>
            </a:endParaRPr>
          </a:p>
          <a:p>
            <a:pPr algn="l"/>
            <a:r>
              <a:rPr lang="ru-RU" b="1" i="0" dirty="0">
                <a:solidFill>
                  <a:srgbClr val="1A1A1A"/>
                </a:solidFill>
                <a:effectLst/>
              </a:rPr>
              <a:t>Рекомендации</a:t>
            </a:r>
          </a:p>
          <a:p>
            <a:pPr algn="l"/>
            <a:r>
              <a:rPr lang="ru-RU" sz="1200" u="sng" dirty="0">
                <a:solidFill>
                  <a:srgbClr val="1A1A1A"/>
                </a:solidFill>
              </a:rPr>
              <a:t>Пример:</a:t>
            </a:r>
          </a:p>
          <a:p>
            <a:pPr marL="342900" marR="114300" lvl="0" indent="-342900">
              <a:spcBef>
                <a:spcPts val="500"/>
              </a:spcBef>
              <a:spcAft>
                <a:spcPts val="500"/>
              </a:spcAft>
              <a:tabLst>
                <a:tab pos="457200" algn="l"/>
              </a:tabLst>
            </a:pP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Учителям</a:t>
            </a:r>
            <a:r>
              <a:rPr lang="ru-RU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.:</a:t>
            </a:r>
            <a:endParaRPr lang="ru-RU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143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продолжить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работу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над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вычислительными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навыками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143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рационально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распределять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уроке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143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разнообразить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домашних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чаще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предлагать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обучающимся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выбор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дифференцированные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143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активно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вовлекать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работу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слабоуспевающих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предмету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14300" lvl="0" indent="-342900">
              <a:spcBef>
                <a:spcPts val="500"/>
              </a:spcBef>
              <a:spcAft>
                <a:spcPts val="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усилить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работу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имеющими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повышенную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мотивацию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en-US" sz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обучению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200" i="0" u="sng" dirty="0">
              <a:solidFill>
                <a:srgbClr val="1A1A1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171840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67D8D03-3257-4871-A33E-C40D061C0D10}"/>
              </a:ext>
            </a:extLst>
          </p:cNvPr>
          <p:cNvSpPr/>
          <p:nvPr/>
        </p:nvSpPr>
        <p:spPr>
          <a:xfrm>
            <a:off x="1290293" y="1272684"/>
            <a:ext cx="69445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Circe Bold" pitchFamily="34" charset="-52"/>
              </a:rPr>
              <a:t>СПАСИБО </a:t>
            </a: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Circe Bold" pitchFamily="34" charset="-52"/>
              </a:rPr>
              <a:t>ЗА СОВМЕСТНОЕ ИССЛЕДОВАНИЕ!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9F72A8D-CEA4-4D95-B51F-4DD78FE1A917}"/>
              </a:ext>
            </a:extLst>
          </p:cNvPr>
          <p:cNvSpPr/>
          <p:nvPr/>
        </p:nvSpPr>
        <p:spPr>
          <a:xfrm>
            <a:off x="5009015" y="3554053"/>
            <a:ext cx="57956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Circe Bold" pitchFamily="34" charset="-52"/>
              </a:rPr>
              <a:t>Кудрова Лариса Геннадьевна, </a:t>
            </a: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Circe Bold" pitchFamily="34" charset="-52"/>
              </a:rPr>
              <a:t>директор ЦНППМ КУРО,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Circe Bold" pitchFamily="34" charset="-52"/>
              </a:rPr>
              <a:t>канд.пед.наук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irce Bold" pitchFamily="34" charset="-52"/>
            </a:endParaRP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Circe Bold" pitchFamily="34" charset="-52"/>
            </a:endParaRP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Circe Bold" pitchFamily="34" charset="-52"/>
              </a:rPr>
              <a:t>Тел: +79057384482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Email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l.kudrova@mail.ru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32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932A4-47FD-2462-5A2F-1952E809BC92}"/>
              </a:ext>
            </a:extLst>
          </p:cNvPr>
          <p:cNvSpPr txBox="1">
            <a:spLocks/>
          </p:cNvSpPr>
          <p:nvPr/>
        </p:nvSpPr>
        <p:spPr>
          <a:xfrm>
            <a:off x="2496552" y="236795"/>
            <a:ext cx="6388768" cy="6464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C00000"/>
                </a:solidFill>
                <a:latin typeface="+mn-lt"/>
              </a:rPr>
              <a:t>Особенности</a:t>
            </a:r>
            <a:r>
              <a:rPr lang="ru-RU" sz="2800" spc="-7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+mn-lt"/>
              </a:rPr>
              <a:t>реализации</a:t>
            </a:r>
            <a:r>
              <a:rPr lang="ru-RU" sz="2800" spc="-13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800" spc="-20" dirty="0">
                <a:solidFill>
                  <a:srgbClr val="C00000"/>
                </a:solidFill>
                <a:latin typeface="+mn-lt"/>
              </a:rPr>
              <a:t>системно-</a:t>
            </a:r>
            <a:r>
              <a:rPr lang="ru-RU" sz="2800" spc="-10" dirty="0">
                <a:solidFill>
                  <a:srgbClr val="C00000"/>
                </a:solidFill>
                <a:latin typeface="+mn-lt"/>
              </a:rPr>
              <a:t>деятельностного</a:t>
            </a:r>
            <a:r>
              <a:rPr lang="ru-RU" sz="2800" spc="-9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800" spc="-10" dirty="0">
                <a:solidFill>
                  <a:srgbClr val="C00000"/>
                </a:solidFill>
                <a:latin typeface="+mn-lt"/>
              </a:rPr>
              <a:t>подхода</a:t>
            </a:r>
            <a:endParaRPr lang="ru-RU" sz="2800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46FDACFC-E165-4727-603B-064AEBA10E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0196048"/>
              </p:ext>
            </p:extLst>
          </p:nvPr>
        </p:nvGraphicFramePr>
        <p:xfrm>
          <a:off x="544588" y="1088339"/>
          <a:ext cx="11102823" cy="5215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6455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object 21"/>
          <p:cNvGrpSpPr/>
          <p:nvPr/>
        </p:nvGrpSpPr>
        <p:grpSpPr>
          <a:xfrm>
            <a:off x="0" y="2705100"/>
            <a:ext cx="3295650" cy="4152900"/>
            <a:chOff x="0" y="2705100"/>
            <a:chExt cx="3295650" cy="4152900"/>
          </a:xfrm>
        </p:grpSpPr>
        <p:sp>
          <p:nvSpPr>
            <p:cNvPr id="22" name="object 22"/>
            <p:cNvSpPr/>
            <p:nvPr/>
          </p:nvSpPr>
          <p:spPr>
            <a:xfrm>
              <a:off x="0" y="2705100"/>
              <a:ext cx="3295650" cy="4152900"/>
            </a:xfrm>
            <a:custGeom>
              <a:avLst/>
              <a:gdLst/>
              <a:ahLst/>
              <a:cxnLst/>
              <a:rect l="l" t="t" r="r" b="b"/>
              <a:pathLst>
                <a:path w="3295650" h="4152900">
                  <a:moveTo>
                    <a:pt x="3295650" y="0"/>
                  </a:moveTo>
                  <a:lnTo>
                    <a:pt x="0" y="0"/>
                  </a:lnTo>
                  <a:lnTo>
                    <a:pt x="0" y="4152900"/>
                  </a:lnTo>
                  <a:lnTo>
                    <a:pt x="2746375" y="4152900"/>
                  </a:lnTo>
                  <a:lnTo>
                    <a:pt x="3295650" y="3603612"/>
                  </a:lnTo>
                  <a:lnTo>
                    <a:pt x="3295650" y="0"/>
                  </a:lnTo>
                  <a:close/>
                </a:path>
              </a:pathLst>
            </a:custGeom>
            <a:solidFill>
              <a:srgbClr val="921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746375" y="6308712"/>
              <a:ext cx="549275" cy="549910"/>
            </a:xfrm>
            <a:custGeom>
              <a:avLst/>
              <a:gdLst/>
              <a:ahLst/>
              <a:cxnLst/>
              <a:rect l="l" t="t" r="r" b="b"/>
              <a:pathLst>
                <a:path w="549275" h="549909">
                  <a:moveTo>
                    <a:pt x="549275" y="0"/>
                  </a:moveTo>
                  <a:lnTo>
                    <a:pt x="109855" y="109854"/>
                  </a:lnTo>
                  <a:lnTo>
                    <a:pt x="0" y="549287"/>
                  </a:lnTo>
                  <a:lnTo>
                    <a:pt x="549275" y="0"/>
                  </a:lnTo>
                  <a:close/>
                </a:path>
              </a:pathLst>
            </a:custGeom>
            <a:solidFill>
              <a:srgbClr val="761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382253" y="373691"/>
            <a:ext cx="8010474" cy="114377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ts val="4280"/>
              </a:lnSpc>
              <a:spcBef>
                <a:spcPts val="655"/>
              </a:spcBef>
            </a:pPr>
            <a:r>
              <a:rPr sz="2800" dirty="0">
                <a:solidFill>
                  <a:srgbClr val="921727"/>
                </a:solidFill>
                <a:latin typeface="+mn-lt"/>
              </a:rPr>
              <a:t>Профессиональная</a:t>
            </a:r>
            <a:r>
              <a:rPr sz="2800" spc="55" dirty="0">
                <a:solidFill>
                  <a:srgbClr val="921727"/>
                </a:solidFill>
                <a:latin typeface="+mn-lt"/>
              </a:rPr>
              <a:t> </a:t>
            </a:r>
            <a:r>
              <a:rPr sz="2800" dirty="0">
                <a:solidFill>
                  <a:srgbClr val="921727"/>
                </a:solidFill>
                <a:latin typeface="+mn-lt"/>
              </a:rPr>
              <a:t>деятельность</a:t>
            </a:r>
            <a:r>
              <a:rPr sz="2800" spc="55" dirty="0">
                <a:solidFill>
                  <a:srgbClr val="921727"/>
                </a:solidFill>
                <a:latin typeface="+mn-lt"/>
              </a:rPr>
              <a:t> </a:t>
            </a:r>
            <a:r>
              <a:rPr sz="2800" dirty="0">
                <a:solidFill>
                  <a:srgbClr val="921727"/>
                </a:solidFill>
                <a:latin typeface="+mn-lt"/>
              </a:rPr>
              <a:t>в</a:t>
            </a:r>
            <a:r>
              <a:rPr sz="2800" spc="100" dirty="0">
                <a:solidFill>
                  <a:srgbClr val="921727"/>
                </a:solidFill>
                <a:latin typeface="+mn-lt"/>
              </a:rPr>
              <a:t> </a:t>
            </a:r>
            <a:r>
              <a:rPr sz="2800" spc="-10" dirty="0">
                <a:solidFill>
                  <a:srgbClr val="921727"/>
                </a:solidFill>
                <a:latin typeface="+mn-lt"/>
              </a:rPr>
              <a:t>условиях </a:t>
            </a:r>
            <a:r>
              <a:rPr sz="2800" dirty="0">
                <a:solidFill>
                  <a:srgbClr val="921727"/>
                </a:solidFill>
                <a:latin typeface="+mn-lt"/>
              </a:rPr>
              <a:t>системно-деятельностного</a:t>
            </a:r>
            <a:r>
              <a:rPr sz="2800" spc="15" dirty="0">
                <a:solidFill>
                  <a:srgbClr val="921727"/>
                </a:solidFill>
                <a:latin typeface="+mn-lt"/>
              </a:rPr>
              <a:t> </a:t>
            </a:r>
            <a:r>
              <a:rPr sz="2800" spc="-10" dirty="0">
                <a:solidFill>
                  <a:srgbClr val="921727"/>
                </a:solidFill>
                <a:latin typeface="+mn-lt"/>
              </a:rPr>
              <a:t>подхода</a:t>
            </a:r>
          </a:p>
        </p:txBody>
      </p:sp>
      <p:sp>
        <p:nvSpPr>
          <p:cNvPr id="25" name="object 25"/>
          <p:cNvSpPr/>
          <p:nvPr/>
        </p:nvSpPr>
        <p:spPr>
          <a:xfrm>
            <a:off x="3619500" y="2943225"/>
            <a:ext cx="3200400" cy="742950"/>
          </a:xfrm>
          <a:custGeom>
            <a:avLst/>
            <a:gdLst/>
            <a:ahLst/>
            <a:cxnLst/>
            <a:rect l="l" t="t" r="r" b="b"/>
            <a:pathLst>
              <a:path w="3200400" h="742950">
                <a:moveTo>
                  <a:pt x="3076575" y="0"/>
                </a:moveTo>
                <a:lnTo>
                  <a:pt x="123825" y="0"/>
                </a:lnTo>
                <a:lnTo>
                  <a:pt x="75652" y="9739"/>
                </a:lnTo>
                <a:lnTo>
                  <a:pt x="36290" y="36290"/>
                </a:lnTo>
                <a:lnTo>
                  <a:pt x="9739" y="75652"/>
                </a:lnTo>
                <a:lnTo>
                  <a:pt x="0" y="123825"/>
                </a:lnTo>
                <a:lnTo>
                  <a:pt x="0" y="619125"/>
                </a:lnTo>
                <a:lnTo>
                  <a:pt x="9739" y="667297"/>
                </a:lnTo>
                <a:lnTo>
                  <a:pt x="36290" y="706659"/>
                </a:lnTo>
                <a:lnTo>
                  <a:pt x="75652" y="733210"/>
                </a:lnTo>
                <a:lnTo>
                  <a:pt x="123825" y="742950"/>
                </a:lnTo>
                <a:lnTo>
                  <a:pt x="3076575" y="742950"/>
                </a:lnTo>
                <a:lnTo>
                  <a:pt x="3124747" y="733210"/>
                </a:lnTo>
                <a:lnTo>
                  <a:pt x="3164109" y="706659"/>
                </a:lnTo>
                <a:lnTo>
                  <a:pt x="3190660" y="667297"/>
                </a:lnTo>
                <a:lnTo>
                  <a:pt x="3200400" y="619125"/>
                </a:lnTo>
                <a:lnTo>
                  <a:pt x="3200400" y="123825"/>
                </a:lnTo>
                <a:lnTo>
                  <a:pt x="3190660" y="75652"/>
                </a:lnTo>
                <a:lnTo>
                  <a:pt x="3164109" y="36290"/>
                </a:lnTo>
                <a:lnTo>
                  <a:pt x="3124747" y="9739"/>
                </a:lnTo>
                <a:lnTo>
                  <a:pt x="3076575" y="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070350" y="3178111"/>
            <a:ext cx="230695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dirty="0">
                <a:solidFill>
                  <a:srgbClr val="7B7B7B"/>
                </a:solidFill>
                <a:latin typeface="Calibri"/>
                <a:cs typeface="Calibri"/>
              </a:rPr>
              <a:t>Передача</a:t>
            </a:r>
            <a:r>
              <a:rPr sz="1550" b="1" spc="11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7B7B7B"/>
                </a:solidFill>
                <a:latin typeface="Calibri"/>
                <a:cs typeface="Calibri"/>
              </a:rPr>
              <a:t>готовых</a:t>
            </a:r>
            <a:r>
              <a:rPr sz="1550" b="1" spc="19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7B7B7B"/>
                </a:solidFill>
                <a:latin typeface="Calibri"/>
                <a:cs typeface="Calibri"/>
              </a:rPr>
              <a:t>знаний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486150" y="4191000"/>
            <a:ext cx="3505200" cy="742950"/>
          </a:xfrm>
          <a:custGeom>
            <a:avLst/>
            <a:gdLst/>
            <a:ahLst/>
            <a:cxnLst/>
            <a:rect l="l" t="t" r="r" b="b"/>
            <a:pathLst>
              <a:path w="3505200" h="742950">
                <a:moveTo>
                  <a:pt x="3381375" y="0"/>
                </a:moveTo>
                <a:lnTo>
                  <a:pt x="123825" y="0"/>
                </a:lnTo>
                <a:lnTo>
                  <a:pt x="75652" y="9739"/>
                </a:lnTo>
                <a:lnTo>
                  <a:pt x="36290" y="36290"/>
                </a:lnTo>
                <a:lnTo>
                  <a:pt x="9739" y="75652"/>
                </a:lnTo>
                <a:lnTo>
                  <a:pt x="0" y="123825"/>
                </a:lnTo>
                <a:lnTo>
                  <a:pt x="0" y="619125"/>
                </a:lnTo>
                <a:lnTo>
                  <a:pt x="9739" y="667297"/>
                </a:lnTo>
                <a:lnTo>
                  <a:pt x="36290" y="706659"/>
                </a:lnTo>
                <a:lnTo>
                  <a:pt x="75652" y="733210"/>
                </a:lnTo>
                <a:lnTo>
                  <a:pt x="123825" y="742950"/>
                </a:lnTo>
                <a:lnTo>
                  <a:pt x="3381375" y="742950"/>
                </a:lnTo>
                <a:lnTo>
                  <a:pt x="3429547" y="733210"/>
                </a:lnTo>
                <a:lnTo>
                  <a:pt x="3468909" y="706659"/>
                </a:lnTo>
                <a:lnTo>
                  <a:pt x="3495460" y="667297"/>
                </a:lnTo>
                <a:lnTo>
                  <a:pt x="3505200" y="619125"/>
                </a:lnTo>
                <a:lnTo>
                  <a:pt x="3505200" y="123825"/>
                </a:lnTo>
                <a:lnTo>
                  <a:pt x="3495460" y="75652"/>
                </a:lnTo>
                <a:lnTo>
                  <a:pt x="3468909" y="36290"/>
                </a:lnTo>
                <a:lnTo>
                  <a:pt x="3429547" y="9739"/>
                </a:lnTo>
                <a:lnTo>
                  <a:pt x="3381375" y="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603878" y="4062095"/>
            <a:ext cx="2824480" cy="1000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298450" algn="l"/>
              </a:tabLst>
            </a:pPr>
            <a:r>
              <a:rPr sz="1550" dirty="0">
                <a:solidFill>
                  <a:srgbClr val="7B7B7B"/>
                </a:solidFill>
                <a:latin typeface="Calibri"/>
                <a:cs typeface="Calibri"/>
              </a:rPr>
              <a:t>Учитель</a:t>
            </a:r>
            <a:r>
              <a:rPr sz="1550" spc="9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7B7B7B"/>
                </a:solidFill>
                <a:latin typeface="Calibri"/>
                <a:cs typeface="Calibri"/>
              </a:rPr>
              <a:t>–</a:t>
            </a:r>
            <a:r>
              <a:rPr sz="1550" spc="114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7B7B7B"/>
                </a:solidFill>
                <a:latin typeface="Calibri"/>
                <a:cs typeface="Calibri"/>
              </a:rPr>
              <a:t>транслятор</a:t>
            </a:r>
            <a:r>
              <a:rPr sz="1550" spc="10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1550" spc="-10" dirty="0">
                <a:solidFill>
                  <a:srgbClr val="7B7B7B"/>
                </a:solidFill>
                <a:latin typeface="Calibri"/>
                <a:cs typeface="Calibri"/>
              </a:rPr>
              <a:t>знаний</a:t>
            </a:r>
            <a:endParaRPr sz="155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298450" algn="l"/>
              </a:tabLst>
            </a:pPr>
            <a:r>
              <a:rPr sz="1550" dirty="0">
                <a:solidFill>
                  <a:srgbClr val="7B7B7B"/>
                </a:solidFill>
                <a:latin typeface="Calibri"/>
                <a:cs typeface="Calibri"/>
              </a:rPr>
              <a:t>Ориентация</a:t>
            </a:r>
            <a:r>
              <a:rPr sz="1550" spc="15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7B7B7B"/>
                </a:solidFill>
                <a:latin typeface="Calibri"/>
                <a:cs typeface="Calibri"/>
              </a:rPr>
              <a:t>на</a:t>
            </a:r>
            <a:r>
              <a:rPr sz="1550" spc="14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1550" spc="-10" dirty="0">
                <a:solidFill>
                  <a:srgbClr val="7B7B7B"/>
                </a:solidFill>
                <a:latin typeface="Calibri"/>
                <a:cs typeface="Calibri"/>
              </a:rPr>
              <a:t>«среднего»</a:t>
            </a:r>
            <a:endParaRPr sz="1550">
              <a:latin typeface="Calibri"/>
              <a:cs typeface="Calibri"/>
            </a:endParaRPr>
          </a:p>
          <a:p>
            <a:pPr marL="298450">
              <a:lnSpc>
                <a:spcPct val="100000"/>
              </a:lnSpc>
              <a:spcBef>
                <a:spcPts val="20"/>
              </a:spcBef>
            </a:pPr>
            <a:r>
              <a:rPr sz="1550" spc="-10" dirty="0">
                <a:solidFill>
                  <a:srgbClr val="7B7B7B"/>
                </a:solidFill>
                <a:latin typeface="Calibri"/>
                <a:cs typeface="Calibri"/>
              </a:rPr>
              <a:t>ученика</a:t>
            </a:r>
            <a:endParaRPr sz="155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298450" algn="l"/>
              </a:tabLst>
            </a:pPr>
            <a:r>
              <a:rPr sz="1550" dirty="0">
                <a:solidFill>
                  <a:srgbClr val="7B7B7B"/>
                </a:solidFill>
                <a:latin typeface="Calibri"/>
                <a:cs typeface="Calibri"/>
              </a:rPr>
              <a:t>Фронтальная</a:t>
            </a:r>
            <a:r>
              <a:rPr sz="1550" spc="28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1550" spc="-10" dirty="0">
                <a:solidFill>
                  <a:srgbClr val="7B7B7B"/>
                </a:solidFill>
                <a:latin typeface="Calibri"/>
                <a:cs typeface="Calibri"/>
              </a:rPr>
              <a:t>работа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657600" y="5657850"/>
            <a:ext cx="3162300" cy="742950"/>
          </a:xfrm>
          <a:custGeom>
            <a:avLst/>
            <a:gdLst/>
            <a:ahLst/>
            <a:cxnLst/>
            <a:rect l="l" t="t" r="r" b="b"/>
            <a:pathLst>
              <a:path w="3162300" h="742950">
                <a:moveTo>
                  <a:pt x="3038475" y="0"/>
                </a:moveTo>
                <a:lnTo>
                  <a:pt x="123825" y="0"/>
                </a:lnTo>
                <a:lnTo>
                  <a:pt x="75652" y="9730"/>
                </a:lnTo>
                <a:lnTo>
                  <a:pt x="36290" y="36266"/>
                </a:lnTo>
                <a:lnTo>
                  <a:pt x="9739" y="75625"/>
                </a:lnTo>
                <a:lnTo>
                  <a:pt x="0" y="123825"/>
                </a:lnTo>
                <a:lnTo>
                  <a:pt x="0" y="619125"/>
                </a:lnTo>
                <a:lnTo>
                  <a:pt x="9739" y="667324"/>
                </a:lnTo>
                <a:lnTo>
                  <a:pt x="36290" y="706683"/>
                </a:lnTo>
                <a:lnTo>
                  <a:pt x="75652" y="733219"/>
                </a:lnTo>
                <a:lnTo>
                  <a:pt x="123825" y="742950"/>
                </a:lnTo>
                <a:lnTo>
                  <a:pt x="3038475" y="742950"/>
                </a:lnTo>
                <a:lnTo>
                  <a:pt x="3086647" y="733219"/>
                </a:lnTo>
                <a:lnTo>
                  <a:pt x="3126009" y="706683"/>
                </a:lnTo>
                <a:lnTo>
                  <a:pt x="3152560" y="667324"/>
                </a:lnTo>
                <a:lnTo>
                  <a:pt x="3162300" y="619125"/>
                </a:lnTo>
                <a:lnTo>
                  <a:pt x="3162300" y="123825"/>
                </a:lnTo>
                <a:lnTo>
                  <a:pt x="3152560" y="75625"/>
                </a:lnTo>
                <a:lnTo>
                  <a:pt x="3126009" y="36266"/>
                </a:lnTo>
                <a:lnTo>
                  <a:pt x="3086647" y="9730"/>
                </a:lnTo>
                <a:lnTo>
                  <a:pt x="3038475" y="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096130" y="5648007"/>
            <a:ext cx="2301875" cy="75247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 algn="ctr">
              <a:lnSpc>
                <a:spcPct val="105000"/>
              </a:lnSpc>
              <a:spcBef>
                <a:spcPts val="35"/>
              </a:spcBef>
            </a:pPr>
            <a:r>
              <a:rPr sz="1550" b="1" dirty="0">
                <a:solidFill>
                  <a:srgbClr val="7B7B7B"/>
                </a:solidFill>
                <a:latin typeface="Calibri"/>
                <a:cs typeface="Calibri"/>
              </a:rPr>
              <a:t>Репродуктивные</a:t>
            </a:r>
            <a:r>
              <a:rPr sz="1550" b="1" spc="225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7B7B7B"/>
                </a:solidFill>
                <a:latin typeface="Calibri"/>
                <a:cs typeface="Calibri"/>
              </a:rPr>
              <a:t>задания </a:t>
            </a:r>
            <a:r>
              <a:rPr sz="1550" b="1" dirty="0">
                <a:solidFill>
                  <a:srgbClr val="7B7B7B"/>
                </a:solidFill>
                <a:latin typeface="Calibri"/>
                <a:cs typeface="Calibri"/>
              </a:rPr>
              <a:t>на</a:t>
            </a:r>
            <a:r>
              <a:rPr sz="1550" b="1" spc="12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7B7B7B"/>
                </a:solidFill>
                <a:latin typeface="Calibri"/>
                <a:cs typeface="Calibri"/>
              </a:rPr>
              <a:t>повторение</a:t>
            </a:r>
            <a:r>
              <a:rPr sz="1550" b="1" spc="10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1550" b="1" spc="-50" dirty="0">
                <a:solidFill>
                  <a:srgbClr val="7B7B7B"/>
                </a:solidFill>
                <a:latin typeface="Calibri"/>
                <a:cs typeface="Calibri"/>
              </a:rPr>
              <a:t>и</a:t>
            </a:r>
            <a:endParaRPr sz="15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550" b="1" spc="-10" dirty="0">
                <a:solidFill>
                  <a:srgbClr val="7B7B7B"/>
                </a:solidFill>
                <a:latin typeface="Calibri"/>
                <a:cs typeface="Calibri"/>
              </a:rPr>
              <a:t>запоминание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52546" y="1982724"/>
            <a:ext cx="778827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985385" algn="l"/>
              </a:tabLst>
            </a:pPr>
            <a:r>
              <a:rPr sz="2750" dirty="0">
                <a:solidFill>
                  <a:srgbClr val="7B7B7B"/>
                </a:solidFill>
                <a:latin typeface="Calibri"/>
                <a:cs typeface="Calibri"/>
              </a:rPr>
              <a:t>Необходимо</a:t>
            </a:r>
            <a:r>
              <a:rPr sz="2750" spc="20" dirty="0">
                <a:solidFill>
                  <a:srgbClr val="7B7B7B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7B7B7B"/>
                </a:solidFill>
                <a:latin typeface="Calibri"/>
                <a:cs typeface="Calibri"/>
              </a:rPr>
              <a:t>исключить</a:t>
            </a:r>
            <a:r>
              <a:rPr sz="2750" dirty="0">
                <a:solidFill>
                  <a:srgbClr val="7B7B7B"/>
                </a:solidFill>
                <a:latin typeface="Calibri"/>
                <a:cs typeface="Calibri"/>
              </a:rPr>
              <a:t>	</a:t>
            </a:r>
            <a:r>
              <a:rPr sz="4125" baseline="1010" dirty="0">
                <a:solidFill>
                  <a:srgbClr val="921727"/>
                </a:solidFill>
                <a:latin typeface="Calibri"/>
                <a:cs typeface="Calibri"/>
              </a:rPr>
              <a:t>Нужно</a:t>
            </a:r>
            <a:r>
              <a:rPr sz="4125" spc="112" baseline="1010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4125" spc="-15" baseline="1010" dirty="0">
                <a:solidFill>
                  <a:srgbClr val="921727"/>
                </a:solidFill>
                <a:latin typeface="Calibri"/>
                <a:cs typeface="Calibri"/>
              </a:rPr>
              <a:t>стремиться</a:t>
            </a:r>
            <a:endParaRPr sz="4125" baseline="101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5112" y="3074987"/>
            <a:ext cx="823594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20" dirty="0">
                <a:solidFill>
                  <a:srgbClr val="F7F7F7"/>
                </a:solidFill>
                <a:latin typeface="Calibri"/>
                <a:cs typeface="Calibri"/>
              </a:rPr>
              <a:t>ЦЕЛЬ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65112" y="4123944"/>
            <a:ext cx="2376805" cy="87884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50"/>
              </a:spcBef>
            </a:pPr>
            <a:r>
              <a:rPr sz="2750" spc="-10" dirty="0">
                <a:solidFill>
                  <a:srgbClr val="F7F7F7"/>
                </a:solidFill>
                <a:latin typeface="Calibri"/>
                <a:cs typeface="Calibri"/>
              </a:rPr>
              <a:t>ОБУЧАЮЩАЯ ДЕЯТЕЛЬНОСТЬ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5112" y="5771515"/>
            <a:ext cx="297561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dirty="0">
                <a:solidFill>
                  <a:srgbClr val="F7F7F7"/>
                </a:solidFill>
                <a:latin typeface="Calibri"/>
                <a:cs typeface="Calibri"/>
              </a:rPr>
              <a:t>УЧЕБНЫЕ</a:t>
            </a:r>
            <a:r>
              <a:rPr sz="2750" spc="185" dirty="0">
                <a:solidFill>
                  <a:srgbClr val="F7F7F7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7F7F7"/>
                </a:solidFill>
                <a:latin typeface="Calibri"/>
                <a:cs typeface="Calibri"/>
              </a:rPr>
              <a:t>ЗАДАНИЯ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867650" y="2943225"/>
            <a:ext cx="3200400" cy="742950"/>
          </a:xfrm>
          <a:custGeom>
            <a:avLst/>
            <a:gdLst/>
            <a:ahLst/>
            <a:cxnLst/>
            <a:rect l="l" t="t" r="r" b="b"/>
            <a:pathLst>
              <a:path w="3200400" h="742950">
                <a:moveTo>
                  <a:pt x="3076575" y="0"/>
                </a:moveTo>
                <a:lnTo>
                  <a:pt x="123825" y="0"/>
                </a:lnTo>
                <a:lnTo>
                  <a:pt x="75652" y="9739"/>
                </a:lnTo>
                <a:lnTo>
                  <a:pt x="36290" y="36290"/>
                </a:lnTo>
                <a:lnTo>
                  <a:pt x="9739" y="75652"/>
                </a:lnTo>
                <a:lnTo>
                  <a:pt x="0" y="123825"/>
                </a:lnTo>
                <a:lnTo>
                  <a:pt x="0" y="619125"/>
                </a:lnTo>
                <a:lnTo>
                  <a:pt x="9739" y="667297"/>
                </a:lnTo>
                <a:lnTo>
                  <a:pt x="36290" y="706659"/>
                </a:lnTo>
                <a:lnTo>
                  <a:pt x="75652" y="733210"/>
                </a:lnTo>
                <a:lnTo>
                  <a:pt x="123825" y="742950"/>
                </a:lnTo>
                <a:lnTo>
                  <a:pt x="3076575" y="742950"/>
                </a:lnTo>
                <a:lnTo>
                  <a:pt x="3124747" y="733210"/>
                </a:lnTo>
                <a:lnTo>
                  <a:pt x="3164109" y="706659"/>
                </a:lnTo>
                <a:lnTo>
                  <a:pt x="3190660" y="667297"/>
                </a:lnTo>
                <a:lnTo>
                  <a:pt x="3200400" y="619125"/>
                </a:lnTo>
                <a:lnTo>
                  <a:pt x="3200400" y="123825"/>
                </a:lnTo>
                <a:lnTo>
                  <a:pt x="3190660" y="75652"/>
                </a:lnTo>
                <a:lnTo>
                  <a:pt x="3164109" y="36290"/>
                </a:lnTo>
                <a:lnTo>
                  <a:pt x="3124747" y="9739"/>
                </a:lnTo>
                <a:lnTo>
                  <a:pt x="3076575" y="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018780" y="3056191"/>
            <a:ext cx="2906395" cy="51435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530225" marR="5080" indent="-518159">
              <a:lnSpc>
                <a:spcPct val="105000"/>
              </a:lnSpc>
              <a:spcBef>
                <a:spcPts val="35"/>
              </a:spcBef>
            </a:pPr>
            <a:r>
              <a:rPr sz="1550" b="1" dirty="0">
                <a:solidFill>
                  <a:srgbClr val="921727"/>
                </a:solidFill>
                <a:latin typeface="Calibri"/>
                <a:cs typeface="Calibri"/>
              </a:rPr>
              <a:t>Развитие</a:t>
            </a:r>
            <a:r>
              <a:rPr sz="1550" b="1" spc="60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921727"/>
                </a:solidFill>
                <a:latin typeface="Calibri"/>
                <a:cs typeface="Calibri"/>
              </a:rPr>
              <a:t>умений</a:t>
            </a:r>
            <a:r>
              <a:rPr sz="1550" b="1" spc="145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921727"/>
                </a:solidFill>
                <a:latin typeface="Calibri"/>
                <a:cs typeface="Calibri"/>
              </a:rPr>
              <a:t>по</a:t>
            </a:r>
            <a:r>
              <a:rPr sz="1550" b="1" spc="180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921727"/>
                </a:solidFill>
                <a:latin typeface="Calibri"/>
                <a:cs typeface="Calibri"/>
              </a:rPr>
              <a:t>открытию</a:t>
            </a:r>
            <a:r>
              <a:rPr sz="1550" b="1" spc="135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1550" b="1" spc="-50" dirty="0">
                <a:solidFill>
                  <a:srgbClr val="921727"/>
                </a:solidFill>
                <a:latin typeface="Calibri"/>
                <a:cs typeface="Calibri"/>
              </a:rPr>
              <a:t>и </a:t>
            </a:r>
            <a:r>
              <a:rPr sz="1550" b="1" dirty="0">
                <a:solidFill>
                  <a:srgbClr val="921727"/>
                </a:solidFill>
                <a:latin typeface="Calibri"/>
                <a:cs typeface="Calibri"/>
              </a:rPr>
              <a:t>применению</a:t>
            </a:r>
            <a:r>
              <a:rPr sz="1550" b="1" spc="200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921727"/>
                </a:solidFill>
                <a:latin typeface="Calibri"/>
                <a:cs typeface="Calibri"/>
              </a:rPr>
              <a:t>знаний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639050" y="4191000"/>
            <a:ext cx="4181475" cy="742950"/>
          </a:xfrm>
          <a:custGeom>
            <a:avLst/>
            <a:gdLst/>
            <a:ahLst/>
            <a:cxnLst/>
            <a:rect l="l" t="t" r="r" b="b"/>
            <a:pathLst>
              <a:path w="4181475" h="742950">
                <a:moveTo>
                  <a:pt x="4057650" y="0"/>
                </a:moveTo>
                <a:lnTo>
                  <a:pt x="123825" y="0"/>
                </a:lnTo>
                <a:lnTo>
                  <a:pt x="75652" y="9739"/>
                </a:lnTo>
                <a:lnTo>
                  <a:pt x="36290" y="36290"/>
                </a:lnTo>
                <a:lnTo>
                  <a:pt x="9739" y="75652"/>
                </a:lnTo>
                <a:lnTo>
                  <a:pt x="0" y="123825"/>
                </a:lnTo>
                <a:lnTo>
                  <a:pt x="0" y="619125"/>
                </a:lnTo>
                <a:lnTo>
                  <a:pt x="9739" y="667297"/>
                </a:lnTo>
                <a:lnTo>
                  <a:pt x="36290" y="706659"/>
                </a:lnTo>
                <a:lnTo>
                  <a:pt x="75652" y="733210"/>
                </a:lnTo>
                <a:lnTo>
                  <a:pt x="123825" y="742950"/>
                </a:lnTo>
                <a:lnTo>
                  <a:pt x="4057650" y="742950"/>
                </a:lnTo>
                <a:lnTo>
                  <a:pt x="4105822" y="733210"/>
                </a:lnTo>
                <a:lnTo>
                  <a:pt x="4145184" y="706659"/>
                </a:lnTo>
                <a:lnTo>
                  <a:pt x="4171735" y="667297"/>
                </a:lnTo>
                <a:lnTo>
                  <a:pt x="4181475" y="619125"/>
                </a:lnTo>
                <a:lnTo>
                  <a:pt x="4181475" y="123825"/>
                </a:lnTo>
                <a:lnTo>
                  <a:pt x="4171735" y="75652"/>
                </a:lnTo>
                <a:lnTo>
                  <a:pt x="4145184" y="36290"/>
                </a:lnTo>
                <a:lnTo>
                  <a:pt x="4105822" y="9739"/>
                </a:lnTo>
                <a:lnTo>
                  <a:pt x="4057650" y="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758176" y="4062095"/>
            <a:ext cx="3579495" cy="100012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298450" marR="620395" indent="-285750">
              <a:lnSpc>
                <a:spcPct val="104900"/>
              </a:lnSpc>
              <a:spcBef>
                <a:spcPts val="30"/>
              </a:spcBef>
              <a:buFont typeface="Arial"/>
              <a:buChar char="•"/>
              <a:tabLst>
                <a:tab pos="298450" algn="l"/>
              </a:tabLst>
            </a:pPr>
            <a:r>
              <a:rPr sz="1550" b="1" dirty="0">
                <a:solidFill>
                  <a:srgbClr val="921727"/>
                </a:solidFill>
                <a:latin typeface="Calibri"/>
                <a:cs typeface="Calibri"/>
              </a:rPr>
              <a:t>Учитель-организатор</a:t>
            </a:r>
            <a:r>
              <a:rPr sz="1550" b="1" spc="275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921727"/>
                </a:solidFill>
                <a:latin typeface="Calibri"/>
                <a:cs typeface="Calibri"/>
              </a:rPr>
              <a:t>учебной деятельности</a:t>
            </a:r>
            <a:endParaRPr sz="155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297815" algn="l"/>
              </a:tabLst>
            </a:pPr>
            <a:r>
              <a:rPr sz="1550" b="1" dirty="0">
                <a:solidFill>
                  <a:srgbClr val="921727"/>
                </a:solidFill>
                <a:latin typeface="Calibri"/>
                <a:cs typeface="Calibri"/>
              </a:rPr>
              <a:t>Дифференциация</a:t>
            </a:r>
            <a:r>
              <a:rPr sz="1550" b="1" spc="310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921727"/>
                </a:solidFill>
                <a:latin typeface="Calibri"/>
                <a:cs typeface="Calibri"/>
              </a:rPr>
              <a:t>требований</a:t>
            </a:r>
            <a:endParaRPr sz="155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7815" algn="l"/>
              </a:tabLst>
            </a:pPr>
            <a:r>
              <a:rPr sz="1550" b="1" dirty="0">
                <a:solidFill>
                  <a:srgbClr val="921727"/>
                </a:solidFill>
                <a:latin typeface="Calibri"/>
                <a:cs typeface="Calibri"/>
              </a:rPr>
              <a:t>Групповая</a:t>
            </a:r>
            <a:r>
              <a:rPr sz="1550" b="1" spc="114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921727"/>
                </a:solidFill>
                <a:latin typeface="Calibri"/>
                <a:cs typeface="Calibri"/>
              </a:rPr>
              <a:t>и</a:t>
            </a:r>
            <a:r>
              <a:rPr sz="1550" b="1" spc="200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921727"/>
                </a:solidFill>
                <a:latin typeface="Calibri"/>
                <a:cs typeface="Calibri"/>
              </a:rPr>
              <a:t>индивидуальная</a:t>
            </a:r>
            <a:r>
              <a:rPr sz="1550" b="1" spc="120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921727"/>
                </a:solidFill>
                <a:latin typeface="Calibri"/>
                <a:cs typeface="Calibri"/>
              </a:rPr>
              <a:t>работа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962900" y="5638800"/>
            <a:ext cx="3524250" cy="742950"/>
          </a:xfrm>
          <a:custGeom>
            <a:avLst/>
            <a:gdLst/>
            <a:ahLst/>
            <a:cxnLst/>
            <a:rect l="l" t="t" r="r" b="b"/>
            <a:pathLst>
              <a:path w="3524250" h="742950">
                <a:moveTo>
                  <a:pt x="3400425" y="0"/>
                </a:moveTo>
                <a:lnTo>
                  <a:pt x="123825" y="0"/>
                </a:lnTo>
                <a:lnTo>
                  <a:pt x="75652" y="9730"/>
                </a:lnTo>
                <a:lnTo>
                  <a:pt x="36290" y="36266"/>
                </a:lnTo>
                <a:lnTo>
                  <a:pt x="9739" y="75625"/>
                </a:lnTo>
                <a:lnTo>
                  <a:pt x="0" y="123825"/>
                </a:lnTo>
                <a:lnTo>
                  <a:pt x="0" y="619125"/>
                </a:lnTo>
                <a:lnTo>
                  <a:pt x="9739" y="667324"/>
                </a:lnTo>
                <a:lnTo>
                  <a:pt x="36290" y="706683"/>
                </a:lnTo>
                <a:lnTo>
                  <a:pt x="75652" y="733219"/>
                </a:lnTo>
                <a:lnTo>
                  <a:pt x="123825" y="742950"/>
                </a:lnTo>
                <a:lnTo>
                  <a:pt x="3400425" y="742950"/>
                </a:lnTo>
                <a:lnTo>
                  <a:pt x="3448597" y="733219"/>
                </a:lnTo>
                <a:lnTo>
                  <a:pt x="3487959" y="706683"/>
                </a:lnTo>
                <a:lnTo>
                  <a:pt x="3514510" y="667324"/>
                </a:lnTo>
                <a:lnTo>
                  <a:pt x="3524250" y="619125"/>
                </a:lnTo>
                <a:lnTo>
                  <a:pt x="3524250" y="123825"/>
                </a:lnTo>
                <a:lnTo>
                  <a:pt x="3514510" y="75625"/>
                </a:lnTo>
                <a:lnTo>
                  <a:pt x="3487959" y="36266"/>
                </a:lnTo>
                <a:lnTo>
                  <a:pt x="3448597" y="9730"/>
                </a:lnTo>
                <a:lnTo>
                  <a:pt x="3400425" y="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8094980" y="5631179"/>
            <a:ext cx="3272154" cy="7524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065" marR="5080" indent="2540" algn="ctr">
              <a:lnSpc>
                <a:spcPct val="103000"/>
              </a:lnSpc>
              <a:spcBef>
                <a:spcPts val="70"/>
              </a:spcBef>
            </a:pPr>
            <a:r>
              <a:rPr sz="1550" b="1" dirty="0">
                <a:solidFill>
                  <a:srgbClr val="921727"/>
                </a:solidFill>
                <a:latin typeface="Calibri"/>
                <a:cs typeface="Calibri"/>
              </a:rPr>
              <a:t>Продуктивные</a:t>
            </a:r>
            <a:r>
              <a:rPr sz="1550" b="1" spc="200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921727"/>
                </a:solidFill>
                <a:latin typeface="Calibri"/>
                <a:cs typeface="Calibri"/>
              </a:rPr>
              <a:t>задания</a:t>
            </a:r>
            <a:r>
              <a:rPr sz="1550" b="1" spc="114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1550" b="1" spc="-25" dirty="0">
                <a:solidFill>
                  <a:srgbClr val="921727"/>
                </a:solidFill>
                <a:latin typeface="Calibri"/>
                <a:cs typeface="Calibri"/>
              </a:rPr>
              <a:t>на </a:t>
            </a:r>
            <a:r>
              <a:rPr sz="1550" b="1" dirty="0">
                <a:solidFill>
                  <a:srgbClr val="921727"/>
                </a:solidFill>
                <a:latin typeface="Calibri"/>
                <a:cs typeface="Calibri"/>
              </a:rPr>
              <a:t>применение</a:t>
            </a:r>
            <a:r>
              <a:rPr sz="1550" b="1" spc="240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921727"/>
                </a:solidFill>
                <a:latin typeface="Calibri"/>
                <a:cs typeface="Calibri"/>
              </a:rPr>
              <a:t>знаний,</a:t>
            </a:r>
            <a:r>
              <a:rPr sz="1550" b="1" spc="150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921727"/>
                </a:solidFill>
                <a:latin typeface="Calibri"/>
                <a:cs typeface="Calibri"/>
              </a:rPr>
              <a:t>интеграцию, </a:t>
            </a:r>
            <a:r>
              <a:rPr sz="1550" b="1" dirty="0">
                <a:solidFill>
                  <a:srgbClr val="921727"/>
                </a:solidFill>
                <a:latin typeface="Calibri"/>
                <a:cs typeface="Calibri"/>
              </a:rPr>
              <a:t>перенос</a:t>
            </a:r>
            <a:r>
              <a:rPr sz="1550" b="1" spc="200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921727"/>
                </a:solidFill>
                <a:latin typeface="Calibri"/>
                <a:cs typeface="Calibri"/>
              </a:rPr>
              <a:t>знаний,</a:t>
            </a:r>
            <a:r>
              <a:rPr sz="1550" b="1" spc="135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921727"/>
                </a:solidFill>
                <a:latin typeface="Calibri"/>
                <a:cs typeface="Calibri"/>
              </a:rPr>
              <a:t>формирование</a:t>
            </a:r>
            <a:r>
              <a:rPr sz="1550" b="1" spc="225" dirty="0">
                <a:solidFill>
                  <a:srgbClr val="921727"/>
                </a:solidFill>
                <a:latin typeface="Calibri"/>
                <a:cs typeface="Calibri"/>
              </a:rPr>
              <a:t> </a:t>
            </a:r>
            <a:r>
              <a:rPr sz="1550" b="1" spc="-25" dirty="0">
                <a:solidFill>
                  <a:srgbClr val="921727"/>
                </a:solidFill>
                <a:latin typeface="Calibri"/>
                <a:cs typeface="Calibri"/>
              </a:rPr>
              <a:t>УУД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3A0D101-82EB-B6D6-B09C-CC6F257B7F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7202"/>
          <a:stretch>
            <a:fillRect/>
          </a:stretch>
        </p:blipFill>
        <p:spPr>
          <a:xfrm>
            <a:off x="1551418" y="2540950"/>
            <a:ext cx="8411414" cy="31214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9167" y="540375"/>
            <a:ext cx="7733665" cy="854721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>
              <a:lnSpc>
                <a:spcPct val="91100"/>
              </a:lnSpc>
              <a:spcBef>
                <a:spcPts val="550"/>
              </a:spcBef>
            </a:pPr>
            <a:r>
              <a:rPr sz="2800" dirty="0">
                <a:solidFill>
                  <a:srgbClr val="C00000"/>
                </a:solidFill>
                <a:latin typeface="+mn-lt"/>
              </a:rPr>
              <a:t>Ключевая педагогическая задача: создание условий, инициирующих действие обучающегося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19097" y="1494215"/>
            <a:ext cx="10255885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65"/>
              </a:lnSpc>
              <a:spcBef>
                <a:spcPts val="100"/>
              </a:spcBef>
            </a:pPr>
            <a:r>
              <a:rPr sz="2400" spc="-30" dirty="0">
                <a:latin typeface="Calibri"/>
                <a:cs typeface="Calibri"/>
              </a:rPr>
              <a:t>Требования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результатам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реализации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ОП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сформулированы</a:t>
            </a:r>
            <a:r>
              <a:rPr lang="ru-RU"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категориях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0" dirty="0" err="1">
                <a:latin typeface="Calibri"/>
                <a:cs typeface="Calibri"/>
              </a:rPr>
              <a:t>системно-</a:t>
            </a:r>
            <a:r>
              <a:rPr sz="2400" spc="-25" dirty="0" err="1">
                <a:latin typeface="Calibri"/>
                <a:cs typeface="Calibri"/>
              </a:rPr>
              <a:t>деятельностного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подхода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24978" y="2823845"/>
            <a:ext cx="1680756" cy="2252668"/>
          </a:xfrm>
          <a:prstGeom prst="rect">
            <a:avLst/>
          </a:prstGeom>
          <a:ln w="47498">
            <a:solidFill>
              <a:srgbClr val="E699A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90805" marR="83185" indent="4445" algn="ctr">
              <a:lnSpc>
                <a:spcPct val="74700"/>
              </a:lnSpc>
              <a:spcBef>
                <a:spcPts val="5"/>
              </a:spcBef>
            </a:pPr>
            <a:r>
              <a:rPr sz="1550" spc="-10" dirty="0" err="1">
                <a:solidFill>
                  <a:srgbClr val="FFFFFF"/>
                </a:solidFill>
                <a:latin typeface="Calibri"/>
                <a:cs typeface="Calibri"/>
              </a:rPr>
              <a:t>Системно</a:t>
            </a:r>
            <a:r>
              <a:rPr sz="1550" spc="-1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550" spc="-10" dirty="0" err="1">
                <a:solidFill>
                  <a:srgbClr val="FFFFFF"/>
                </a:solidFill>
                <a:latin typeface="Calibri"/>
                <a:cs typeface="Calibri"/>
              </a:rPr>
              <a:t>деятельностны</a:t>
            </a:r>
            <a:r>
              <a:rPr sz="1550" dirty="0" err="1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-10" dirty="0" err="1">
                <a:solidFill>
                  <a:srgbClr val="FFFFFF"/>
                </a:solidFill>
                <a:latin typeface="Calibri"/>
                <a:cs typeface="Calibri"/>
              </a:rPr>
              <a:t>подход</a:t>
            </a:r>
            <a:endParaRPr lang="ru-RU" sz="1550" spc="-1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90805" marR="83185" indent="4445" algn="ctr">
              <a:lnSpc>
                <a:spcPct val="74700"/>
              </a:lnSpc>
              <a:spcBef>
                <a:spcPts val="5"/>
              </a:spcBef>
            </a:pPr>
            <a:endParaRPr lang="ru-RU" sz="1550" spc="-1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90805" marR="83185" indent="4445" algn="ctr">
              <a:lnSpc>
                <a:spcPct val="74700"/>
              </a:lnSpc>
              <a:spcBef>
                <a:spcPts val="5"/>
              </a:spcBef>
            </a:pPr>
            <a:endParaRPr lang="ru-RU" sz="1550" spc="-1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90805" marR="83185" indent="4445" algn="ctr">
              <a:lnSpc>
                <a:spcPct val="74700"/>
              </a:lnSpc>
              <a:spcBef>
                <a:spcPts val="5"/>
              </a:spcBef>
            </a:pPr>
            <a:endParaRPr lang="ru-RU" sz="1550" spc="-1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90805" marR="83185" indent="4445" algn="ctr">
              <a:lnSpc>
                <a:spcPct val="74700"/>
              </a:lnSpc>
              <a:spcBef>
                <a:spcPts val="5"/>
              </a:spcBef>
            </a:pPr>
            <a:endParaRPr sz="155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73715" y="2807334"/>
            <a:ext cx="2473325" cy="443865"/>
          </a:xfrm>
          <a:prstGeom prst="rect">
            <a:avLst/>
          </a:prstGeom>
          <a:ln w="32130">
            <a:solidFill>
              <a:srgbClr val="E699A2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R="153035" algn="ctr">
              <a:lnSpc>
                <a:spcPct val="100000"/>
              </a:lnSpc>
              <a:spcBef>
                <a:spcPts val="204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Личностные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результаты</a:t>
            </a:r>
            <a:endParaRPr sz="1400">
              <a:latin typeface="Calibri"/>
              <a:cs typeface="Calibri"/>
            </a:endParaRPr>
          </a:p>
          <a:p>
            <a:pPr marR="154940" algn="ctr">
              <a:lnSpc>
                <a:spcPct val="100000"/>
              </a:lnSpc>
              <a:spcBef>
                <a:spcPts val="2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(ценности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мотивация)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69340" y="2807334"/>
            <a:ext cx="2673350" cy="443865"/>
          </a:xfrm>
          <a:prstGeom prst="rect">
            <a:avLst/>
          </a:prstGeom>
          <a:ln w="32130">
            <a:solidFill>
              <a:srgbClr val="E699A2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339090">
              <a:lnSpc>
                <a:spcPts val="1430"/>
              </a:lnSpc>
              <a:spcBef>
                <a:spcPts val="175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Ориентация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формирование</a:t>
            </a:r>
            <a:endParaRPr sz="1200">
              <a:latin typeface="Calibri"/>
              <a:cs typeface="Calibri"/>
            </a:endParaRPr>
          </a:p>
          <a:p>
            <a:pPr marL="393065">
              <a:lnSpc>
                <a:spcPts val="1435"/>
              </a:lnSpc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системы</a:t>
            </a:r>
            <a:r>
              <a:rPr sz="1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ценности</a:t>
            </a:r>
            <a:r>
              <a:rPr sz="1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мотивов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73715" y="4769484"/>
            <a:ext cx="2473325" cy="443865"/>
          </a:xfrm>
          <a:prstGeom prst="rect">
            <a:avLst/>
          </a:prstGeom>
          <a:ln w="32130">
            <a:solidFill>
              <a:srgbClr val="E699A2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marL="226060">
              <a:lnSpc>
                <a:spcPct val="100000"/>
              </a:lnSpc>
              <a:spcBef>
                <a:spcPts val="76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Предметные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результаты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55179" y="4769484"/>
            <a:ext cx="2674621" cy="385361"/>
          </a:xfrm>
          <a:prstGeom prst="rect">
            <a:avLst/>
          </a:prstGeom>
          <a:ln w="32130">
            <a:solidFill>
              <a:srgbClr val="E699A2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R="1905" algn="ctr">
              <a:lnSpc>
                <a:spcPts val="1435"/>
              </a:lnSpc>
              <a:spcBef>
                <a:spcPts val="204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Конкретизация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200" dirty="0">
              <a:latin typeface="Calibri"/>
              <a:cs typeface="Calibri"/>
            </a:endParaRPr>
          </a:p>
          <a:p>
            <a:pPr marR="2540" algn="ctr">
              <a:lnSpc>
                <a:spcPts val="1430"/>
              </a:lnSpc>
            </a:pPr>
            <a:r>
              <a:rPr sz="1200" spc="-10" dirty="0" err="1">
                <a:solidFill>
                  <a:srgbClr val="FFFFFF"/>
                </a:solidFill>
                <a:latin typeface="Calibri"/>
                <a:cs typeface="Calibri"/>
              </a:rPr>
              <a:t>систематизация</a:t>
            </a:r>
            <a:r>
              <a:rPr sz="12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 err="1">
                <a:solidFill>
                  <a:srgbClr val="FFFFFF"/>
                </a:solidFill>
                <a:latin typeface="Calibri"/>
                <a:cs typeface="Calibri"/>
              </a:rPr>
              <a:t>предметных</a:t>
            </a:r>
            <a:r>
              <a:rPr lang="ru-RU" sz="1200" spc="-10" dirty="0">
                <a:solidFill>
                  <a:srgbClr val="FFFFFF"/>
                </a:solidFill>
                <a:latin typeface="Calibri"/>
                <a:cs typeface="Calibri"/>
              </a:rPr>
              <a:t> результатов</a:t>
            </a:r>
            <a:endParaRPr sz="1200" dirty="0">
              <a:latin typeface="Calibri"/>
              <a:cs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057650" y="3540759"/>
          <a:ext cx="5772150" cy="9283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5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9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275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222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Метапредметные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159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результаты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(«soft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skills»)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38100">
                      <a:solidFill>
                        <a:srgbClr val="E699A2"/>
                      </a:solidFill>
                      <a:prstDash val="solid"/>
                    </a:lnL>
                    <a:lnR w="38100">
                      <a:solidFill>
                        <a:srgbClr val="E699A2"/>
                      </a:solidFill>
                      <a:prstDash val="solid"/>
                    </a:lnR>
                    <a:lnT w="38100">
                      <a:solidFill>
                        <a:srgbClr val="E699A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E699A2"/>
                      </a:solidFill>
                      <a:prstDash val="solid"/>
                    </a:lnL>
                    <a:lnR w="28575">
                      <a:solidFill>
                        <a:srgbClr val="E699A2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709295" marR="683260" indent="-4445" algn="ctr">
                        <a:lnSpc>
                          <a:spcPct val="102899"/>
                        </a:lnSpc>
                        <a:spcBef>
                          <a:spcPts val="919"/>
                        </a:spcBef>
                      </a:pP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Три</a:t>
                      </a:r>
                      <a:r>
                        <a:rPr sz="1400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группы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УУД: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познавательные,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7780" algn="ctr">
                        <a:lnSpc>
                          <a:spcPts val="1650"/>
                        </a:lnSpc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коммуникативные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6839" marB="0">
                    <a:lnL w="28575">
                      <a:solidFill>
                        <a:srgbClr val="E699A2"/>
                      </a:solidFill>
                      <a:prstDash val="solid"/>
                    </a:lnL>
                    <a:lnR w="28575">
                      <a:solidFill>
                        <a:srgbClr val="E699A2"/>
                      </a:solidFill>
                      <a:prstDash val="solid"/>
                    </a:lnR>
                    <a:lnT w="28575">
                      <a:solidFill>
                        <a:srgbClr val="E699A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8575" marB="0">
                    <a:lnL w="38100">
                      <a:solidFill>
                        <a:srgbClr val="E699A2"/>
                      </a:solidFill>
                      <a:prstDash val="solid"/>
                    </a:lnL>
                    <a:lnR w="38100">
                      <a:solidFill>
                        <a:srgbClr val="E699A2"/>
                      </a:solidFill>
                      <a:prstDash val="solid"/>
                    </a:lnR>
                    <a:lnT w="38100">
                      <a:solidFill>
                        <a:srgbClr val="E699A2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E699A2"/>
                      </a:solidFill>
                      <a:prstDash val="solid"/>
                    </a:lnL>
                    <a:lnR w="28575">
                      <a:solidFill>
                        <a:srgbClr val="E699A2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6839" marB="0">
                    <a:lnL w="28575">
                      <a:solidFill>
                        <a:srgbClr val="E699A2"/>
                      </a:solidFill>
                      <a:prstDash val="solid"/>
                    </a:lnL>
                    <a:lnR w="28575">
                      <a:solidFill>
                        <a:srgbClr val="E699A2"/>
                      </a:solidFill>
                      <a:prstDash val="solid"/>
                    </a:lnR>
                    <a:lnT w="28575">
                      <a:solidFill>
                        <a:srgbClr val="E699A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E699A2"/>
                      </a:solidFill>
                      <a:prstDash val="solid"/>
                    </a:lnL>
                    <a:lnR w="38100">
                      <a:solidFill>
                        <a:srgbClr val="E699A2"/>
                      </a:solidFill>
                      <a:prstDash val="solid"/>
                    </a:lnR>
                    <a:lnB w="38100">
                      <a:solidFill>
                        <a:srgbClr val="E699A2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E699A2"/>
                      </a:solidFill>
                      <a:prstDash val="solid"/>
                    </a:lnL>
                    <a:lnR w="28575">
                      <a:solidFill>
                        <a:srgbClr val="E699A2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64184">
                        <a:lnSpc>
                          <a:spcPts val="850"/>
                        </a:lnSpc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регулятивные</a:t>
                      </a:r>
                      <a:r>
                        <a:rPr sz="1400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действия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E699A2"/>
                      </a:solidFill>
                      <a:prstDash val="solid"/>
                    </a:lnL>
                    <a:lnR w="28575">
                      <a:solidFill>
                        <a:srgbClr val="E699A2"/>
                      </a:solidFill>
                      <a:prstDash val="solid"/>
                    </a:lnR>
                    <a:lnB w="28575">
                      <a:solidFill>
                        <a:srgbClr val="E699A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3429000" y="3019425"/>
            <a:ext cx="3726179" cy="1976120"/>
          </a:xfrm>
          <a:custGeom>
            <a:avLst/>
            <a:gdLst/>
            <a:ahLst/>
            <a:cxnLst/>
            <a:rect l="l" t="t" r="r" b="b"/>
            <a:pathLst>
              <a:path w="3726179" h="1976120">
                <a:moveTo>
                  <a:pt x="323850" y="0"/>
                </a:moveTo>
                <a:lnTo>
                  <a:pt x="323850" y="1975865"/>
                </a:lnTo>
              </a:path>
              <a:path w="3726179" h="1976120">
                <a:moveTo>
                  <a:pt x="323850" y="9525"/>
                </a:moveTo>
                <a:lnTo>
                  <a:pt x="625982" y="9525"/>
                </a:lnTo>
              </a:path>
              <a:path w="3726179" h="1976120">
                <a:moveTo>
                  <a:pt x="333375" y="1971675"/>
                </a:moveTo>
                <a:lnTo>
                  <a:pt x="635507" y="1971675"/>
                </a:lnTo>
              </a:path>
              <a:path w="3726179" h="1976120">
                <a:moveTo>
                  <a:pt x="0" y="1009650"/>
                </a:moveTo>
                <a:lnTo>
                  <a:pt x="327025" y="1009650"/>
                </a:lnTo>
              </a:path>
              <a:path w="3726179" h="1976120">
                <a:moveTo>
                  <a:pt x="3133725" y="9525"/>
                </a:moveTo>
                <a:lnTo>
                  <a:pt x="3726053" y="9525"/>
                </a:lnTo>
              </a:path>
              <a:path w="3726179" h="1976120">
                <a:moveTo>
                  <a:pt x="3133725" y="1971675"/>
                </a:moveTo>
                <a:lnTo>
                  <a:pt x="3726053" y="1971675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8492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2590800" y="296293"/>
            <a:ext cx="10515600" cy="112133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4510"/>
              </a:lnSpc>
              <a:spcBef>
                <a:spcPts val="130"/>
              </a:spcBef>
            </a:pPr>
            <a:r>
              <a:rPr lang="ru-RU" sz="2800" dirty="0">
                <a:solidFill>
                  <a:srgbClr val="C00000"/>
                </a:solidFill>
                <a:latin typeface="+mn-lt"/>
              </a:rPr>
              <a:t>Единое содержание общего образования</a:t>
            </a:r>
          </a:p>
          <a:p>
            <a:pPr marL="12700">
              <a:lnSpc>
                <a:spcPts val="4510"/>
              </a:lnSpc>
            </a:pPr>
            <a:r>
              <a:rPr lang="ru-RU" sz="2800" u="sng" spc="-10" dirty="0">
                <a:solidFill>
                  <a:srgbClr val="AEAEAE"/>
                </a:solidFill>
                <a:uFill>
                  <a:solidFill>
                    <a:srgbClr val="AEAEAE"/>
                  </a:solidFill>
                </a:uFill>
                <a:latin typeface="+mn-lt"/>
                <a:hlinkClick r:id="rId2"/>
              </a:rPr>
              <a:t>(edsoo.ru)</a:t>
            </a:r>
          </a:p>
        </p:txBody>
      </p:sp>
      <p:grpSp>
        <p:nvGrpSpPr>
          <p:cNvPr id="5" name="object 3"/>
          <p:cNvGrpSpPr/>
          <p:nvPr/>
        </p:nvGrpSpPr>
        <p:grpSpPr>
          <a:xfrm>
            <a:off x="747032" y="1327912"/>
            <a:ext cx="10944860" cy="4772660"/>
            <a:chOff x="790575" y="1676255"/>
            <a:chExt cx="10944860" cy="4772660"/>
          </a:xfrm>
        </p:grpSpPr>
        <p:pic>
          <p:nvPicPr>
            <p:cNvPr id="6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0575" y="1714500"/>
              <a:ext cx="7058025" cy="4733925"/>
            </a:xfrm>
            <a:prstGeom prst="rect">
              <a:avLst/>
            </a:prstGeom>
          </p:spPr>
        </p:pic>
        <p:sp>
          <p:nvSpPr>
            <p:cNvPr id="7" name="object 5"/>
            <p:cNvSpPr/>
            <p:nvPr/>
          </p:nvSpPr>
          <p:spPr>
            <a:xfrm>
              <a:off x="6475603" y="1714355"/>
              <a:ext cx="5221605" cy="3784600"/>
            </a:xfrm>
            <a:custGeom>
              <a:avLst/>
              <a:gdLst/>
              <a:ahLst/>
              <a:cxnLst/>
              <a:rect l="l" t="t" r="r" b="b"/>
              <a:pathLst>
                <a:path w="5221605" h="3784600">
                  <a:moveTo>
                    <a:pt x="2966679" y="0"/>
                  </a:moveTo>
                  <a:lnTo>
                    <a:pt x="2917540" y="236"/>
                  </a:lnTo>
                  <a:lnTo>
                    <a:pt x="2868370" y="1263"/>
                  </a:lnTo>
                  <a:lnTo>
                    <a:pt x="2819190" y="3082"/>
                  </a:lnTo>
                  <a:lnTo>
                    <a:pt x="2770016" y="5697"/>
                  </a:lnTo>
                  <a:lnTo>
                    <a:pt x="2720867" y="9109"/>
                  </a:lnTo>
                  <a:lnTo>
                    <a:pt x="2671760" y="13323"/>
                  </a:lnTo>
                  <a:lnTo>
                    <a:pt x="2622715" y="18340"/>
                  </a:lnTo>
                  <a:lnTo>
                    <a:pt x="2573747" y="24165"/>
                  </a:lnTo>
                  <a:lnTo>
                    <a:pt x="2524877" y="30798"/>
                  </a:lnTo>
                  <a:lnTo>
                    <a:pt x="2476121" y="38244"/>
                  </a:lnTo>
                  <a:lnTo>
                    <a:pt x="2427498" y="46504"/>
                  </a:lnTo>
                  <a:lnTo>
                    <a:pt x="2379025" y="55583"/>
                  </a:lnTo>
                  <a:lnTo>
                    <a:pt x="2330721" y="65483"/>
                  </a:lnTo>
                  <a:lnTo>
                    <a:pt x="2282604" y="76206"/>
                  </a:lnTo>
                  <a:lnTo>
                    <a:pt x="2234692" y="87755"/>
                  </a:lnTo>
                  <a:lnTo>
                    <a:pt x="2187002" y="100134"/>
                  </a:lnTo>
                  <a:lnTo>
                    <a:pt x="2139553" y="113344"/>
                  </a:lnTo>
                  <a:lnTo>
                    <a:pt x="2092362" y="127390"/>
                  </a:lnTo>
                  <a:lnTo>
                    <a:pt x="2045448" y="142273"/>
                  </a:lnTo>
                  <a:lnTo>
                    <a:pt x="1998829" y="157996"/>
                  </a:lnTo>
                  <a:lnTo>
                    <a:pt x="1952523" y="174563"/>
                  </a:lnTo>
                  <a:lnTo>
                    <a:pt x="1906547" y="191976"/>
                  </a:lnTo>
                  <a:lnTo>
                    <a:pt x="1860920" y="210238"/>
                  </a:lnTo>
                  <a:lnTo>
                    <a:pt x="1815659" y="229352"/>
                  </a:lnTo>
                  <a:lnTo>
                    <a:pt x="1770784" y="249321"/>
                  </a:lnTo>
                  <a:lnTo>
                    <a:pt x="1726311" y="270146"/>
                  </a:lnTo>
                  <a:lnTo>
                    <a:pt x="1677753" y="294114"/>
                  </a:lnTo>
                  <a:lnTo>
                    <a:pt x="1630301" y="318842"/>
                  </a:lnTo>
                  <a:lnTo>
                    <a:pt x="1583957" y="344314"/>
                  </a:lnTo>
                  <a:lnTo>
                    <a:pt x="1538728" y="370511"/>
                  </a:lnTo>
                  <a:lnTo>
                    <a:pt x="1494619" y="397416"/>
                  </a:lnTo>
                  <a:lnTo>
                    <a:pt x="1451635" y="425009"/>
                  </a:lnTo>
                  <a:lnTo>
                    <a:pt x="1409781" y="453273"/>
                  </a:lnTo>
                  <a:lnTo>
                    <a:pt x="1369062" y="482189"/>
                  </a:lnTo>
                  <a:lnTo>
                    <a:pt x="1329485" y="511740"/>
                  </a:lnTo>
                  <a:lnTo>
                    <a:pt x="1291053" y="541907"/>
                  </a:lnTo>
                  <a:lnTo>
                    <a:pt x="1253772" y="572672"/>
                  </a:lnTo>
                  <a:lnTo>
                    <a:pt x="1217648" y="604017"/>
                  </a:lnTo>
                  <a:lnTo>
                    <a:pt x="1182685" y="635924"/>
                  </a:lnTo>
                  <a:lnTo>
                    <a:pt x="1148889" y="668374"/>
                  </a:lnTo>
                  <a:lnTo>
                    <a:pt x="1116265" y="701350"/>
                  </a:lnTo>
                  <a:lnTo>
                    <a:pt x="1084818" y="734834"/>
                  </a:lnTo>
                  <a:lnTo>
                    <a:pt x="1054553" y="768806"/>
                  </a:lnTo>
                  <a:lnTo>
                    <a:pt x="1025476" y="803249"/>
                  </a:lnTo>
                  <a:lnTo>
                    <a:pt x="997592" y="838145"/>
                  </a:lnTo>
                  <a:lnTo>
                    <a:pt x="970907" y="873476"/>
                  </a:lnTo>
                  <a:lnTo>
                    <a:pt x="945424" y="909223"/>
                  </a:lnTo>
                  <a:lnTo>
                    <a:pt x="921150" y="945369"/>
                  </a:lnTo>
                  <a:lnTo>
                    <a:pt x="898090" y="981895"/>
                  </a:lnTo>
                  <a:lnTo>
                    <a:pt x="876249" y="1018782"/>
                  </a:lnTo>
                  <a:lnTo>
                    <a:pt x="855632" y="1056014"/>
                  </a:lnTo>
                  <a:lnTo>
                    <a:pt x="836244" y="1093571"/>
                  </a:lnTo>
                  <a:lnTo>
                    <a:pt x="818091" y="1131436"/>
                  </a:lnTo>
                  <a:lnTo>
                    <a:pt x="801178" y="1169591"/>
                  </a:lnTo>
                  <a:lnTo>
                    <a:pt x="785510" y="1208016"/>
                  </a:lnTo>
                  <a:lnTo>
                    <a:pt x="771093" y="1246695"/>
                  </a:lnTo>
                  <a:lnTo>
                    <a:pt x="757931" y="1285608"/>
                  </a:lnTo>
                  <a:lnTo>
                    <a:pt x="746029" y="1324739"/>
                  </a:lnTo>
                  <a:lnTo>
                    <a:pt x="735394" y="1364067"/>
                  </a:lnTo>
                  <a:lnTo>
                    <a:pt x="726030" y="1403577"/>
                  </a:lnTo>
                  <a:lnTo>
                    <a:pt x="717942" y="1443248"/>
                  </a:lnTo>
                  <a:lnTo>
                    <a:pt x="711136" y="1483064"/>
                  </a:lnTo>
                  <a:lnTo>
                    <a:pt x="705616" y="1523006"/>
                  </a:lnTo>
                  <a:lnTo>
                    <a:pt x="701389" y="1563055"/>
                  </a:lnTo>
                  <a:lnTo>
                    <a:pt x="698459" y="1603194"/>
                  </a:lnTo>
                  <a:lnTo>
                    <a:pt x="696832" y="1643405"/>
                  </a:lnTo>
                  <a:lnTo>
                    <a:pt x="696512" y="1683669"/>
                  </a:lnTo>
                  <a:lnTo>
                    <a:pt x="697505" y="1723968"/>
                  </a:lnTo>
                  <a:lnTo>
                    <a:pt x="699817" y="1764284"/>
                  </a:lnTo>
                  <a:lnTo>
                    <a:pt x="703451" y="1804599"/>
                  </a:lnTo>
                  <a:lnTo>
                    <a:pt x="708415" y="1844894"/>
                  </a:lnTo>
                  <a:lnTo>
                    <a:pt x="714712" y="1885152"/>
                  </a:lnTo>
                  <a:lnTo>
                    <a:pt x="722348" y="1925355"/>
                  </a:lnTo>
                  <a:lnTo>
                    <a:pt x="731329" y="1965483"/>
                  </a:lnTo>
                  <a:lnTo>
                    <a:pt x="741659" y="2005520"/>
                  </a:lnTo>
                  <a:lnTo>
                    <a:pt x="753344" y="2045447"/>
                  </a:lnTo>
                  <a:lnTo>
                    <a:pt x="766389" y="2085245"/>
                  </a:lnTo>
                  <a:lnTo>
                    <a:pt x="780799" y="2124897"/>
                  </a:lnTo>
                  <a:lnTo>
                    <a:pt x="796579" y="2164384"/>
                  </a:lnTo>
                  <a:lnTo>
                    <a:pt x="813735" y="2203689"/>
                  </a:lnTo>
                  <a:lnTo>
                    <a:pt x="832272" y="2242793"/>
                  </a:lnTo>
                  <a:lnTo>
                    <a:pt x="852194" y="2281677"/>
                  </a:lnTo>
                  <a:lnTo>
                    <a:pt x="873508" y="2320325"/>
                  </a:lnTo>
                  <a:lnTo>
                    <a:pt x="896219" y="2358717"/>
                  </a:lnTo>
                  <a:lnTo>
                    <a:pt x="920331" y="2396835"/>
                  </a:lnTo>
                  <a:lnTo>
                    <a:pt x="945850" y="2434662"/>
                  </a:lnTo>
                  <a:lnTo>
                    <a:pt x="972782" y="2472179"/>
                  </a:lnTo>
                  <a:lnTo>
                    <a:pt x="1001130" y="2509368"/>
                  </a:lnTo>
                  <a:lnTo>
                    <a:pt x="1030901" y="2546211"/>
                  </a:lnTo>
                  <a:lnTo>
                    <a:pt x="1062101" y="2582689"/>
                  </a:lnTo>
                  <a:lnTo>
                    <a:pt x="0" y="3784490"/>
                  </a:lnTo>
                  <a:lnTo>
                    <a:pt x="1661922" y="3041413"/>
                  </a:lnTo>
                  <a:lnTo>
                    <a:pt x="1704946" y="3063122"/>
                  </a:lnTo>
                  <a:lnTo>
                    <a:pt x="1748475" y="3084023"/>
                  </a:lnTo>
                  <a:lnTo>
                    <a:pt x="1792490" y="3104117"/>
                  </a:lnTo>
                  <a:lnTo>
                    <a:pt x="1836973" y="3123402"/>
                  </a:lnTo>
                  <a:lnTo>
                    <a:pt x="1881903" y="3141879"/>
                  </a:lnTo>
                  <a:lnTo>
                    <a:pt x="1927262" y="3159547"/>
                  </a:lnTo>
                  <a:lnTo>
                    <a:pt x="1973030" y="3176407"/>
                  </a:lnTo>
                  <a:lnTo>
                    <a:pt x="2019189" y="3192458"/>
                  </a:lnTo>
                  <a:lnTo>
                    <a:pt x="2065720" y="3207699"/>
                  </a:lnTo>
                  <a:lnTo>
                    <a:pt x="2112603" y="3222131"/>
                  </a:lnTo>
                  <a:lnTo>
                    <a:pt x="2159820" y="3235753"/>
                  </a:lnTo>
                  <a:lnTo>
                    <a:pt x="2207351" y="3248565"/>
                  </a:lnTo>
                  <a:lnTo>
                    <a:pt x="2255177" y="3260567"/>
                  </a:lnTo>
                  <a:lnTo>
                    <a:pt x="2303280" y="3271759"/>
                  </a:lnTo>
                  <a:lnTo>
                    <a:pt x="2351640" y="3282139"/>
                  </a:lnTo>
                  <a:lnTo>
                    <a:pt x="2400237" y="3291709"/>
                  </a:lnTo>
                  <a:lnTo>
                    <a:pt x="2449054" y="3300468"/>
                  </a:lnTo>
                  <a:lnTo>
                    <a:pt x="2498071" y="3308415"/>
                  </a:lnTo>
                  <a:lnTo>
                    <a:pt x="2547269" y="3315550"/>
                  </a:lnTo>
                  <a:lnTo>
                    <a:pt x="2596629" y="3321873"/>
                  </a:lnTo>
                  <a:lnTo>
                    <a:pt x="2646131" y="3327384"/>
                  </a:lnTo>
                  <a:lnTo>
                    <a:pt x="2695757" y="3332083"/>
                  </a:lnTo>
                  <a:lnTo>
                    <a:pt x="2745488" y="3335969"/>
                  </a:lnTo>
                  <a:lnTo>
                    <a:pt x="2795304" y="3339041"/>
                  </a:lnTo>
                  <a:lnTo>
                    <a:pt x="2845187" y="3341301"/>
                  </a:lnTo>
                  <a:lnTo>
                    <a:pt x="2895118" y="3342747"/>
                  </a:lnTo>
                  <a:lnTo>
                    <a:pt x="2945076" y="3343380"/>
                  </a:lnTo>
                  <a:lnTo>
                    <a:pt x="2995044" y="3343199"/>
                  </a:lnTo>
                  <a:lnTo>
                    <a:pt x="3045003" y="3342203"/>
                  </a:lnTo>
                  <a:lnTo>
                    <a:pt x="3094932" y="3340393"/>
                  </a:lnTo>
                  <a:lnTo>
                    <a:pt x="3144814" y="3337769"/>
                  </a:lnTo>
                  <a:lnTo>
                    <a:pt x="3194628" y="3334329"/>
                  </a:lnTo>
                  <a:lnTo>
                    <a:pt x="3244357" y="3330074"/>
                  </a:lnTo>
                  <a:lnTo>
                    <a:pt x="3293981" y="3325004"/>
                  </a:lnTo>
                  <a:lnTo>
                    <a:pt x="3343480" y="3319118"/>
                  </a:lnTo>
                  <a:lnTo>
                    <a:pt x="3392836" y="3312417"/>
                  </a:lnTo>
                  <a:lnTo>
                    <a:pt x="3442030" y="3304899"/>
                  </a:lnTo>
                  <a:lnTo>
                    <a:pt x="3491043" y="3296565"/>
                  </a:lnTo>
                  <a:lnTo>
                    <a:pt x="3539855" y="3287414"/>
                  </a:lnTo>
                  <a:lnTo>
                    <a:pt x="3588448" y="3277446"/>
                  </a:lnTo>
                  <a:lnTo>
                    <a:pt x="3636802" y="3266661"/>
                  </a:lnTo>
                  <a:lnTo>
                    <a:pt x="3684899" y="3255059"/>
                  </a:lnTo>
                  <a:lnTo>
                    <a:pt x="3732719" y="3242639"/>
                  </a:lnTo>
                  <a:lnTo>
                    <a:pt x="3780243" y="3229402"/>
                  </a:lnTo>
                  <a:lnTo>
                    <a:pt x="3827453" y="3215346"/>
                  </a:lnTo>
                  <a:lnTo>
                    <a:pt x="3874328" y="3200471"/>
                  </a:lnTo>
                  <a:lnTo>
                    <a:pt x="3920851" y="3184779"/>
                  </a:lnTo>
                  <a:lnTo>
                    <a:pt x="3967001" y="3168267"/>
                  </a:lnTo>
                  <a:lnTo>
                    <a:pt x="4012761" y="3150936"/>
                  </a:lnTo>
                  <a:lnTo>
                    <a:pt x="4058111" y="3132786"/>
                  </a:lnTo>
                  <a:lnTo>
                    <a:pt x="4103031" y="3113817"/>
                  </a:lnTo>
                  <a:lnTo>
                    <a:pt x="4147503" y="3094027"/>
                  </a:lnTo>
                  <a:lnTo>
                    <a:pt x="4191507" y="3073417"/>
                  </a:lnTo>
                  <a:lnTo>
                    <a:pt x="4240065" y="3049450"/>
                  </a:lnTo>
                  <a:lnTo>
                    <a:pt x="4287517" y="3024722"/>
                  </a:lnTo>
                  <a:lnTo>
                    <a:pt x="4333861" y="2999250"/>
                  </a:lnTo>
                  <a:lnTo>
                    <a:pt x="4379090" y="2973052"/>
                  </a:lnTo>
                  <a:lnTo>
                    <a:pt x="4423199" y="2946148"/>
                  </a:lnTo>
                  <a:lnTo>
                    <a:pt x="4466183" y="2918555"/>
                  </a:lnTo>
                  <a:lnTo>
                    <a:pt x="4508037" y="2890291"/>
                  </a:lnTo>
                  <a:lnTo>
                    <a:pt x="4548756" y="2861375"/>
                  </a:lnTo>
                  <a:lnTo>
                    <a:pt x="4588333" y="2831824"/>
                  </a:lnTo>
                  <a:lnTo>
                    <a:pt x="4626765" y="2801657"/>
                  </a:lnTo>
                  <a:lnTo>
                    <a:pt x="4664046" y="2770892"/>
                  </a:lnTo>
                  <a:lnTo>
                    <a:pt x="4700170" y="2739547"/>
                  </a:lnTo>
                  <a:lnTo>
                    <a:pt x="4735133" y="2707640"/>
                  </a:lnTo>
                  <a:lnTo>
                    <a:pt x="4768929" y="2675190"/>
                  </a:lnTo>
                  <a:lnTo>
                    <a:pt x="4801553" y="2642214"/>
                  </a:lnTo>
                  <a:lnTo>
                    <a:pt x="4833000" y="2608730"/>
                  </a:lnTo>
                  <a:lnTo>
                    <a:pt x="4863265" y="2574758"/>
                  </a:lnTo>
                  <a:lnTo>
                    <a:pt x="4892342" y="2540315"/>
                  </a:lnTo>
                  <a:lnTo>
                    <a:pt x="4920226" y="2505419"/>
                  </a:lnTo>
                  <a:lnTo>
                    <a:pt x="4946911" y="2470088"/>
                  </a:lnTo>
                  <a:lnTo>
                    <a:pt x="4972394" y="2434341"/>
                  </a:lnTo>
                  <a:lnTo>
                    <a:pt x="4996668" y="2398195"/>
                  </a:lnTo>
                  <a:lnTo>
                    <a:pt x="5019728" y="2361669"/>
                  </a:lnTo>
                  <a:lnTo>
                    <a:pt x="5041569" y="2324781"/>
                  </a:lnTo>
                  <a:lnTo>
                    <a:pt x="5062186" y="2287550"/>
                  </a:lnTo>
                  <a:lnTo>
                    <a:pt x="5081574" y="2249992"/>
                  </a:lnTo>
                  <a:lnTo>
                    <a:pt x="5099727" y="2212128"/>
                  </a:lnTo>
                  <a:lnTo>
                    <a:pt x="5116640" y="2173973"/>
                  </a:lnTo>
                  <a:lnTo>
                    <a:pt x="5132308" y="2135548"/>
                  </a:lnTo>
                  <a:lnTo>
                    <a:pt x="5146725" y="2096869"/>
                  </a:lnTo>
                  <a:lnTo>
                    <a:pt x="5159887" y="2057956"/>
                  </a:lnTo>
                  <a:lnTo>
                    <a:pt x="5171789" y="2018825"/>
                  </a:lnTo>
                  <a:lnTo>
                    <a:pt x="5182424" y="1979496"/>
                  </a:lnTo>
                  <a:lnTo>
                    <a:pt x="5191788" y="1939987"/>
                  </a:lnTo>
                  <a:lnTo>
                    <a:pt x="5199876" y="1900316"/>
                  </a:lnTo>
                  <a:lnTo>
                    <a:pt x="5206682" y="1860500"/>
                  </a:lnTo>
                  <a:lnTo>
                    <a:pt x="5212202" y="1820558"/>
                  </a:lnTo>
                  <a:lnTo>
                    <a:pt x="5216429" y="1780509"/>
                  </a:lnTo>
                  <a:lnTo>
                    <a:pt x="5219359" y="1740370"/>
                  </a:lnTo>
                  <a:lnTo>
                    <a:pt x="5220986" y="1700159"/>
                  </a:lnTo>
                  <a:lnTo>
                    <a:pt x="5221306" y="1659895"/>
                  </a:lnTo>
                  <a:lnTo>
                    <a:pt x="5220313" y="1619596"/>
                  </a:lnTo>
                  <a:lnTo>
                    <a:pt x="5218001" y="1579280"/>
                  </a:lnTo>
                  <a:lnTo>
                    <a:pt x="5214367" y="1538965"/>
                  </a:lnTo>
                  <a:lnTo>
                    <a:pt x="5209403" y="1498670"/>
                  </a:lnTo>
                  <a:lnTo>
                    <a:pt x="5203106" y="1458412"/>
                  </a:lnTo>
                  <a:lnTo>
                    <a:pt x="5195470" y="1418209"/>
                  </a:lnTo>
                  <a:lnTo>
                    <a:pt x="5186489" y="1378081"/>
                  </a:lnTo>
                  <a:lnTo>
                    <a:pt x="5176159" y="1338044"/>
                  </a:lnTo>
                  <a:lnTo>
                    <a:pt x="5164474" y="1298117"/>
                  </a:lnTo>
                  <a:lnTo>
                    <a:pt x="5151429" y="1258319"/>
                  </a:lnTo>
                  <a:lnTo>
                    <a:pt x="5137019" y="1218667"/>
                  </a:lnTo>
                  <a:lnTo>
                    <a:pt x="5121239" y="1179180"/>
                  </a:lnTo>
                  <a:lnTo>
                    <a:pt x="5104083" y="1139875"/>
                  </a:lnTo>
                  <a:lnTo>
                    <a:pt x="5085546" y="1100771"/>
                  </a:lnTo>
                  <a:lnTo>
                    <a:pt x="5065624" y="1061887"/>
                  </a:lnTo>
                  <a:lnTo>
                    <a:pt x="5044310" y="1023239"/>
                  </a:lnTo>
                  <a:lnTo>
                    <a:pt x="5021599" y="984847"/>
                  </a:lnTo>
                  <a:lnTo>
                    <a:pt x="4997487" y="946729"/>
                  </a:lnTo>
                  <a:lnTo>
                    <a:pt x="4971968" y="908902"/>
                  </a:lnTo>
                  <a:lnTo>
                    <a:pt x="4945036" y="871385"/>
                  </a:lnTo>
                  <a:lnTo>
                    <a:pt x="4916688" y="834196"/>
                  </a:lnTo>
                  <a:lnTo>
                    <a:pt x="4886917" y="797353"/>
                  </a:lnTo>
                  <a:lnTo>
                    <a:pt x="4855718" y="760874"/>
                  </a:lnTo>
                  <a:lnTo>
                    <a:pt x="4826529" y="728498"/>
                  </a:lnTo>
                  <a:lnTo>
                    <a:pt x="4796501" y="696784"/>
                  </a:lnTo>
                  <a:lnTo>
                    <a:pt x="4765652" y="665735"/>
                  </a:lnTo>
                  <a:lnTo>
                    <a:pt x="4733999" y="635355"/>
                  </a:lnTo>
                  <a:lnTo>
                    <a:pt x="4701561" y="605646"/>
                  </a:lnTo>
                  <a:lnTo>
                    <a:pt x="4668356" y="576611"/>
                  </a:lnTo>
                  <a:lnTo>
                    <a:pt x="4634401" y="548253"/>
                  </a:lnTo>
                  <a:lnTo>
                    <a:pt x="4599715" y="520574"/>
                  </a:lnTo>
                  <a:lnTo>
                    <a:pt x="4564315" y="493577"/>
                  </a:lnTo>
                  <a:lnTo>
                    <a:pt x="4528220" y="467266"/>
                  </a:lnTo>
                  <a:lnTo>
                    <a:pt x="4491448" y="441643"/>
                  </a:lnTo>
                  <a:lnTo>
                    <a:pt x="4454016" y="416711"/>
                  </a:lnTo>
                  <a:lnTo>
                    <a:pt x="4415943" y="392472"/>
                  </a:lnTo>
                  <a:lnTo>
                    <a:pt x="4377247" y="368930"/>
                  </a:lnTo>
                  <a:lnTo>
                    <a:pt x="4337945" y="346087"/>
                  </a:lnTo>
                  <a:lnTo>
                    <a:pt x="4298056" y="323947"/>
                  </a:lnTo>
                  <a:lnTo>
                    <a:pt x="4257598" y="302511"/>
                  </a:lnTo>
                  <a:lnTo>
                    <a:pt x="4216588" y="281783"/>
                  </a:lnTo>
                  <a:lnTo>
                    <a:pt x="4175044" y="261766"/>
                  </a:lnTo>
                  <a:lnTo>
                    <a:pt x="4132986" y="242462"/>
                  </a:lnTo>
                  <a:lnTo>
                    <a:pt x="4090430" y="223875"/>
                  </a:lnTo>
                  <a:lnTo>
                    <a:pt x="4047395" y="206006"/>
                  </a:lnTo>
                  <a:lnTo>
                    <a:pt x="4003898" y="188860"/>
                  </a:lnTo>
                  <a:lnTo>
                    <a:pt x="3959958" y="172438"/>
                  </a:lnTo>
                  <a:lnTo>
                    <a:pt x="3915592" y="156744"/>
                  </a:lnTo>
                  <a:lnTo>
                    <a:pt x="3870820" y="141781"/>
                  </a:lnTo>
                  <a:lnTo>
                    <a:pt x="3825657" y="127550"/>
                  </a:lnTo>
                  <a:lnTo>
                    <a:pt x="3780124" y="114056"/>
                  </a:lnTo>
                  <a:lnTo>
                    <a:pt x="3734237" y="101300"/>
                  </a:lnTo>
                  <a:lnTo>
                    <a:pt x="3688015" y="89286"/>
                  </a:lnTo>
                  <a:lnTo>
                    <a:pt x="3641475" y="78017"/>
                  </a:lnTo>
                  <a:lnTo>
                    <a:pt x="3594636" y="67495"/>
                  </a:lnTo>
                  <a:lnTo>
                    <a:pt x="3547516" y="57723"/>
                  </a:lnTo>
                  <a:lnTo>
                    <a:pt x="3500132" y="48704"/>
                  </a:lnTo>
                  <a:lnTo>
                    <a:pt x="3452504" y="40441"/>
                  </a:lnTo>
                  <a:lnTo>
                    <a:pt x="3404647" y="32936"/>
                  </a:lnTo>
                  <a:lnTo>
                    <a:pt x="3356581" y="26193"/>
                  </a:lnTo>
                  <a:lnTo>
                    <a:pt x="3308324" y="20214"/>
                  </a:lnTo>
                  <a:lnTo>
                    <a:pt x="3259894" y="15003"/>
                  </a:lnTo>
                  <a:lnTo>
                    <a:pt x="3211308" y="10561"/>
                  </a:lnTo>
                  <a:lnTo>
                    <a:pt x="3162585" y="6892"/>
                  </a:lnTo>
                  <a:lnTo>
                    <a:pt x="3113743" y="3998"/>
                  </a:lnTo>
                  <a:lnTo>
                    <a:pt x="3064799" y="1883"/>
                  </a:lnTo>
                  <a:lnTo>
                    <a:pt x="3015772" y="549"/>
                  </a:lnTo>
                  <a:lnTo>
                    <a:pt x="29666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/>
            <p:cNvSpPr/>
            <p:nvPr/>
          </p:nvSpPr>
          <p:spPr>
            <a:xfrm>
              <a:off x="6475603" y="1714355"/>
              <a:ext cx="5221605" cy="3784600"/>
            </a:xfrm>
            <a:custGeom>
              <a:avLst/>
              <a:gdLst/>
              <a:ahLst/>
              <a:cxnLst/>
              <a:rect l="l" t="t" r="r" b="b"/>
              <a:pathLst>
                <a:path w="5221605" h="3784600">
                  <a:moveTo>
                    <a:pt x="0" y="3784490"/>
                  </a:moveTo>
                  <a:lnTo>
                    <a:pt x="1062101" y="2582689"/>
                  </a:lnTo>
                  <a:lnTo>
                    <a:pt x="1030901" y="2546211"/>
                  </a:lnTo>
                  <a:lnTo>
                    <a:pt x="1001130" y="2509368"/>
                  </a:lnTo>
                  <a:lnTo>
                    <a:pt x="972782" y="2472179"/>
                  </a:lnTo>
                  <a:lnTo>
                    <a:pt x="945850" y="2434662"/>
                  </a:lnTo>
                  <a:lnTo>
                    <a:pt x="920331" y="2396835"/>
                  </a:lnTo>
                  <a:lnTo>
                    <a:pt x="896219" y="2358717"/>
                  </a:lnTo>
                  <a:lnTo>
                    <a:pt x="873508" y="2320325"/>
                  </a:lnTo>
                  <a:lnTo>
                    <a:pt x="852194" y="2281677"/>
                  </a:lnTo>
                  <a:lnTo>
                    <a:pt x="832272" y="2242793"/>
                  </a:lnTo>
                  <a:lnTo>
                    <a:pt x="813735" y="2203689"/>
                  </a:lnTo>
                  <a:lnTo>
                    <a:pt x="796579" y="2164384"/>
                  </a:lnTo>
                  <a:lnTo>
                    <a:pt x="780799" y="2124897"/>
                  </a:lnTo>
                  <a:lnTo>
                    <a:pt x="766389" y="2085245"/>
                  </a:lnTo>
                  <a:lnTo>
                    <a:pt x="753344" y="2045447"/>
                  </a:lnTo>
                  <a:lnTo>
                    <a:pt x="741659" y="2005520"/>
                  </a:lnTo>
                  <a:lnTo>
                    <a:pt x="731329" y="1965483"/>
                  </a:lnTo>
                  <a:lnTo>
                    <a:pt x="722348" y="1925355"/>
                  </a:lnTo>
                  <a:lnTo>
                    <a:pt x="714712" y="1885152"/>
                  </a:lnTo>
                  <a:lnTo>
                    <a:pt x="708415" y="1844894"/>
                  </a:lnTo>
                  <a:lnTo>
                    <a:pt x="703451" y="1804599"/>
                  </a:lnTo>
                  <a:lnTo>
                    <a:pt x="699817" y="1764284"/>
                  </a:lnTo>
                  <a:lnTo>
                    <a:pt x="697505" y="1723968"/>
                  </a:lnTo>
                  <a:lnTo>
                    <a:pt x="696512" y="1683669"/>
                  </a:lnTo>
                  <a:lnTo>
                    <a:pt x="696832" y="1643405"/>
                  </a:lnTo>
                  <a:lnTo>
                    <a:pt x="698459" y="1603194"/>
                  </a:lnTo>
                  <a:lnTo>
                    <a:pt x="701389" y="1563055"/>
                  </a:lnTo>
                  <a:lnTo>
                    <a:pt x="705616" y="1523006"/>
                  </a:lnTo>
                  <a:lnTo>
                    <a:pt x="711136" y="1483064"/>
                  </a:lnTo>
                  <a:lnTo>
                    <a:pt x="717942" y="1443248"/>
                  </a:lnTo>
                  <a:lnTo>
                    <a:pt x="726030" y="1403577"/>
                  </a:lnTo>
                  <a:lnTo>
                    <a:pt x="735394" y="1364067"/>
                  </a:lnTo>
                  <a:lnTo>
                    <a:pt x="746029" y="1324739"/>
                  </a:lnTo>
                  <a:lnTo>
                    <a:pt x="757931" y="1285608"/>
                  </a:lnTo>
                  <a:lnTo>
                    <a:pt x="771093" y="1246695"/>
                  </a:lnTo>
                  <a:lnTo>
                    <a:pt x="785510" y="1208016"/>
                  </a:lnTo>
                  <a:lnTo>
                    <a:pt x="801178" y="1169591"/>
                  </a:lnTo>
                  <a:lnTo>
                    <a:pt x="818091" y="1131436"/>
                  </a:lnTo>
                  <a:lnTo>
                    <a:pt x="836244" y="1093571"/>
                  </a:lnTo>
                  <a:lnTo>
                    <a:pt x="855632" y="1056014"/>
                  </a:lnTo>
                  <a:lnTo>
                    <a:pt x="876249" y="1018782"/>
                  </a:lnTo>
                  <a:lnTo>
                    <a:pt x="898090" y="981895"/>
                  </a:lnTo>
                  <a:lnTo>
                    <a:pt x="921150" y="945369"/>
                  </a:lnTo>
                  <a:lnTo>
                    <a:pt x="945424" y="909223"/>
                  </a:lnTo>
                  <a:lnTo>
                    <a:pt x="970907" y="873476"/>
                  </a:lnTo>
                  <a:lnTo>
                    <a:pt x="997592" y="838145"/>
                  </a:lnTo>
                  <a:lnTo>
                    <a:pt x="1025476" y="803249"/>
                  </a:lnTo>
                  <a:lnTo>
                    <a:pt x="1054553" y="768806"/>
                  </a:lnTo>
                  <a:lnTo>
                    <a:pt x="1084818" y="734834"/>
                  </a:lnTo>
                  <a:lnTo>
                    <a:pt x="1116265" y="701350"/>
                  </a:lnTo>
                  <a:lnTo>
                    <a:pt x="1148889" y="668374"/>
                  </a:lnTo>
                  <a:lnTo>
                    <a:pt x="1182685" y="635924"/>
                  </a:lnTo>
                  <a:lnTo>
                    <a:pt x="1217648" y="604017"/>
                  </a:lnTo>
                  <a:lnTo>
                    <a:pt x="1253772" y="572672"/>
                  </a:lnTo>
                  <a:lnTo>
                    <a:pt x="1291053" y="541907"/>
                  </a:lnTo>
                  <a:lnTo>
                    <a:pt x="1329485" y="511740"/>
                  </a:lnTo>
                  <a:lnTo>
                    <a:pt x="1369062" y="482189"/>
                  </a:lnTo>
                  <a:lnTo>
                    <a:pt x="1409781" y="453273"/>
                  </a:lnTo>
                  <a:lnTo>
                    <a:pt x="1451635" y="425009"/>
                  </a:lnTo>
                  <a:lnTo>
                    <a:pt x="1494619" y="397416"/>
                  </a:lnTo>
                  <a:lnTo>
                    <a:pt x="1538728" y="370511"/>
                  </a:lnTo>
                  <a:lnTo>
                    <a:pt x="1583957" y="344314"/>
                  </a:lnTo>
                  <a:lnTo>
                    <a:pt x="1630301" y="318842"/>
                  </a:lnTo>
                  <a:lnTo>
                    <a:pt x="1677753" y="294114"/>
                  </a:lnTo>
                  <a:lnTo>
                    <a:pt x="1726311" y="270146"/>
                  </a:lnTo>
                  <a:lnTo>
                    <a:pt x="1770784" y="249321"/>
                  </a:lnTo>
                  <a:lnTo>
                    <a:pt x="1815659" y="229352"/>
                  </a:lnTo>
                  <a:lnTo>
                    <a:pt x="1860920" y="210238"/>
                  </a:lnTo>
                  <a:lnTo>
                    <a:pt x="1906547" y="191976"/>
                  </a:lnTo>
                  <a:lnTo>
                    <a:pt x="1952523" y="174563"/>
                  </a:lnTo>
                  <a:lnTo>
                    <a:pt x="1998829" y="157996"/>
                  </a:lnTo>
                  <a:lnTo>
                    <a:pt x="2045448" y="142273"/>
                  </a:lnTo>
                  <a:lnTo>
                    <a:pt x="2092362" y="127390"/>
                  </a:lnTo>
                  <a:lnTo>
                    <a:pt x="2139553" y="113344"/>
                  </a:lnTo>
                  <a:lnTo>
                    <a:pt x="2187002" y="100134"/>
                  </a:lnTo>
                  <a:lnTo>
                    <a:pt x="2234692" y="87755"/>
                  </a:lnTo>
                  <a:lnTo>
                    <a:pt x="2282604" y="76206"/>
                  </a:lnTo>
                  <a:lnTo>
                    <a:pt x="2330721" y="65483"/>
                  </a:lnTo>
                  <a:lnTo>
                    <a:pt x="2379025" y="55583"/>
                  </a:lnTo>
                  <a:lnTo>
                    <a:pt x="2427498" y="46504"/>
                  </a:lnTo>
                  <a:lnTo>
                    <a:pt x="2476121" y="38244"/>
                  </a:lnTo>
                  <a:lnTo>
                    <a:pt x="2524877" y="30798"/>
                  </a:lnTo>
                  <a:lnTo>
                    <a:pt x="2573747" y="24165"/>
                  </a:lnTo>
                  <a:lnTo>
                    <a:pt x="2622715" y="18340"/>
                  </a:lnTo>
                  <a:lnTo>
                    <a:pt x="2671760" y="13323"/>
                  </a:lnTo>
                  <a:lnTo>
                    <a:pt x="2720867" y="9109"/>
                  </a:lnTo>
                  <a:lnTo>
                    <a:pt x="2770016" y="5697"/>
                  </a:lnTo>
                  <a:lnTo>
                    <a:pt x="2819190" y="3082"/>
                  </a:lnTo>
                  <a:lnTo>
                    <a:pt x="2868370" y="1263"/>
                  </a:lnTo>
                  <a:lnTo>
                    <a:pt x="2917540" y="236"/>
                  </a:lnTo>
                  <a:lnTo>
                    <a:pt x="2966679" y="0"/>
                  </a:lnTo>
                  <a:lnTo>
                    <a:pt x="3015772" y="549"/>
                  </a:lnTo>
                  <a:lnTo>
                    <a:pt x="3064799" y="1883"/>
                  </a:lnTo>
                  <a:lnTo>
                    <a:pt x="3113743" y="3998"/>
                  </a:lnTo>
                  <a:lnTo>
                    <a:pt x="3162585" y="6892"/>
                  </a:lnTo>
                  <a:lnTo>
                    <a:pt x="3211308" y="10561"/>
                  </a:lnTo>
                  <a:lnTo>
                    <a:pt x="3259894" y="15003"/>
                  </a:lnTo>
                  <a:lnTo>
                    <a:pt x="3308324" y="20214"/>
                  </a:lnTo>
                  <a:lnTo>
                    <a:pt x="3356581" y="26193"/>
                  </a:lnTo>
                  <a:lnTo>
                    <a:pt x="3404647" y="32936"/>
                  </a:lnTo>
                  <a:lnTo>
                    <a:pt x="3452504" y="40441"/>
                  </a:lnTo>
                  <a:lnTo>
                    <a:pt x="3500132" y="48704"/>
                  </a:lnTo>
                  <a:lnTo>
                    <a:pt x="3547516" y="57723"/>
                  </a:lnTo>
                  <a:lnTo>
                    <a:pt x="3594636" y="67495"/>
                  </a:lnTo>
                  <a:lnTo>
                    <a:pt x="3641475" y="78017"/>
                  </a:lnTo>
                  <a:lnTo>
                    <a:pt x="3688015" y="89286"/>
                  </a:lnTo>
                  <a:lnTo>
                    <a:pt x="3734237" y="101300"/>
                  </a:lnTo>
                  <a:lnTo>
                    <a:pt x="3780124" y="114056"/>
                  </a:lnTo>
                  <a:lnTo>
                    <a:pt x="3825657" y="127550"/>
                  </a:lnTo>
                  <a:lnTo>
                    <a:pt x="3870820" y="141781"/>
                  </a:lnTo>
                  <a:lnTo>
                    <a:pt x="3915592" y="156744"/>
                  </a:lnTo>
                  <a:lnTo>
                    <a:pt x="3959958" y="172438"/>
                  </a:lnTo>
                  <a:lnTo>
                    <a:pt x="4003898" y="188860"/>
                  </a:lnTo>
                  <a:lnTo>
                    <a:pt x="4047395" y="206006"/>
                  </a:lnTo>
                  <a:lnTo>
                    <a:pt x="4090430" y="223875"/>
                  </a:lnTo>
                  <a:lnTo>
                    <a:pt x="4132986" y="242462"/>
                  </a:lnTo>
                  <a:lnTo>
                    <a:pt x="4175044" y="261766"/>
                  </a:lnTo>
                  <a:lnTo>
                    <a:pt x="4216588" y="281783"/>
                  </a:lnTo>
                  <a:lnTo>
                    <a:pt x="4257598" y="302511"/>
                  </a:lnTo>
                  <a:lnTo>
                    <a:pt x="4298056" y="323947"/>
                  </a:lnTo>
                  <a:lnTo>
                    <a:pt x="4337945" y="346087"/>
                  </a:lnTo>
                  <a:lnTo>
                    <a:pt x="4377247" y="368930"/>
                  </a:lnTo>
                  <a:lnTo>
                    <a:pt x="4415943" y="392472"/>
                  </a:lnTo>
                  <a:lnTo>
                    <a:pt x="4454016" y="416711"/>
                  </a:lnTo>
                  <a:lnTo>
                    <a:pt x="4491448" y="441643"/>
                  </a:lnTo>
                  <a:lnTo>
                    <a:pt x="4528220" y="467266"/>
                  </a:lnTo>
                  <a:lnTo>
                    <a:pt x="4564315" y="493577"/>
                  </a:lnTo>
                  <a:lnTo>
                    <a:pt x="4599715" y="520574"/>
                  </a:lnTo>
                  <a:lnTo>
                    <a:pt x="4634401" y="548253"/>
                  </a:lnTo>
                  <a:lnTo>
                    <a:pt x="4668356" y="576611"/>
                  </a:lnTo>
                  <a:lnTo>
                    <a:pt x="4701561" y="605646"/>
                  </a:lnTo>
                  <a:lnTo>
                    <a:pt x="4733999" y="635355"/>
                  </a:lnTo>
                  <a:lnTo>
                    <a:pt x="4765652" y="665735"/>
                  </a:lnTo>
                  <a:lnTo>
                    <a:pt x="4796501" y="696784"/>
                  </a:lnTo>
                  <a:lnTo>
                    <a:pt x="4826529" y="728498"/>
                  </a:lnTo>
                  <a:lnTo>
                    <a:pt x="4855718" y="760874"/>
                  </a:lnTo>
                  <a:lnTo>
                    <a:pt x="4886917" y="797353"/>
                  </a:lnTo>
                  <a:lnTo>
                    <a:pt x="4916688" y="834196"/>
                  </a:lnTo>
                  <a:lnTo>
                    <a:pt x="4945036" y="871385"/>
                  </a:lnTo>
                  <a:lnTo>
                    <a:pt x="4971968" y="908902"/>
                  </a:lnTo>
                  <a:lnTo>
                    <a:pt x="4997487" y="946729"/>
                  </a:lnTo>
                  <a:lnTo>
                    <a:pt x="5021599" y="984847"/>
                  </a:lnTo>
                  <a:lnTo>
                    <a:pt x="5044310" y="1023239"/>
                  </a:lnTo>
                  <a:lnTo>
                    <a:pt x="5065624" y="1061887"/>
                  </a:lnTo>
                  <a:lnTo>
                    <a:pt x="5085546" y="1100771"/>
                  </a:lnTo>
                  <a:lnTo>
                    <a:pt x="5104083" y="1139875"/>
                  </a:lnTo>
                  <a:lnTo>
                    <a:pt x="5121239" y="1179180"/>
                  </a:lnTo>
                  <a:lnTo>
                    <a:pt x="5137019" y="1218667"/>
                  </a:lnTo>
                  <a:lnTo>
                    <a:pt x="5151429" y="1258319"/>
                  </a:lnTo>
                  <a:lnTo>
                    <a:pt x="5164474" y="1298117"/>
                  </a:lnTo>
                  <a:lnTo>
                    <a:pt x="5176159" y="1338044"/>
                  </a:lnTo>
                  <a:lnTo>
                    <a:pt x="5186489" y="1378081"/>
                  </a:lnTo>
                  <a:lnTo>
                    <a:pt x="5195470" y="1418209"/>
                  </a:lnTo>
                  <a:lnTo>
                    <a:pt x="5203106" y="1458412"/>
                  </a:lnTo>
                  <a:lnTo>
                    <a:pt x="5209403" y="1498670"/>
                  </a:lnTo>
                  <a:lnTo>
                    <a:pt x="5214367" y="1538965"/>
                  </a:lnTo>
                  <a:lnTo>
                    <a:pt x="5218001" y="1579280"/>
                  </a:lnTo>
                  <a:lnTo>
                    <a:pt x="5220313" y="1619596"/>
                  </a:lnTo>
                  <a:lnTo>
                    <a:pt x="5221306" y="1659895"/>
                  </a:lnTo>
                  <a:lnTo>
                    <a:pt x="5220986" y="1700159"/>
                  </a:lnTo>
                  <a:lnTo>
                    <a:pt x="5219359" y="1740370"/>
                  </a:lnTo>
                  <a:lnTo>
                    <a:pt x="5216429" y="1780509"/>
                  </a:lnTo>
                  <a:lnTo>
                    <a:pt x="5212202" y="1820558"/>
                  </a:lnTo>
                  <a:lnTo>
                    <a:pt x="5206682" y="1860500"/>
                  </a:lnTo>
                  <a:lnTo>
                    <a:pt x="5199876" y="1900316"/>
                  </a:lnTo>
                  <a:lnTo>
                    <a:pt x="5191788" y="1939987"/>
                  </a:lnTo>
                  <a:lnTo>
                    <a:pt x="5182424" y="1979496"/>
                  </a:lnTo>
                  <a:lnTo>
                    <a:pt x="5171789" y="2018825"/>
                  </a:lnTo>
                  <a:lnTo>
                    <a:pt x="5159887" y="2057956"/>
                  </a:lnTo>
                  <a:lnTo>
                    <a:pt x="5146725" y="2096869"/>
                  </a:lnTo>
                  <a:lnTo>
                    <a:pt x="5132308" y="2135548"/>
                  </a:lnTo>
                  <a:lnTo>
                    <a:pt x="5116640" y="2173973"/>
                  </a:lnTo>
                  <a:lnTo>
                    <a:pt x="5099727" y="2212128"/>
                  </a:lnTo>
                  <a:lnTo>
                    <a:pt x="5081574" y="2249992"/>
                  </a:lnTo>
                  <a:lnTo>
                    <a:pt x="5062186" y="2287550"/>
                  </a:lnTo>
                  <a:lnTo>
                    <a:pt x="5041569" y="2324781"/>
                  </a:lnTo>
                  <a:lnTo>
                    <a:pt x="5019728" y="2361669"/>
                  </a:lnTo>
                  <a:lnTo>
                    <a:pt x="4996668" y="2398195"/>
                  </a:lnTo>
                  <a:lnTo>
                    <a:pt x="4972394" y="2434341"/>
                  </a:lnTo>
                  <a:lnTo>
                    <a:pt x="4946911" y="2470088"/>
                  </a:lnTo>
                  <a:lnTo>
                    <a:pt x="4920226" y="2505419"/>
                  </a:lnTo>
                  <a:lnTo>
                    <a:pt x="4892342" y="2540315"/>
                  </a:lnTo>
                  <a:lnTo>
                    <a:pt x="4863265" y="2574758"/>
                  </a:lnTo>
                  <a:lnTo>
                    <a:pt x="4833000" y="2608730"/>
                  </a:lnTo>
                  <a:lnTo>
                    <a:pt x="4801553" y="2642214"/>
                  </a:lnTo>
                  <a:lnTo>
                    <a:pt x="4768929" y="2675190"/>
                  </a:lnTo>
                  <a:lnTo>
                    <a:pt x="4735133" y="2707640"/>
                  </a:lnTo>
                  <a:lnTo>
                    <a:pt x="4700170" y="2739547"/>
                  </a:lnTo>
                  <a:lnTo>
                    <a:pt x="4664046" y="2770892"/>
                  </a:lnTo>
                  <a:lnTo>
                    <a:pt x="4626765" y="2801657"/>
                  </a:lnTo>
                  <a:lnTo>
                    <a:pt x="4588333" y="2831824"/>
                  </a:lnTo>
                  <a:lnTo>
                    <a:pt x="4548756" y="2861375"/>
                  </a:lnTo>
                  <a:lnTo>
                    <a:pt x="4508037" y="2890291"/>
                  </a:lnTo>
                  <a:lnTo>
                    <a:pt x="4466183" y="2918555"/>
                  </a:lnTo>
                  <a:lnTo>
                    <a:pt x="4423199" y="2946148"/>
                  </a:lnTo>
                  <a:lnTo>
                    <a:pt x="4379090" y="2973052"/>
                  </a:lnTo>
                  <a:lnTo>
                    <a:pt x="4333861" y="2999250"/>
                  </a:lnTo>
                  <a:lnTo>
                    <a:pt x="4287517" y="3024722"/>
                  </a:lnTo>
                  <a:lnTo>
                    <a:pt x="4240065" y="3049450"/>
                  </a:lnTo>
                  <a:lnTo>
                    <a:pt x="4191507" y="3073417"/>
                  </a:lnTo>
                  <a:lnTo>
                    <a:pt x="4147503" y="3094027"/>
                  </a:lnTo>
                  <a:lnTo>
                    <a:pt x="4103031" y="3113817"/>
                  </a:lnTo>
                  <a:lnTo>
                    <a:pt x="4058111" y="3132786"/>
                  </a:lnTo>
                  <a:lnTo>
                    <a:pt x="4012761" y="3150936"/>
                  </a:lnTo>
                  <a:lnTo>
                    <a:pt x="3967001" y="3168267"/>
                  </a:lnTo>
                  <a:lnTo>
                    <a:pt x="3920851" y="3184779"/>
                  </a:lnTo>
                  <a:lnTo>
                    <a:pt x="3874328" y="3200471"/>
                  </a:lnTo>
                  <a:lnTo>
                    <a:pt x="3827453" y="3215346"/>
                  </a:lnTo>
                  <a:lnTo>
                    <a:pt x="3780243" y="3229402"/>
                  </a:lnTo>
                  <a:lnTo>
                    <a:pt x="3732719" y="3242639"/>
                  </a:lnTo>
                  <a:lnTo>
                    <a:pt x="3684899" y="3255059"/>
                  </a:lnTo>
                  <a:lnTo>
                    <a:pt x="3636802" y="3266661"/>
                  </a:lnTo>
                  <a:lnTo>
                    <a:pt x="3588448" y="3277446"/>
                  </a:lnTo>
                  <a:lnTo>
                    <a:pt x="3539855" y="3287414"/>
                  </a:lnTo>
                  <a:lnTo>
                    <a:pt x="3491043" y="3296565"/>
                  </a:lnTo>
                  <a:lnTo>
                    <a:pt x="3442030" y="3304899"/>
                  </a:lnTo>
                  <a:lnTo>
                    <a:pt x="3392836" y="3312417"/>
                  </a:lnTo>
                  <a:lnTo>
                    <a:pt x="3343480" y="3319118"/>
                  </a:lnTo>
                  <a:lnTo>
                    <a:pt x="3293981" y="3325004"/>
                  </a:lnTo>
                  <a:lnTo>
                    <a:pt x="3244357" y="3330074"/>
                  </a:lnTo>
                  <a:lnTo>
                    <a:pt x="3194628" y="3334329"/>
                  </a:lnTo>
                  <a:lnTo>
                    <a:pt x="3144814" y="3337769"/>
                  </a:lnTo>
                  <a:lnTo>
                    <a:pt x="3094932" y="3340393"/>
                  </a:lnTo>
                  <a:lnTo>
                    <a:pt x="3045003" y="3342203"/>
                  </a:lnTo>
                  <a:lnTo>
                    <a:pt x="2995044" y="3343199"/>
                  </a:lnTo>
                  <a:lnTo>
                    <a:pt x="2945076" y="3343380"/>
                  </a:lnTo>
                  <a:lnTo>
                    <a:pt x="2895118" y="3342747"/>
                  </a:lnTo>
                  <a:lnTo>
                    <a:pt x="2845187" y="3341301"/>
                  </a:lnTo>
                  <a:lnTo>
                    <a:pt x="2795304" y="3339041"/>
                  </a:lnTo>
                  <a:lnTo>
                    <a:pt x="2745488" y="3335969"/>
                  </a:lnTo>
                  <a:lnTo>
                    <a:pt x="2695757" y="3332083"/>
                  </a:lnTo>
                  <a:lnTo>
                    <a:pt x="2646131" y="3327384"/>
                  </a:lnTo>
                  <a:lnTo>
                    <a:pt x="2596629" y="3321873"/>
                  </a:lnTo>
                  <a:lnTo>
                    <a:pt x="2547269" y="3315550"/>
                  </a:lnTo>
                  <a:lnTo>
                    <a:pt x="2498071" y="3308415"/>
                  </a:lnTo>
                  <a:lnTo>
                    <a:pt x="2449054" y="3300468"/>
                  </a:lnTo>
                  <a:lnTo>
                    <a:pt x="2400237" y="3291709"/>
                  </a:lnTo>
                  <a:lnTo>
                    <a:pt x="2351640" y="3282139"/>
                  </a:lnTo>
                  <a:lnTo>
                    <a:pt x="2303280" y="3271759"/>
                  </a:lnTo>
                  <a:lnTo>
                    <a:pt x="2255177" y="3260567"/>
                  </a:lnTo>
                  <a:lnTo>
                    <a:pt x="2207351" y="3248565"/>
                  </a:lnTo>
                  <a:lnTo>
                    <a:pt x="2159820" y="3235753"/>
                  </a:lnTo>
                  <a:lnTo>
                    <a:pt x="2112603" y="3222131"/>
                  </a:lnTo>
                  <a:lnTo>
                    <a:pt x="2065720" y="3207699"/>
                  </a:lnTo>
                  <a:lnTo>
                    <a:pt x="2019189" y="3192458"/>
                  </a:lnTo>
                  <a:lnTo>
                    <a:pt x="1973030" y="3176407"/>
                  </a:lnTo>
                  <a:lnTo>
                    <a:pt x="1927262" y="3159547"/>
                  </a:lnTo>
                  <a:lnTo>
                    <a:pt x="1881903" y="3141879"/>
                  </a:lnTo>
                  <a:lnTo>
                    <a:pt x="1836973" y="3123402"/>
                  </a:lnTo>
                  <a:lnTo>
                    <a:pt x="1792490" y="3104117"/>
                  </a:lnTo>
                  <a:lnTo>
                    <a:pt x="1748475" y="3084023"/>
                  </a:lnTo>
                  <a:lnTo>
                    <a:pt x="1704946" y="3063122"/>
                  </a:lnTo>
                  <a:lnTo>
                    <a:pt x="1661922" y="3041413"/>
                  </a:lnTo>
                  <a:lnTo>
                    <a:pt x="0" y="3784490"/>
                  </a:lnTo>
                  <a:close/>
                </a:path>
              </a:pathLst>
            </a:custGeom>
            <a:ln w="76200">
              <a:solidFill>
                <a:srgbClr val="8F1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86725" y="2076450"/>
              <a:ext cx="2733675" cy="2657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19244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F4CEEA70-1775-48C5-85E2-B1F08355D7A8}" vid="{708C1448-CAB8-494B-91DB-8E511FB2BA6C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3569</Words>
  <Application>Microsoft Office PowerPoint</Application>
  <PresentationFormat>Широкоэкранный</PresentationFormat>
  <Paragraphs>528</Paragraphs>
  <Slides>58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58</vt:i4>
      </vt:variant>
    </vt:vector>
  </HeadingPairs>
  <TitlesOfParts>
    <vt:vector size="68" baseType="lpstr">
      <vt:lpstr>Arial</vt:lpstr>
      <vt:lpstr>Calibri</vt:lpstr>
      <vt:lpstr>Calibri Light</vt:lpstr>
      <vt:lpstr>Circe Bold</vt:lpstr>
      <vt:lpstr>Symbol</vt:lpstr>
      <vt:lpstr>Times New Roman</vt:lpstr>
      <vt:lpstr>Wingdings</vt:lpstr>
      <vt:lpstr>Тема1</vt:lpstr>
      <vt:lpstr>1_Тема Office</vt:lpstr>
      <vt:lpstr>2_Тема Office</vt:lpstr>
      <vt:lpstr>Презентация PowerPoint</vt:lpstr>
      <vt:lpstr>Презентация PowerPoint</vt:lpstr>
      <vt:lpstr>Преемственность ФГОС 2010 и ФГОС 2021: методологическая основа</vt:lpstr>
      <vt:lpstr>Системно-деятельностный подход: история и содержание понятия</vt:lpstr>
      <vt:lpstr>ДЕЯТЕЛЬНОСТЬ: структура</vt:lpstr>
      <vt:lpstr>Презентация PowerPoint</vt:lpstr>
      <vt:lpstr>Профессиональная деятельность в условиях системно-деятельностного подхода</vt:lpstr>
      <vt:lpstr>Ключевая педагогическая задача: создание условий, инициирующих действие обучающегося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Бригадный метод: каждая группа выполняет свое задание. Результаты докладывает руководители групп</vt:lpstr>
      <vt:lpstr>Принципы выбора заданий для групповой работы</vt:lpstr>
      <vt:lpstr>Фронтальная форма организации учебной деятельности: эвристическая беседа</vt:lpstr>
      <vt:lpstr>Признаки эвристической беседы</vt:lpstr>
      <vt:lpstr>Презентация PowerPoint</vt:lpstr>
      <vt:lpstr>Индивидуальная форма организации учебной деятельности</vt:lpstr>
      <vt:lpstr>Презентация PowerPoint</vt:lpstr>
      <vt:lpstr>Презентация PowerPoint</vt:lpstr>
      <vt:lpstr>Презентация PowerPoint</vt:lpstr>
      <vt:lpstr>Современное учебное занятие</vt:lpstr>
      <vt:lpstr>Основные виды учебных занятий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зонального и регионального этапов конференции проектных и  учебно-исследовательских работ «Что, как и почему?»</dc:title>
  <dc:creator>User</dc:creator>
  <cp:lastModifiedBy>Наталья Яковлева</cp:lastModifiedBy>
  <cp:revision>52</cp:revision>
  <dcterms:created xsi:type="dcterms:W3CDTF">2024-01-14T08:39:34Z</dcterms:created>
  <dcterms:modified xsi:type="dcterms:W3CDTF">2026-02-03T13:56:54Z</dcterms:modified>
</cp:coreProperties>
</file>