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6" r:id="rId5"/>
    <p:sldId id="267" r:id="rId6"/>
    <p:sldId id="268" r:id="rId7"/>
    <p:sldId id="270" r:id="rId8"/>
    <p:sldId id="269" r:id="rId9"/>
    <p:sldId id="271" r:id="rId10"/>
    <p:sldId id="272" r:id="rId11"/>
    <p:sldId id="273" r:id="rId12"/>
    <p:sldId id="274" r:id="rId13"/>
    <p:sldId id="275" r:id="rId14"/>
    <p:sldId id="276" r:id="rId15"/>
    <p:sldId id="277" r:id="rId16"/>
    <p:sldId id="278" r:id="rId17"/>
    <p:sldId id="279" r:id="rId18"/>
    <p:sldId id="280" r:id="rId19"/>
    <p:sldId id="281" r:id="rId20"/>
    <p:sldId id="283" r:id="rId21"/>
    <p:sldId id="284" r:id="rId22"/>
    <p:sldId id="285" r:id="rId23"/>
    <p:sldId id="286" r:id="rId24"/>
    <p:sldId id="264"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7" d="100"/>
          <a:sy n="77" d="100"/>
        </p:scale>
        <p:origin x="7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a:blip r:embed="rId2"/>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56B2E6-5E7C-49A2-8D9B-70459DB4B79E}"/>
              </a:ext>
            </a:extLst>
          </p:cNvPr>
          <p:cNvSpPr>
            <a:spLocks noGrp="1"/>
          </p:cNvSpPr>
          <p:nvPr>
            <p:ph type="ctrTitle"/>
          </p:nvPr>
        </p:nvSpPr>
        <p:spPr>
          <a:xfrm>
            <a:off x="4689986" y="1122363"/>
            <a:ext cx="5978013" cy="2387600"/>
          </a:xfrm>
        </p:spPr>
        <p:txBody>
          <a:bodyPr anchor="b"/>
          <a:lstStyle>
            <a:lvl1pPr algn="ctr">
              <a:defRPr sz="6000"/>
            </a:lvl1pPr>
          </a:lstStyle>
          <a:p>
            <a:r>
              <a:rPr lang="ru-RU" dirty="0"/>
              <a:t>Образец заголовка</a:t>
            </a:r>
          </a:p>
        </p:txBody>
      </p:sp>
      <p:sp>
        <p:nvSpPr>
          <p:cNvPr id="3" name="Подзаголовок 2">
            <a:extLst>
              <a:ext uri="{FF2B5EF4-FFF2-40B4-BE49-F238E27FC236}">
                <a16:creationId xmlns:a16="http://schemas.microsoft.com/office/drawing/2014/main" id="{F5E3DC2B-B133-46D9-9848-C04B60C9C1E0}"/>
              </a:ext>
            </a:extLst>
          </p:cNvPr>
          <p:cNvSpPr>
            <a:spLocks noGrp="1"/>
          </p:cNvSpPr>
          <p:nvPr>
            <p:ph type="subTitle" idx="1"/>
          </p:nvPr>
        </p:nvSpPr>
        <p:spPr>
          <a:xfrm>
            <a:off x="4689986" y="3602038"/>
            <a:ext cx="5978014" cy="1655762"/>
          </a:xfrm>
        </p:spPr>
        <p:txBody>
          <a:bodyPr>
            <a:normAutofit/>
          </a:bodyPr>
          <a:lstStyle>
            <a:lvl1pPr marL="0" indent="0" algn="r">
              <a:lnSpc>
                <a:spcPct val="100000"/>
              </a:lnSpc>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dirty="0"/>
              <a:t>Образец подзаголовка</a:t>
            </a:r>
          </a:p>
        </p:txBody>
      </p:sp>
      <p:sp>
        <p:nvSpPr>
          <p:cNvPr id="4" name="Дата 3">
            <a:extLst>
              <a:ext uri="{FF2B5EF4-FFF2-40B4-BE49-F238E27FC236}">
                <a16:creationId xmlns:a16="http://schemas.microsoft.com/office/drawing/2014/main" id="{0F7F8351-E7B2-4D62-9499-887C857846C3}"/>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8F97D553-05E4-4861-A7F9-9BD4FB365CC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2BDAC33-B932-44B2-BDF0-498CA9243F7B}"/>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1073811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142D01-7AF8-4B7E-9FF2-94863F60CA4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BD5C343-0BA8-42BC-A8DD-E5CBC7EB1C0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7CDB04F-2AE3-42A0-8546-10E57391F306}"/>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48A18551-A623-4191-8A4E-218D0A2763E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51AC3A5-F4D7-47AE-9FEC-D7A82F53673E}"/>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273002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CBAD08C9-87CD-40F1-9D1E-979B2768351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806C1DE5-55AF-409F-B0B8-24C731E18FA4}"/>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96EEA8D-94F2-43CF-AD78-00F38058DE5B}"/>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E09C0DB0-75E3-4463-A507-2236C452A39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5024648-0137-40A9-B9F2-67310A017E34}"/>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1869211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1E01DF-C898-4DC8-8DE3-81F5AE8C1DCA}"/>
              </a:ext>
            </a:extLst>
          </p:cNvPr>
          <p:cNvSpPr>
            <a:spLocks noGrp="1"/>
          </p:cNvSpPr>
          <p:nvPr>
            <p:ph type="title"/>
          </p:nvPr>
        </p:nvSpPr>
        <p:spPr>
          <a:xfrm>
            <a:off x="2462981" y="719086"/>
            <a:ext cx="6619568" cy="1325563"/>
          </a:xfrm>
        </p:spPr>
        <p:txBody>
          <a:bodyPr>
            <a:normAutofit/>
          </a:bodyPr>
          <a:lstStyle>
            <a:lvl1pPr>
              <a:defRPr sz="4400">
                <a:solidFill>
                  <a:schemeClr val="bg1"/>
                </a:solidFill>
              </a:defRPr>
            </a:lvl1pPr>
          </a:lstStyle>
          <a:p>
            <a:r>
              <a:rPr lang="ru-RU" dirty="0"/>
              <a:t>Образец заголовка</a:t>
            </a:r>
          </a:p>
        </p:txBody>
      </p:sp>
      <p:sp>
        <p:nvSpPr>
          <p:cNvPr id="3" name="Дата 2">
            <a:extLst>
              <a:ext uri="{FF2B5EF4-FFF2-40B4-BE49-F238E27FC236}">
                <a16:creationId xmlns:a16="http://schemas.microsoft.com/office/drawing/2014/main" id="{DE5EAD28-AFD6-40C1-B82A-CB3472504188}"/>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4" name="Нижний колонтитул 3">
            <a:extLst>
              <a:ext uri="{FF2B5EF4-FFF2-40B4-BE49-F238E27FC236}">
                <a16:creationId xmlns:a16="http://schemas.microsoft.com/office/drawing/2014/main" id="{F70A0F88-552D-448F-9490-C75082275F3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141997F4-C98D-4085-BC73-0D30164E2106}"/>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16774130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Пусто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9A2FAC6-8E32-4F06-A5F1-CA62832D68BA}"/>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3" name="Нижний колонтитул 2">
            <a:extLst>
              <a:ext uri="{FF2B5EF4-FFF2-40B4-BE49-F238E27FC236}">
                <a16:creationId xmlns:a16="http://schemas.microsoft.com/office/drawing/2014/main" id="{F907E636-F1CC-4D8A-8425-7DA64828961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74D6FBDD-8E4C-4C40-995D-C28C2C401403}"/>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3711217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B95344-D359-4394-BD7F-6A6C55A940C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11846A6-23D6-4282-B4BE-DA68CACCA3D1}"/>
              </a:ext>
            </a:extLst>
          </p:cNvPr>
          <p:cNvSpPr>
            <a:spLocks noGrp="1"/>
          </p:cNvSpPr>
          <p:nvPr>
            <p:ph idx="1"/>
          </p:nvPr>
        </p:nvSpPr>
        <p:spPr/>
        <p:txBody>
          <a:bodyPr/>
          <a:lstStyle>
            <a:lvl1pPr>
              <a:lnSpc>
                <a:spcPct val="100000"/>
              </a:lnSpc>
              <a:spcBef>
                <a:spcPts val="0"/>
              </a:spcBef>
              <a:defRPr/>
            </a:lvl1pPr>
            <a:lvl2pPr>
              <a:lnSpc>
                <a:spcPct val="100000"/>
              </a:lnSpc>
              <a:spcBef>
                <a:spcPts val="0"/>
              </a:spcBef>
              <a:defRPr/>
            </a:lvl2pPr>
            <a:lvl3pPr>
              <a:lnSpc>
                <a:spcPct val="100000"/>
              </a:lnSpc>
              <a:spcBef>
                <a:spcPts val="0"/>
              </a:spcBef>
              <a:defRPr/>
            </a:lvl3pPr>
            <a:lvl4pPr>
              <a:lnSpc>
                <a:spcPct val="100000"/>
              </a:lnSpc>
              <a:spcBef>
                <a:spcPts val="0"/>
              </a:spcBef>
              <a:defRPr/>
            </a:lvl4pPr>
            <a:lvl5pPr>
              <a:lnSpc>
                <a:spcPct val="100000"/>
              </a:lnSpc>
              <a:spcBef>
                <a:spcPts val="0"/>
              </a:spcBef>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a:extLst>
              <a:ext uri="{FF2B5EF4-FFF2-40B4-BE49-F238E27FC236}">
                <a16:creationId xmlns:a16="http://schemas.microsoft.com/office/drawing/2014/main" id="{5CCB708E-F5D3-4AB5-92AC-2E0BCAA835A3}"/>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D423E8EE-5E5C-42D9-B9F8-2FDC1D11D9D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B77C7B0-A966-4444-AAAE-8E838191DDBB}"/>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14883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C90B74-DCD4-4E37-AA47-80EB6087118D}"/>
              </a:ext>
            </a:extLst>
          </p:cNvPr>
          <p:cNvSpPr>
            <a:spLocks noGrp="1"/>
          </p:cNvSpPr>
          <p:nvPr>
            <p:ph type="title"/>
          </p:nvPr>
        </p:nvSpPr>
        <p:spPr>
          <a:xfrm>
            <a:off x="831850" y="1709738"/>
            <a:ext cx="10515600" cy="2852737"/>
          </a:xfrm>
        </p:spPr>
        <p:txBody>
          <a:bodyPr anchor="b"/>
          <a:lstStyle>
            <a:lvl1pPr>
              <a:defRPr sz="6000"/>
            </a:lvl1pPr>
          </a:lstStyle>
          <a:p>
            <a:r>
              <a:rPr lang="ru-RU" dirty="0"/>
              <a:t>Образец заголовка</a:t>
            </a:r>
          </a:p>
        </p:txBody>
      </p:sp>
      <p:sp>
        <p:nvSpPr>
          <p:cNvPr id="3" name="Текст 2">
            <a:extLst>
              <a:ext uri="{FF2B5EF4-FFF2-40B4-BE49-F238E27FC236}">
                <a16:creationId xmlns:a16="http://schemas.microsoft.com/office/drawing/2014/main" id="{BC4B226B-1253-478D-83F8-B80BB83EB9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A2C5938-1441-40FB-A232-B8947BBB899C}"/>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C8F29612-04EA-4B30-A4D1-478ABE4C175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A092618-140F-496A-B124-04EA425B3B13}"/>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36001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0CF8EE-C4E6-49D9-9AEC-AEB748981F6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84A4698-4CDE-4B55-BBF0-835EAF7A3C1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616A5192-59D6-4868-BB19-71ECBE241244}"/>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C72175B6-7CE6-4D77-B011-FE9981A0956E}"/>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72DDE546-A16D-479D-A890-449129D152A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7942173-BBE8-44D6-A738-FC6EF3E3ED21}"/>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978850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927204-E6C5-4784-9A47-9BDC64B0B4E5}"/>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F8064DE8-40AF-495B-B200-01A394B65A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497309E-FFAA-48EA-8CB0-7147F93171B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376AB8CD-2C0E-4747-B7F2-46AC13E27F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66A80C69-0225-422E-9558-F519A5B4C5BD}"/>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2DA27747-137D-4DCA-9613-AA15780C92FF}"/>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8" name="Нижний колонтитул 7">
            <a:extLst>
              <a:ext uri="{FF2B5EF4-FFF2-40B4-BE49-F238E27FC236}">
                <a16:creationId xmlns:a16="http://schemas.microsoft.com/office/drawing/2014/main" id="{A32A9423-A308-4A9A-9709-1092A2C0264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35F24E06-B46B-4A83-8AC8-74D35C18EE80}"/>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272631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137DB2-E81B-4401-A7DF-FCFB3AF45D2F}"/>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4BE55E4F-CA68-4152-8350-6E2B985C874B}"/>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4" name="Нижний колонтитул 3">
            <a:extLst>
              <a:ext uri="{FF2B5EF4-FFF2-40B4-BE49-F238E27FC236}">
                <a16:creationId xmlns:a16="http://schemas.microsoft.com/office/drawing/2014/main" id="{9A60260C-8D47-4E24-A6FD-E55E5D9E3D02}"/>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580B47A-DC8A-4D4C-AAEF-64834B0ED151}"/>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331886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Пустой">
    <p:spTree>
      <p:nvGrpSpPr>
        <p:cNvPr id="1" name=""/>
        <p:cNvGrpSpPr/>
        <p:nvPr/>
      </p:nvGrpSpPr>
      <p:grpSpPr>
        <a:xfrm>
          <a:off x="0" y="0"/>
          <a:ext cx="0" cy="0"/>
          <a:chOff x="0" y="0"/>
          <a:chExt cx="0" cy="0"/>
        </a:xfrm>
      </p:grpSpPr>
      <p:sp>
        <p:nvSpPr>
          <p:cNvPr id="3" name="Дата 2">
            <a:extLst>
              <a:ext uri="{FF2B5EF4-FFF2-40B4-BE49-F238E27FC236}">
                <a16:creationId xmlns:a16="http://schemas.microsoft.com/office/drawing/2014/main" id="{2E351882-9456-458E-9493-BE3A0730DEB4}"/>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4" name="Нижний колонтитул 3">
            <a:extLst>
              <a:ext uri="{FF2B5EF4-FFF2-40B4-BE49-F238E27FC236}">
                <a16:creationId xmlns:a16="http://schemas.microsoft.com/office/drawing/2014/main" id="{A9133F1D-1ED5-4051-AB75-7DA5ACCD747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BDEE3E84-DC2A-4204-8A6D-F280B898E8CC}"/>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2816790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FB04CE-3B3C-4180-A480-69DE08966D8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C7D0F687-886E-4C78-A3BD-595BDD9B4A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3E2E8731-D0F7-4499-BA37-DBAC29BBA7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8AAF23F-DA24-409A-9206-1C1CBDA5853E}"/>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64E728F5-B0A4-4B8A-B41D-B3BD4381468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D68DD6A-8322-4169-97EA-80CD17D7C37E}"/>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2583338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59525F-5C95-405E-9DEB-D624BE0A0C8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3C05D7F-ED0E-47F7-8B2F-C2D9F0964B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5F270F7B-D780-4AC3-AB85-FC56FD458D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F345B4A-65ED-441B-A723-8606993B4534}"/>
              </a:ext>
            </a:extLst>
          </p:cNvPr>
          <p:cNvSpPr>
            <a:spLocks noGrp="1"/>
          </p:cNvSpPr>
          <p:nvPr>
            <p:ph type="dt" sz="half" idx="10"/>
          </p:nvPr>
        </p:nvSpPr>
        <p:spPr/>
        <p:txBody>
          <a:bodyPr/>
          <a:lstStyle/>
          <a:p>
            <a:fld id="{A77201D2-7283-415B-B336-B76FE91CBAA0}" type="datetimeFigureOut">
              <a:rPr lang="ru-RU" smtClean="0"/>
              <a:t>30.01.2026</a:t>
            </a:fld>
            <a:endParaRPr lang="ru-RU"/>
          </a:p>
        </p:txBody>
      </p:sp>
      <p:sp>
        <p:nvSpPr>
          <p:cNvPr id="6" name="Нижний колонтитул 5">
            <a:extLst>
              <a:ext uri="{FF2B5EF4-FFF2-40B4-BE49-F238E27FC236}">
                <a16:creationId xmlns:a16="http://schemas.microsoft.com/office/drawing/2014/main" id="{8562E140-8D3D-4265-BFD4-FECE5A2870A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016F842-4889-4158-8048-CD1717FF803F}"/>
              </a:ext>
            </a:extLst>
          </p:cNvPr>
          <p:cNvSpPr>
            <a:spLocks noGrp="1"/>
          </p:cNvSpPr>
          <p:nvPr>
            <p:ph type="sldNum" sz="quarter" idx="12"/>
          </p:nvPr>
        </p:nvSpPr>
        <p:spPr/>
        <p:txBody>
          <a:bodyPr/>
          <a:lstStyle/>
          <a:p>
            <a:fld id="{2F7AD83F-DA2E-4E61-82F8-4005FA69B455}" type="slidenum">
              <a:rPr lang="ru-RU" smtClean="0"/>
              <a:t>‹#›</a:t>
            </a:fld>
            <a:endParaRPr lang="ru-RU"/>
          </a:p>
        </p:txBody>
      </p:sp>
    </p:spTree>
    <p:extLst>
      <p:ext uri="{BB962C8B-B14F-4D97-AF65-F5344CB8AC3E}">
        <p14:creationId xmlns:p14="http://schemas.microsoft.com/office/powerpoint/2010/main" val="2372382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3CE024B-78B2-477F-A99A-62A8FC4060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dirty="0"/>
              <a:t>Образец заголовка</a:t>
            </a:r>
          </a:p>
        </p:txBody>
      </p:sp>
      <p:sp>
        <p:nvSpPr>
          <p:cNvPr id="3" name="Текст 2">
            <a:extLst>
              <a:ext uri="{FF2B5EF4-FFF2-40B4-BE49-F238E27FC236}">
                <a16:creationId xmlns:a16="http://schemas.microsoft.com/office/drawing/2014/main" id="{2A633CCB-657C-4B6C-9CC8-67B6D8D3A1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a:extLst>
              <a:ext uri="{FF2B5EF4-FFF2-40B4-BE49-F238E27FC236}">
                <a16:creationId xmlns:a16="http://schemas.microsoft.com/office/drawing/2014/main" id="{B7E79171-1FFF-4FB6-B85F-23F598D8F6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201D2-7283-415B-B336-B76FE91CBAA0}" type="datetimeFigureOut">
              <a:rPr lang="ru-RU" smtClean="0"/>
              <a:t>30.01.2026</a:t>
            </a:fld>
            <a:endParaRPr lang="ru-RU"/>
          </a:p>
        </p:txBody>
      </p:sp>
      <p:sp>
        <p:nvSpPr>
          <p:cNvPr id="5" name="Нижний колонтитул 4">
            <a:extLst>
              <a:ext uri="{FF2B5EF4-FFF2-40B4-BE49-F238E27FC236}">
                <a16:creationId xmlns:a16="http://schemas.microsoft.com/office/drawing/2014/main" id="{5EA1184D-CEDF-4F76-8182-EACAF58A49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6BD1D82-A949-4FC0-B31F-27D2C68819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AD83F-DA2E-4E61-82F8-4005FA69B455}" type="slidenum">
              <a:rPr lang="ru-RU" smtClean="0"/>
              <a:t>‹#›</a:t>
            </a:fld>
            <a:endParaRPr lang="ru-RU"/>
          </a:p>
        </p:txBody>
      </p:sp>
    </p:spTree>
    <p:extLst>
      <p:ext uri="{BB962C8B-B14F-4D97-AF65-F5344CB8AC3E}">
        <p14:creationId xmlns:p14="http://schemas.microsoft.com/office/powerpoint/2010/main" val="381806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2" r:id="rId7"/>
    <p:sldLayoutId id="2147483656" r:id="rId8"/>
    <p:sldLayoutId id="2147483657" r:id="rId9"/>
    <p:sldLayoutId id="2147483658" r:id="rId10"/>
    <p:sldLayoutId id="2147483659" r:id="rId11"/>
    <p:sldLayoutId id="2147483661" r:id="rId12"/>
    <p:sldLayoutId id="2147483655" r:id="rId13"/>
  </p:sldLayoutIdLst>
  <p:txStyles>
    <p:titleStyle>
      <a:lvl1pPr algn="ctr" defTabSz="914400" rtl="0" eaLnBrk="1" latinLnBrk="0" hangingPunct="1">
        <a:lnSpc>
          <a:spcPct val="90000"/>
        </a:lnSpc>
        <a:spcBef>
          <a:spcPct val="0"/>
        </a:spcBef>
        <a:buNone/>
        <a:defRPr sz="3600" b="1" kern="1200">
          <a:solidFill>
            <a:srgbClr val="002060"/>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FFF13036-16C5-4918-8709-3781C0680FC9}"/>
              </a:ext>
            </a:extLst>
          </p:cNvPr>
          <p:cNvSpPr>
            <a:spLocks noGrp="1"/>
          </p:cNvSpPr>
          <p:nvPr>
            <p:ph type="ctrTitle"/>
          </p:nvPr>
        </p:nvSpPr>
        <p:spPr>
          <a:xfrm>
            <a:off x="4828265" y="1055700"/>
            <a:ext cx="7474591" cy="3909270"/>
          </a:xfrm>
        </p:spPr>
        <p:txBody>
          <a:bodyPr>
            <a:normAutofit fontScale="90000"/>
          </a:bodyPr>
          <a:lstStyle/>
          <a:p>
            <a:r>
              <a:rPr lang="ru-RU" sz="3600" b="0" dirty="0">
                <a:latin typeface="Arial Black" panose="020B0A04020102020204" pitchFamily="34" charset="0"/>
              </a:rPr>
              <a:t>Эффективная начальная школе</a:t>
            </a:r>
            <a:br>
              <a:rPr lang="ru-RU" sz="3600" b="0" dirty="0">
                <a:latin typeface="Arial Black" panose="020B0A04020102020204" pitchFamily="34" charset="0"/>
              </a:rPr>
            </a:br>
            <a:br>
              <a:rPr lang="ru-RU" sz="3600" b="0" dirty="0"/>
            </a:br>
            <a:r>
              <a:rPr lang="ru-RU" sz="3600" b="0" dirty="0"/>
              <a:t>Постояннодействующий вебинар </a:t>
            </a:r>
            <a:br>
              <a:rPr lang="ru-RU" sz="2400" b="0" dirty="0"/>
            </a:br>
            <a:r>
              <a:rPr lang="ru-RU" sz="4000" dirty="0"/>
              <a:t>«Преподавание предмета окружающий мир при реализации ускоренного обучения в начальном общем образовании»</a:t>
            </a:r>
            <a:br>
              <a:rPr lang="ru-RU" sz="4000" dirty="0"/>
            </a:br>
            <a:br>
              <a:rPr lang="ru-RU" sz="2400" dirty="0"/>
            </a:br>
            <a:endParaRPr lang="ru-RU" sz="4000" dirty="0"/>
          </a:p>
        </p:txBody>
      </p:sp>
      <p:sp>
        <p:nvSpPr>
          <p:cNvPr id="7" name="Подзаголовок 6">
            <a:extLst>
              <a:ext uri="{FF2B5EF4-FFF2-40B4-BE49-F238E27FC236}">
                <a16:creationId xmlns:a16="http://schemas.microsoft.com/office/drawing/2014/main" id="{92994158-A886-4259-9B76-57D57ADDB4D1}"/>
              </a:ext>
            </a:extLst>
          </p:cNvPr>
          <p:cNvSpPr>
            <a:spLocks noGrp="1"/>
          </p:cNvSpPr>
          <p:nvPr>
            <p:ph type="subTitle" idx="1"/>
          </p:nvPr>
        </p:nvSpPr>
        <p:spPr>
          <a:xfrm>
            <a:off x="5461233" y="5103668"/>
            <a:ext cx="4840447" cy="1655762"/>
          </a:xfrm>
        </p:spPr>
        <p:txBody>
          <a:bodyPr>
            <a:normAutofit/>
          </a:bodyPr>
          <a:lstStyle/>
          <a:p>
            <a:r>
              <a:rPr lang="ru-RU" sz="2000" b="1" dirty="0"/>
              <a:t>Рауза Шамилевна Мошнина</a:t>
            </a:r>
            <a:r>
              <a:rPr lang="ru-RU" sz="2000" dirty="0"/>
              <a:t> – заведующий кафедрой естественно-математических дисциплин, канд. </a:t>
            </a:r>
            <a:r>
              <a:rPr lang="ru-RU" sz="2000" dirty="0" err="1"/>
              <a:t>пед</a:t>
            </a:r>
            <a:r>
              <a:rPr lang="ru-RU" sz="2000" dirty="0"/>
              <a:t>. наук, профессор </a:t>
            </a:r>
          </a:p>
        </p:txBody>
      </p:sp>
    </p:spTree>
    <p:extLst>
      <p:ext uri="{BB962C8B-B14F-4D97-AF65-F5344CB8AC3E}">
        <p14:creationId xmlns:p14="http://schemas.microsoft.com/office/powerpoint/2010/main" val="174662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6BEC71-2DF4-4AA6-9FFE-935642224A7E}"/>
              </a:ext>
            </a:extLst>
          </p:cNvPr>
          <p:cNvSpPr>
            <a:spLocks noGrp="1"/>
          </p:cNvSpPr>
          <p:nvPr>
            <p:ph type="title"/>
          </p:nvPr>
        </p:nvSpPr>
        <p:spPr>
          <a:xfrm>
            <a:off x="838200" y="365126"/>
            <a:ext cx="8965758" cy="565178"/>
          </a:xfrm>
        </p:spPr>
        <p:txBody>
          <a:bodyPr>
            <a:normAutofit fontScale="90000"/>
          </a:bodyPr>
          <a:lstStyle/>
          <a:p>
            <a:r>
              <a:rPr lang="ru-RU" dirty="0"/>
              <a:t>44. Формы земной поверхности. </a:t>
            </a:r>
          </a:p>
        </p:txBody>
      </p:sp>
      <p:sp>
        <p:nvSpPr>
          <p:cNvPr id="3" name="Объект 2">
            <a:extLst>
              <a:ext uri="{FF2B5EF4-FFF2-40B4-BE49-F238E27FC236}">
                <a16:creationId xmlns:a16="http://schemas.microsoft.com/office/drawing/2014/main" id="{2F1F5075-3503-4FCD-B997-88EB76496438}"/>
              </a:ext>
            </a:extLst>
          </p:cNvPr>
          <p:cNvSpPr>
            <a:spLocks noGrp="1"/>
          </p:cNvSpPr>
          <p:nvPr>
            <p:ph idx="1"/>
          </p:nvPr>
        </p:nvSpPr>
        <p:spPr>
          <a:xfrm>
            <a:off x="373711" y="1001864"/>
            <a:ext cx="10980089" cy="5175099"/>
          </a:xfrm>
        </p:spPr>
        <p:txBody>
          <a:bodyPr>
            <a:normAutofit fontScale="62500" lnSpcReduction="20000"/>
          </a:bodyPr>
          <a:lstStyle/>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Рассмотрите глобус. Найдите на нем материки. Каким цветом они обозначены? Можно ли на этот вопрос дать один ответ?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Почему на глобусе материки показаны желтым, зеленым и коричневым цветом?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Р.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Учебный диалог по иллюстрациям на ст. 74. – Сравните формы земной поверхности на фотографиях. Чем они отличаются? Как называются эти формы?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Найдите ответы на вопросы в тексте на этой странице. – Можно ли сказать, что на равнинах поверхность абсолютно ровная? Как называются возвышения на равнине? Как называются углубления на равнине? Что такое горные хребты?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Фронтальная работа по сравнению холма и горы на основе графической модели на ст.75. – Найдите на схеме подошву и вершину горы и холма. Найдите у них крутой и пологий склоны.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Важно связать главный отличительный признак горы и холма – высота более или менее 200 метров, с уровнем освоения содержания по математике (метр как мера длины (высоты) и трехзначные числа).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Словарная работа со словами «равнина», «подножие», «хребты»: значение, произношение, написание.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Следует обратить внимание учащихся на то, что слово «ровный» не является проверочным для слова «равнина». В качестве проверочного лучше использовать слово «равный» (по высоте). Целесообразно провести аналогии в значении слов «подошва» и «подножие» с использованием видео изображений</a:t>
            </a:r>
            <a:r>
              <a:rPr lang="ru-RU" sz="28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863143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C166A38-3985-496F-9347-E990E3B9D0AE}"/>
              </a:ext>
            </a:extLst>
          </p:cNvPr>
          <p:cNvSpPr>
            <a:spLocks noGrp="1"/>
          </p:cNvSpPr>
          <p:nvPr>
            <p:ph idx="1"/>
          </p:nvPr>
        </p:nvSpPr>
        <p:spPr>
          <a:xfrm>
            <a:off x="564543" y="1041621"/>
            <a:ext cx="10789257" cy="5135342"/>
          </a:xfrm>
        </p:spPr>
        <p:txBody>
          <a:bodyPr>
            <a:normAutofit fontScale="62500" lnSpcReduction="20000"/>
          </a:bodyPr>
          <a:lstStyle/>
          <a:p>
            <a:pPr marL="0" indent="0">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Видео-экскурсия в горы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важно подобрать видеоряд близкий к содержанию текста на ст.76: пики, высотная поясность растительности, снежные вершины, ущелья, неприступные скалы.</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под комментарий учителя. Виртуальную экскурсию при необходимости можно дополнить иллюстрациями на ст.76 и 77.</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Рассмотрите глобус. Известно, что зеленым цветом на нем изображены равнины. Найдите равнины на территории нашей страны.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Коричневым цветом на глобусе показаны горы. Найдите горы на самом большом материке. Как они называются?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Можно ли на глобусе найти холмы и овраги?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Нельзя. Это части равнин.)</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На глобусе с помощью цвета показано какую форму имеет земная поверхность материков. Ровная поверхность обозначена желтым и зеленым цветом – это равнины. Высокие горы обозначены коричневым цветом.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 смайликами (рисунок, цветной маркер и проч.).</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ru-RU" sz="2800" i="1" dirty="0">
                <a:effectLst/>
                <a:latin typeface="Times New Roman" panose="02020603050405020304" pitchFamily="18" charset="0"/>
                <a:ea typeface="Calibri" panose="020F0502020204030204" pitchFamily="34" charset="0"/>
              </a:rPr>
              <a:t>Рекомендации для работы дома. </a:t>
            </a:r>
            <a:r>
              <a:rPr lang="ru-RU" sz="2800" dirty="0">
                <a:effectLst/>
                <a:latin typeface="Times New Roman" panose="02020603050405020304" pitchFamily="18" charset="0"/>
                <a:ea typeface="Calibri" panose="020F0502020204030204" pitchFamily="34" charset="0"/>
              </a:rPr>
              <a:t>Подготовить сообщение по результатам самостоятельного наблюдения по заданию 2 на ст.75.</a:t>
            </a:r>
            <a:endParaRPr lang="ru-RU" dirty="0"/>
          </a:p>
        </p:txBody>
      </p:sp>
      <p:sp>
        <p:nvSpPr>
          <p:cNvPr id="4" name="Заголовок 1">
            <a:extLst>
              <a:ext uri="{FF2B5EF4-FFF2-40B4-BE49-F238E27FC236}">
                <a16:creationId xmlns:a16="http://schemas.microsoft.com/office/drawing/2014/main" id="{F2AAA54A-1AE2-41CA-8CEA-7F5B9B88FB23}"/>
              </a:ext>
            </a:extLst>
          </p:cNvPr>
          <p:cNvSpPr>
            <a:spLocks noGrp="1"/>
          </p:cNvSpPr>
          <p:nvPr>
            <p:ph type="title"/>
          </p:nvPr>
        </p:nvSpPr>
        <p:spPr>
          <a:xfrm>
            <a:off x="838200" y="270344"/>
            <a:ext cx="9172492" cy="683814"/>
          </a:xfrm>
        </p:spPr>
        <p:txBody>
          <a:bodyPr>
            <a:normAutofit/>
          </a:bodyPr>
          <a:lstStyle/>
          <a:p>
            <a:r>
              <a:rPr lang="ru-RU" dirty="0"/>
              <a:t>44. Формы земной поверхности. </a:t>
            </a:r>
          </a:p>
        </p:txBody>
      </p:sp>
    </p:spTree>
    <p:extLst>
      <p:ext uri="{BB962C8B-B14F-4D97-AF65-F5344CB8AC3E}">
        <p14:creationId xmlns:p14="http://schemas.microsoft.com/office/powerpoint/2010/main" val="461326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FE5EFD-262A-4EB6-B227-EF2720FB3569}"/>
              </a:ext>
            </a:extLst>
          </p:cNvPr>
          <p:cNvSpPr>
            <a:spLocks noGrp="1"/>
          </p:cNvSpPr>
          <p:nvPr>
            <p:ph type="title"/>
          </p:nvPr>
        </p:nvSpPr>
        <p:spPr>
          <a:xfrm>
            <a:off x="917713" y="174294"/>
            <a:ext cx="8568193" cy="867327"/>
          </a:xfrm>
        </p:spPr>
        <p:txBody>
          <a:bodyPr/>
          <a:lstStyle/>
          <a:p>
            <a:r>
              <a:rPr lang="ru-RU" dirty="0"/>
              <a:t>45. Водные богатства. </a:t>
            </a:r>
          </a:p>
        </p:txBody>
      </p:sp>
      <p:sp>
        <p:nvSpPr>
          <p:cNvPr id="3" name="Объект 2">
            <a:extLst>
              <a:ext uri="{FF2B5EF4-FFF2-40B4-BE49-F238E27FC236}">
                <a16:creationId xmlns:a16="http://schemas.microsoft.com/office/drawing/2014/main" id="{E71E1E8E-A1D6-4988-80EC-30A31F5953CC}"/>
              </a:ext>
            </a:extLst>
          </p:cNvPr>
          <p:cNvSpPr>
            <a:spLocks noGrp="1"/>
          </p:cNvSpPr>
          <p:nvPr>
            <p:ph idx="1"/>
          </p:nvPr>
        </p:nvSpPr>
        <p:spPr>
          <a:xfrm>
            <a:off x="445273" y="898497"/>
            <a:ext cx="10908527" cy="5278466"/>
          </a:xfrm>
        </p:spPr>
        <p:txBody>
          <a:bodyPr>
            <a:normAutofit fontScale="70000" lnSpcReduction="20000"/>
          </a:bodyPr>
          <a:lstStyle/>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Рассмотрите глобус. - Что на нем изображено синим цветом? – Как называется водное пространство между самым большим материком и Африкой?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Средиземное море</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 Найдите другие моря на глобусе. – Найдите водное пространство среди гор на самом большом материке. Как оно называется?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Озеро Байкал</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 Где еще можно найти синий цвет на глобусе? Что означают такие слова как Волга, Енисей, Обь? Найдите их на глобусе. Можно ли сказать, что синим цветом на глобусе обозначены только океаны? Как океаны, моря и реки назвать одним словом?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Что такое водоем?</a:t>
            </a: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Как водоемы изображены на глобусе? Чем они различаются?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Р. –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Прочитайте текст на ст.78. – Каким одним словом можно заменить слова «водные объекты»?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На этом этапе целесообразно ввести понятие «водоем».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Словарная работа со словом «водоем»: словообразование, произношение, значение.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Фронтальное выполнение заданий на ст.78.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Можно предложить учащимся на доске слова для выбора: океаны, моря, реки, озера, пруд, канал, водохранилища.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Работа в парах по заданию 1 на ст.79.Учебный диалог по схеме на ст. 79.</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Самостоятельная работа по тексту и схеме на ст. 80 с самоконтролем по</a:t>
            </a:r>
            <a:r>
              <a:rPr lang="ru-RU" sz="2400" dirty="0">
                <a:effectLst/>
                <a:latin typeface="Calibri" panose="020F0502020204030204" pitchFamily="34" charset="0"/>
                <a:ea typeface="Calibri" panose="020F0502020204030204" pitchFamily="34" charset="0"/>
                <a:cs typeface="Times New Roman" panose="02020603050405020304" pitchFamily="18" charset="0"/>
              </a:rPr>
              <a:t>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«Страничкам для самопроверки».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8403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A412ED7-65B3-42E4-89F3-E473ACEC2DF2}"/>
              </a:ext>
            </a:extLst>
          </p:cNvPr>
          <p:cNvSpPr>
            <a:spLocks noGrp="1"/>
          </p:cNvSpPr>
          <p:nvPr>
            <p:ph idx="1"/>
          </p:nvPr>
        </p:nvSpPr>
        <p:spPr>
          <a:xfrm>
            <a:off x="838200" y="1152939"/>
            <a:ext cx="10515600" cy="5024024"/>
          </a:xfrm>
        </p:spPr>
        <p:txBody>
          <a:bodyPr>
            <a:normAutofit fontScale="70000" lnSpcReduction="20000"/>
          </a:bodyPr>
          <a:lstStyle/>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Практическая работа на ст.80.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Работа может проводиться в парах или </a:t>
            </a:r>
            <a:r>
              <a:rPr lang="ru-RU" sz="2800" i="1" dirty="0" err="1">
                <a:effectLst/>
                <a:latin typeface="Times New Roman" panose="02020603050405020304" pitchFamily="18" charset="0"/>
                <a:ea typeface="Calibri" panose="020F0502020204030204" pitchFamily="34" charset="0"/>
                <a:cs typeface="Times New Roman" panose="02020603050405020304" pitchFamily="18" charset="0"/>
              </a:rPr>
              <a:t>демонстрационно</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 (под документ-камеру). Воронка нужна для наглядного </a:t>
            </a:r>
            <a:r>
              <a:rPr lang="ru-RU" sz="2800" i="1" dirty="0" err="1">
                <a:effectLst/>
                <a:latin typeface="Times New Roman" panose="02020603050405020304" pitchFamily="18" charset="0"/>
                <a:ea typeface="Calibri" panose="020F0502020204030204" pitchFamily="34" charset="0"/>
                <a:cs typeface="Times New Roman" panose="02020603050405020304" pitchFamily="18" charset="0"/>
              </a:rPr>
              <a:t>насыпания</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 соли в стакан с водой. При проведении работы в парах обязательно использовать питьевую воду и пищевую соль.</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Учебный диалог по иллюстрациям на ст.81.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Важно обратить внимание учащихся на то, что пробовать воду из реки или из моря нельзя!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Океаны, моря, реки, озера, пруд, канал, водохранилища – это водоемы. На глобусе и карте водоемы обозначают синим цветы. Океаны, моря, реки, озера – естественные водоемы. Пруд, канал, водохранилища созданы человеком, поэтому их называют искусственными водоемами. Вода в морях и океанах соленая, а в реках, прудах, водохранилищах – пресная. Озера бывают и пресными, и солеными.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 смайликами (рисунок, цветной маркер и проч.).</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2800" i="1" dirty="0">
                <a:effectLst/>
                <a:latin typeface="Times New Roman" panose="02020603050405020304" pitchFamily="18" charset="0"/>
                <a:ea typeface="Calibri" panose="020F0502020204030204" pitchFamily="34" charset="0"/>
              </a:rPr>
              <a:t>Рекомендации для работы дома.</a:t>
            </a:r>
            <a:r>
              <a:rPr lang="ru-RU" sz="2800" dirty="0">
                <a:effectLst/>
                <a:latin typeface="Times New Roman" panose="02020603050405020304" pitchFamily="18" charset="0"/>
                <a:ea typeface="Calibri" panose="020F0502020204030204" pitchFamily="34" charset="0"/>
              </a:rPr>
              <a:t> Подготовить сообщение по заданию 2 на ст.79, задание на ст.83 по тексту «Красота моря»</a:t>
            </a:r>
            <a:endParaRPr lang="ru-RU" dirty="0"/>
          </a:p>
        </p:txBody>
      </p:sp>
      <p:sp>
        <p:nvSpPr>
          <p:cNvPr id="4" name="Заголовок 1">
            <a:extLst>
              <a:ext uri="{FF2B5EF4-FFF2-40B4-BE49-F238E27FC236}">
                <a16:creationId xmlns:a16="http://schemas.microsoft.com/office/drawing/2014/main" id="{DADC2812-7DA7-4137-BDFB-8DB62A0999A6}"/>
              </a:ext>
            </a:extLst>
          </p:cNvPr>
          <p:cNvSpPr>
            <a:spLocks noGrp="1"/>
          </p:cNvSpPr>
          <p:nvPr>
            <p:ph type="title"/>
          </p:nvPr>
        </p:nvSpPr>
        <p:spPr>
          <a:xfrm>
            <a:off x="838200" y="182245"/>
            <a:ext cx="9140687" cy="612885"/>
          </a:xfrm>
        </p:spPr>
        <p:txBody>
          <a:bodyPr/>
          <a:lstStyle/>
          <a:p>
            <a:r>
              <a:rPr lang="ru-RU" dirty="0"/>
              <a:t>45. Водные богатства. </a:t>
            </a:r>
          </a:p>
        </p:txBody>
      </p:sp>
    </p:spTree>
    <p:extLst>
      <p:ext uri="{BB962C8B-B14F-4D97-AF65-F5344CB8AC3E}">
        <p14:creationId xmlns:p14="http://schemas.microsoft.com/office/powerpoint/2010/main" val="3187836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1A2495-161B-4A88-82B9-D7715A6116BB}"/>
              </a:ext>
            </a:extLst>
          </p:cNvPr>
          <p:cNvSpPr>
            <a:spLocks noGrp="1"/>
          </p:cNvSpPr>
          <p:nvPr>
            <p:ph type="title"/>
          </p:nvPr>
        </p:nvSpPr>
        <p:spPr>
          <a:xfrm>
            <a:off x="830249" y="110685"/>
            <a:ext cx="8544339" cy="628788"/>
          </a:xfrm>
        </p:spPr>
        <p:txBody>
          <a:bodyPr/>
          <a:lstStyle/>
          <a:p>
            <a:r>
              <a:rPr lang="ru-RU" dirty="0"/>
              <a:t>46. Россия на карте</a:t>
            </a:r>
          </a:p>
        </p:txBody>
      </p:sp>
      <p:sp>
        <p:nvSpPr>
          <p:cNvPr id="3" name="Объект 2">
            <a:extLst>
              <a:ext uri="{FF2B5EF4-FFF2-40B4-BE49-F238E27FC236}">
                <a16:creationId xmlns:a16="http://schemas.microsoft.com/office/drawing/2014/main" id="{40584F36-2B13-4CE0-9C28-837E4EA5443A}"/>
              </a:ext>
            </a:extLst>
          </p:cNvPr>
          <p:cNvSpPr>
            <a:spLocks noGrp="1"/>
          </p:cNvSpPr>
          <p:nvPr>
            <p:ph idx="1"/>
          </p:nvPr>
        </p:nvSpPr>
        <p:spPr>
          <a:xfrm>
            <a:off x="556591" y="842838"/>
            <a:ext cx="10797209" cy="5597719"/>
          </a:xfrm>
        </p:spPr>
        <p:txBody>
          <a:bodyPr>
            <a:normAutofit fontScale="62500" lnSpcReduction="20000"/>
          </a:bodyPr>
          <a:lstStyle/>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Найдите нашу страну на глобусе. Рассмотрите изображение нашей страны на карте в пособии. Чем они похожи и чем отличаются?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Как читать карту?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Р.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Прочитайте определение карты на ст. 85. Найдите на этой карте знакомые условные знаки. Что они обозначают.  Работа с картой на ст. 84 – 85. Работа в парах по выполнению задания на ст.87. Самоконтроль по образцу учителя на доске (экране).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Практическая работа на ст. 88 – 89. – Найдите на карте Уральские горы и Кавказские горы.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 Найдите реку Лену. – Найдите озеро Байкал. - Найдите самый западный город России.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Калининград</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Найдите самый восточный город России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Петропавловск-Камчатский</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Работа по алгоритму показа по карте. Демонстрация учителем. Упражнения учащихся в правильном показе по карте у доски границы РФ, Москвы, крупных городов России по желанию.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Чтобы читать карту нужно понимать все условные обозначения на ней, уметь определять стороны горизонта и ориентироваться по цвету.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 смайликами (рисунок, цветной маркер и проч.).</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2800" i="1" dirty="0">
                <a:effectLst/>
                <a:latin typeface="Times New Roman" panose="02020603050405020304" pitchFamily="18" charset="0"/>
                <a:ea typeface="Calibri" panose="020F0502020204030204" pitchFamily="34" charset="0"/>
              </a:rPr>
              <a:t>Рекомендации для работы дома. </a:t>
            </a:r>
            <a:r>
              <a:rPr lang="ru-RU" sz="2800" dirty="0">
                <a:effectLst/>
                <a:latin typeface="Times New Roman" panose="02020603050405020304" pitchFamily="18" charset="0"/>
                <a:ea typeface="Calibri" panose="020F0502020204030204" pitchFamily="34" charset="0"/>
              </a:rPr>
              <a:t>Научиться показывать на карте России родной край. Находить на карте России столицу, горы, равнины, реки, озера, моря, омывающие территорию России.</a:t>
            </a:r>
            <a:endParaRPr lang="ru-RU" dirty="0"/>
          </a:p>
        </p:txBody>
      </p:sp>
    </p:spTree>
    <p:extLst>
      <p:ext uri="{BB962C8B-B14F-4D97-AF65-F5344CB8AC3E}">
        <p14:creationId xmlns:p14="http://schemas.microsoft.com/office/powerpoint/2010/main" val="4123158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EDDB5D-8BAA-4272-979D-0C7DA8E710FD}"/>
              </a:ext>
            </a:extLst>
          </p:cNvPr>
          <p:cNvSpPr>
            <a:spLocks noGrp="1"/>
          </p:cNvSpPr>
          <p:nvPr>
            <p:ph type="title"/>
          </p:nvPr>
        </p:nvSpPr>
        <p:spPr>
          <a:xfrm>
            <a:off x="782540" y="134538"/>
            <a:ext cx="9307664" cy="875278"/>
          </a:xfrm>
        </p:spPr>
        <p:txBody>
          <a:bodyPr>
            <a:normAutofit fontScale="90000"/>
          </a:bodyPr>
          <a:lstStyle/>
          <a:p>
            <a:r>
              <a:rPr lang="ru-RU" dirty="0"/>
              <a:t>47. Путешествие по Москве. Достопримечательности Москвы.</a:t>
            </a:r>
          </a:p>
        </p:txBody>
      </p:sp>
      <p:sp>
        <p:nvSpPr>
          <p:cNvPr id="3" name="Объект 2">
            <a:extLst>
              <a:ext uri="{FF2B5EF4-FFF2-40B4-BE49-F238E27FC236}">
                <a16:creationId xmlns:a16="http://schemas.microsoft.com/office/drawing/2014/main" id="{B408A761-68DF-4825-A9AC-6203185F004C}"/>
              </a:ext>
            </a:extLst>
          </p:cNvPr>
          <p:cNvSpPr>
            <a:spLocks noGrp="1"/>
          </p:cNvSpPr>
          <p:nvPr>
            <p:ph idx="1"/>
          </p:nvPr>
        </p:nvSpPr>
        <p:spPr>
          <a:xfrm>
            <a:off x="612250" y="1216550"/>
            <a:ext cx="10933044" cy="5200153"/>
          </a:xfrm>
        </p:spPr>
        <p:txBody>
          <a:bodyPr>
            <a:normAutofit fontScale="47500" lnSpcReduction="20000"/>
          </a:bodyPr>
          <a:lstStyle/>
          <a:p>
            <a:pPr marL="0" indent="0" algn="just">
              <a:lnSpc>
                <a:spcPct val="115000"/>
              </a:lnSpc>
              <a:spcAft>
                <a:spcPts val="1000"/>
              </a:spcAft>
              <a:buNone/>
            </a:pPr>
            <a:r>
              <a:rPr lang="ru-RU" sz="3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Как называется столица нашей Родины? Что вам еще известно о Москве? </a:t>
            </a: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3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Чем Москва отличается от других городов России?</a:t>
            </a: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3800" b="1" dirty="0">
                <a:effectLst/>
                <a:latin typeface="Times New Roman" panose="02020603050405020304" pitchFamily="18" charset="0"/>
                <a:ea typeface="Calibri" panose="020F0502020204030204" pitchFamily="34" charset="0"/>
                <a:cs typeface="Times New Roman" panose="02020603050405020304" pitchFamily="18" charset="0"/>
              </a:rPr>
              <a:t>Р. </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Рассмотрите иллюстрации и прочитайте текст на ст.90. – Как давно существует Москва?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более 870 лет, это почти 9 веков, а каждый век – это 100 лет. Вот какая древняя наша столица!</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Здесь уместно провести словарную работу со словом «древняя», развести оттенки смысла слов «старая-древняя» (древняя столица, древняя история, древние люди и т.п.).</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На берегу какой реки расположена Москва? Кем был Юрий Долгорукий? Что значит был основателем?</a:t>
            </a: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Практическая работа по теме «План Москвы». – Найдите на ст. 90 ответ на вопрос, что такое план. - Рассмотрите план Москвы на ст. 91. Найдите на нем знакомые условные обозначения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реки, границы, дороги)</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 На какой поверхности расположена Москва?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равнинной</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 Что обозначено на плане зеленым цветом?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парки</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 Что находится в тех местах, которые на плане обозначены бежевым цветом?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дома, учреждения, предприятия</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 Можно ли сказать, что на карте и плане все условные обозначения одинаковые?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нет</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 Найдите Останкинскую телебашню. На какую сторону горизонта на плане указывает ее вершина? (север) В какой части Москвы расположен парк «</a:t>
            </a:r>
            <a:r>
              <a:rPr lang="ru-RU" sz="3800" dirty="0" err="1">
                <a:effectLst/>
                <a:latin typeface="Times New Roman" panose="02020603050405020304" pitchFamily="18" charset="0"/>
                <a:ea typeface="Calibri" panose="020F0502020204030204" pitchFamily="34" charset="0"/>
                <a:cs typeface="Times New Roman" panose="02020603050405020304" pitchFamily="18" charset="0"/>
              </a:rPr>
              <a:t>Битцевский</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лес»? (</a:t>
            </a:r>
            <a:r>
              <a:rPr lang="ru-RU" sz="3800" i="1" dirty="0">
                <a:effectLst/>
                <a:latin typeface="Times New Roman" panose="02020603050405020304" pitchFamily="18" charset="0"/>
                <a:ea typeface="Calibri" panose="020F0502020204030204" pitchFamily="34" charset="0"/>
                <a:cs typeface="Times New Roman" panose="02020603050405020304" pitchFamily="18" charset="0"/>
              </a:rPr>
              <a:t>южной</a:t>
            </a:r>
            <a:r>
              <a:rPr lang="ru-RU" sz="3800" dirty="0">
                <a:effectLst/>
                <a:latin typeface="Times New Roman" panose="02020603050405020304" pitchFamily="18" charset="0"/>
                <a:ea typeface="Calibri" panose="020F0502020204030204" pitchFamily="34" charset="0"/>
                <a:cs typeface="Times New Roman" panose="02020603050405020304" pitchFamily="18" charset="0"/>
              </a:rPr>
              <a:t>) В какой части Москвы располагается национальный парк «Лосиный остров»? (северо-восточной). – Какие достопримечательности расположены в центральной части Москвы?</a:t>
            </a:r>
            <a:endParaRPr lang="ru-RU" sz="38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61077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F5AF18-61D0-4325-AC53-4F2E21AA89C9}"/>
              </a:ext>
            </a:extLst>
          </p:cNvPr>
          <p:cNvSpPr>
            <a:spLocks noGrp="1"/>
          </p:cNvSpPr>
          <p:nvPr>
            <p:ph type="title"/>
          </p:nvPr>
        </p:nvSpPr>
        <p:spPr>
          <a:xfrm>
            <a:off x="790492" y="206098"/>
            <a:ext cx="9299713" cy="795765"/>
          </a:xfrm>
        </p:spPr>
        <p:txBody>
          <a:bodyPr>
            <a:normAutofit fontScale="90000"/>
          </a:bodyPr>
          <a:lstStyle/>
          <a:p>
            <a:r>
              <a:rPr lang="ru-RU" dirty="0"/>
              <a:t>47. Путешествие по Москве. Достопримечательности Москвы.</a:t>
            </a:r>
          </a:p>
        </p:txBody>
      </p:sp>
      <p:sp>
        <p:nvSpPr>
          <p:cNvPr id="3" name="Объект 2">
            <a:extLst>
              <a:ext uri="{FF2B5EF4-FFF2-40B4-BE49-F238E27FC236}">
                <a16:creationId xmlns:a16="http://schemas.microsoft.com/office/drawing/2014/main" id="{38E3ABEC-B578-45CC-A80F-291BED2E6468}"/>
              </a:ext>
            </a:extLst>
          </p:cNvPr>
          <p:cNvSpPr>
            <a:spLocks noGrp="1"/>
          </p:cNvSpPr>
          <p:nvPr>
            <p:ph idx="1"/>
          </p:nvPr>
        </p:nvSpPr>
        <p:spPr>
          <a:xfrm>
            <a:off x="508883" y="1224501"/>
            <a:ext cx="11322658" cy="5327374"/>
          </a:xfrm>
        </p:spPr>
        <p:txBody>
          <a:bodyPr>
            <a:normAutofit fontScale="70000" lnSpcReduction="20000"/>
          </a:bodyPr>
          <a:lstStyle/>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Словарная работа со словом «достопримечательности»: словообразование, значение, произношение.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Рассказ учителя о гербе Москвы. Легенда о Георгии Победоносце. Упражнение учащихся в устном описании герба Москвы по цепочке.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Виртуальная экскурсия по Москве (видеофрагмент с комментарием учителя). Важно, чтобы по ходу экскурсии встречались достопримечательности с иллюстраций на ст.92 с пояснением назначения каждой из них. – Какие достопримечательности вам понравились больше всего? Какие еще достопримечательности Москвы вам известны? Чем же Москва отличается от других городов нашей Родины?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Москва – столица нашей Родины. Это самый большой город России. На гербе Москвы на красном поле изображен Георгий Победоносец. В Москве есть достопримечательности Кремль, Большой театр, Храм Христа Спасителя, Третьяковская галерея, парк «Зарядье» и другие.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 смайликами (рисунок, цветной маркер и проч.).</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2800" i="1" dirty="0">
                <a:effectLst/>
                <a:latin typeface="Times New Roman" panose="02020603050405020304" pitchFamily="18" charset="0"/>
                <a:ea typeface="Calibri" panose="020F0502020204030204" pitchFamily="34" charset="0"/>
              </a:rPr>
              <a:t>Рекомендации для работы дома. </a:t>
            </a:r>
            <a:r>
              <a:rPr lang="ru-RU" sz="2800" dirty="0">
                <a:effectLst/>
                <a:latin typeface="Times New Roman" panose="02020603050405020304" pitchFamily="18" charset="0"/>
                <a:ea typeface="Calibri" panose="020F0502020204030204" pitchFamily="34" charset="0"/>
              </a:rPr>
              <a:t>Выполнение задания 2 на ст.92.</a:t>
            </a:r>
            <a:endParaRPr lang="ru-RU" dirty="0"/>
          </a:p>
        </p:txBody>
      </p:sp>
    </p:spTree>
    <p:extLst>
      <p:ext uri="{BB962C8B-B14F-4D97-AF65-F5344CB8AC3E}">
        <p14:creationId xmlns:p14="http://schemas.microsoft.com/office/powerpoint/2010/main" val="702496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35025B-6B3E-4AFB-947A-FED353F40E24}"/>
              </a:ext>
            </a:extLst>
          </p:cNvPr>
          <p:cNvSpPr>
            <a:spLocks noGrp="1"/>
          </p:cNvSpPr>
          <p:nvPr>
            <p:ph type="title"/>
          </p:nvPr>
        </p:nvSpPr>
        <p:spPr>
          <a:xfrm>
            <a:off x="814346" y="579812"/>
            <a:ext cx="9172492" cy="795765"/>
          </a:xfrm>
        </p:spPr>
        <p:txBody>
          <a:bodyPr>
            <a:normAutofit fontScale="90000"/>
          </a:bodyPr>
          <a:lstStyle/>
          <a:p>
            <a:r>
              <a:rPr lang="ru-RU" dirty="0"/>
              <a:t>48. Московский Кремль и Красная площадь</a:t>
            </a:r>
            <a:br>
              <a:rPr lang="ru-RU" dirty="0"/>
            </a:br>
            <a:r>
              <a:rPr lang="ru-RU" dirty="0"/>
              <a:t>Строительство Московского Кремля</a:t>
            </a:r>
            <a:br>
              <a:rPr lang="ru-RU" dirty="0"/>
            </a:br>
            <a:r>
              <a:rPr lang="ru-RU" dirty="0"/>
              <a:t>На Красной площади</a:t>
            </a:r>
            <a:br>
              <a:rPr lang="ru-RU" dirty="0"/>
            </a:br>
            <a:endParaRPr lang="ru-RU" dirty="0"/>
          </a:p>
        </p:txBody>
      </p:sp>
      <p:sp>
        <p:nvSpPr>
          <p:cNvPr id="3" name="Объект 2">
            <a:extLst>
              <a:ext uri="{FF2B5EF4-FFF2-40B4-BE49-F238E27FC236}">
                <a16:creationId xmlns:a16="http://schemas.microsoft.com/office/drawing/2014/main" id="{35366E2F-4CD8-4782-AF43-E6109DF8DDAA}"/>
              </a:ext>
            </a:extLst>
          </p:cNvPr>
          <p:cNvSpPr>
            <a:spLocks noGrp="1"/>
          </p:cNvSpPr>
          <p:nvPr>
            <p:ph idx="1"/>
          </p:nvPr>
        </p:nvSpPr>
        <p:spPr>
          <a:xfrm>
            <a:off x="742784" y="1502796"/>
            <a:ext cx="10515600" cy="5055829"/>
          </a:xfrm>
        </p:spPr>
        <p:txBody>
          <a:bodyPr>
            <a:normAutofit fontScale="62500" lnSpcReduction="20000"/>
          </a:bodyPr>
          <a:lstStyle/>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Расскажите о достопримечательностях Москвы, о которых подготовили сообщения дома.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Почему Московский Кремль считается главной достопримечательностью столицы и сердцем нашей Родины?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Р.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Виртуальная экскурсия по Московскому Кремлю, сопровождаемая комментариями учителя.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Учебный диалог по содержанию экскурсии. - Что представляет собой Московский Кремль?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укрепленную стенами и башнями</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крепость</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 На берегу какой реки расположен Московский Кремль? Почему его называют сердцем нашей Родины? Какие музеи расположены на территории Московского Кремля?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Спасская башня, колокольня «Иван Великий», Успенский собор, Архангельский собор, Большой Кремлевский дворец, Троицкая башня, Кутафья башня</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Что располагалось в этих музеях раньше? Что можно увидеть в них сейчас?</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Практическая работа на тему «Московский Кремль». Рассмотрите схему на ст.95. Найдите на ней все пронумерованные здания. Узнайте, как они называются. Проложите маршрут воображаемой экскурсии по Московскому Кремлю от Кутафьей башни к Большому Кремлевскому дворцу так, что можно было увидеть все главные достопримечательности.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Работа в парах. Проведи свою экскурсию для своего товарища. Послушай и посмотри его экскурсию. Чем отличаются ваши маршруты?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71187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9BE1AE4-0235-44E2-AFC9-48B19D3DE074}"/>
              </a:ext>
            </a:extLst>
          </p:cNvPr>
          <p:cNvSpPr>
            <a:spLocks noGrp="1"/>
          </p:cNvSpPr>
          <p:nvPr>
            <p:ph idx="1"/>
          </p:nvPr>
        </p:nvSpPr>
        <p:spPr>
          <a:xfrm>
            <a:off x="405517" y="930303"/>
            <a:ext cx="11330608" cy="3839187"/>
          </a:xfrm>
        </p:spPr>
        <p:txBody>
          <a:bodyPr>
            <a:normAutofit fontScale="62500" lnSpcReduction="20000"/>
          </a:bodyPr>
          <a:lstStyle/>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Фронтальное выполнение задания на ст.96 по тексту «Строительство Московского Кремля». Обобщение новой информации с помощью модели.</a:t>
            </a: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Работа с текстом на ст. 98. – Почему Красная площадь так называется? Только ли с цветом связано ее название?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Работа в парах по иллюстрациям на ст. 98-99.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Целесообразно ввести официальное название Храма Василия Блаженного – Покровский собор.</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Московский Кремль – символ нашей Родины, в нем работает президент нашей страны. Кремль находится в центре (сердце) столицы нашей Родины – Москве. В Московском Кремле находятся известные на весь мир музеи и памятники.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6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 смайликами (рисунок, цветной маркер и проч.).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u-RU" sz="2800" i="1" dirty="0">
                <a:effectLst/>
                <a:latin typeface="Times New Roman" panose="02020603050405020304" pitchFamily="18" charset="0"/>
                <a:ea typeface="Calibri" panose="020F0502020204030204" pitchFamily="34" charset="0"/>
              </a:rPr>
              <a:t>Рекомендации для работы дома. </a:t>
            </a:r>
            <a:r>
              <a:rPr lang="ru-RU" sz="2800" dirty="0">
                <a:effectLst/>
                <a:latin typeface="Times New Roman" panose="02020603050405020304" pitchFamily="18" charset="0"/>
                <a:ea typeface="Calibri" panose="020F0502020204030204" pitchFamily="34" charset="0"/>
              </a:rPr>
              <a:t>Выполнение задания 2 и 3 на ст.95.</a:t>
            </a:r>
          </a:p>
          <a:p>
            <a:pPr marL="0" indent="0" algn="just">
              <a:buNone/>
            </a:pPr>
            <a:endParaRPr lang="ru-RU" dirty="0"/>
          </a:p>
        </p:txBody>
      </p:sp>
      <p:sp>
        <p:nvSpPr>
          <p:cNvPr id="4" name="Заголовок 1">
            <a:extLst>
              <a:ext uri="{FF2B5EF4-FFF2-40B4-BE49-F238E27FC236}">
                <a16:creationId xmlns:a16="http://schemas.microsoft.com/office/drawing/2014/main" id="{2BF253A6-7210-46DA-A915-9B874FB48652}"/>
              </a:ext>
            </a:extLst>
          </p:cNvPr>
          <p:cNvSpPr>
            <a:spLocks noGrp="1"/>
          </p:cNvSpPr>
          <p:nvPr>
            <p:ph type="title"/>
          </p:nvPr>
        </p:nvSpPr>
        <p:spPr>
          <a:xfrm>
            <a:off x="838200" y="532737"/>
            <a:ext cx="9204297" cy="477078"/>
          </a:xfrm>
        </p:spPr>
        <p:txBody>
          <a:bodyPr>
            <a:normAutofit fontScale="90000"/>
          </a:bodyPr>
          <a:lstStyle/>
          <a:p>
            <a:r>
              <a:rPr lang="ru-RU" sz="2700" dirty="0"/>
              <a:t>48. Московский Кремль и Красная площадь</a:t>
            </a:r>
            <a:br>
              <a:rPr lang="ru-RU" sz="2700" dirty="0"/>
            </a:br>
            <a:r>
              <a:rPr lang="ru-RU" sz="2700" dirty="0"/>
              <a:t>Строительство Московского Кремля</a:t>
            </a:r>
            <a:br>
              <a:rPr lang="ru-RU" sz="2700" dirty="0"/>
            </a:br>
            <a:r>
              <a:rPr lang="ru-RU" sz="2700" dirty="0"/>
              <a:t>На Красной площади</a:t>
            </a:r>
            <a:br>
              <a:rPr lang="ru-RU" dirty="0"/>
            </a:br>
            <a:endParaRPr lang="ru-RU" dirty="0"/>
          </a:p>
        </p:txBody>
      </p:sp>
      <p:pic>
        <p:nvPicPr>
          <p:cNvPr id="5" name="Рисунок 4">
            <a:extLst>
              <a:ext uri="{FF2B5EF4-FFF2-40B4-BE49-F238E27FC236}">
                <a16:creationId xmlns:a16="http://schemas.microsoft.com/office/drawing/2014/main" id="{A525A70D-1417-42D1-8F35-2E85535A2EC4}"/>
              </a:ext>
            </a:extLst>
          </p:cNvPr>
          <p:cNvPicPr>
            <a:picLocks noChangeAspect="1"/>
          </p:cNvPicPr>
          <p:nvPr/>
        </p:nvPicPr>
        <p:blipFill>
          <a:blip r:embed="rId2"/>
          <a:stretch>
            <a:fillRect/>
          </a:stretch>
        </p:blipFill>
        <p:spPr>
          <a:xfrm>
            <a:off x="1407380" y="3822285"/>
            <a:ext cx="8794705" cy="3035714"/>
          </a:xfrm>
          <a:prstGeom prst="rect">
            <a:avLst/>
          </a:prstGeom>
        </p:spPr>
      </p:pic>
      <p:pic>
        <p:nvPicPr>
          <p:cNvPr id="9" name="Рисунок 8">
            <a:extLst>
              <a:ext uri="{FF2B5EF4-FFF2-40B4-BE49-F238E27FC236}">
                <a16:creationId xmlns:a16="http://schemas.microsoft.com/office/drawing/2014/main" id="{0A18C510-0C7D-4B2C-95AE-167AC7FBA0DB}"/>
              </a:ext>
            </a:extLst>
          </p:cNvPr>
          <p:cNvPicPr>
            <a:picLocks noChangeAspect="1"/>
          </p:cNvPicPr>
          <p:nvPr/>
        </p:nvPicPr>
        <p:blipFill>
          <a:blip r:embed="rId3"/>
          <a:stretch>
            <a:fillRect/>
          </a:stretch>
        </p:blipFill>
        <p:spPr>
          <a:xfrm>
            <a:off x="1528770" y="4373217"/>
            <a:ext cx="769687" cy="396274"/>
          </a:xfrm>
          <a:prstGeom prst="rect">
            <a:avLst/>
          </a:prstGeom>
        </p:spPr>
      </p:pic>
      <p:pic>
        <p:nvPicPr>
          <p:cNvPr id="10" name="Рисунок 9">
            <a:extLst>
              <a:ext uri="{FF2B5EF4-FFF2-40B4-BE49-F238E27FC236}">
                <a16:creationId xmlns:a16="http://schemas.microsoft.com/office/drawing/2014/main" id="{2563DC4D-F50C-4C87-8779-010CA0C4AE77}"/>
              </a:ext>
            </a:extLst>
          </p:cNvPr>
          <p:cNvPicPr>
            <a:picLocks noChangeAspect="1"/>
          </p:cNvPicPr>
          <p:nvPr/>
        </p:nvPicPr>
        <p:blipFill>
          <a:blip r:embed="rId4"/>
          <a:stretch>
            <a:fillRect/>
          </a:stretch>
        </p:blipFill>
        <p:spPr>
          <a:xfrm>
            <a:off x="2596733" y="4380837"/>
            <a:ext cx="701101" cy="388654"/>
          </a:xfrm>
          <a:prstGeom prst="rect">
            <a:avLst/>
          </a:prstGeom>
        </p:spPr>
      </p:pic>
      <p:pic>
        <p:nvPicPr>
          <p:cNvPr id="11" name="Рисунок 10">
            <a:extLst>
              <a:ext uri="{FF2B5EF4-FFF2-40B4-BE49-F238E27FC236}">
                <a16:creationId xmlns:a16="http://schemas.microsoft.com/office/drawing/2014/main" id="{1C174374-E081-4160-B991-A38D4F17A796}"/>
              </a:ext>
            </a:extLst>
          </p:cNvPr>
          <p:cNvPicPr>
            <a:picLocks noChangeAspect="1"/>
          </p:cNvPicPr>
          <p:nvPr/>
        </p:nvPicPr>
        <p:blipFill>
          <a:blip r:embed="rId5"/>
          <a:stretch>
            <a:fillRect/>
          </a:stretch>
        </p:blipFill>
        <p:spPr>
          <a:xfrm>
            <a:off x="3738745" y="4413519"/>
            <a:ext cx="563929" cy="403895"/>
          </a:xfrm>
          <a:prstGeom prst="rect">
            <a:avLst/>
          </a:prstGeom>
        </p:spPr>
      </p:pic>
    </p:spTree>
    <p:extLst>
      <p:ext uri="{BB962C8B-B14F-4D97-AF65-F5344CB8AC3E}">
        <p14:creationId xmlns:p14="http://schemas.microsoft.com/office/powerpoint/2010/main" val="1853637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DAA75-97F3-4B4E-A0CA-4F14CA395B72}"/>
              </a:ext>
            </a:extLst>
          </p:cNvPr>
          <p:cNvSpPr>
            <a:spLocks noGrp="1"/>
          </p:cNvSpPr>
          <p:nvPr>
            <p:ph type="title"/>
          </p:nvPr>
        </p:nvSpPr>
        <p:spPr>
          <a:xfrm>
            <a:off x="838200" y="365125"/>
            <a:ext cx="8154725" cy="803717"/>
          </a:xfrm>
        </p:spPr>
        <p:txBody>
          <a:bodyPr>
            <a:normAutofit fontScale="90000"/>
          </a:bodyPr>
          <a:lstStyle/>
          <a:p>
            <a:r>
              <a:rPr lang="ru-RU" sz="2800" dirty="0"/>
              <a:t>Окружающий мир</a:t>
            </a:r>
            <a:br>
              <a:rPr lang="ru-RU" sz="2800" dirty="0"/>
            </a:br>
            <a:r>
              <a:rPr lang="ru-RU" sz="2800" dirty="0"/>
              <a:t>3 класс</a:t>
            </a:r>
            <a:br>
              <a:rPr lang="ru-RU" sz="2800" dirty="0"/>
            </a:br>
            <a:r>
              <a:rPr lang="ru-RU" sz="2800" dirty="0"/>
              <a:t>Второй год обучения</a:t>
            </a:r>
          </a:p>
        </p:txBody>
      </p:sp>
      <p:pic>
        <p:nvPicPr>
          <p:cNvPr id="4" name="Объект 3">
            <a:extLst>
              <a:ext uri="{FF2B5EF4-FFF2-40B4-BE49-F238E27FC236}">
                <a16:creationId xmlns:a16="http://schemas.microsoft.com/office/drawing/2014/main" id="{B9ADED00-409A-4FC4-BE36-CE08240A441E}"/>
              </a:ext>
            </a:extLst>
          </p:cNvPr>
          <p:cNvPicPr>
            <a:picLocks noGrp="1" noChangeAspect="1"/>
          </p:cNvPicPr>
          <p:nvPr>
            <p:ph idx="1"/>
          </p:nvPr>
        </p:nvPicPr>
        <p:blipFill rotWithShape="1">
          <a:blip r:embed="rId2"/>
          <a:srcRect l="32546" t="24652" r="40406" b="46178"/>
          <a:stretch/>
        </p:blipFill>
        <p:spPr>
          <a:xfrm>
            <a:off x="2221064" y="1359920"/>
            <a:ext cx="6821556" cy="4138160"/>
          </a:xfrm>
          <a:prstGeom prst="rect">
            <a:avLst/>
          </a:prstGeom>
        </p:spPr>
      </p:pic>
      <p:sp>
        <p:nvSpPr>
          <p:cNvPr id="6" name="TextBox 5">
            <a:extLst>
              <a:ext uri="{FF2B5EF4-FFF2-40B4-BE49-F238E27FC236}">
                <a16:creationId xmlns:a16="http://schemas.microsoft.com/office/drawing/2014/main" id="{840651EA-E2C7-453F-B2CF-4C89239BE1C0}"/>
              </a:ext>
            </a:extLst>
          </p:cNvPr>
          <p:cNvSpPr txBox="1"/>
          <p:nvPr/>
        </p:nvSpPr>
        <p:spPr>
          <a:xfrm>
            <a:off x="2305878" y="5442421"/>
            <a:ext cx="6736742" cy="923330"/>
          </a:xfrm>
          <a:prstGeom prst="rect">
            <a:avLst/>
          </a:prstGeom>
          <a:noFill/>
          <a:ln w="19050">
            <a:solidFill>
              <a:schemeClr val="tx1"/>
            </a:solidFill>
          </a:ln>
        </p:spPr>
        <p:txBody>
          <a:bodyPr wrap="square">
            <a:spAutoFit/>
          </a:bodyPr>
          <a:lstStyle/>
          <a:p>
            <a:pPr algn="just"/>
            <a:r>
              <a:rPr lang="ru-RU" dirty="0">
                <a:latin typeface="Times New Roman" panose="02020603050405020304" pitchFamily="18" charset="0"/>
                <a:cs typeface="Times New Roman" panose="02020603050405020304" pitchFamily="18" charset="0"/>
              </a:rPr>
              <a:t>Урок 48       Значение труда в жизни человека и общества. 		    Трудолюбие как общественно значимая ценность в 	   	    культуре народов России </a:t>
            </a:r>
          </a:p>
        </p:txBody>
      </p:sp>
    </p:spTree>
    <p:extLst>
      <p:ext uri="{BB962C8B-B14F-4D97-AF65-F5344CB8AC3E}">
        <p14:creationId xmlns:p14="http://schemas.microsoft.com/office/powerpoint/2010/main" val="292854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441733-55BA-4FE5-9F07-77F8077108A2}"/>
              </a:ext>
            </a:extLst>
          </p:cNvPr>
          <p:cNvSpPr>
            <a:spLocks noGrp="1"/>
          </p:cNvSpPr>
          <p:nvPr>
            <p:ph type="title"/>
          </p:nvPr>
        </p:nvSpPr>
        <p:spPr>
          <a:xfrm>
            <a:off x="838200" y="176463"/>
            <a:ext cx="10515600" cy="601579"/>
          </a:xfrm>
        </p:spPr>
        <p:txBody>
          <a:bodyPr>
            <a:normAutofit fontScale="90000"/>
          </a:bodyPr>
          <a:lstStyle/>
          <a:p>
            <a:r>
              <a:rPr lang="ru-RU" dirty="0"/>
              <a:t>ЭНШ 2 класс – февраль</a:t>
            </a:r>
            <a:br>
              <a:rPr lang="ru-RU" dirty="0"/>
            </a:br>
            <a:r>
              <a:rPr lang="ru-RU" dirty="0"/>
              <a:t>первый год обучения</a:t>
            </a:r>
          </a:p>
        </p:txBody>
      </p:sp>
      <p:graphicFrame>
        <p:nvGraphicFramePr>
          <p:cNvPr id="4" name="Объект 3">
            <a:extLst>
              <a:ext uri="{FF2B5EF4-FFF2-40B4-BE49-F238E27FC236}">
                <a16:creationId xmlns:a16="http://schemas.microsoft.com/office/drawing/2014/main" id="{6E00C07F-BE26-46A3-831E-68E21E8D60FB}"/>
              </a:ext>
            </a:extLst>
          </p:cNvPr>
          <p:cNvGraphicFramePr>
            <a:graphicFrameLocks noGrp="1"/>
          </p:cNvGraphicFramePr>
          <p:nvPr>
            <p:ph idx="1"/>
            <p:extLst>
              <p:ext uri="{D42A27DB-BD31-4B8C-83A1-F6EECF244321}">
                <p14:modId xmlns:p14="http://schemas.microsoft.com/office/powerpoint/2010/main" val="2607803898"/>
              </p:ext>
            </p:extLst>
          </p:nvPr>
        </p:nvGraphicFramePr>
        <p:xfrm>
          <a:off x="2134044" y="1101073"/>
          <a:ext cx="8122512" cy="5395138"/>
        </p:xfrm>
        <a:graphic>
          <a:graphicData uri="http://schemas.openxmlformats.org/drawingml/2006/table">
            <a:tbl>
              <a:tblPr firstRow="1" firstCol="1" bandRow="1"/>
              <a:tblGrid>
                <a:gridCol w="1085608">
                  <a:extLst>
                    <a:ext uri="{9D8B030D-6E8A-4147-A177-3AD203B41FA5}">
                      <a16:colId xmlns:a16="http://schemas.microsoft.com/office/drawing/2014/main" val="1514728978"/>
                    </a:ext>
                  </a:extLst>
                </a:gridCol>
                <a:gridCol w="7036904">
                  <a:extLst>
                    <a:ext uri="{9D8B030D-6E8A-4147-A177-3AD203B41FA5}">
                      <a16:colId xmlns:a16="http://schemas.microsoft.com/office/drawing/2014/main" val="3077520688"/>
                    </a:ext>
                  </a:extLst>
                </a:gridCol>
              </a:tblGrid>
              <a:tr h="317796">
                <a:tc>
                  <a:txBody>
                    <a:bodyPr/>
                    <a:lstStyle/>
                    <a:p>
                      <a:pPr algn="ctr">
                        <a:lnSpc>
                          <a:spcPct val="115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II </a:t>
                      </a:r>
                      <a:r>
                        <a:rPr lang="ru-RU" sz="1800" b="1" dirty="0">
                          <a:effectLst/>
                          <a:latin typeface="Times New Roman" panose="02020603050405020304" pitchFamily="18" charset="0"/>
                          <a:ea typeface="Calibri" panose="020F0502020204030204" pitchFamily="34" charset="0"/>
                          <a:cs typeface="Times New Roman" panose="02020603050405020304" pitchFamily="18" charset="0"/>
                        </a:rPr>
                        <a:t>полугодие</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3852954"/>
                  </a:ext>
                </a:extLst>
              </a:tr>
              <a:tr h="317796">
                <a:tc gridSpan="2">
                  <a:txBody>
                    <a:bodyPr/>
                    <a:lstStyle/>
                    <a:p>
                      <a:pPr algn="ctr">
                        <a:lnSpc>
                          <a:spcPct val="100000"/>
                        </a:lnSpc>
                        <a:spcAft>
                          <a:spcPts val="0"/>
                        </a:spcAft>
                      </a:pPr>
                      <a:r>
                        <a:rPr lang="ru-RU" sz="1600" b="1" dirty="0">
                          <a:effectLst/>
                          <a:latin typeface="Times New Roman" panose="02020603050405020304" pitchFamily="18" charset="0"/>
                          <a:ea typeface="Calibri" panose="020F0502020204030204" pitchFamily="34" charset="0"/>
                          <a:cs typeface="Times New Roman" panose="02020603050405020304" pitchFamily="18" charset="0"/>
                        </a:rPr>
                        <a:t>Раздел «Путешествия» (18 ч)</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extLst>
                  <a:ext uri="{0D108BD9-81ED-4DB2-BD59-A6C34878D82A}">
                    <a16:rowId xmlns:a16="http://schemas.microsoft.com/office/drawing/2014/main" val="4113005645"/>
                  </a:ext>
                </a:extLst>
              </a:tr>
              <a:tr h="388927">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41</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На что похожа наша планета? Зачем люди осваивают космос?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8964299"/>
                  </a:ext>
                </a:extLst>
              </a:tr>
              <a:tr h="388927">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42</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Посмотри вокруг. Глобус — модель Земли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0168169"/>
                  </a:ext>
                </a:extLst>
              </a:tr>
              <a:tr h="777853">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43</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Ориентирование на местности Ориентирование по компасу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Ориентирование по солнцу</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Ориентирование по местным природным признакам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051019"/>
                  </a:ext>
                </a:extLst>
              </a:tr>
              <a:tr h="583391">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44</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Формы земной поверхности Холм и гора</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Красота гор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5859710"/>
                  </a:ext>
                </a:extLst>
              </a:tr>
              <a:tr h="777853">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45</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Водные богатства Части реки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Куда текут реки?</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Красота моря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7105698"/>
                  </a:ext>
                </a:extLst>
              </a:tr>
              <a:tr h="471779">
                <a:tc>
                  <a:txBody>
                    <a:bodyPr/>
                    <a:lstStyle/>
                    <a:p>
                      <a:pPr marL="228600" algn="ct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46</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Россия на карте Путешествие по родной стране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Aft>
                          <a:spcPts val="0"/>
                        </a:spcAft>
                      </a:pPr>
                      <a:r>
                        <a:rPr lang="ru-RU" sz="1600" dirty="0">
                          <a:effectLst/>
                          <a:latin typeface="Times New Roman" panose="02020603050405020304" pitchFamily="18" charset="0"/>
                          <a:ea typeface="Calibri" panose="020F0502020204030204" pitchFamily="34" charset="0"/>
                          <a:cs typeface="Times New Roman" panose="02020603050405020304" pitchFamily="18" charset="0"/>
                        </a:rPr>
                        <a:t>Как читать карту   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9526142"/>
                  </a:ext>
                </a:extLst>
              </a:tr>
              <a:tr h="379555">
                <a:tc>
                  <a:txBody>
                    <a:bodyPr/>
                    <a:lstStyle/>
                    <a:p>
                      <a:pPr marL="0" algn="ctr"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Путешествие по Москве  Достопримечательности Москвы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936921"/>
                  </a:ext>
                </a:extLst>
              </a:tr>
              <a:tr h="943558">
                <a:tc>
                  <a:txBody>
                    <a:bodyPr/>
                    <a:lstStyle/>
                    <a:p>
                      <a:pPr marL="0" algn="ctr"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Московский Кремль и Красная площадь</a:t>
                      </a:r>
                    </a:p>
                    <a:p>
                      <a:pPr marL="0" algn="l"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Строительство Московского Кремля</a:t>
                      </a:r>
                    </a:p>
                    <a:p>
                      <a:pPr marL="0" algn="l" defTabSz="914400" rtl="0" eaLnBrk="1" latinLnBrk="0" hangingPunct="1">
                        <a:lnSpc>
                          <a:spcPct val="100000"/>
                        </a:lnSpc>
                        <a:spcAft>
                          <a:spcPts val="0"/>
                        </a:spcAft>
                      </a:pPr>
                      <a:r>
                        <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На Красной площади</a:t>
                      </a:r>
                    </a:p>
                    <a:p>
                      <a:pPr marL="0" algn="l" defTabSz="914400" rtl="0" eaLnBrk="1" latinLnBrk="0" hangingPunct="1">
                        <a:lnSpc>
                          <a:spcPct val="100000"/>
                        </a:lnSpc>
                        <a:spcAft>
                          <a:spcPts val="0"/>
                        </a:spcAft>
                      </a:pPr>
                      <a:endParaRPr lang="ru-RU" sz="1600" kern="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4360978"/>
                  </a:ext>
                </a:extLst>
              </a:tr>
            </a:tbl>
          </a:graphicData>
        </a:graphic>
      </p:graphicFrame>
    </p:spTree>
    <p:extLst>
      <p:ext uri="{BB962C8B-B14F-4D97-AF65-F5344CB8AC3E}">
        <p14:creationId xmlns:p14="http://schemas.microsoft.com/office/powerpoint/2010/main" val="30656848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EBDE0D-6F42-4CB3-AF8F-1ECD569C18BA}"/>
              </a:ext>
            </a:extLst>
          </p:cNvPr>
          <p:cNvSpPr>
            <a:spLocks noGrp="1"/>
          </p:cNvSpPr>
          <p:nvPr>
            <p:ph type="title"/>
          </p:nvPr>
        </p:nvSpPr>
        <p:spPr>
          <a:xfrm>
            <a:off x="838200" y="579811"/>
            <a:ext cx="10515600" cy="557226"/>
          </a:xfrm>
        </p:spPr>
        <p:txBody>
          <a:bodyPr>
            <a:normAutofit fontScale="90000"/>
          </a:bodyPr>
          <a:lstStyle/>
          <a:p>
            <a:r>
              <a:rPr lang="ru-RU" dirty="0"/>
              <a:t>Окружающий мир</a:t>
            </a:r>
            <a:br>
              <a:rPr lang="ru-RU" dirty="0"/>
            </a:br>
            <a:r>
              <a:rPr lang="ru-RU" dirty="0"/>
              <a:t>4 класс</a:t>
            </a:r>
            <a:br>
              <a:rPr lang="ru-RU" dirty="0"/>
            </a:br>
            <a:r>
              <a:rPr lang="ru-RU" dirty="0"/>
              <a:t>третий год обучения</a:t>
            </a:r>
          </a:p>
        </p:txBody>
      </p:sp>
      <p:graphicFrame>
        <p:nvGraphicFramePr>
          <p:cNvPr id="4" name="Таблица 4">
            <a:extLst>
              <a:ext uri="{FF2B5EF4-FFF2-40B4-BE49-F238E27FC236}">
                <a16:creationId xmlns:a16="http://schemas.microsoft.com/office/drawing/2014/main" id="{CFAB7305-8063-497B-9D9C-699E9F64A4BC}"/>
              </a:ext>
            </a:extLst>
          </p:cNvPr>
          <p:cNvGraphicFramePr>
            <a:graphicFrameLocks noGrp="1"/>
          </p:cNvGraphicFramePr>
          <p:nvPr>
            <p:ph idx="1"/>
            <p:extLst>
              <p:ext uri="{D42A27DB-BD31-4B8C-83A1-F6EECF244321}">
                <p14:modId xmlns:p14="http://schemas.microsoft.com/office/powerpoint/2010/main" val="1451464429"/>
              </p:ext>
            </p:extLst>
          </p:nvPr>
        </p:nvGraphicFramePr>
        <p:xfrm>
          <a:off x="548641" y="1653870"/>
          <a:ext cx="10805160" cy="4810540"/>
        </p:xfrm>
        <a:graphic>
          <a:graphicData uri="http://schemas.openxmlformats.org/drawingml/2006/table">
            <a:tbl>
              <a:tblPr firstRow="1" bandRow="1">
                <a:tableStyleId>{5940675A-B579-460E-94D1-54222C63F5DA}</a:tableStyleId>
              </a:tblPr>
              <a:tblGrid>
                <a:gridCol w="1794052">
                  <a:extLst>
                    <a:ext uri="{9D8B030D-6E8A-4147-A177-3AD203B41FA5}">
                      <a16:colId xmlns:a16="http://schemas.microsoft.com/office/drawing/2014/main" val="3825856009"/>
                    </a:ext>
                  </a:extLst>
                </a:gridCol>
                <a:gridCol w="9011108">
                  <a:extLst>
                    <a:ext uri="{9D8B030D-6E8A-4147-A177-3AD203B41FA5}">
                      <a16:colId xmlns:a16="http://schemas.microsoft.com/office/drawing/2014/main" val="913140751"/>
                    </a:ext>
                  </a:extLst>
                </a:gridCol>
              </a:tblGrid>
              <a:tr h="761468">
                <a:tc>
                  <a:txBody>
                    <a:bodyPr/>
                    <a:lstStyle/>
                    <a:p>
                      <a:r>
                        <a:rPr lang="ru-RU" dirty="0"/>
                        <a:t>Урок 43</a:t>
                      </a:r>
                    </a:p>
                  </a:txBody>
                  <a:tcPr/>
                </a:tc>
                <a:tc>
                  <a:txBody>
                    <a:bodyPr/>
                    <a:lstStyle/>
                    <a:p>
                      <a:r>
                        <a:rPr lang="ru-RU" dirty="0"/>
                        <a:t>Московское государство. Страницы общественной и культурной жизни в Московском государстве </a:t>
                      </a:r>
                    </a:p>
                  </a:txBody>
                  <a:tcPr/>
                </a:tc>
                <a:extLst>
                  <a:ext uri="{0D108BD9-81ED-4DB2-BD59-A6C34878D82A}">
                    <a16:rowId xmlns:a16="http://schemas.microsoft.com/office/drawing/2014/main" val="4142955884"/>
                  </a:ext>
                </a:extLst>
              </a:tr>
              <a:tr h="441167">
                <a:tc>
                  <a:txBody>
                    <a:bodyPr/>
                    <a:lstStyle/>
                    <a:p>
                      <a:r>
                        <a:rPr lang="ru-RU" dirty="0"/>
                        <a:t>Урок 44 </a:t>
                      </a:r>
                    </a:p>
                  </a:txBody>
                  <a:tcPr/>
                </a:tc>
                <a:tc>
                  <a:txBody>
                    <a:bodyPr/>
                    <a:lstStyle/>
                    <a:p>
                      <a:r>
                        <a:rPr lang="ru-RU" dirty="0"/>
                        <a:t>Образование и культура в Московском государстве </a:t>
                      </a:r>
                    </a:p>
                  </a:txBody>
                  <a:tcPr/>
                </a:tc>
                <a:extLst>
                  <a:ext uri="{0D108BD9-81ED-4DB2-BD59-A6C34878D82A}">
                    <a16:rowId xmlns:a16="http://schemas.microsoft.com/office/drawing/2014/main" val="2534969583"/>
                  </a:ext>
                </a:extLst>
              </a:tr>
              <a:tr h="441167">
                <a:tc>
                  <a:txBody>
                    <a:bodyPr/>
                    <a:lstStyle/>
                    <a:p>
                      <a:r>
                        <a:rPr lang="ru-RU" dirty="0"/>
                        <a:t>Урок 45 </a:t>
                      </a:r>
                    </a:p>
                  </a:txBody>
                  <a:tcPr/>
                </a:tc>
                <a:tc>
                  <a:txBody>
                    <a:bodyPr/>
                    <a:lstStyle/>
                    <a:p>
                      <a:r>
                        <a:rPr lang="ru-RU" dirty="0"/>
                        <a:t>Страницы истории Российской империи. Петр I </a:t>
                      </a:r>
                    </a:p>
                  </a:txBody>
                  <a:tcPr/>
                </a:tc>
                <a:extLst>
                  <a:ext uri="{0D108BD9-81ED-4DB2-BD59-A6C34878D82A}">
                    <a16:rowId xmlns:a16="http://schemas.microsoft.com/office/drawing/2014/main" val="1350354475"/>
                  </a:ext>
                </a:extLst>
              </a:tr>
              <a:tr h="441167">
                <a:tc>
                  <a:txBody>
                    <a:bodyPr/>
                    <a:lstStyle/>
                    <a:p>
                      <a:r>
                        <a:rPr lang="ru-RU" dirty="0"/>
                        <a:t>Урок 46</a:t>
                      </a:r>
                    </a:p>
                  </a:txBody>
                  <a:tcPr/>
                </a:tc>
                <a:tc>
                  <a:txBody>
                    <a:bodyPr/>
                    <a:lstStyle/>
                    <a:p>
                      <a:r>
                        <a:rPr lang="ru-RU" dirty="0"/>
                        <a:t>Страницы Российской империи. Преобразования в культуре, науке, быту </a:t>
                      </a:r>
                    </a:p>
                  </a:txBody>
                  <a:tcPr/>
                </a:tc>
                <a:extLst>
                  <a:ext uri="{0D108BD9-81ED-4DB2-BD59-A6C34878D82A}">
                    <a16:rowId xmlns:a16="http://schemas.microsoft.com/office/drawing/2014/main" val="133779553"/>
                  </a:ext>
                </a:extLst>
              </a:tr>
              <a:tr h="441167">
                <a:tc>
                  <a:txBody>
                    <a:bodyPr/>
                    <a:lstStyle/>
                    <a:p>
                      <a:r>
                        <a:rPr lang="ru-RU" dirty="0"/>
                        <a:t>Урок 47 </a:t>
                      </a:r>
                    </a:p>
                  </a:txBody>
                  <a:tcPr/>
                </a:tc>
                <a:tc>
                  <a:txBody>
                    <a:bodyPr/>
                    <a:lstStyle/>
                    <a:p>
                      <a:r>
                        <a:rPr lang="ru-RU" dirty="0"/>
                        <a:t>Образование в Российской империи </a:t>
                      </a:r>
                    </a:p>
                  </a:txBody>
                  <a:tcPr/>
                </a:tc>
                <a:extLst>
                  <a:ext uri="{0D108BD9-81ED-4DB2-BD59-A6C34878D82A}">
                    <a16:rowId xmlns:a16="http://schemas.microsoft.com/office/drawing/2014/main" val="2213796525"/>
                  </a:ext>
                </a:extLst>
              </a:tr>
              <a:tr h="761468">
                <a:tc>
                  <a:txBody>
                    <a:bodyPr/>
                    <a:lstStyle/>
                    <a:p>
                      <a:r>
                        <a:rPr lang="ru-RU" dirty="0"/>
                        <a:t>Урок 48 </a:t>
                      </a:r>
                    </a:p>
                  </a:txBody>
                  <a:tcPr/>
                </a:tc>
                <a:tc>
                  <a:txBody>
                    <a:bodyPr/>
                    <a:lstStyle/>
                    <a:p>
                      <a:r>
                        <a:rPr lang="ru-RU" dirty="0"/>
                        <a:t>Развитие культуры в Российской империи Российская империя: развитие культуры XVIII в. (архитектура, живопись, театр) </a:t>
                      </a:r>
                    </a:p>
                  </a:txBody>
                  <a:tcPr/>
                </a:tc>
                <a:extLst>
                  <a:ext uri="{0D108BD9-81ED-4DB2-BD59-A6C34878D82A}">
                    <a16:rowId xmlns:a16="http://schemas.microsoft.com/office/drawing/2014/main" val="3933315018"/>
                  </a:ext>
                </a:extLst>
              </a:tr>
              <a:tr h="761468">
                <a:tc>
                  <a:txBody>
                    <a:bodyPr/>
                    <a:lstStyle/>
                    <a:p>
                      <a:r>
                        <a:rPr lang="ru-RU" dirty="0"/>
                        <a:t>Урок 49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"Золотой век" русской культуры. Великие поэты и писатели, композиторы и художники XIX в. </a:t>
                      </a:r>
                    </a:p>
                  </a:txBody>
                  <a:tcPr/>
                </a:tc>
                <a:extLst>
                  <a:ext uri="{0D108BD9-81ED-4DB2-BD59-A6C34878D82A}">
                    <a16:rowId xmlns:a16="http://schemas.microsoft.com/office/drawing/2014/main" val="1163572174"/>
                  </a:ext>
                </a:extLst>
              </a:tr>
              <a:tr h="761468">
                <a:tc>
                  <a:txBody>
                    <a:bodyPr/>
                    <a:lstStyle/>
                    <a:p>
                      <a:r>
                        <a:rPr lang="ru-RU" dirty="0"/>
                        <a:t>Урок 50 </a:t>
                      </a:r>
                    </a:p>
                  </a:txBody>
                  <a:tcPr/>
                </a:tc>
                <a:tc>
                  <a:txBody>
                    <a:bodyPr/>
                    <a:lstStyle/>
                    <a:p>
                      <a:r>
                        <a:rPr lang="ru-RU" dirty="0"/>
                        <a:t>Первая Отечественная война: 1812 год. Защита Родины от французских завоевателей</a:t>
                      </a:r>
                    </a:p>
                  </a:txBody>
                  <a:tcPr/>
                </a:tc>
                <a:extLst>
                  <a:ext uri="{0D108BD9-81ED-4DB2-BD59-A6C34878D82A}">
                    <a16:rowId xmlns:a16="http://schemas.microsoft.com/office/drawing/2014/main" val="515110484"/>
                  </a:ext>
                </a:extLst>
              </a:tr>
            </a:tbl>
          </a:graphicData>
        </a:graphic>
      </p:graphicFrame>
    </p:spTree>
    <p:extLst>
      <p:ext uri="{BB962C8B-B14F-4D97-AF65-F5344CB8AC3E}">
        <p14:creationId xmlns:p14="http://schemas.microsoft.com/office/powerpoint/2010/main" val="3199784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EEA9D4-E163-42CD-9AF5-F80B6CD611CB}"/>
              </a:ext>
            </a:extLst>
          </p:cNvPr>
          <p:cNvSpPr>
            <a:spLocks noGrp="1"/>
          </p:cNvSpPr>
          <p:nvPr>
            <p:ph type="title"/>
          </p:nvPr>
        </p:nvSpPr>
        <p:spPr>
          <a:xfrm>
            <a:off x="838200" y="619567"/>
            <a:ext cx="9148638" cy="986597"/>
          </a:xfrm>
        </p:spPr>
        <p:txBody>
          <a:bodyPr>
            <a:normAutofit fontScale="90000"/>
          </a:bodyPr>
          <a:lstStyle/>
          <a:p>
            <a:r>
              <a:rPr lang="ru-RU" dirty="0"/>
              <a:t>Проверяемые элементы содержания (4 класс)</a:t>
            </a:r>
            <a:br>
              <a:rPr lang="ru-RU" dirty="0"/>
            </a:br>
            <a:r>
              <a:rPr lang="ru-RU" dirty="0"/>
              <a:t>Человек и общество</a:t>
            </a:r>
            <a:br>
              <a:rPr lang="ru-RU" dirty="0"/>
            </a:br>
            <a:endParaRPr lang="ru-RU" dirty="0"/>
          </a:p>
        </p:txBody>
      </p:sp>
      <p:sp>
        <p:nvSpPr>
          <p:cNvPr id="3" name="Объект 2">
            <a:extLst>
              <a:ext uri="{FF2B5EF4-FFF2-40B4-BE49-F238E27FC236}">
                <a16:creationId xmlns:a16="http://schemas.microsoft.com/office/drawing/2014/main" id="{2353D758-268A-409F-B8A4-E4A2FB51333F}"/>
              </a:ext>
            </a:extLst>
          </p:cNvPr>
          <p:cNvSpPr>
            <a:spLocks noGrp="1"/>
          </p:cNvSpPr>
          <p:nvPr>
            <p:ph idx="1"/>
          </p:nvPr>
        </p:nvSpPr>
        <p:spPr/>
        <p:txBody>
          <a:bodyPr>
            <a:normAutofit/>
          </a:bodyPr>
          <a:lstStyle/>
          <a:p>
            <a:pPr marL="0" indent="0" algn="just">
              <a:buNone/>
            </a:pPr>
            <a:r>
              <a:rPr lang="ru-RU" dirty="0"/>
              <a:t>1.6 История Отечества. "Лента времени" и историческая карта</a:t>
            </a:r>
          </a:p>
          <a:p>
            <a:pPr marL="0" indent="0" algn="just">
              <a:buNone/>
            </a:pPr>
            <a:r>
              <a:rPr lang="ru-RU" dirty="0"/>
              <a:t>1.7 Наиболее важные и яркие события общественной и культурной жизни страны в разные исторические периоды: государство Русь, Московское государство, Российская империя, СССР, Российская Федерация</a:t>
            </a:r>
          </a:p>
          <a:p>
            <a:pPr marL="0" indent="0" algn="just">
              <a:buNone/>
            </a:pPr>
            <a:r>
              <a:rPr lang="ru-RU" dirty="0"/>
              <a:t>1.8 Картины быта, труда, духовно-нравственные и культурные традиции людей в разные исторические времена</a:t>
            </a:r>
          </a:p>
          <a:p>
            <a:pPr marL="0" indent="0" algn="just">
              <a:buNone/>
            </a:pPr>
            <a:r>
              <a:rPr lang="ru-RU" dirty="0"/>
              <a:t>1.9 Выдающиеся люди разных эпох как носители базовых национальных ценностей</a:t>
            </a:r>
          </a:p>
          <a:p>
            <a:endParaRPr lang="ru-RU" dirty="0"/>
          </a:p>
        </p:txBody>
      </p:sp>
    </p:spTree>
    <p:extLst>
      <p:ext uri="{BB962C8B-B14F-4D97-AF65-F5344CB8AC3E}">
        <p14:creationId xmlns:p14="http://schemas.microsoft.com/office/powerpoint/2010/main" val="381604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6BFF5F-80BD-48ED-9507-152AEA7A5BEC}"/>
              </a:ext>
            </a:extLst>
          </p:cNvPr>
          <p:cNvSpPr>
            <a:spLocks noGrp="1"/>
          </p:cNvSpPr>
          <p:nvPr>
            <p:ph type="title"/>
          </p:nvPr>
        </p:nvSpPr>
        <p:spPr>
          <a:xfrm>
            <a:off x="838200" y="890546"/>
            <a:ext cx="9212249" cy="302150"/>
          </a:xfrm>
        </p:spPr>
        <p:txBody>
          <a:bodyPr>
            <a:normAutofit fontScale="90000"/>
          </a:bodyPr>
          <a:lstStyle/>
          <a:p>
            <a:r>
              <a:rPr lang="ru-RU" sz="2200" dirty="0"/>
              <a:t>Проверяемые требования к результатам </a:t>
            </a:r>
            <a:br>
              <a:rPr lang="ru-RU" sz="2200" dirty="0"/>
            </a:br>
            <a:r>
              <a:rPr lang="ru-RU" sz="2200" dirty="0"/>
              <a:t>освоения основной образовательной программы (4 класс)</a:t>
            </a:r>
            <a:br>
              <a:rPr lang="ru-RU" sz="2200" dirty="0"/>
            </a:br>
            <a:r>
              <a:rPr lang="ru-RU" sz="2200" dirty="0"/>
              <a:t>Проверяемые предметные результаты </a:t>
            </a:r>
            <a:br>
              <a:rPr lang="ru-RU" sz="2200" dirty="0"/>
            </a:br>
            <a:r>
              <a:rPr lang="ru-RU" sz="2200" dirty="0"/>
              <a:t>освоения основной образовательной программы начального общего образования</a:t>
            </a:r>
            <a:br>
              <a:rPr lang="ru-RU" dirty="0"/>
            </a:br>
            <a:endParaRPr lang="ru-RU" dirty="0"/>
          </a:p>
        </p:txBody>
      </p:sp>
      <p:sp>
        <p:nvSpPr>
          <p:cNvPr id="3" name="Объект 2">
            <a:extLst>
              <a:ext uri="{FF2B5EF4-FFF2-40B4-BE49-F238E27FC236}">
                <a16:creationId xmlns:a16="http://schemas.microsoft.com/office/drawing/2014/main" id="{E0EEBCCD-0BAF-4A6F-840A-71932380E367}"/>
              </a:ext>
            </a:extLst>
          </p:cNvPr>
          <p:cNvSpPr>
            <a:spLocks noGrp="1"/>
          </p:cNvSpPr>
          <p:nvPr>
            <p:ph idx="1"/>
          </p:nvPr>
        </p:nvSpPr>
        <p:spPr>
          <a:xfrm>
            <a:off x="524785" y="1558456"/>
            <a:ext cx="11370365" cy="4945711"/>
          </a:xfrm>
        </p:spPr>
        <p:txBody>
          <a:bodyPr>
            <a:normAutofit fontScale="55000" lnSpcReduction="20000"/>
          </a:bodyPr>
          <a:lstStyle/>
          <a:p>
            <a:pPr marL="0" indent="0">
              <a:buNone/>
            </a:pPr>
            <a:r>
              <a:rPr lang="ru-RU" sz="3300" b="1" dirty="0"/>
              <a:t>Человек и общество</a:t>
            </a:r>
          </a:p>
          <a:p>
            <a:pPr marL="0" indent="0" algn="just">
              <a:lnSpc>
                <a:spcPct val="120000"/>
              </a:lnSpc>
              <a:buNone/>
            </a:pPr>
            <a:r>
              <a:rPr lang="ru-RU" sz="3600" dirty="0"/>
              <a:t>1. знать основные права и обязанности гражданина Российской Федерации</a:t>
            </a:r>
          </a:p>
          <a:p>
            <a:pPr marL="0" indent="0" algn="just">
              <a:lnSpc>
                <a:spcPct val="120000"/>
              </a:lnSpc>
              <a:buNone/>
            </a:pPr>
            <a:r>
              <a:rPr lang="ru-RU" sz="3600" dirty="0"/>
              <a:t>2. соотносить изученные исторические события и исторических деятелей веками и периодами истории России </a:t>
            </a:r>
          </a:p>
          <a:p>
            <a:pPr marL="0" indent="0" algn="just">
              <a:lnSpc>
                <a:spcPct val="120000"/>
              </a:lnSpc>
              <a:buNone/>
            </a:pPr>
            <a:r>
              <a:rPr lang="ru-RU" sz="3600" dirty="0"/>
              <a:t>3. рассказывать о государственных праздниках России, наиболее важных событиях истории России, наиболее известных российских исторических деятелях разных периодов, достопримечательностях</a:t>
            </a:r>
          </a:p>
          <a:p>
            <a:pPr marL="0" indent="0" algn="just">
              <a:lnSpc>
                <a:spcPct val="120000"/>
              </a:lnSpc>
              <a:buNone/>
            </a:pPr>
            <a:r>
              <a:rPr lang="ru-RU" sz="3600" dirty="0"/>
              <a:t>столицы России и родного края</a:t>
            </a:r>
          </a:p>
          <a:p>
            <a:pPr marL="0" indent="0" algn="just">
              <a:lnSpc>
                <a:spcPct val="120000"/>
              </a:lnSpc>
              <a:buNone/>
            </a:pPr>
            <a:r>
              <a:rPr lang="ru-RU" sz="3600" dirty="0"/>
              <a:t>4. показывать на исторической карте места изученных исторических событий</a:t>
            </a:r>
          </a:p>
          <a:p>
            <a:pPr marL="0" indent="0" algn="just">
              <a:lnSpc>
                <a:spcPct val="120000"/>
              </a:lnSpc>
              <a:buNone/>
            </a:pPr>
            <a:r>
              <a:rPr lang="ru-RU" sz="3600" dirty="0"/>
              <a:t>5. находить место изученных событий на "ленте времени"</a:t>
            </a:r>
          </a:p>
          <a:p>
            <a:pPr marL="0" indent="0" algn="just">
              <a:lnSpc>
                <a:spcPct val="120000"/>
              </a:lnSpc>
              <a:buNone/>
            </a:pPr>
            <a:r>
              <a:rPr lang="ru-RU" sz="3600" dirty="0"/>
              <a:t>6. проявлять уважение к семейным ценностям и традициям, традициям своего народа и других народов, государственным символам России</a:t>
            </a:r>
          </a:p>
          <a:p>
            <a:pPr marL="0" indent="0" algn="just">
              <a:lnSpc>
                <a:spcPct val="120000"/>
              </a:lnSpc>
              <a:buNone/>
            </a:pPr>
            <a:r>
              <a:rPr lang="ru-RU" sz="3600" dirty="0"/>
              <a:t>7. соблюдать правила нравственного поведения в социуме</a:t>
            </a:r>
          </a:p>
          <a:p>
            <a:pPr marL="0" indent="0" algn="just">
              <a:lnSpc>
                <a:spcPct val="120000"/>
              </a:lnSpc>
              <a:buNone/>
            </a:pPr>
            <a:r>
              <a:rPr lang="ru-RU" sz="3600" dirty="0"/>
              <a:t>8. описывать на основе предложенного плана государственную символику России и своего региона</a:t>
            </a:r>
          </a:p>
          <a:p>
            <a:pPr marL="0" indent="0" algn="just">
              <a:lnSpc>
                <a:spcPct val="120000"/>
              </a:lnSpc>
              <a:buNone/>
            </a:pPr>
            <a:r>
              <a:rPr lang="ru-RU" sz="3600" dirty="0"/>
              <a:t>9. использовать различные источники информации об обществе для поиска и извлечения информации, ответов на вопросы; создавать по заданному плану собственные развернутые высказывания</a:t>
            </a:r>
          </a:p>
          <a:p>
            <a:endParaRPr lang="ru-RU" dirty="0"/>
          </a:p>
        </p:txBody>
      </p:sp>
    </p:spTree>
    <p:extLst>
      <p:ext uri="{BB962C8B-B14F-4D97-AF65-F5344CB8AC3E}">
        <p14:creationId xmlns:p14="http://schemas.microsoft.com/office/powerpoint/2010/main" val="1142712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71ACD-7B6A-6F1E-7938-7CEA7A773A4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D008A7-BC2C-5ABE-D4B9-F80398FA9AC1}"/>
              </a:ext>
            </a:extLst>
          </p:cNvPr>
          <p:cNvSpPr>
            <a:spLocks noGrp="1"/>
          </p:cNvSpPr>
          <p:nvPr>
            <p:ph type="title"/>
          </p:nvPr>
        </p:nvSpPr>
        <p:spPr>
          <a:xfrm>
            <a:off x="838200" y="449185"/>
            <a:ext cx="10515600" cy="1089329"/>
          </a:xfrm>
        </p:spPr>
        <p:txBody>
          <a:bodyPr/>
          <a:lstStyle/>
          <a:p>
            <a:r>
              <a:rPr lang="ru-RU" dirty="0"/>
              <a:t>Тест</a:t>
            </a:r>
          </a:p>
        </p:txBody>
      </p:sp>
      <p:pic>
        <p:nvPicPr>
          <p:cNvPr id="7" name="Рисунок 6" descr="Изображение выглядит как шаблон, Графика, Шрифт, искусство&#10;&#10;Содержимое, созданное искусственным интеллектом, может быть неверным.">
            <a:extLst>
              <a:ext uri="{FF2B5EF4-FFF2-40B4-BE49-F238E27FC236}">
                <a16:creationId xmlns:a16="http://schemas.microsoft.com/office/drawing/2014/main" id="{04A7B12F-A8A7-E904-2A75-A70896B41A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05514" y="1538514"/>
            <a:ext cx="3780971" cy="3780971"/>
          </a:xfrm>
          <a:prstGeom prst="rect">
            <a:avLst/>
          </a:prstGeom>
        </p:spPr>
      </p:pic>
    </p:spTree>
    <p:extLst>
      <p:ext uri="{BB962C8B-B14F-4D97-AF65-F5344CB8AC3E}">
        <p14:creationId xmlns:p14="http://schemas.microsoft.com/office/powerpoint/2010/main" val="1394621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2228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1A5680-F5FB-4978-825D-FE5F2F6220DD}"/>
              </a:ext>
            </a:extLst>
          </p:cNvPr>
          <p:cNvSpPr>
            <a:spLocks noGrp="1"/>
          </p:cNvSpPr>
          <p:nvPr>
            <p:ph type="title"/>
          </p:nvPr>
        </p:nvSpPr>
        <p:spPr>
          <a:xfrm>
            <a:off x="838200" y="159026"/>
            <a:ext cx="10515600" cy="1089329"/>
          </a:xfrm>
        </p:spPr>
        <p:txBody>
          <a:bodyPr/>
          <a:lstStyle/>
          <a:p>
            <a:r>
              <a:rPr lang="ru-RU" dirty="0"/>
              <a:t>41. На что похожа наша планета? </a:t>
            </a:r>
          </a:p>
        </p:txBody>
      </p:sp>
      <p:sp>
        <p:nvSpPr>
          <p:cNvPr id="3" name="Объект 2">
            <a:extLst>
              <a:ext uri="{FF2B5EF4-FFF2-40B4-BE49-F238E27FC236}">
                <a16:creationId xmlns:a16="http://schemas.microsoft.com/office/drawing/2014/main" id="{EE38390C-5B14-4624-8572-57ECD06E805B}"/>
              </a:ext>
            </a:extLst>
          </p:cNvPr>
          <p:cNvSpPr>
            <a:spLocks noGrp="1"/>
          </p:cNvSpPr>
          <p:nvPr>
            <p:ph idx="1"/>
          </p:nvPr>
        </p:nvSpPr>
        <p:spPr>
          <a:xfrm>
            <a:off x="838200" y="1343770"/>
            <a:ext cx="10515600" cy="4833193"/>
          </a:xfrm>
        </p:spPr>
        <p:txBody>
          <a:bodyPr>
            <a:normAutofit fontScale="70000" lnSpcReduction="20000"/>
          </a:bodyPr>
          <a:lstStyle/>
          <a:p>
            <a:pPr marL="0" indent="0">
              <a:lnSpc>
                <a:spcPct val="120000"/>
              </a:lnSpc>
              <a:buNone/>
            </a:pPr>
            <a:r>
              <a:rPr lang="ru-RU" b="1" dirty="0"/>
              <a:t>А.</a:t>
            </a:r>
            <a:r>
              <a:rPr lang="ru-RU" dirty="0"/>
              <a:t>  – Как называется наша планета? Какую форму она имеет? На что похожа форма нашей </a:t>
            </a:r>
          </a:p>
          <a:p>
            <a:pPr marL="0" indent="0">
              <a:lnSpc>
                <a:spcPct val="120000"/>
              </a:lnSpc>
              <a:buNone/>
            </a:pPr>
            <a:r>
              <a:rPr lang="ru-RU" dirty="0"/>
              <a:t>планеты? Как это можно проверить или доказать? </a:t>
            </a:r>
          </a:p>
          <a:p>
            <a:pPr marL="0" indent="0">
              <a:lnSpc>
                <a:spcPct val="120000"/>
              </a:lnSpc>
              <a:buNone/>
            </a:pPr>
            <a:r>
              <a:rPr lang="ru-RU" b="1" dirty="0"/>
              <a:t>П. </a:t>
            </a:r>
            <a:r>
              <a:rPr lang="ru-RU" dirty="0"/>
              <a:t>Какую форму имеет наша планета? Наша планета подвижна или нет? </a:t>
            </a:r>
          </a:p>
          <a:p>
            <a:pPr marL="0" indent="0">
              <a:lnSpc>
                <a:spcPct val="120000"/>
              </a:lnSpc>
              <a:buNone/>
            </a:pPr>
            <a:r>
              <a:rPr lang="ru-RU" b="1" dirty="0"/>
              <a:t>Р.</a:t>
            </a:r>
            <a:r>
              <a:rPr lang="ru-RU" dirty="0"/>
              <a:t> Работа в парах по заданию 1 на ст.62. Следует обратить внимание на восприятие </a:t>
            </a:r>
          </a:p>
          <a:p>
            <a:pPr marL="0" indent="0">
              <a:lnSpc>
                <a:spcPct val="120000"/>
              </a:lnSpc>
              <a:buNone/>
            </a:pPr>
            <a:r>
              <a:rPr lang="ru-RU" dirty="0"/>
              <a:t>учащимися рисунка 1, возможна ошибка восприятия – объемное тело неправильной формы. </a:t>
            </a:r>
          </a:p>
          <a:p>
            <a:pPr marL="0" indent="0">
              <a:lnSpc>
                <a:spcPct val="120000"/>
              </a:lnSpc>
              <a:buNone/>
            </a:pPr>
            <a:r>
              <a:rPr lang="ru-RU" dirty="0"/>
              <a:t>Важно указать, что на рисунке изображена плоская поверхность, накрытая воздушной </a:t>
            </a:r>
          </a:p>
          <a:p>
            <a:pPr marL="0" indent="0">
              <a:lnSpc>
                <a:spcPct val="120000"/>
              </a:lnSpc>
              <a:buNone/>
            </a:pPr>
            <a:r>
              <a:rPr lang="ru-RU" dirty="0"/>
              <a:t>полусферой. </a:t>
            </a:r>
          </a:p>
          <a:p>
            <a:pPr marL="0" indent="0">
              <a:lnSpc>
                <a:spcPct val="120000"/>
              </a:lnSpc>
              <a:buNone/>
            </a:pPr>
            <a:r>
              <a:rPr lang="ru-RU" dirty="0"/>
              <a:t>Учебный диалог на основе иллюстративного материала к заданию 2 на ст.63, работа с текстом. </a:t>
            </a:r>
          </a:p>
          <a:p>
            <a:pPr marL="0" indent="0">
              <a:lnSpc>
                <a:spcPct val="120000"/>
              </a:lnSpc>
              <a:buNone/>
            </a:pPr>
            <a:r>
              <a:rPr lang="ru-RU" dirty="0"/>
              <a:t>Демонстрация глобуса и осевого вращения Земли. Демонстрация вращения Земли вокруг </a:t>
            </a:r>
          </a:p>
          <a:p>
            <a:pPr marL="0" indent="0">
              <a:lnSpc>
                <a:spcPct val="120000"/>
              </a:lnSpc>
              <a:buNone/>
            </a:pPr>
            <a:r>
              <a:rPr lang="ru-RU" dirty="0"/>
              <a:t>Солнца (видеофрагмент или динамическая модель). </a:t>
            </a:r>
          </a:p>
          <a:p>
            <a:pPr marL="0" indent="0">
              <a:lnSpc>
                <a:spcPct val="120000"/>
              </a:lnSpc>
              <a:buNone/>
            </a:pPr>
            <a:r>
              <a:rPr lang="ru-RU" dirty="0"/>
              <a:t>Работа с иллюстрационным материалом на ст.64. Учебный диалог по выдвижению и проверке </a:t>
            </a:r>
          </a:p>
          <a:p>
            <a:pPr marL="0" indent="0">
              <a:lnSpc>
                <a:spcPct val="120000"/>
              </a:lnSpc>
              <a:buNone/>
            </a:pPr>
            <a:r>
              <a:rPr lang="ru-RU" dirty="0"/>
              <a:t>гипотез на ст.64 – 65 по «Страничкам для самопроверки». </a:t>
            </a:r>
          </a:p>
        </p:txBody>
      </p:sp>
    </p:spTree>
    <p:extLst>
      <p:ext uri="{BB962C8B-B14F-4D97-AF65-F5344CB8AC3E}">
        <p14:creationId xmlns:p14="http://schemas.microsoft.com/office/powerpoint/2010/main" val="2663450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3EB1EA-EC72-4C29-9ACD-3D4D424474E1}"/>
              </a:ext>
            </a:extLst>
          </p:cNvPr>
          <p:cNvSpPr>
            <a:spLocks noGrp="1"/>
          </p:cNvSpPr>
          <p:nvPr>
            <p:ph type="title"/>
          </p:nvPr>
        </p:nvSpPr>
        <p:spPr>
          <a:xfrm>
            <a:off x="838200" y="190831"/>
            <a:ext cx="10515600" cy="747423"/>
          </a:xfrm>
        </p:spPr>
        <p:txBody>
          <a:bodyPr>
            <a:normAutofit/>
          </a:bodyPr>
          <a:lstStyle/>
          <a:p>
            <a:r>
              <a:rPr lang="ru-RU" dirty="0"/>
              <a:t>41. На что похожа наша планета? </a:t>
            </a:r>
          </a:p>
        </p:txBody>
      </p:sp>
      <p:pic>
        <p:nvPicPr>
          <p:cNvPr id="5" name="Объект 4">
            <a:extLst>
              <a:ext uri="{FF2B5EF4-FFF2-40B4-BE49-F238E27FC236}">
                <a16:creationId xmlns:a16="http://schemas.microsoft.com/office/drawing/2014/main" id="{3DDD55BF-D778-452D-AA8B-6E2351C82576}"/>
              </a:ext>
            </a:extLst>
          </p:cNvPr>
          <p:cNvPicPr>
            <a:picLocks noGrp="1" noChangeAspect="1"/>
          </p:cNvPicPr>
          <p:nvPr>
            <p:ph idx="1"/>
          </p:nvPr>
        </p:nvPicPr>
        <p:blipFill rotWithShape="1">
          <a:blip r:embed="rId2"/>
          <a:srcRect l="757" t="1404"/>
          <a:stretch/>
        </p:blipFill>
        <p:spPr>
          <a:xfrm>
            <a:off x="710905" y="1129085"/>
            <a:ext cx="9913167" cy="5163775"/>
          </a:xfrm>
        </p:spPr>
      </p:pic>
    </p:spTree>
    <p:extLst>
      <p:ext uri="{BB962C8B-B14F-4D97-AF65-F5344CB8AC3E}">
        <p14:creationId xmlns:p14="http://schemas.microsoft.com/office/powerpoint/2010/main" val="4049774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7F54A2-20D1-451D-92D1-754E2E98FE8F}"/>
              </a:ext>
            </a:extLst>
          </p:cNvPr>
          <p:cNvSpPr>
            <a:spLocks noGrp="1"/>
          </p:cNvSpPr>
          <p:nvPr>
            <p:ph type="title"/>
          </p:nvPr>
        </p:nvSpPr>
        <p:spPr>
          <a:xfrm>
            <a:off x="838200" y="365126"/>
            <a:ext cx="9339470" cy="724204"/>
          </a:xfrm>
        </p:spPr>
        <p:txBody>
          <a:bodyPr>
            <a:normAutofit fontScale="90000"/>
          </a:bodyPr>
          <a:lstStyle/>
          <a:p>
            <a:r>
              <a:rPr lang="ru-RU" dirty="0"/>
              <a:t>42. Посмотри вокруг. Глобус — модель Земли </a:t>
            </a:r>
          </a:p>
        </p:txBody>
      </p:sp>
      <p:sp>
        <p:nvSpPr>
          <p:cNvPr id="3" name="Объект 2">
            <a:extLst>
              <a:ext uri="{FF2B5EF4-FFF2-40B4-BE49-F238E27FC236}">
                <a16:creationId xmlns:a16="http://schemas.microsoft.com/office/drawing/2014/main" id="{BB9287E4-E821-44CA-A1E8-20D3EB4AB4D5}"/>
              </a:ext>
            </a:extLst>
          </p:cNvPr>
          <p:cNvSpPr>
            <a:spLocks noGrp="1"/>
          </p:cNvSpPr>
          <p:nvPr>
            <p:ph idx="1"/>
          </p:nvPr>
        </p:nvSpPr>
        <p:spPr>
          <a:xfrm>
            <a:off x="838200" y="1232452"/>
            <a:ext cx="10515600" cy="4944511"/>
          </a:xfrm>
        </p:spPr>
        <p:txBody>
          <a:bodyPr>
            <a:normAutofit fontScale="55000" lnSpcReduction="20000"/>
          </a:bodyPr>
          <a:lstStyle/>
          <a:p>
            <a:pPr marL="0" indent="0" algn="just">
              <a:lnSpc>
                <a:spcPct val="115000"/>
              </a:lnSpc>
              <a:spcAft>
                <a:spcPts val="1000"/>
              </a:spcAft>
              <a:buNone/>
            </a:pPr>
            <a:r>
              <a:rPr lang="ru-RU" sz="2900" b="1" dirty="0">
                <a:effectLst/>
                <a:latin typeface="Times New Roman" panose="02020603050405020304" pitchFamily="18" charset="0"/>
                <a:ea typeface="Calibri" panose="020F0502020204030204" pitchFamily="34" charset="0"/>
                <a:cs typeface="Times New Roman" panose="02020603050405020304" pitchFamily="18" charset="0"/>
              </a:rPr>
              <a:t>А.  – </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Видели ли вы восход или закат солнца? Откуда появляется солнце на восходе? Куда «прячется» солнце на закате? Как называется эта линия? </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Как называется все пространство, которое нас окружает? Что такое линия горизонта? Что такое стороны горизонта?</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b="1" dirty="0">
                <a:effectLst/>
                <a:latin typeface="Times New Roman" panose="02020603050405020304" pitchFamily="18" charset="0"/>
                <a:ea typeface="Calibri" panose="020F0502020204030204" pitchFamily="34" charset="0"/>
                <a:cs typeface="Times New Roman" panose="02020603050405020304" pitchFamily="18" charset="0"/>
              </a:rPr>
              <a:t>Р.</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 Работа с иллюстрациями на ст.66. </a:t>
            </a:r>
            <a:r>
              <a:rPr lang="ru-RU" sz="2900" i="1" dirty="0">
                <a:effectLst/>
                <a:latin typeface="Times New Roman" panose="02020603050405020304" pitchFamily="18" charset="0"/>
                <a:ea typeface="Calibri" panose="020F0502020204030204" pitchFamily="34" charset="0"/>
                <a:cs typeface="Times New Roman" panose="02020603050405020304" pitchFamily="18" charset="0"/>
              </a:rPr>
              <a:t>На этом этапе целесообразно развести понятия горизонта и линии горизонта. </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Горизонт – это все видимое пространство, которое нас окружает.</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Линия, где кажется, что небо сходится с землей, называется линией горизонта.</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 Не трудно заметить, что горизонт имеет форму круга, в центре которого находится наблюдатель. Часто бывает трудно определить в какую сторону пространства нужно двигаться, чтобы попасть в какое-то место.  В этом помогут стороны горизонта.</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Фронтальная работа с текстом на ст.68. </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Демонстрация глобуса и точек наблюдения на поверхности Земли. </a:t>
            </a:r>
            <a:r>
              <a:rPr lang="ru-RU" sz="2900" i="1" dirty="0">
                <a:effectLst/>
                <a:latin typeface="Times New Roman" panose="02020603050405020304" pitchFamily="18" charset="0"/>
                <a:ea typeface="Calibri" panose="020F0502020204030204" pitchFamily="34" charset="0"/>
                <a:cs typeface="Times New Roman" panose="02020603050405020304" pitchFamily="18" charset="0"/>
              </a:rPr>
              <a:t>С помощью портновских булавок, ниток и кругов из бумаги (или цифровых моделей) показать, как определяются северное и южное направления горизонта.</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 – Теперь вы знаете, что на Земле есть Северный и Южный полюса, они неподвижны. Теперь представьте, что в любой точке на поверхности земли каждый наблюдатель видит вокруг себя горизонт в форме круга. Но горизонт каждого наблюдателя находится на Земле, у которой есть Северный и Южный полюс. Найдем для каждого наблюдателя направления на север и на юг. </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01879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C8B1F2-4034-4351-A8E7-4D505A1D1AD4}"/>
              </a:ext>
            </a:extLst>
          </p:cNvPr>
          <p:cNvSpPr>
            <a:spLocks noGrp="1"/>
          </p:cNvSpPr>
          <p:nvPr>
            <p:ph type="title"/>
          </p:nvPr>
        </p:nvSpPr>
        <p:spPr>
          <a:xfrm>
            <a:off x="838200" y="119271"/>
            <a:ext cx="9411031" cy="930302"/>
          </a:xfrm>
        </p:spPr>
        <p:txBody>
          <a:bodyPr>
            <a:normAutofit fontScale="90000"/>
          </a:bodyPr>
          <a:lstStyle/>
          <a:p>
            <a:r>
              <a:rPr lang="ru-RU" dirty="0"/>
              <a:t>42. Посмотри вокруг. Глобус — модель Земли </a:t>
            </a:r>
          </a:p>
        </p:txBody>
      </p:sp>
      <p:pic>
        <p:nvPicPr>
          <p:cNvPr id="5" name="Объект 4">
            <a:extLst>
              <a:ext uri="{FF2B5EF4-FFF2-40B4-BE49-F238E27FC236}">
                <a16:creationId xmlns:a16="http://schemas.microsoft.com/office/drawing/2014/main" id="{6140A427-A781-46BA-899E-3822AD569485}"/>
              </a:ext>
            </a:extLst>
          </p:cNvPr>
          <p:cNvPicPr>
            <a:picLocks noGrp="1" noChangeAspect="1"/>
          </p:cNvPicPr>
          <p:nvPr>
            <p:ph idx="1"/>
          </p:nvPr>
        </p:nvPicPr>
        <p:blipFill>
          <a:blip r:embed="rId2"/>
          <a:stretch>
            <a:fillRect/>
          </a:stretch>
        </p:blipFill>
        <p:spPr>
          <a:xfrm>
            <a:off x="1082197" y="1884795"/>
            <a:ext cx="10271603" cy="4444444"/>
          </a:xfrm>
        </p:spPr>
      </p:pic>
    </p:spTree>
    <p:extLst>
      <p:ext uri="{BB962C8B-B14F-4D97-AF65-F5344CB8AC3E}">
        <p14:creationId xmlns:p14="http://schemas.microsoft.com/office/powerpoint/2010/main" val="1436953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A5AA25-FA61-4273-BFB4-2560B3CCCBC4}"/>
              </a:ext>
            </a:extLst>
          </p:cNvPr>
          <p:cNvSpPr>
            <a:spLocks noGrp="1"/>
          </p:cNvSpPr>
          <p:nvPr>
            <p:ph type="title"/>
          </p:nvPr>
        </p:nvSpPr>
        <p:spPr>
          <a:xfrm>
            <a:off x="838200" y="365126"/>
            <a:ext cx="9228151" cy="740106"/>
          </a:xfrm>
        </p:spPr>
        <p:txBody>
          <a:bodyPr/>
          <a:lstStyle/>
          <a:p>
            <a:r>
              <a:rPr lang="ru-RU" sz="3200" dirty="0"/>
              <a:t>42. Посмотри вокруг. Глобус — модель Земли </a:t>
            </a:r>
          </a:p>
        </p:txBody>
      </p:sp>
      <p:sp>
        <p:nvSpPr>
          <p:cNvPr id="3" name="Объект 2">
            <a:extLst>
              <a:ext uri="{FF2B5EF4-FFF2-40B4-BE49-F238E27FC236}">
                <a16:creationId xmlns:a16="http://schemas.microsoft.com/office/drawing/2014/main" id="{EC939598-6F94-4194-A70C-BCC893C6934A}"/>
              </a:ext>
            </a:extLst>
          </p:cNvPr>
          <p:cNvSpPr>
            <a:spLocks noGrp="1"/>
          </p:cNvSpPr>
          <p:nvPr>
            <p:ph idx="1"/>
          </p:nvPr>
        </p:nvSpPr>
        <p:spPr>
          <a:xfrm>
            <a:off x="683812" y="1399430"/>
            <a:ext cx="10669988" cy="4777533"/>
          </a:xfrm>
        </p:spPr>
        <p:txBody>
          <a:bodyPr>
            <a:normAutofit fontScale="62500" lnSpcReduction="20000"/>
          </a:bodyPr>
          <a:lstStyle/>
          <a:p>
            <a:pPr marL="0" indent="0" algn="just">
              <a:lnSpc>
                <a:spcPct val="115000"/>
              </a:lnSpc>
              <a:spcAft>
                <a:spcPts val="1000"/>
              </a:spcAft>
              <a:buNone/>
            </a:pP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Выигрывает тот, кто быстрее всех правильно вставит все обозначения.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Демонстрация глобуса. – Какого цвета на глобусе больше всего? – Как вы думаете, что он обозначает? Эти огромные водные пространства называются океаны.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Выполнение задания 1 на ст. 69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при наличии достаточного количества глобусов задание выполняется индивидуально или в парах</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 Как называется океан, который окружает Северный полюс? Как называется океан, который расположен вокруг Южного полюса? Самоконтроль по «Страничкам для самопроверки».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Выполнение задания 2 и 3 на ст.69.</a:t>
            </a:r>
            <a:r>
              <a:rPr lang="ru-RU" sz="2400" dirty="0">
                <a:effectLst/>
                <a:latin typeface="Calibri" panose="020F0502020204030204" pitchFamily="34" charset="0"/>
                <a:ea typeface="Calibri" panose="020F0502020204030204" pitchFamily="34" charset="0"/>
                <a:cs typeface="Times New Roman" panose="02020603050405020304" pitchFamily="18" charset="0"/>
              </a:rPr>
              <a:t>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Самоконтроль по</a:t>
            </a:r>
            <a:r>
              <a:rPr lang="ru-RU" sz="2400" dirty="0">
                <a:effectLst/>
                <a:latin typeface="Calibri" panose="020F0502020204030204" pitchFamily="34" charset="0"/>
                <a:ea typeface="Calibri" panose="020F0502020204030204" pitchFamily="34" charset="0"/>
                <a:cs typeface="Times New Roman" panose="02020603050405020304" pitchFamily="18" charset="0"/>
              </a:rPr>
              <a:t>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«Страничкам для самопроверки».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При подведении итога урока целесообразно акцентировать внимание учащихся на определении понятия «горизонт» - всего видимого вокруг наблюдателя пространства, а «линии горизонта» как линии, где нам кажется, что небо сходится с землей.</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a:t>
            </a:r>
            <a:r>
              <a:rPr lang="ru-RU"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смайликами (рисунок, цветной маркер и проч.).</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ru-RU" sz="2800" i="1" dirty="0">
                <a:effectLst/>
                <a:latin typeface="Times New Roman" panose="02020603050405020304" pitchFamily="18" charset="0"/>
                <a:ea typeface="Calibri" panose="020F0502020204030204" pitchFamily="34" charset="0"/>
              </a:rPr>
              <a:t>Рекомендации для работы дома. </a:t>
            </a:r>
            <a:r>
              <a:rPr lang="ru-RU" sz="2800" dirty="0">
                <a:effectLst/>
                <a:latin typeface="Times New Roman" panose="02020603050405020304" pitchFamily="18" charset="0"/>
                <a:ea typeface="Calibri" panose="020F0502020204030204" pitchFamily="34" charset="0"/>
              </a:rPr>
              <a:t>Самостоятельные наблюдения горизонта и линии горизонта. Определение основных сторон горизонта по известным точкам восхода и заката солнца.</a:t>
            </a:r>
            <a:endParaRPr lang="ru-RU" dirty="0"/>
          </a:p>
        </p:txBody>
      </p:sp>
    </p:spTree>
    <p:extLst>
      <p:ext uri="{BB962C8B-B14F-4D97-AF65-F5344CB8AC3E}">
        <p14:creationId xmlns:p14="http://schemas.microsoft.com/office/powerpoint/2010/main" val="1228283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5282A7-19B5-4077-969C-03E3D54CE7BF}"/>
              </a:ext>
            </a:extLst>
          </p:cNvPr>
          <p:cNvSpPr>
            <a:spLocks noGrp="1"/>
          </p:cNvSpPr>
          <p:nvPr>
            <p:ph type="title"/>
          </p:nvPr>
        </p:nvSpPr>
        <p:spPr>
          <a:xfrm>
            <a:off x="838200" y="365125"/>
            <a:ext cx="9434885" cy="660593"/>
          </a:xfrm>
        </p:spPr>
        <p:txBody>
          <a:bodyPr/>
          <a:lstStyle/>
          <a:p>
            <a:r>
              <a:rPr lang="ru-RU" dirty="0"/>
              <a:t>43. Ориентирование на местности. </a:t>
            </a:r>
          </a:p>
        </p:txBody>
      </p:sp>
      <p:sp>
        <p:nvSpPr>
          <p:cNvPr id="3" name="Объект 2">
            <a:extLst>
              <a:ext uri="{FF2B5EF4-FFF2-40B4-BE49-F238E27FC236}">
                <a16:creationId xmlns:a16="http://schemas.microsoft.com/office/drawing/2014/main" id="{A587EC86-E1D6-43F2-8A92-16D78871F666}"/>
              </a:ext>
            </a:extLst>
          </p:cNvPr>
          <p:cNvSpPr>
            <a:spLocks noGrp="1"/>
          </p:cNvSpPr>
          <p:nvPr>
            <p:ph idx="1"/>
          </p:nvPr>
        </p:nvSpPr>
        <p:spPr>
          <a:xfrm>
            <a:off x="838200" y="1327868"/>
            <a:ext cx="10515600" cy="4849095"/>
          </a:xfrm>
        </p:spPr>
        <p:txBody>
          <a:bodyPr>
            <a:normAutofit fontScale="77500" lnSpcReduction="20000"/>
          </a:bodyPr>
          <a:lstStyle/>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Представьте, что вы приглашаете к себе домой одноклассников на день рождения. Как бы вы описали им путь к себе домой, чтобы они смогли сориентироваться и не заблудиться? Какие заметные дома, памятники, магазины назовете? Как можно назвать все эти предметы одним словом?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ориентиры</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П.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Что такое ориентирование? Как можно ориентироваться?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b="1" dirty="0">
                <a:effectLst/>
                <a:latin typeface="Times New Roman" panose="02020603050405020304" pitchFamily="18" charset="0"/>
                <a:ea typeface="Calibri" panose="020F0502020204030204" pitchFamily="34" charset="0"/>
                <a:cs typeface="Times New Roman" panose="02020603050405020304" pitchFamily="18" charset="0"/>
              </a:rPr>
              <a:t>Р.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Парная работа по заданию 1 на ст.70.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Демонстрация работы компаса с помощью документ-камеры или видеофрагмента. </a:t>
            </a:r>
            <a:r>
              <a:rPr lang="ru-RU" sz="2800" dirty="0">
                <a:effectLst/>
                <a:latin typeface="Times New Roman" panose="02020603050405020304" pitchFamily="18" charset="0"/>
                <a:ea typeface="Calibri" panose="020F0502020204030204" pitchFamily="34" charset="0"/>
                <a:cs typeface="Times New Roman" panose="02020603050405020304" pitchFamily="18" charset="0"/>
              </a:rPr>
              <a:t>Самостоятельная работа с иллюстративным материалом на ст.71. Покажите на компасе основные стороны горизонта. Покажите промежуточные стороны горизонта. Назовите их. </a:t>
            </a:r>
            <a:r>
              <a:rPr lang="ru-RU" sz="2800" i="1" dirty="0">
                <a:effectLst/>
                <a:latin typeface="Times New Roman" panose="02020603050405020304" pitchFamily="18" charset="0"/>
                <a:ea typeface="Calibri" panose="020F0502020204030204" pitchFamily="34" charset="0"/>
                <a:cs typeface="Times New Roman" panose="02020603050405020304" pitchFamily="18" charset="0"/>
              </a:rPr>
              <a:t>Следует обратить внимание учащихся на правильное произношение названий промежуточных сторон горизонта: вначале всегда указывается направление северо- или юго-, только потом указывают запад или восток.</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38114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35BE53E-2DF7-4F49-9175-F58ACAB8904A}"/>
              </a:ext>
            </a:extLst>
          </p:cNvPr>
          <p:cNvSpPr>
            <a:spLocks noGrp="1"/>
          </p:cNvSpPr>
          <p:nvPr>
            <p:ph idx="1"/>
          </p:nvPr>
        </p:nvSpPr>
        <p:spPr>
          <a:xfrm>
            <a:off x="838200" y="1105232"/>
            <a:ext cx="10515600" cy="5071731"/>
          </a:xfrm>
        </p:spPr>
        <p:txBody>
          <a:bodyPr>
            <a:normAutofit fontScale="70000" lnSpcReduction="20000"/>
          </a:bodyPr>
          <a:lstStyle/>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Практическая работа: «Как пользоваться компасом» ст. 71. </a:t>
            </a:r>
            <a:r>
              <a:rPr lang="ru-RU" sz="2900" i="1" dirty="0">
                <a:effectLst/>
                <a:latin typeface="Times New Roman" panose="02020603050405020304" pitchFamily="18" charset="0"/>
                <a:ea typeface="Calibri" panose="020F0502020204030204" pitchFamily="34" charset="0"/>
                <a:cs typeface="Times New Roman" panose="02020603050405020304" pitchFamily="18" charset="0"/>
              </a:rPr>
              <a:t>Оптимальным является выполнение практической работы индивидуально или в парах (при наличии достаточного количества компасов). Важно избежать распространенной ошибки по определению сторон горизонта по компасу с зафиксированной магнитной стрелкой.</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Анализ ситуаций ориентирования по солнцу с привязкой ко времени: в 7 часов утра; в 19 часов вечера; в полдень. Игра-драматизация «Если ты утром (вечером, в полдень) заблудился в лесу, а знакомая тропинка домой расположена на северной его опушке, куда ты пойдешь?»</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Работа по заданиям 1 – 4 на ст.72. – Покажите на рисунках, где располагается север и юг.</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Работа с текстом на ст.73. Словарная работа со словом «навигатор»: значение, произношение, написание. Словарная работа с названием ГЛОНАСС.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r>
              <a:rPr lang="ru-RU" sz="2900" b="1" dirty="0">
                <a:effectLst/>
                <a:latin typeface="Times New Roman" panose="02020603050405020304" pitchFamily="18" charset="0"/>
                <a:ea typeface="Calibri" panose="020F0502020204030204" pitchFamily="34" charset="0"/>
                <a:cs typeface="Times New Roman" panose="02020603050405020304" pitchFamily="18" charset="0"/>
              </a:rPr>
              <a:t>И. </a:t>
            </a:r>
            <a:r>
              <a:rPr lang="ru-RU" sz="2900" dirty="0">
                <a:effectLst/>
                <a:latin typeface="Times New Roman" panose="02020603050405020304" pitchFamily="18" charset="0"/>
                <a:ea typeface="Calibri" panose="020F0502020204030204" pitchFamily="34" charset="0"/>
                <a:cs typeface="Times New Roman" panose="02020603050405020304" pitchFamily="18" charset="0"/>
              </a:rPr>
              <a:t>Ответы на вопросы в конце параграфа. Изображение и демонстрация учащимися своих достижений на уроке</a:t>
            </a:r>
            <a:r>
              <a:rPr lang="ru-RU" sz="29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смайликами (рисунок, цветной маркер и проч.).</a:t>
            </a:r>
            <a:endParaRPr lang="ru-RU" sz="29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ru-RU" sz="2900" i="1" dirty="0">
                <a:effectLst/>
                <a:latin typeface="Times New Roman" panose="02020603050405020304" pitchFamily="18" charset="0"/>
                <a:ea typeface="Calibri" panose="020F0502020204030204" pitchFamily="34" charset="0"/>
              </a:rPr>
              <a:t>Рекомендации для работы дома. </a:t>
            </a:r>
            <a:r>
              <a:rPr lang="ru-RU" sz="2900" dirty="0">
                <a:effectLst/>
                <a:latin typeface="Times New Roman" panose="02020603050405020304" pitchFamily="18" charset="0"/>
                <a:ea typeface="Calibri" panose="020F0502020204030204" pitchFamily="34" charset="0"/>
              </a:rPr>
              <a:t>Изготовить модель компаса. Продемонстрировать родителям способы ориентирования разными способами. Проверить правильность ориентирования по местным признакам с помощью компаса.</a:t>
            </a:r>
            <a:endParaRPr lang="ru-RU" sz="2900" dirty="0"/>
          </a:p>
        </p:txBody>
      </p:sp>
      <p:sp>
        <p:nvSpPr>
          <p:cNvPr id="4" name="Заголовок 1">
            <a:extLst>
              <a:ext uri="{FF2B5EF4-FFF2-40B4-BE49-F238E27FC236}">
                <a16:creationId xmlns:a16="http://schemas.microsoft.com/office/drawing/2014/main" id="{B7656A83-8694-407C-86BF-5B1E83DD8174}"/>
              </a:ext>
            </a:extLst>
          </p:cNvPr>
          <p:cNvSpPr>
            <a:spLocks noGrp="1"/>
          </p:cNvSpPr>
          <p:nvPr>
            <p:ph type="title"/>
          </p:nvPr>
        </p:nvSpPr>
        <p:spPr>
          <a:xfrm>
            <a:off x="838200" y="127221"/>
            <a:ext cx="10515600" cy="978011"/>
          </a:xfrm>
        </p:spPr>
        <p:txBody>
          <a:bodyPr/>
          <a:lstStyle/>
          <a:p>
            <a:r>
              <a:rPr lang="ru-RU" dirty="0"/>
              <a:t>43. Ориентирование на местности. </a:t>
            </a:r>
          </a:p>
        </p:txBody>
      </p:sp>
    </p:spTree>
    <p:extLst>
      <p:ext uri="{BB962C8B-B14F-4D97-AF65-F5344CB8AC3E}">
        <p14:creationId xmlns:p14="http://schemas.microsoft.com/office/powerpoint/2010/main" val="266142001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567</TotalTime>
  <Words>3472</Words>
  <Application>Microsoft Office PowerPoint</Application>
  <PresentationFormat>Широкоэкранный</PresentationFormat>
  <Paragraphs>175</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Arial Black</vt:lpstr>
      <vt:lpstr>Calibri</vt:lpstr>
      <vt:lpstr>Times New Roman</vt:lpstr>
      <vt:lpstr>Тема Office</vt:lpstr>
      <vt:lpstr>Эффективная начальная школе  Постояннодействующий вебинар  «Преподавание предмета окружающий мир при реализации ускоренного обучения в начальном общем образовании»  </vt:lpstr>
      <vt:lpstr>ЭНШ 2 класс – февраль первый год обучения</vt:lpstr>
      <vt:lpstr>41. На что похожа наша планета? </vt:lpstr>
      <vt:lpstr>41. На что похожа наша планета? </vt:lpstr>
      <vt:lpstr>42. Посмотри вокруг. Глобус — модель Земли </vt:lpstr>
      <vt:lpstr>42. Посмотри вокруг. Глобус — модель Земли </vt:lpstr>
      <vt:lpstr>42. Посмотри вокруг. Глобус — модель Земли </vt:lpstr>
      <vt:lpstr>43. Ориентирование на местности. </vt:lpstr>
      <vt:lpstr>43. Ориентирование на местности. </vt:lpstr>
      <vt:lpstr>44. Формы земной поверхности. </vt:lpstr>
      <vt:lpstr>44. Формы земной поверхности. </vt:lpstr>
      <vt:lpstr>45. Водные богатства. </vt:lpstr>
      <vt:lpstr>45. Водные богатства. </vt:lpstr>
      <vt:lpstr>46. Россия на карте</vt:lpstr>
      <vt:lpstr>47. Путешествие по Москве. Достопримечательности Москвы.</vt:lpstr>
      <vt:lpstr>47. Путешествие по Москве. Достопримечательности Москвы.</vt:lpstr>
      <vt:lpstr>48. Московский Кремль и Красная площадь Строительство Московского Кремля На Красной площади </vt:lpstr>
      <vt:lpstr>48. Московский Кремль и Красная площадь Строительство Московского Кремля На Красной площади </vt:lpstr>
      <vt:lpstr>Окружающий мир 3 класс Второй год обучения</vt:lpstr>
      <vt:lpstr>Окружающий мир 4 класс третий год обучения</vt:lpstr>
      <vt:lpstr>Проверяемые элементы содержания (4 класс) Человек и общество </vt:lpstr>
      <vt:lpstr>Проверяемые требования к результатам  освоения основной образовательной программы (4 класс) Проверяемые предметные результаты  освоения основной образовательной программы начального общего образования </vt:lpstr>
      <vt:lpstr>Тест</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Виктория Александровна</dc:creator>
  <cp:lastModifiedBy>Наталья Яковлева</cp:lastModifiedBy>
  <cp:revision>61</cp:revision>
  <dcterms:created xsi:type="dcterms:W3CDTF">2024-02-13T10:36:31Z</dcterms:created>
  <dcterms:modified xsi:type="dcterms:W3CDTF">2026-01-30T11:02:54Z</dcterms:modified>
</cp:coreProperties>
</file>