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0" r:id="rId2"/>
    <p:sldId id="492" r:id="rId3"/>
    <p:sldId id="462" r:id="rId4"/>
    <p:sldId id="522" r:id="rId5"/>
    <p:sldId id="523" r:id="rId6"/>
    <p:sldId id="524" r:id="rId7"/>
    <p:sldId id="499" r:id="rId8"/>
    <p:sldId id="498" r:id="rId9"/>
    <p:sldId id="525" r:id="rId10"/>
    <p:sldId id="533" r:id="rId11"/>
    <p:sldId id="526" r:id="rId12"/>
    <p:sldId id="527" r:id="rId13"/>
    <p:sldId id="501" r:id="rId14"/>
    <p:sldId id="509" r:id="rId15"/>
    <p:sldId id="532" r:id="rId16"/>
    <p:sldId id="530" r:id="rId17"/>
    <p:sldId id="534" r:id="rId18"/>
    <p:sldId id="531" r:id="rId19"/>
    <p:sldId id="389" r:id="rId20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60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579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321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738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086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07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15.01.2026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574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15.01.2026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860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15.01.2026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708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15.01.2026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739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15.01.2026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18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15.01.2026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61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96F0B-EFA5-42E9-A775-011AFA926B06}" type="datetimeFigureOut">
              <a:rPr lang="ru-RU" smtClean="0"/>
              <a:pPr/>
              <a:t>15.01.2026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86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059897-7318-410C-BC14-637B463F1286}"/>
              </a:ext>
            </a:extLst>
          </p:cNvPr>
          <p:cNvSpPr txBox="1"/>
          <p:nvPr/>
        </p:nvSpPr>
        <p:spPr>
          <a:xfrm>
            <a:off x="457200" y="2846789"/>
            <a:ext cx="10011723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8695" algn="ctr">
              <a:lnSpc>
                <a:spcPts val="2530"/>
              </a:lnSpc>
              <a:spcBef>
                <a:spcPts val="615"/>
              </a:spcBef>
            </a:pPr>
            <a:r>
              <a:rPr lang="ru-RU" sz="3200" b="1" dirty="0">
                <a:solidFill>
                  <a:srgbClr val="FF0000"/>
                </a:solidFill>
                <a:cs typeface="Al Tarikh" pitchFamily="2" charset="-78"/>
              </a:rPr>
              <a:t>Особенности преподавания математики. Проект «Эффективная начальная школа». </a:t>
            </a:r>
            <a:endParaRPr lang="ru-RU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2F4CD7-DA46-451F-8876-FC9FA10FFC74}"/>
              </a:ext>
            </a:extLst>
          </p:cNvPr>
          <p:cNvSpPr txBox="1"/>
          <p:nvPr/>
        </p:nvSpPr>
        <p:spPr>
          <a:xfrm>
            <a:off x="457200" y="5456651"/>
            <a:ext cx="11073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Янычева Галина Владимировна, методист КУРО, учитель начальных классов, автор методических пособий по математике.</a:t>
            </a:r>
          </a:p>
        </p:txBody>
      </p:sp>
    </p:spTree>
    <p:extLst>
      <p:ext uri="{BB962C8B-B14F-4D97-AF65-F5344CB8AC3E}">
        <p14:creationId xmlns:p14="http://schemas.microsoft.com/office/powerpoint/2010/main" val="499761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4177173" y="395307"/>
            <a:ext cx="7698875" cy="763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класс (февраль)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Разные способы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деления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остатком.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C21E8A-8B50-EC47-BC56-83F22B5A6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27" y="1199444"/>
            <a:ext cx="3384146" cy="44591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E38248-BA15-C344-BACA-560E04392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360" y="1055510"/>
            <a:ext cx="3511297" cy="460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76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4177173" y="395307"/>
            <a:ext cx="7698875" cy="892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класс (февраль)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делитель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делимого.</a:t>
            </a: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деления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остатком. </a:t>
            </a: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F8A96F-30A6-B943-853C-F7B7D7AB5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52" y="1113366"/>
            <a:ext cx="3505858" cy="46312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67F3F6-828D-B149-9F22-EA41B187B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437" y="1166404"/>
            <a:ext cx="3417875" cy="457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52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4177173" y="395307"/>
            <a:ext cx="7698875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класс (февраль)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Проектные задания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8E4EAB-671B-8042-8F42-D46F2C717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15" y="1247548"/>
            <a:ext cx="3518176" cy="46357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7F60D0-4C68-F64C-A6F4-31FBAA1C4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327" y="1155833"/>
            <a:ext cx="3565045" cy="472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60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568712" y="373003"/>
            <a:ext cx="10767225" cy="790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класс (февраль)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Деление числа на произведение.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Деление с остатком на числа 10, 100, 1000.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 startAt="3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Письменное деление на числа, оканчивающиеся нулями.</a:t>
            </a:r>
          </a:p>
          <a:p>
            <a:pPr marL="514350" indent="-514350">
              <a:buAutoNum type="arabicPeriod" startAt="3"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 startAt="3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Умножение числа на сумму.</a:t>
            </a:r>
          </a:p>
          <a:p>
            <a:pPr marL="514350" indent="-514350">
              <a:buAutoNum type="arabicPeriod" startAt="3"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 startAt="3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Письменное умножение на двузначные и трёхзначные числа. 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273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3412272" y="373004"/>
            <a:ext cx="8397093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 (январь</a:t>
            </a:r>
            <a:r>
              <a:rPr lang="ru-RU" sz="2800" b="1" dirty="0">
                <a:solidFill>
                  <a:srgbClr val="FF0000"/>
                </a:solidFill>
                <a:latin typeface="system-ui"/>
              </a:rPr>
              <a:t>)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Деление числа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произведение.</a:t>
            </a: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877306-B3A7-C749-B05E-9059DA1A2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7" y="1171772"/>
            <a:ext cx="3297826" cy="47887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991BEB-EE48-134C-871B-4E34D83C9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674" y="871356"/>
            <a:ext cx="3384831" cy="492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79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2583180" y="373004"/>
            <a:ext cx="950474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 (февраль</a:t>
            </a:r>
            <a:r>
              <a:rPr lang="ru-RU" sz="2800" b="1" dirty="0">
                <a:solidFill>
                  <a:srgbClr val="FF0000"/>
                </a:solidFill>
                <a:latin typeface="system-ui"/>
              </a:rPr>
              <a:t>)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Деление с остатком на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 10, 100, 1000.</a:t>
            </a:r>
          </a:p>
          <a:p>
            <a:pPr algn="r"/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5717EF-2193-B04C-B477-7574EA4F2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367" y="575686"/>
            <a:ext cx="3672301" cy="532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6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3412272" y="373004"/>
            <a:ext cx="8675649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 (февраль</a:t>
            </a:r>
            <a:r>
              <a:rPr lang="ru-RU" sz="2800" b="1" dirty="0">
                <a:solidFill>
                  <a:srgbClr val="FF0000"/>
                </a:solidFill>
                <a:latin typeface="system-ui"/>
              </a:rPr>
              <a:t>)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Письменное деление на 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числа,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оканчивающиеся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нулями.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6A970D-B96F-5947-AD86-CABDB23D3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92" y="1223010"/>
            <a:ext cx="3226853" cy="46748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B0A751-0804-4848-B56E-E5B16DDA8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418" y="891371"/>
            <a:ext cx="3499164" cy="507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9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3412272" y="373004"/>
            <a:ext cx="8675649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 (февраль</a:t>
            </a:r>
            <a:r>
              <a:rPr lang="ru-RU" sz="2800" b="1" dirty="0">
                <a:solidFill>
                  <a:srgbClr val="FF0000"/>
                </a:solidFill>
                <a:latin typeface="system-ui"/>
              </a:rPr>
              <a:t>)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Умножение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 на сумму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(распределительное свойство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умножения относительно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сложения)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DE69FA-A20E-F047-8423-50DA9A526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571" y="575686"/>
            <a:ext cx="3702460" cy="537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65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3412272" y="373004"/>
            <a:ext cx="8675649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 (февраль</a:t>
            </a:r>
            <a:r>
              <a:rPr lang="ru-RU" sz="2800" b="1" dirty="0">
                <a:solidFill>
                  <a:srgbClr val="FF0000"/>
                </a:solidFill>
                <a:latin typeface="system-ui"/>
              </a:rPr>
              <a:t>)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Письменное умножение на 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двузначные и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трёхзначные числа.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7DA790-DCB0-7D48-AB57-E827B452A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22" y="1149638"/>
            <a:ext cx="3234178" cy="47017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554BB9-E685-E541-9632-2DC731550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780" y="915722"/>
            <a:ext cx="3406896" cy="493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08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459B361-BA9C-4183-B241-CCF07D5DBF19}"/>
              </a:ext>
            </a:extLst>
          </p:cNvPr>
          <p:cNvSpPr/>
          <p:nvPr/>
        </p:nvSpPr>
        <p:spPr>
          <a:xfrm>
            <a:off x="2705488" y="1409467"/>
            <a:ext cx="6781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7D2940B-E709-9EB4-7B4E-3D5B83241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5721" y="1409467"/>
            <a:ext cx="5619750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Изображение выглядит как шаблон, Графика, искусство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A5D5525-0E9D-8F3C-8EE9-71F95DD98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2933933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1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568712" y="373003"/>
            <a:ext cx="10767225" cy="790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класс (февраль)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Обратные задачи. Задачи на нахождение неизвестного уменьшаемого и вычитаемого. </a:t>
            </a:r>
          </a:p>
          <a:p>
            <a:endParaRPr lang="ru-RU" sz="2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14350" indent="-514350">
              <a:buAutoNum type="arabicPeriod" startAt="2"/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Час, минута. Определение времени по часам. </a:t>
            </a:r>
          </a:p>
          <a:p>
            <a:pPr marL="514350" indent="-514350">
              <a:buAutoNum type="arabicPeriod" startAt="2"/>
            </a:pPr>
            <a:endParaRPr lang="ru-RU" sz="2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14350" indent="-514350">
              <a:buAutoNum type="arabicPeriod" startAt="2"/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Числовые выражения. Порядок выполнения действий в числовых выражениях со скобками. </a:t>
            </a:r>
          </a:p>
          <a:p>
            <a:pPr marL="514350" indent="-514350">
              <a:buAutoNum type="arabicPeriod" startAt="2"/>
            </a:pPr>
            <a:endParaRPr lang="ru-RU" sz="2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14350" indent="-514350">
              <a:buAutoNum type="arabicPeriod" startAt="2"/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Сочетательное свойство сложения. </a:t>
            </a:r>
            <a:endParaRPr lang="ru-RU" sz="2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latin typeface="system-ui"/>
            </a:endParaRPr>
          </a:p>
          <a:p>
            <a:endParaRPr lang="ru-RU" sz="2800" b="1" dirty="0"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05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5653668" y="417609"/>
            <a:ext cx="5954751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класс (февраль)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Обратные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задачи.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Задачи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 нахождение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неизвестного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уменьшаемого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 вычитаемого. </a:t>
            </a:r>
          </a:p>
          <a:p>
            <a:pPr algn="r"/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ED6044-7878-3043-8E06-C4623DD36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6" y="2042161"/>
            <a:ext cx="2914668" cy="38913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3E8F07-5867-5C4A-AC44-026C0F294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694" y="924528"/>
            <a:ext cx="3015594" cy="40260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267E5F-2CBD-A145-826D-80D5B5FD0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851" y="1817649"/>
            <a:ext cx="2947511" cy="393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83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5653668" y="417609"/>
            <a:ext cx="595475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класс (февраль)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Час, минута.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Определение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времени по часам. </a:t>
            </a:r>
          </a:p>
          <a:p>
            <a:pPr algn="r"/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732310-B7D9-9543-A47A-D56F43110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55" y="1428286"/>
            <a:ext cx="3144630" cy="41983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2729E2-E9A7-5D44-8702-584771D9D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813" y="1081615"/>
            <a:ext cx="3404294" cy="45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42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5653668" y="417609"/>
            <a:ext cx="5954751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класс (февраль)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Числовые выражения. Скобки. Порядок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выполнения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действий в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числовых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выражениях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 скобками. </a:t>
            </a:r>
          </a:p>
          <a:p>
            <a:pPr algn="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06DD931-59A6-5249-B7FE-8BAB824D5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79" y="1170878"/>
            <a:ext cx="3424517" cy="45719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34C0EC8-B591-1641-8B40-4974ABEE8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113" y="1059830"/>
            <a:ext cx="3549109" cy="473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06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5653668" y="417609"/>
            <a:ext cx="595475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класс (февраль)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Сочетательное свойство сложения. </a:t>
            </a:r>
          </a:p>
          <a:p>
            <a:pPr algn="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A54811-7D9E-3C4F-9AFF-434FD12EE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79" y="1210372"/>
            <a:ext cx="3323592" cy="44372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F57E906-E0CF-5C44-975D-545B7E7D2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52" y="1015690"/>
            <a:ext cx="3615232" cy="482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16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1126274" y="358147"/>
            <a:ext cx="10767225" cy="746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класс (февраль)</a:t>
            </a: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уравнений.</a:t>
            </a:r>
          </a:p>
          <a:p>
            <a:pPr marL="514350" indent="-514350">
              <a:buAutoNum type="arabicPeriod"/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Деление с остатком.</a:t>
            </a:r>
          </a:p>
          <a:p>
            <a:pPr marL="514350" indent="-514350">
              <a:buAutoNum type="arabicPeriod"/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делитель больше делимого.</a:t>
            </a: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Проверка деления с остатком.</a:t>
            </a:r>
          </a:p>
          <a:p>
            <a:pPr marL="514350" indent="-514350">
              <a:buAutoNum type="arabicPeriod"/>
            </a:pPr>
            <a:endParaRPr lang="ru-RU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latin typeface="system-ui"/>
            </a:endParaRPr>
          </a:p>
          <a:p>
            <a:endParaRPr lang="ru-RU" sz="2800" b="1" dirty="0">
              <a:latin typeface="system-ui"/>
            </a:endParaRPr>
          </a:p>
          <a:p>
            <a:endParaRPr lang="ru-RU" sz="2800" b="1" dirty="0"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585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4177173" y="395307"/>
            <a:ext cx="7698875" cy="9356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класс (февраль)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уравнений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3F88EE-6880-5F4D-84C4-B4D803B7D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70" y="1281707"/>
            <a:ext cx="3521307" cy="45392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576342-F927-4042-B9C7-03FACED00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770" y="981307"/>
            <a:ext cx="3521307" cy="45273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BF90EB-108E-4A48-A796-15705CEB5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069" y="1176454"/>
            <a:ext cx="3715587" cy="483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39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4177173" y="395307"/>
            <a:ext cx="7698875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класс (февраль)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Деление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остатком.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D260A9-F9C4-5C41-9556-EF990D286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32" y="1074087"/>
            <a:ext cx="3762078" cy="49697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2D51CD-EEEB-0149-99F9-ACF3DB27A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602" y="994715"/>
            <a:ext cx="3762078" cy="486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99213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12875</TotalTime>
  <Words>344</Words>
  <Application>Microsoft Office PowerPoint</Application>
  <PresentationFormat>Широкоэкранный</PresentationFormat>
  <Paragraphs>276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Al Tarikh</vt:lpstr>
      <vt:lpstr>Arial</vt:lpstr>
      <vt:lpstr>Calibri</vt:lpstr>
      <vt:lpstr>Calibri Light</vt:lpstr>
      <vt:lpstr>Segoe UI</vt:lpstr>
      <vt:lpstr>system-ui</vt:lpstr>
      <vt:lpstr>Times New Roman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Фомина Светлана Анатольевна</dc:creator>
  <cp:lastModifiedBy>Наталья Яковлева</cp:lastModifiedBy>
  <cp:revision>157</cp:revision>
  <cp:lastPrinted>2022-01-13T14:31:19Z</cp:lastPrinted>
  <dcterms:created xsi:type="dcterms:W3CDTF">2022-01-13T13:40:39Z</dcterms:created>
  <dcterms:modified xsi:type="dcterms:W3CDTF">2026-01-15T09:53:26Z</dcterms:modified>
</cp:coreProperties>
</file>