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8"/>
  </p:notesMasterIdLst>
  <p:sldIdLst>
    <p:sldId id="256" r:id="rId3"/>
    <p:sldId id="2923" r:id="rId4"/>
    <p:sldId id="2924" r:id="rId5"/>
    <p:sldId id="2925" r:id="rId6"/>
    <p:sldId id="2926" r:id="rId7"/>
    <p:sldId id="2927" r:id="rId8"/>
    <p:sldId id="2947" r:id="rId9"/>
    <p:sldId id="2946" r:id="rId10"/>
    <p:sldId id="2956" r:id="rId11"/>
    <p:sldId id="2957" r:id="rId12"/>
    <p:sldId id="2958" r:id="rId13"/>
    <p:sldId id="2939" r:id="rId14"/>
    <p:sldId id="2940" r:id="rId15"/>
    <p:sldId id="2942" r:id="rId16"/>
    <p:sldId id="2953" r:id="rId17"/>
    <p:sldId id="2954" r:id="rId18"/>
    <p:sldId id="2955" r:id="rId19"/>
    <p:sldId id="2959" r:id="rId20"/>
    <p:sldId id="2952" r:id="rId21"/>
    <p:sldId id="2960" r:id="rId22"/>
    <p:sldId id="2961" r:id="rId23"/>
    <p:sldId id="2962" r:id="rId24"/>
    <p:sldId id="2963" r:id="rId25"/>
    <p:sldId id="2964" r:id="rId26"/>
    <p:sldId id="2826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373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59" autoAdjust="0"/>
    <p:restoredTop sz="86461" autoAdjust="0"/>
  </p:normalViewPr>
  <p:slideViewPr>
    <p:cSldViewPr snapToGrid="0">
      <p:cViewPr varScale="1">
        <p:scale>
          <a:sx n="55" d="100"/>
          <a:sy n="55" d="100"/>
        </p:scale>
        <p:origin x="62" y="3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2E661-AAB2-4021-95F5-3FE59E16CACC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3A19F-97AD-4159-B2FF-2D934A51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611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A3A19F-97AD-4159-B2FF-2D934A513CB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3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1755A-AA6F-ABB2-347C-C47FA1357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BFE74B-0B21-1C3C-E90F-A8C4AA933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F4110A-BCBA-7679-3D24-B3B148F4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287B1-B8E6-CCAE-9E8F-B662B0FBF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6E9D19-A5E2-ACC6-6349-97ADA0C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F8835-DC03-0F8F-B6BB-2C1BA2DF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944400-8401-FD4C-E613-65D9EEB7C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C66416-4292-5A6D-83CD-EB5C0243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63C00D-A19C-FA92-598E-D6AA723A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BEFE0A-8CDF-6B83-22EC-8908A97C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6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0D93EEE-73F5-338E-D46E-D662D315D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10DF788-A1EB-9310-FED6-54CAAF0D7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F13EF2-B82E-FFAD-935C-F03652F8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3FB150-C094-69F9-D892-E3F75B81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574D9D-2E52-1988-51DC-229292C2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59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06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7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71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5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12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02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188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6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D379F-63D8-306F-94DC-2F75C662D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C1CF64-89A1-6873-26E4-878A2A411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E514FB-4EA0-37D2-C5DC-B9E64129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83AF2D-967B-856D-E5BE-8E2FDEB8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41912F-9506-4566-475B-271D3ED4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7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908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90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14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45239-9CF5-B2F2-6B90-CBECC91D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DF8431-4ADC-45F5-2C40-413E5EC64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D7E79C-A2FD-57A6-17F4-A4B027C6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61D99E-9282-64B6-8738-B43A35C5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A93168-839F-3DE3-9A1C-DB2BB5B4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83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12AD2-D645-8372-62D5-FB3928447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BB8344-53CD-DE0F-A852-DC9BB7537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181AB0-E9D5-82F7-1B42-EA0AE0479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37E55F-1C27-C524-30A9-656EDC09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D7E61E-779C-5EFD-962B-89EB1C0F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938BFA-C8E0-0B72-09A7-CB6279D3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6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C10F6-81F2-DF92-D5A7-73DA0C4E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34F01D-9BA3-5A8B-B174-88FDD1223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2952E4-F7CC-C324-7299-0235817AC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C24FC-BDCD-6D72-B74A-037D98132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43CA7B-4BF7-3978-1428-D1B303D44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F78453E-3193-6A8C-D1A6-4CD9451E0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CA6C2A6-8327-697A-72CA-6A345392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DD501D9-DE23-BD33-A27F-3D44E885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B8522-19CC-7193-A12D-7CEC2D8C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62E66BA-2034-2B40-CB75-E678F370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AECB2A-7201-1C98-23A4-46C3B55D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72E00D-91C0-C098-E340-7776321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1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56DBE3-33F8-D3CC-972F-344745CB5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DD50CC-4948-63FE-5CF0-FF59718E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CA4CB7-8133-FE99-95CB-84C3C57E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26829-C938-72C4-2FA5-7E7501AE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E96E9B-6BB5-2D0E-3F71-B8409800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D3C101-EB50-C7C9-DBA1-7AD3D562B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57BBF9-757B-047C-A4E2-B87B50CF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B77026-C824-C13B-591D-AC4328679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2C1A70-B5F1-F528-1C92-FF4F4FA7D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5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C195A-F13C-F8B4-A042-B5C44EC46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308473-5BF4-C869-A15E-7BB58788E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3A8050-89C3-8A8A-71DD-442AAD49D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8F2C32-5B22-9B56-AF21-BBB2BFD80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B65A36-6408-0D18-89CE-6663FA9A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EE05F5-191F-FBF5-81ED-A5F5CF24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29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D935B-2642-FD0B-6613-D92A8796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04E40A-96FD-F2EF-DD91-86502E60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5F67EC-27E1-B919-03C6-190DE3CC5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C5B59-73CF-453F-B9F0-ABC55FE5B288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3528C1-2175-2E16-DE2C-0D7378C08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05562C-2B11-B483-3994-D4BF6759C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B9CCE-B090-4C7D-9B2B-F480401E5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02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9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gavrilova_mm@school-president.ru" TargetMode="Externa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6ACA0-8A8F-D402-2D7A-F4910BED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073" y="1159556"/>
            <a:ext cx="10515600" cy="392582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«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Творчество предполагает неординарное мышление, умение в обычном подмечать необычное, видеть проблемы, анализировать события, явления и находить в них связи и закономерности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»</a:t>
            </a: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</a:b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  <a:t>Н. С.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  <a:t>Лейтес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B99D76-8840-1FFC-C3BE-3DAFF505E186}"/>
              </a:ext>
            </a:extLst>
          </p:cNvPr>
          <p:cNvSpPr txBox="1"/>
          <p:nvPr/>
        </p:nvSpPr>
        <p:spPr>
          <a:xfrm>
            <a:off x="6559296" y="36444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413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Слайды диафильма</a:t>
            </a:r>
          </a:p>
        </p:txBody>
      </p:sp>
      <p:pic>
        <p:nvPicPr>
          <p:cNvPr id="2050" name="Picture 2" descr="C:\Users\usersp\Desktop\pict\slide-1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28" t="3037" r="2148" b="43503"/>
          <a:stretch/>
        </p:blipFill>
        <p:spPr bwMode="auto">
          <a:xfrm>
            <a:off x="845059" y="1267968"/>
            <a:ext cx="5116829" cy="4145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961888" y="1762107"/>
            <a:ext cx="6096000" cy="35702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</a:rPr>
              <a:t>Потом охотники поймали льва и привязали верёвкой к дереву. Мышь услыхала львиный рёв, прибежала, перегрызла верёвку</a:t>
            </a:r>
            <a:endParaRPr lang="ru-RU" sz="3600" b="1" kern="0" dirty="0">
              <a:solidFill>
                <a:srgbClr val="4472C4">
                  <a:lumMod val="50000"/>
                </a:srgb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65966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Слайды диафильма</a:t>
            </a:r>
          </a:p>
        </p:txBody>
      </p:sp>
      <p:pic>
        <p:nvPicPr>
          <p:cNvPr id="2051" name="Picture 3" descr="C:\Users\usersp\Desktop\pict\slide-1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247" r="3132" b="51073"/>
          <a:stretch/>
        </p:blipFill>
        <p:spPr bwMode="auto">
          <a:xfrm>
            <a:off x="573595" y="1463041"/>
            <a:ext cx="5278992" cy="393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852587" y="1836227"/>
            <a:ext cx="6096000" cy="42442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kern="0" dirty="0">
                <a:solidFill>
                  <a:srgbClr val="4472C4">
                    <a:lumMod val="50000"/>
                  </a:srgbClr>
                </a:solidFill>
              </a:rPr>
              <a:t>Мышь</a:t>
            </a:r>
            <a:r>
              <a:rPr kumimoji="0" lang="ru-RU" sz="36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</a:rPr>
              <a:t> сказала: – Помнишь, ты смеялся, не думал, чтобы я могла тебе добро сделать, а теперь видишь, - бывает и от мыши добро.</a:t>
            </a:r>
          </a:p>
          <a:p>
            <a:pPr marL="0" marR="0" lvl="0" indent="0" algn="just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600" b="1" kern="0" dirty="0">
              <a:solidFill>
                <a:srgbClr val="4472C4">
                  <a:lumMod val="50000"/>
                </a:srgbClr>
              </a:solidFill>
            </a:endParaRPr>
          </a:p>
          <a:p>
            <a:pPr marL="0" marR="0" lvl="0" indent="0" algn="just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65966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КНИЖКА-САМОДЕЛКА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</a:t>
            </a:r>
          </a:p>
          <a:p>
            <a:pPr marL="514350" indent="-514350" algn="ctr">
              <a:buAutoNum type="arabicPeriod"/>
            </a:pPr>
            <a:r>
              <a:rPr lang="ru-RU" sz="3200" b="1" dirty="0"/>
              <a:t>Разработка сценария книги</a:t>
            </a:r>
          </a:p>
          <a:p>
            <a:pPr marL="514350" indent="-514350" algn="ctr">
              <a:buAutoNum type="arabicPeriod"/>
            </a:pPr>
            <a:r>
              <a:rPr lang="ru-RU" sz="3200" b="1" dirty="0"/>
              <a:t>Обдумывание формы </a:t>
            </a:r>
          </a:p>
          <a:p>
            <a:pPr marL="514350" indent="-514350" algn="ctr">
              <a:buFontTx/>
              <a:buAutoNum type="arabicPeriod"/>
            </a:pPr>
            <a:r>
              <a:rPr lang="ru-RU" sz="3200" b="1" dirty="0"/>
              <a:t>Изготовление книги</a:t>
            </a:r>
          </a:p>
          <a:p>
            <a:pPr algn="ctr"/>
            <a:r>
              <a:rPr lang="ru-RU" sz="3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9534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ОТЗЫВ ИЛИ РЕЦЕНЗИЯ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u="sng" dirty="0"/>
              <a:t>СТРУКТУРА:</a:t>
            </a:r>
            <a:r>
              <a:rPr lang="ru-RU" sz="3600" b="1" dirty="0"/>
              <a:t> 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Представление героя и формулировка своего отношения к произведению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Краткое изложение сюжета с оценочным суждением по поводу событий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Характеристика героя и выражение своего отношения к нему</a:t>
            </a:r>
          </a:p>
          <a:p>
            <a:pPr algn="ctr"/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839534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ДРАМАТИЗАЦИЯ: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Чтение по ролям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Пантомима 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Постановка живых картин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Драматизация </a:t>
            </a:r>
          </a:p>
          <a:p>
            <a:pPr marL="514350" indent="-514350" algn="ctr">
              <a:buAutoNum type="arabicParenR"/>
            </a:pP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430517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СИНКВЕЙН: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694688"/>
            <a:ext cx="11350751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</a:t>
            </a:r>
            <a:r>
              <a:rPr lang="ru-RU" sz="3200" b="1" dirty="0" err="1"/>
              <a:t>Синквейн</a:t>
            </a:r>
            <a:r>
              <a:rPr lang="ru-RU" sz="3200" b="1" dirty="0"/>
              <a:t> — это краткая </a:t>
            </a:r>
            <a:r>
              <a:rPr lang="ru-RU" sz="3200" b="1" dirty="0" err="1"/>
              <a:t>пятистрочная</a:t>
            </a:r>
            <a:r>
              <a:rPr lang="ru-RU" sz="3200" b="1" dirty="0"/>
              <a:t> стихотворная форма, вид творческой деятельности, который служит методическим приёмом для быстрого </a:t>
            </a:r>
            <a:r>
              <a:rPr lang="ru-RU" sz="3200" b="1" dirty="0" err="1"/>
              <a:t>резюмирования</a:t>
            </a:r>
            <a:r>
              <a:rPr lang="ru-RU" sz="3200" b="1" dirty="0"/>
              <a:t>, развития образной речи и подведения итогов, сочетая свободное творчество с четкой структурой из существительного, двух прилагательных, трех глаголов, фразы и итогового слова-резюме. </a:t>
            </a:r>
          </a:p>
        </p:txBody>
      </p:sp>
    </p:spTree>
    <p:extLst>
      <p:ext uri="{BB962C8B-B14F-4D97-AF65-F5344CB8AC3E}">
        <p14:creationId xmlns:p14="http://schemas.microsoft.com/office/powerpoint/2010/main" val="1982102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СТРУКТУРА СИНКВЕЙНА: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316736"/>
            <a:ext cx="11350751" cy="448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/>
              <a:t>Первая строка</a:t>
            </a:r>
            <a:r>
              <a:rPr lang="ru-RU" sz="3600" dirty="0"/>
              <a:t>: 1 существительное (тема).</a:t>
            </a:r>
          </a:p>
          <a:p>
            <a:pPr lvl="0" algn="ctr"/>
            <a:r>
              <a:rPr lang="ru-RU" sz="3600" b="1" dirty="0"/>
              <a:t>Вторая строка</a:t>
            </a:r>
            <a:r>
              <a:rPr lang="ru-RU" sz="3600" dirty="0"/>
              <a:t>: 2 прилагательных (описание темы).</a:t>
            </a:r>
          </a:p>
          <a:p>
            <a:pPr lvl="0" algn="ctr"/>
            <a:r>
              <a:rPr lang="ru-RU" sz="3600" b="1" dirty="0"/>
              <a:t>Третья строка</a:t>
            </a:r>
            <a:r>
              <a:rPr lang="ru-RU" sz="3600" dirty="0"/>
              <a:t>: 3 глагола (действия, связанные с темой).</a:t>
            </a:r>
          </a:p>
          <a:p>
            <a:pPr lvl="0" algn="ctr"/>
            <a:r>
              <a:rPr lang="ru-RU" sz="3600" b="1" dirty="0"/>
              <a:t>Четвертая строка</a:t>
            </a:r>
            <a:r>
              <a:rPr lang="ru-RU" sz="3600" dirty="0"/>
              <a:t>: 4 слова (фраза, выражающая отношение к теме).</a:t>
            </a:r>
          </a:p>
          <a:p>
            <a:pPr lvl="0" algn="ctr"/>
            <a:r>
              <a:rPr lang="ru-RU" sz="3600" b="1" dirty="0"/>
              <a:t>Пятая строка</a:t>
            </a:r>
            <a:r>
              <a:rPr lang="ru-RU" sz="3600" dirty="0"/>
              <a:t>: 1 существительное (резюме, синоним, метафора). </a:t>
            </a:r>
          </a:p>
        </p:txBody>
      </p:sp>
    </p:spTree>
    <p:extLst>
      <p:ext uri="{BB962C8B-B14F-4D97-AF65-F5344CB8AC3E}">
        <p14:creationId xmlns:p14="http://schemas.microsoft.com/office/powerpoint/2010/main" val="4207849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ПРИМЕР СИНКВЕЙНА: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316736"/>
            <a:ext cx="11350751" cy="448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/>
              <a:t>Кошка</a:t>
            </a:r>
          </a:p>
          <a:p>
            <a:pPr lvl="0" algn="ctr"/>
            <a:r>
              <a:rPr lang="ru-RU" sz="3600" b="1" dirty="0"/>
              <a:t>Пушистая, игривая.</a:t>
            </a:r>
          </a:p>
          <a:p>
            <a:pPr lvl="0" algn="ctr"/>
            <a:r>
              <a:rPr lang="ru-RU" sz="3600" b="1" dirty="0"/>
              <a:t>Мурлычет, бегает, ласкается.</a:t>
            </a:r>
          </a:p>
          <a:p>
            <a:pPr lvl="0" algn="ctr"/>
            <a:r>
              <a:rPr lang="ru-RU" sz="3600" b="1" dirty="0"/>
              <a:t>Любимый домашний питомец.</a:t>
            </a:r>
          </a:p>
          <a:p>
            <a:pPr lvl="0" algn="ctr"/>
            <a:r>
              <a:rPr lang="ru-RU" sz="3600" b="1" dirty="0"/>
              <a:t>Животное</a:t>
            </a:r>
          </a:p>
        </p:txBody>
      </p:sp>
    </p:spTree>
    <p:extLst>
      <p:ext uri="{BB962C8B-B14F-4D97-AF65-F5344CB8AC3E}">
        <p14:creationId xmlns:p14="http://schemas.microsoft.com/office/powerpoint/2010/main" val="3776890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ПРИМЕР СИНКВЕЙНА: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316736"/>
            <a:ext cx="11350751" cy="448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/>
              <a:t>ДРУЗЬЯ</a:t>
            </a:r>
          </a:p>
          <a:p>
            <a:pPr lvl="0" algn="ctr"/>
            <a:r>
              <a:rPr lang="ru-RU" sz="3600" b="1" dirty="0"/>
              <a:t>ЛУЧШИЕ,РАЗГОВОРЧИВЫЕ</a:t>
            </a:r>
          </a:p>
          <a:p>
            <a:pPr lvl="0" algn="ctr"/>
            <a:r>
              <a:rPr lang="ru-RU" sz="3600" b="1" dirty="0"/>
              <a:t>СМОТРЯТ, НАБЛЮДАЮТ, СИДЯТ</a:t>
            </a:r>
          </a:p>
          <a:p>
            <a:pPr lvl="0" algn="ctr"/>
            <a:r>
              <a:rPr lang="ru-RU" sz="3600" b="1" dirty="0"/>
              <a:t>КАЖДЫЙ ВЕЧЕР СМОТРЯТ НА МЕСЯЦ</a:t>
            </a:r>
          </a:p>
          <a:p>
            <a:pPr lvl="0" algn="ctr"/>
            <a:r>
              <a:rPr lang="ru-RU" sz="3600" b="1" dirty="0"/>
              <a:t>СБЛИЖЕНИЕ</a:t>
            </a:r>
          </a:p>
        </p:txBody>
      </p:sp>
    </p:spTree>
    <p:extLst>
      <p:ext uri="{BB962C8B-B14F-4D97-AF65-F5344CB8AC3E}">
        <p14:creationId xmlns:p14="http://schemas.microsoft.com/office/powerpoint/2010/main" val="1816730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ПРИЁМЫ, развивающие</a:t>
            </a:r>
            <a:br>
              <a:rPr lang="ru-RU" b="1" dirty="0">
                <a:solidFill>
                  <a:schemeClr val="accent1"/>
                </a:solidFill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 умение создавать собственные тексты: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«Напишите письмо»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«Пишем сказку на новый лад»  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«Составление инструкции»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«Письмо по кругу»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«Написание эссе»</a:t>
            </a:r>
          </a:p>
          <a:p>
            <a:pPr marL="514350" indent="-514350" algn="ctr">
              <a:buAutoNum type="arabicParenR"/>
            </a:pPr>
            <a:r>
              <a:rPr lang="ru-RU" sz="3200" b="1" dirty="0"/>
              <a:t>«Продолжение следует» </a:t>
            </a:r>
          </a:p>
          <a:p>
            <a:pPr marL="514350" indent="-514350" algn="ctr">
              <a:buAutoNum type="arabicParenR"/>
            </a:pP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88020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889381"/>
            <a:ext cx="10515600" cy="3987419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Виды творческих работ </a:t>
            </a:r>
            <a:b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на уроках </a:t>
            </a:r>
            <a:b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литературного чтения</a:t>
            </a:r>
            <a:endParaRPr lang="ru-RU" sz="5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088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656" y="1601206"/>
            <a:ext cx="8577014" cy="448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18944" y="512064"/>
            <a:ext cx="7059168" cy="950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/>
              <a:t>Написание эссе</a:t>
            </a:r>
          </a:p>
        </p:txBody>
      </p:sp>
    </p:spTree>
    <p:extLst>
      <p:ext uri="{BB962C8B-B14F-4D97-AF65-F5344CB8AC3E}">
        <p14:creationId xmlns:p14="http://schemas.microsoft.com/office/powerpoint/2010/main" val="3173843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768" y="1231393"/>
            <a:ext cx="8510016" cy="472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82368" y="195073"/>
            <a:ext cx="6973824" cy="1036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«Продолжение следует»(по мотивам «Дневника </a:t>
            </a:r>
            <a:r>
              <a:rPr lang="ru-RU" sz="2800" b="1" dirty="0" err="1"/>
              <a:t>фокса</a:t>
            </a:r>
            <a:r>
              <a:rPr lang="ru-RU" sz="2800" b="1" dirty="0"/>
              <a:t> Микки» </a:t>
            </a:r>
            <a:r>
              <a:rPr lang="ru-RU" sz="2800" b="1" dirty="0" err="1"/>
              <a:t>С.Чёрного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8767576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2368" y="195073"/>
            <a:ext cx="6973824" cy="1036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«Продолжение следует»(по мотивам </a:t>
            </a:r>
          </a:p>
          <a:p>
            <a:pPr algn="ctr"/>
            <a:r>
              <a:rPr lang="ru-RU" sz="2800" b="1" dirty="0"/>
              <a:t>«Как я ловил человечков» Б. Житкова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31392" y="1582340"/>
            <a:ext cx="925372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И вот я заснул. И сразу же услышал, как маленькие человечки позвали меня играть с ними. Я очень обрадовался, что они наконец показались на свет. Я встал с кровати очень тихо, чтобы не разбудить бабушку.</a:t>
            </a:r>
          </a:p>
          <a:p>
            <a:pPr algn="just"/>
            <a:r>
              <a:rPr lang="ru-RU" sz="2400" dirty="0"/>
              <a:t>	Капитан познакомил меня со всей командой и мы вместе с корабликом «пошли в море», то есть в ванную комнату. Там мы устраивали штормы, цунами, бури и всякие интересные приключения.  Но мы немного перестарались и пароходик затонул. Я не успел спасти человечков и от испуга проснулся. Вскочил, побежал к кораблику и увидел, что  кораблик стоит на полочке, но человечков не было видно. Я понял, что моё ночное приключение было сном.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6159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2368" y="195073"/>
            <a:ext cx="6973824" cy="1036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«Продолжение следует»(по мотивам </a:t>
            </a:r>
          </a:p>
          <a:p>
            <a:pPr algn="ctr"/>
            <a:r>
              <a:rPr lang="ru-RU" sz="2800" b="1" dirty="0"/>
              <a:t>«Как я ловил человечков» Б. Житкова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38656" y="1365504"/>
            <a:ext cx="9546336" cy="6086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a typeface="Calibri"/>
                <a:cs typeface="Times New Roman"/>
              </a:rPr>
              <a:t>На следующую ночь я решил действовать так. Я сказал бабушке, что очень хочу спать и привык спать один. Бабушка ушла спать в другую комнату. Я открыл шторы так, чтобы луна светила прямо на кораблик, лёг на бок и сделал вид, что сплю, а сам стал следить. </a:t>
            </a: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a typeface="Calibri"/>
                <a:cs typeface="Times New Roman"/>
              </a:rPr>
              <a:t>Через некоторое время вылез только один человечек, а затем всё больше и больше. Все построились в круг. Я вскочил и зажал нескольких себе в кулачок. Кулачок разжал над стеклянной баночкой. Завинтил крышкой, в которой проделал дырочки для воздуха. А утром показал их бабушке. Вот она удивилась!</a:t>
            </a: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2977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3728" y="1578109"/>
            <a:ext cx="8485632" cy="5122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a typeface="Calibri"/>
                <a:cs typeface="Times New Roman"/>
              </a:rPr>
              <a:t>У меня дома живёт стиральная машина, а проще - </a:t>
            </a:r>
            <a:r>
              <a:rPr lang="ru-RU" sz="2000" dirty="0" err="1">
                <a:ea typeface="Calibri"/>
                <a:cs typeface="Times New Roman"/>
              </a:rPr>
              <a:t>стиралка</a:t>
            </a:r>
            <a:r>
              <a:rPr lang="ru-RU" sz="2000" dirty="0">
                <a:ea typeface="Calibri"/>
                <a:cs typeface="Times New Roman"/>
              </a:rPr>
              <a:t>. Мама говорит, что она совсем неживая, но я – то знаю, что она живая. Ведь тогда как же неживая </a:t>
            </a:r>
            <a:r>
              <a:rPr lang="ru-RU" sz="2000" dirty="0" err="1">
                <a:ea typeface="Calibri"/>
                <a:cs typeface="Times New Roman"/>
              </a:rPr>
              <a:t>стиралка</a:t>
            </a:r>
            <a:r>
              <a:rPr lang="ru-RU" sz="2000" dirty="0">
                <a:ea typeface="Calibri"/>
                <a:cs typeface="Times New Roman"/>
              </a:rPr>
              <a:t> может съесть столько носков! Она уже столько их съела, а мама совсем не злится на нее и не ругается! Если я свои носки потеряю, она так на меня кричит! </a:t>
            </a: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a typeface="Calibri"/>
                <a:cs typeface="Times New Roman"/>
              </a:rPr>
              <a:t>А сегодня я со </a:t>
            </a:r>
            <a:r>
              <a:rPr lang="ru-RU" sz="2000" dirty="0" err="1">
                <a:ea typeface="Calibri"/>
                <a:cs typeface="Times New Roman"/>
              </a:rPr>
              <a:t>стиралкой</a:t>
            </a:r>
            <a:r>
              <a:rPr lang="ru-RU" sz="2000" dirty="0">
                <a:ea typeface="Calibri"/>
                <a:cs typeface="Times New Roman"/>
              </a:rPr>
              <a:t> пыталась поговорить, но она мне не ответила, так как опять что-то жевала. Еще моя </a:t>
            </a:r>
            <a:r>
              <a:rPr lang="ru-RU" sz="2000" dirty="0" err="1">
                <a:ea typeface="Calibri"/>
                <a:cs typeface="Times New Roman"/>
              </a:rPr>
              <a:t>стиралка</a:t>
            </a:r>
            <a:r>
              <a:rPr lang="ru-RU" sz="2000" dirty="0">
                <a:ea typeface="Calibri"/>
                <a:cs typeface="Times New Roman"/>
              </a:rPr>
              <a:t> умеет рисовать. Рисунки получаются необычные и разноцветные! Особенно, когда белые </a:t>
            </a:r>
            <a:r>
              <a:rPr lang="ru-RU" sz="2000" dirty="0" err="1">
                <a:ea typeface="Calibri"/>
                <a:cs typeface="Times New Roman"/>
              </a:rPr>
              <a:t>футболочки</a:t>
            </a:r>
            <a:r>
              <a:rPr lang="ru-RU" sz="2000" dirty="0">
                <a:ea typeface="Calibri"/>
                <a:cs typeface="Times New Roman"/>
              </a:rPr>
              <a:t> и маечки отправляешь в стирку вместе с цветными! Мне нравятся, а вот маме не очень!</a:t>
            </a: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82368" y="195073"/>
            <a:ext cx="6973824" cy="1036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«Продолжение следует»(по мотивам </a:t>
            </a:r>
          </a:p>
          <a:p>
            <a:pPr algn="ctr"/>
            <a:r>
              <a:rPr lang="ru-RU" sz="2800" b="1" dirty="0"/>
              <a:t>рассказов Татьяны </a:t>
            </a:r>
            <a:r>
              <a:rPr lang="ru-RU" sz="2800" b="1" dirty="0" err="1"/>
              <a:t>Пономарёвой</a:t>
            </a:r>
            <a:r>
              <a:rPr lang="ru-RU" sz="28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455883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2114329"/>
            <a:ext cx="808329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Гаврилова Марина Михайловна</a:t>
            </a:r>
            <a:r>
              <a:rPr lang="ru-RU" sz="3200" dirty="0"/>
              <a:t>, член</a:t>
            </a:r>
            <a:r>
              <a:rPr lang="en-US" sz="3200" dirty="0"/>
              <a:t> </a:t>
            </a:r>
            <a:r>
              <a:rPr lang="ru-RU" sz="3200" dirty="0"/>
              <a:t>регионального методического совета </a:t>
            </a:r>
          </a:p>
          <a:p>
            <a:r>
              <a:rPr lang="ru-RU" sz="3200" dirty="0"/>
              <a:t>Учитель начальных классов АНО «Школа «Президент»</a:t>
            </a:r>
          </a:p>
          <a:p>
            <a:r>
              <a:rPr lang="ru-RU" sz="3200" i="1" dirty="0"/>
              <a:t>8 965 322 75 24, </a:t>
            </a:r>
            <a:endParaRPr lang="en-US" sz="3200" i="1" dirty="0"/>
          </a:p>
          <a:p>
            <a:r>
              <a:rPr lang="en-US" sz="3200" i="1" dirty="0">
                <a:hlinkClick r:id="rId2"/>
              </a:rPr>
              <a:t>gavrilova_mm@school-president.ru</a:t>
            </a:r>
            <a:endParaRPr lang="ru-RU" sz="3200" i="1" dirty="0"/>
          </a:p>
          <a:p>
            <a:endParaRPr lang="ru-RU" i="1" dirty="0"/>
          </a:p>
        </p:txBody>
      </p:sp>
      <p:pic>
        <p:nvPicPr>
          <p:cNvPr id="5" name="Рисунок 4" descr="Изображение выглядит как шаблон, Графика, искусство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85A8E218-B245-FB23-E6B7-2C5F454EC6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419" y="2441935"/>
            <a:ext cx="2996381" cy="299638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CEEDA9-8D36-C444-64B5-2E2CFBCE2DD7}"/>
              </a:ext>
            </a:extLst>
          </p:cNvPr>
          <p:cNvSpPr txBox="1"/>
          <p:nvPr/>
        </p:nvSpPr>
        <p:spPr>
          <a:xfrm>
            <a:off x="7957983" y="1985745"/>
            <a:ext cx="37952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Ссылка на тест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418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ВИДЫ ТВОРЧЕСКИХ РАБОТ: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charset="0"/>
              <a:buChar char="•"/>
            </a:pPr>
            <a:r>
              <a:rPr lang="ru-RU" b="1" dirty="0"/>
              <a:t>ВЫРАЗИТЕЛЬНОЕ ЧТЕНИЕ ТЕКСТА С ПОСЛЕДУЮЩИМ  ОБСУЖДЕНИЕМ РАЗЛИЧНЫХ ВАРИАНТОВ ПРОЧТЕНИЯ;</a:t>
            </a:r>
          </a:p>
          <a:p>
            <a:pPr marL="285750" indent="-285750" algn="ctr">
              <a:buFont typeface="Arial" charset="0"/>
              <a:buChar char="•"/>
            </a:pPr>
            <a:r>
              <a:rPr lang="ru-RU" b="1" dirty="0"/>
              <a:t>ИЛЛЮСТРИРОВАНИЕ</a:t>
            </a:r>
          </a:p>
          <a:p>
            <a:pPr marL="285750" indent="-285750" algn="ctr">
              <a:buFont typeface="Arial" charset="0"/>
              <a:buChar char="•"/>
            </a:pPr>
            <a:r>
              <a:rPr lang="ru-RU" b="1" dirty="0"/>
              <a:t>СЛОВЕСНОЕ РИСОВАНИЕ</a:t>
            </a:r>
          </a:p>
          <a:p>
            <a:pPr marL="285750" indent="-285750" algn="ctr">
              <a:buFont typeface="Arial" charset="0"/>
              <a:buChar char="•"/>
            </a:pPr>
            <a:r>
              <a:rPr lang="ru-RU" b="1" dirty="0"/>
              <a:t>КРЕАТИВНЫЙ ПЕРЕСКАЗ</a:t>
            </a:r>
          </a:p>
          <a:p>
            <a:pPr marL="285750" indent="-285750" algn="ctr">
              <a:buFont typeface="Arial" charset="0"/>
              <a:buChar char="•"/>
            </a:pPr>
            <a:r>
              <a:rPr lang="ru-RU" b="1" dirty="0"/>
              <a:t>ЧТЕНИЕ ПО РОЛЯМ</a:t>
            </a:r>
          </a:p>
          <a:p>
            <a:pPr marL="285750" indent="-285750" algn="ctr">
              <a:buFont typeface="Arial" charset="0"/>
              <a:buChar char="•"/>
            </a:pPr>
            <a:r>
              <a:rPr lang="ru-RU" b="1" dirty="0"/>
              <a:t>УЧЕБНАЯ ДРАМАТИЗАЦИЯ</a:t>
            </a:r>
          </a:p>
          <a:p>
            <a:pPr marL="285750" indent="-285750" algn="ctr">
              <a:buFont typeface="Arial" charset="0"/>
              <a:buChar char="•"/>
            </a:pPr>
            <a:r>
              <a:rPr lang="ru-RU" b="1" dirty="0"/>
              <a:t>СОЗДАНИЕ ПРОДОЛЖЕНИЯ ПРОИЗВЕДЕНИЯ (АЛЬТЕРНАТИВНОГО ФИНАЛА)</a:t>
            </a:r>
          </a:p>
          <a:p>
            <a:pPr marL="285750" indent="-285750" algn="ctr">
              <a:buFont typeface="Arial" charset="0"/>
              <a:buChar char="•"/>
            </a:pPr>
            <a:r>
              <a:rPr lang="ru-RU" b="1" dirty="0"/>
              <a:t>СИНКВЕЙН</a:t>
            </a:r>
          </a:p>
        </p:txBody>
      </p:sp>
    </p:spTree>
    <p:extLst>
      <p:ext uri="{BB962C8B-B14F-4D97-AF65-F5344CB8AC3E}">
        <p14:creationId xmlns:p14="http://schemas.microsoft.com/office/powerpoint/2010/main" val="353917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Arial Black" panose="020B0A04020102020204" pitchFamily="34" charset="0"/>
              </a:rPr>
              <a:t>ИЛЛЮСТРИРОВАНИЕ 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2896" y="2389632"/>
            <a:ext cx="9826752" cy="2987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</a:t>
            </a:r>
          </a:p>
          <a:p>
            <a:pPr algn="ctr"/>
            <a:r>
              <a:rPr lang="ru-RU" sz="3600" b="1" u="sng" dirty="0"/>
              <a:t>ВАРИАНТЫ:</a:t>
            </a:r>
          </a:p>
          <a:p>
            <a:pPr marL="571500" indent="-571500" algn="ctr">
              <a:buFont typeface="Arial" charset="0"/>
              <a:buChar char="•"/>
            </a:pPr>
            <a:r>
              <a:rPr lang="ru-RU" sz="3600" b="1" dirty="0"/>
              <a:t>Рецензирование рисунков</a:t>
            </a:r>
          </a:p>
          <a:p>
            <a:pPr marL="571500" indent="-571500" algn="ctr">
              <a:buFont typeface="Arial" charset="0"/>
              <a:buChar char="•"/>
            </a:pPr>
            <a:r>
              <a:rPr lang="ru-RU" sz="3600" b="1" dirty="0"/>
              <a:t>Составление диафильма</a:t>
            </a:r>
          </a:p>
          <a:p>
            <a:pPr marL="571500" indent="-571500" algn="ctr">
              <a:buFont typeface="Arial" charset="0"/>
              <a:buChar char="•"/>
            </a:pPr>
            <a:r>
              <a:rPr lang="ru-RU" sz="3600" b="1" dirty="0"/>
              <a:t>Создание отзыва на прочитанную книгу</a:t>
            </a:r>
          </a:p>
          <a:p>
            <a:pPr algn="ctr"/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975790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АЛГОРИТМ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1. </a:t>
            </a:r>
            <a:r>
              <a:rPr lang="ru-RU" sz="3200" b="1" dirty="0"/>
              <a:t>Создание учеником иллюстрации</a:t>
            </a:r>
          </a:p>
          <a:p>
            <a:pPr algn="ctr"/>
            <a:r>
              <a:rPr lang="ru-RU" sz="3200" b="1" dirty="0"/>
              <a:t>2. Обмен рисунками между учащимися</a:t>
            </a:r>
          </a:p>
          <a:p>
            <a:pPr algn="ctr"/>
            <a:r>
              <a:rPr lang="ru-RU" sz="3200" b="1" dirty="0"/>
              <a:t>3. Ученик перечитывая текст, находит подходящий эпизод</a:t>
            </a:r>
          </a:p>
          <a:p>
            <a:pPr algn="ctr"/>
            <a:r>
              <a:rPr lang="ru-RU" sz="3200" b="1" dirty="0"/>
              <a:t>4. Подписывает иллюстрацию словами из предлагаемого произведения</a:t>
            </a:r>
          </a:p>
          <a:p>
            <a:pPr algn="ctr"/>
            <a:r>
              <a:rPr lang="ru-RU" sz="3200" b="1" dirty="0"/>
              <a:t>5. Написание рецензии</a:t>
            </a:r>
          </a:p>
        </p:txBody>
      </p:sp>
    </p:spTree>
    <p:extLst>
      <p:ext uri="{BB962C8B-B14F-4D97-AF65-F5344CB8AC3E}">
        <p14:creationId xmlns:p14="http://schemas.microsoft.com/office/powerpoint/2010/main" val="3870648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СОЗДАНИЕ ДИАФИЛЬМА: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</a:t>
            </a:r>
          </a:p>
          <a:p>
            <a:pPr algn="ctr"/>
            <a:r>
              <a:rPr lang="ru-RU" sz="3200" b="1" dirty="0"/>
              <a:t>АЛГОРИТМ РАБОТЫ:</a:t>
            </a:r>
          </a:p>
          <a:p>
            <a:pPr marL="514350" indent="-514350" algn="ctr">
              <a:buAutoNum type="arabicPeriod"/>
            </a:pPr>
            <a:r>
              <a:rPr lang="ru-RU" sz="3200" dirty="0"/>
              <a:t>Продумать содержание каждого кадра</a:t>
            </a:r>
          </a:p>
          <a:p>
            <a:pPr marL="514350" indent="-514350" algn="ctr">
              <a:buAutoNum type="arabicPeriod"/>
            </a:pPr>
            <a:r>
              <a:rPr lang="ru-RU" sz="3200" dirty="0"/>
              <a:t>Определить количество кадров</a:t>
            </a:r>
          </a:p>
          <a:p>
            <a:pPr marL="514350" indent="-514350" algn="ctr">
              <a:buAutoNum type="arabicPeriod"/>
            </a:pPr>
            <a:r>
              <a:rPr lang="ru-RU" sz="3200" dirty="0"/>
              <a:t>Найти строчки, соотносящиеся с сюжетом</a:t>
            </a:r>
          </a:p>
          <a:p>
            <a:pPr marL="514350" indent="-514350" algn="ctr">
              <a:buAutoNum type="arabicPeriod"/>
            </a:pPr>
            <a:r>
              <a:rPr lang="ru-RU" sz="3200" dirty="0"/>
              <a:t>Рисование диафильма , время 7-10 минут</a:t>
            </a:r>
          </a:p>
          <a:p>
            <a:pPr marL="514350" indent="-514350" algn="ctr">
              <a:buAutoNum type="arabicPeriod"/>
            </a:pPr>
            <a:r>
              <a:rPr lang="ru-RU" sz="3200" dirty="0"/>
              <a:t>Презентация диафильма на стенде</a:t>
            </a:r>
          </a:p>
        </p:txBody>
      </p:sp>
    </p:spTree>
    <p:extLst>
      <p:ext uri="{BB962C8B-B14F-4D97-AF65-F5344CB8AC3E}">
        <p14:creationId xmlns:p14="http://schemas.microsoft.com/office/powerpoint/2010/main" val="897427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7424" y="621793"/>
            <a:ext cx="9144000" cy="1267967"/>
          </a:xfrm>
        </p:spPr>
        <p:txBody>
          <a:bodyPr/>
          <a:lstStyle/>
          <a:p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Л.Н.Толстой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«Лев и мышь»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865376"/>
            <a:ext cx="9144000" cy="4303776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	Лев спал. Мышь пробежала ему по телу. Он проснулся и поймал её. Мышь стала просить, чтобы он пустил её; она сказала: – Если ты меня пустишь, и я тебе добро сделаю. Лев засмеялся, что мышь обещает ему добро сделать, и пустил её. Потом охотники поймали льва и привязали верёвкой к дереву. Мышь услыхала львиный рёв, прибежала, перегрызла верёвку и сказала: – Помнишь, ты смеялся, не думал, чтобы я могла тебе добро сделать, а теперь видишь, - бывает и от мыши добро.</a:t>
            </a:r>
          </a:p>
        </p:txBody>
      </p:sp>
    </p:spTree>
    <p:extLst>
      <p:ext uri="{BB962C8B-B14F-4D97-AF65-F5344CB8AC3E}">
        <p14:creationId xmlns:p14="http://schemas.microsoft.com/office/powerpoint/2010/main" val="1835214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Слайды диафильма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43" t="4335" r="6274" b="39499"/>
          <a:stretch/>
        </p:blipFill>
        <p:spPr>
          <a:xfrm>
            <a:off x="1280160" y="1274064"/>
            <a:ext cx="5327904" cy="4068990"/>
          </a:xfrm>
        </p:spPr>
      </p:pic>
      <p:sp>
        <p:nvSpPr>
          <p:cNvPr id="4" name="Прямоугольник 3"/>
          <p:cNvSpPr/>
          <p:nvPr/>
        </p:nvSpPr>
        <p:spPr>
          <a:xfrm>
            <a:off x="6669024" y="1492086"/>
            <a:ext cx="527913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Мышь стала просить, чтобы он пустил её; она сказала: – Если ты меня пустишь, и я тебе добро сделаю. Лев засмеялся, что мышь обещает ему добро сделать, и пустил её. </a:t>
            </a:r>
          </a:p>
          <a:p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2099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Слайды диафильма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23" t="2506" r="1706" b="43149"/>
          <a:stretch/>
        </p:blipFill>
        <p:spPr>
          <a:xfrm>
            <a:off x="914400" y="1461568"/>
            <a:ext cx="5279136" cy="3805377"/>
          </a:xfrm>
        </p:spPr>
      </p:pic>
      <p:sp>
        <p:nvSpPr>
          <p:cNvPr id="4" name="Прямоугольник 3"/>
          <p:cNvSpPr/>
          <p:nvPr/>
        </p:nvSpPr>
        <p:spPr>
          <a:xfrm>
            <a:off x="6193536" y="2415499"/>
            <a:ext cx="599846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</a:rPr>
              <a:t>Лев засмеялся, что мышь обещает ему добро сделать, и пустил её. </a:t>
            </a:r>
            <a:endParaRPr lang="ru-RU" sz="2800" b="1" kern="0" dirty="0">
              <a:solidFill>
                <a:srgbClr val="4472C4">
                  <a:lumMod val="50000"/>
                </a:srgbClr>
              </a:solidFill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574580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F4CEEA70-1775-48C5-85E2-B1F08355D7A8}" vid="{708C1448-CAB8-494B-91DB-8E511FB2BA6C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21280</TotalTime>
  <Words>1073</Words>
  <Application>Microsoft Office PowerPoint</Application>
  <PresentationFormat>Широкоэкранный</PresentationFormat>
  <Paragraphs>119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Тема1</vt:lpstr>
      <vt:lpstr>1_Тема Office</vt:lpstr>
      <vt:lpstr>  «Творчество предполагает неординарное мышление, умение в обычном подмечать необычное, видеть проблемы, анализировать события, явления и находить в них связи и закономерности» Н. С. Лейтес</vt:lpstr>
      <vt:lpstr>Виды творческих работ  на уроках  литературного чтения</vt:lpstr>
      <vt:lpstr>ВИДЫ ТВОРЧЕСКИХ РАБОТ:</vt:lpstr>
      <vt:lpstr> ИЛЛЮСТРИРОВАНИЕ </vt:lpstr>
      <vt:lpstr> АЛГОРИТМ РАБОТЫ:</vt:lpstr>
      <vt:lpstr> СОЗДАНИЕ ДИАФИЛЬМА:</vt:lpstr>
      <vt:lpstr>Л.Н.Толстой «Лев и мышь»</vt:lpstr>
      <vt:lpstr>Слайды диафильма</vt:lpstr>
      <vt:lpstr>Слайды диафильма</vt:lpstr>
      <vt:lpstr>Слайды диафильма</vt:lpstr>
      <vt:lpstr>Слайды диафильма</vt:lpstr>
      <vt:lpstr> КНИЖКА-САМОДЕЛКА</vt:lpstr>
      <vt:lpstr> ОТЗЫВ ИЛИ РЕЦЕНЗИЯ</vt:lpstr>
      <vt:lpstr> ДРАМАТИЗАЦИЯ:</vt:lpstr>
      <vt:lpstr> СИНКВЕЙН:</vt:lpstr>
      <vt:lpstr> СТРУКТУРА СИНКВЕЙНА:</vt:lpstr>
      <vt:lpstr> ПРИМЕР СИНКВЕЙНА:</vt:lpstr>
      <vt:lpstr> ПРИМЕР СИНКВЕЙНА:</vt:lpstr>
      <vt:lpstr> ПРИЁМЫ, развивающие  умение создавать собственные тексты: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зонального и регионального этапов конференции проектных и  учебно-исследовательских работ «Что, как и почему?»</dc:title>
  <dc:creator>User</dc:creator>
  <cp:lastModifiedBy>Наталья Яковлева</cp:lastModifiedBy>
  <cp:revision>202</cp:revision>
  <dcterms:created xsi:type="dcterms:W3CDTF">2024-01-14T08:39:34Z</dcterms:created>
  <dcterms:modified xsi:type="dcterms:W3CDTF">2026-01-16T12:24:55Z</dcterms:modified>
</cp:coreProperties>
</file>