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6" r:id="rId4"/>
    <p:sldId id="267" r:id="rId5"/>
    <p:sldId id="265" r:id="rId6"/>
    <p:sldId id="268" r:id="rId7"/>
    <p:sldId id="269" r:id="rId8"/>
    <p:sldId id="270" r:id="rId9"/>
    <p:sldId id="271" r:id="rId10"/>
    <p:sldId id="272" r:id="rId11"/>
    <p:sldId id="273" r:id="rId12"/>
    <p:sldId id="275" r:id="rId13"/>
    <p:sldId id="274" r:id="rId14"/>
    <p:sldId id="276" r:id="rId15"/>
    <p:sldId id="277" r:id="rId16"/>
    <p:sldId id="278" r:id="rId17"/>
    <p:sldId id="264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77" d="100"/>
          <a:sy n="77" d="100"/>
        </p:scale>
        <p:origin x="74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56B2E6-5E7C-49A2-8D9B-70459DB4B7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89986" y="1122363"/>
            <a:ext cx="5978013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5E3DC2B-B133-46D9-9848-C04B60C9C1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89986" y="3602038"/>
            <a:ext cx="5978014" cy="1655762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7F8351-E7B2-4D62-9499-887C85784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01D2-7283-415B-B336-B76FE91CBAA0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F97D553-05E4-4861-A7F9-9BD4FB365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BDAC33-B932-44B2-BDF0-498CA9243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D83F-DA2E-4E61-82F8-4005FA69B4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811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142D01-7AF8-4B7E-9FF2-94863F60C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BD5C343-0BA8-42BC-A8DD-E5CBC7EB1C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CDB04F-2AE3-42A0-8546-10E57391F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01D2-7283-415B-B336-B76FE91CBAA0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A18551-A623-4191-8A4E-218D0A276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1AC3A5-F4D7-47AE-9FEC-D7A82F536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D83F-DA2E-4E61-82F8-4005FA69B4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022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BAD08C9-87CD-40F1-9D1E-979B276835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06C1DE5-55AF-409F-B0B8-24C731E18F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96EEA8D-94F2-43CF-AD78-00F38058D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01D2-7283-415B-B336-B76FE91CBAA0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9C0DB0-75E3-4463-A507-2236C452A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024648-0137-40A9-B9F2-67310A017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D83F-DA2E-4E61-82F8-4005FA69B4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92110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1E01DF-C898-4DC8-8DE3-81F5AE8C1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2981" y="719086"/>
            <a:ext cx="6619568" cy="1325563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E5EAD28-AFD6-40C1-B82A-CB3472504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01D2-7283-415B-B336-B76FE91CBAA0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70A0F88-552D-448F-9490-C75082275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41997F4-C98D-4085-BC73-0D30164E2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D83F-DA2E-4E61-82F8-4005FA69B4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4130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9A2FAC6-8E32-4F06-A5F1-CA62832D6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01D2-7283-415B-B336-B76FE91CBAA0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907E636-F1CC-4D8A-8425-7DA648289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4D6FBDD-8E4C-4C40-995D-C28C2C401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D83F-DA2E-4E61-82F8-4005FA69B4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1217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B95344-D359-4394-BD7F-6A6C55A94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1846A6-23D6-4282-B4BE-DA68CACCA3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  <a:lvl3pPr>
              <a:lnSpc>
                <a:spcPct val="100000"/>
              </a:lnSpc>
              <a:spcBef>
                <a:spcPts val="0"/>
              </a:spcBef>
              <a:defRPr/>
            </a:lvl3pPr>
            <a:lvl4pPr>
              <a:lnSpc>
                <a:spcPct val="100000"/>
              </a:lnSpc>
              <a:spcBef>
                <a:spcPts val="0"/>
              </a:spcBef>
              <a:defRPr/>
            </a:lvl4pPr>
            <a:lvl5pPr>
              <a:lnSpc>
                <a:spcPct val="10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CB708E-F5D3-4AB5-92AC-2E0BCAA83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01D2-7283-415B-B336-B76FE91CBAA0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23E8EE-5E5C-42D9-B9F8-2FDC1D11D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77C7B0-A966-4444-AAAE-8E838191D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D83F-DA2E-4E61-82F8-4005FA69B4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83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C90B74-DCD4-4E37-AA47-80EB60871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C4B226B-1253-478D-83F8-B80BB83EB9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A2C5938-1441-40FB-A232-B8947BBB8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01D2-7283-415B-B336-B76FE91CBAA0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8F29612-04EA-4B30-A4D1-478ABE4C1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092618-140F-496A-B124-04EA425B3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D83F-DA2E-4E61-82F8-4005FA69B4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13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0CF8EE-C4E6-49D9-9AEC-AEB748981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4A4698-4CDE-4B55-BBF0-835EAF7A3C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16A5192-59D6-4868-BB19-71ECBE2412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72175B6-7CE6-4D77-B011-FE9981A09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01D2-7283-415B-B336-B76FE91CBAA0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2DDE546-A16D-479D-A890-449129D15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7942173-BBE8-44D6-A738-FC6EF3E3E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D83F-DA2E-4E61-82F8-4005FA69B4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850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927204-E6C5-4784-9A47-9BDC64B0B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064DE8-40AF-495B-B200-01A394B65A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497309E-FFAA-48EA-8CB0-7147F93171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76AB8CD-2C0E-4747-B7F2-46AC13E27F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6A80C69-0225-422E-9558-F519A5B4C5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DA27747-137D-4DCA-9613-AA15780C9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01D2-7283-415B-B336-B76FE91CBAA0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32A9423-A308-4A9A-9709-1092A2C02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5F24E06-B46B-4A83-8AC8-74D35C18E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D83F-DA2E-4E61-82F8-4005FA69B4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6312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137DB2-E81B-4401-A7DF-FCFB3AF45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BE55E4F-CA68-4152-8350-6E2B985C8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01D2-7283-415B-B336-B76FE91CBAA0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A60260C-8D47-4E24-A6FD-E55E5D9E3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580B47A-DC8A-4D4C-AAEF-64834B0ED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D83F-DA2E-4E61-82F8-4005FA69B4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860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>
            <a:extLst>
              <a:ext uri="{FF2B5EF4-FFF2-40B4-BE49-F238E27FC236}">
                <a16:creationId xmlns:a16="http://schemas.microsoft.com/office/drawing/2014/main" id="{2E351882-9456-458E-9493-BE3A0730D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01D2-7283-415B-B336-B76FE91CBAA0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9133F1D-1ED5-4051-AB75-7DA5ACCD7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DEE3E84-DC2A-4204-8A6D-F280B898E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D83F-DA2E-4E61-82F8-4005FA69B4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790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FB04CE-3B3C-4180-A480-69DE08966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D0F687-886E-4C78-A3BD-595BDD9B4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E2E8731-D0F7-4499-BA37-DBAC29BBA7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8AAF23F-DA24-409A-9206-1C1CBDA58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01D2-7283-415B-B336-B76FE91CBAA0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4E728F5-B0A4-4B8A-B41D-B3BD43814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D68DD6A-8322-4169-97EA-80CD17D7C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D83F-DA2E-4E61-82F8-4005FA69B4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338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59525F-5C95-405E-9DEB-D624BE0A0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3C05D7F-ED0E-47F7-8B2F-C2D9F0964B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F270F7B-D780-4AC3-AB85-FC56FD458D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F345B4A-65ED-441B-A723-8606993B4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01D2-7283-415B-B336-B76FE91CBAA0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562E140-8D3D-4265-BFD4-FECE5A287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016F842-4889-4158-8048-CD1717FF8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D83F-DA2E-4E61-82F8-4005FA69B4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382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CE024B-78B2-477F-A99A-62A8FC406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A633CCB-657C-4B6C-9CC8-67B6D8D3A1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E79171-1FFF-4FB6-B85F-23F598D8F6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7201D2-7283-415B-B336-B76FE91CBAA0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A1184D-CEDF-4F76-8182-EACAF58A49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BD1D82-A949-4FC0-B31F-27D2C68819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7AD83F-DA2E-4E61-82F8-4005FA69B4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06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2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55" r:id="rId13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002060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video-tutorial.ru/novoe-i-novejshee-vremya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video-tutorial.ru/novoe-i-novejshee-vremya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FFF13036-16C5-4918-8709-3781C0680F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54554" y="1031846"/>
            <a:ext cx="7474591" cy="3909270"/>
          </a:xfrm>
        </p:spPr>
        <p:txBody>
          <a:bodyPr>
            <a:normAutofit/>
          </a:bodyPr>
          <a:lstStyle/>
          <a:p>
            <a:r>
              <a:rPr lang="ru-RU" sz="2400" b="0" dirty="0"/>
              <a:t>Постояннодействующий вебинар </a:t>
            </a:r>
            <a:r>
              <a:rPr lang="ru-RU" sz="2400" dirty="0"/>
              <a:t>«Преподавание предмета окружающий мир при реализации ускоренного обучения в начальном общем образовании»</a:t>
            </a:r>
            <a:br>
              <a:rPr lang="ru-RU" sz="2400" dirty="0"/>
            </a:br>
            <a:br>
              <a:rPr lang="ru-RU" sz="2400" dirty="0"/>
            </a:br>
            <a:r>
              <a:rPr lang="ru-RU" sz="4000" dirty="0"/>
              <a:t>Специфика изучения правил безопасной жизнедеятельности в ЭНШ</a:t>
            </a:r>
          </a:p>
        </p:txBody>
      </p:sp>
      <p:sp>
        <p:nvSpPr>
          <p:cNvPr id="7" name="Подзаголовок 6">
            <a:extLst>
              <a:ext uri="{FF2B5EF4-FFF2-40B4-BE49-F238E27FC236}">
                <a16:creationId xmlns:a16="http://schemas.microsoft.com/office/drawing/2014/main" id="{92994158-A886-4259-9B76-57D57ADDB4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61233" y="5103668"/>
            <a:ext cx="4840447" cy="1655762"/>
          </a:xfrm>
        </p:spPr>
        <p:txBody>
          <a:bodyPr>
            <a:normAutofit/>
          </a:bodyPr>
          <a:lstStyle/>
          <a:p>
            <a:r>
              <a:rPr lang="ru-RU" sz="2000" b="1" dirty="0"/>
              <a:t>Рауза Шамилевна Мошнина</a:t>
            </a:r>
            <a:r>
              <a:rPr lang="ru-RU" sz="2000" dirty="0"/>
              <a:t> – заведующий кафедрой естественно-математических дисциплин, канд. </a:t>
            </a:r>
            <a:r>
              <a:rPr lang="ru-RU" sz="2000" dirty="0" err="1"/>
              <a:t>пед</a:t>
            </a:r>
            <a:r>
              <a:rPr lang="ru-RU" sz="2000" dirty="0"/>
              <a:t>. наук, профессор </a:t>
            </a:r>
          </a:p>
        </p:txBody>
      </p:sp>
    </p:spTree>
    <p:extLst>
      <p:ext uri="{BB962C8B-B14F-4D97-AF65-F5344CB8AC3E}">
        <p14:creationId xmlns:p14="http://schemas.microsoft.com/office/powerpoint/2010/main" val="17466237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5E3B31-10B1-437D-B900-F62B55472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198" y="147012"/>
            <a:ext cx="10515600" cy="809334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40. Где зимуют птицы? </a:t>
            </a:r>
            <a:endParaRPr lang="ru-RU" sz="3200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374B715-3A76-4238-BC97-74DA205357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338" y="864066"/>
            <a:ext cx="10917572" cy="4583055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А. –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Можно ли зимой увидеть птиц? Каких? Каких птиц нельзя увидеть зимой? Назовите их.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П. –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Почему одни птицы на зиму улетают, а другие остаются?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Р. –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Работа с иллюстративным материалом в парах на ст. 58 с самоконтролем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 «Страничкам для самопроверки». - Узнайте из дополнительных источников: чем питаются перелетные птицы? Чем питаются зимующие птицы? 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Учителю необходимо подготовить справочный материал.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Дидактическая игра: составление устных описаний зимующих птиц по выбору учащихся на ст. 59. Определение птиц по отличительным признакам. Выигрывает тот, кто угадал больше птиц по их описанию.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Практическая работа по изготовлению кормушек из подручных материалов.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Составление схематичного меню для зимующих птиц.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И.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Учебный диалог об особенностях питания перелетных и зимующих птиц. - Многие птицы на зиму улетают в теплые края потому, что они питаются насекомыми и другими животными, которых не могут добыть зимой. Некоторые птицы остаются на зиму, они питаются семенами и другими частями растений, которые можно найти и зимой. Зимой искать корм очень трудно, поэтому зимующим птицам нужно помогать – подкармливать их в специальных кормушках.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Ответы на вопросы в конце параграфа. Изображение и демонстрация учащимися своих достижений на уроке смайликами (рисунок, цветной маркер и проч.).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</a:rPr>
              <a:t>	Рекомендации для работы дома.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Работа по заданию составить сказочную историю по иллюстрации на ст. 60.</a:t>
            </a: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170CB4E-EE4E-4835-A399-3D9EAE2770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872" t="41590" r="27615" b="42018"/>
          <a:stretch/>
        </p:blipFill>
        <p:spPr>
          <a:xfrm>
            <a:off x="2499918" y="4700562"/>
            <a:ext cx="7373923" cy="2157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0057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40D49E-D6F0-4362-AFE8-2BC235C5B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</a:pPr>
            <a:r>
              <a:rPr lang="ru-RU" dirty="0"/>
              <a:t>ЭНШ  3 класс</a:t>
            </a:r>
            <a:br>
              <a:rPr lang="ru-RU" dirty="0"/>
            </a:b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полугодие январь – февраль</a:t>
            </a:r>
            <a:br>
              <a:rPr lang="ru-RU" sz="1800" b="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8656DB94-6907-4050-A163-ECED050D39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2468" t="21666" r="40421" b="28209"/>
          <a:stretch/>
        </p:blipFill>
        <p:spPr>
          <a:xfrm>
            <a:off x="494950" y="1288549"/>
            <a:ext cx="5058562" cy="526090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37D1D70-6489-49D3-B658-1EC5F53784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546" t="24652" r="40406" b="46178"/>
          <a:stretch/>
        </p:blipFill>
        <p:spPr>
          <a:xfrm>
            <a:off x="6260714" y="2365808"/>
            <a:ext cx="5165091" cy="3133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1083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F9DEB8-3C93-410C-ABD3-78D7B5223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ФРП 3 класс</a:t>
            </a:r>
            <a:br>
              <a:rPr lang="ru-RU" dirty="0"/>
            </a:br>
            <a:r>
              <a:rPr lang="ru-RU" b="0" dirty="0"/>
              <a:t>тематическое планирование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39895B66-6942-482A-9119-198B70432D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118" t="30534" r="24913" b="49416"/>
          <a:stretch/>
        </p:blipFill>
        <p:spPr>
          <a:xfrm>
            <a:off x="428189" y="2174846"/>
            <a:ext cx="11335621" cy="250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6932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2D5D54-8C15-4A27-AD12-F2D393E41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ЭНШ  4 класс</a:t>
            </a:r>
            <a:br>
              <a:rPr lang="ru-RU" dirty="0"/>
            </a:br>
            <a:r>
              <a:rPr lang="ru-RU" sz="1800" dirty="0"/>
              <a:t>II полугодие январь – февраль</a:t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3E7C008F-6D32-4DE8-AAB6-7461A74EFE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2359" t="28221" r="40096" b="31294"/>
          <a:stretch/>
        </p:blipFill>
        <p:spPr>
          <a:xfrm>
            <a:off x="2801922" y="1437881"/>
            <a:ext cx="5687977" cy="4702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6143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DA3231-8F40-4A23-95E8-6E5F1A89B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308" y="121845"/>
            <a:ext cx="10515600" cy="926780"/>
          </a:xfrm>
        </p:spPr>
        <p:txBody>
          <a:bodyPr>
            <a:normAutofit fontScale="90000"/>
          </a:bodyPr>
          <a:lstStyle/>
          <a:p>
            <a:r>
              <a:rPr lang="ru-RU" dirty="0"/>
              <a:t>ФРП 4 класс</a:t>
            </a:r>
            <a:br>
              <a:rPr lang="ru-RU" dirty="0"/>
            </a:br>
            <a:r>
              <a:rPr lang="ru-RU" b="0" dirty="0"/>
              <a:t>тематическое планирование</a:t>
            </a:r>
            <a:endParaRPr lang="ru-RU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1D62A024-A10A-4B06-9D13-5BB9C58CE5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3956"/>
              </p:ext>
            </p:extLst>
          </p:nvPr>
        </p:nvGraphicFramePr>
        <p:xfrm>
          <a:off x="519418" y="1115176"/>
          <a:ext cx="10515600" cy="5273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0817">
                  <a:extLst>
                    <a:ext uri="{9D8B030D-6E8A-4147-A177-3AD203B41FA5}">
                      <a16:colId xmlns:a16="http://schemas.microsoft.com/office/drawing/2014/main" val="2915799400"/>
                    </a:ext>
                  </a:extLst>
                </a:gridCol>
                <a:gridCol w="1694576">
                  <a:extLst>
                    <a:ext uri="{9D8B030D-6E8A-4147-A177-3AD203B41FA5}">
                      <a16:colId xmlns:a16="http://schemas.microsoft.com/office/drawing/2014/main" val="1001507774"/>
                    </a:ext>
                  </a:extLst>
                </a:gridCol>
                <a:gridCol w="511728">
                  <a:extLst>
                    <a:ext uri="{9D8B030D-6E8A-4147-A177-3AD203B41FA5}">
                      <a16:colId xmlns:a16="http://schemas.microsoft.com/office/drawing/2014/main" val="1375087131"/>
                    </a:ext>
                  </a:extLst>
                </a:gridCol>
                <a:gridCol w="2407640">
                  <a:extLst>
                    <a:ext uri="{9D8B030D-6E8A-4147-A177-3AD203B41FA5}">
                      <a16:colId xmlns:a16="http://schemas.microsoft.com/office/drawing/2014/main" val="1210771071"/>
                    </a:ext>
                  </a:extLst>
                </a:gridCol>
                <a:gridCol w="5380839">
                  <a:extLst>
                    <a:ext uri="{9D8B030D-6E8A-4147-A177-3AD203B41FA5}">
                      <a16:colId xmlns:a16="http://schemas.microsoft.com/office/drawing/2014/main" val="35174541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История Отечества. «Лента времени» и историческая карта.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17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История Отечества. «Лента времени» и историческая карта.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Наиболее важные и яркие события общественной и культурной жизни страны в разные исторические периоды: Государство Русь, Московское государство, Российская империя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Практическая работа по теме, например, «Определение по «ленте времени» времени (века), в котором происходили исторические события». Работа в паре: анализ исторической карты, нахождение мест важнейших исторических событий в жизни России. Обсуждение рассказов учителя, текста учебника о быте, традициях, культуре Древней Руси. Экскурсия в художественный музей (при наличии условий), просмотр видеофрагментов, иллюстраций и других материалов на темы «Искусство Древней Руси», «Ремёсла в Древней Руси», «Образование от Древней Руси до XIX века», «Московское государство», «Искусство ХIХ века»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75308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1.3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 Человек – творец культурных ценностей. Всемирное культурное наследие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6 (2)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Наиболее значимые объекты списка Всемирного культурного наследия в России и за рубежом.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Просмотр видеофрагментов, иллюстраций, чтение текстов учебников (по выбору) на тему «Объекты Всемирного культурного наследия в России и за рубежом». Рассказ учителя о памятниках</a:t>
                      </a:r>
                    </a:p>
                    <a:p>
                      <a:r>
                        <a:rPr lang="ru-RU" dirty="0"/>
                        <a:t>Всемирного наследия.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922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16268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89C87E-9DE6-4A83-92A5-C0947536F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0901"/>
            <a:ext cx="10515600" cy="733833"/>
          </a:xfrm>
        </p:spPr>
        <p:txBody>
          <a:bodyPr/>
          <a:lstStyle/>
          <a:p>
            <a:r>
              <a:rPr lang="ru-RU" altLang="ru-RU" b="0" dirty="0">
                <a:solidFill>
                  <a:srgbClr val="0A0A0A"/>
                </a:solidFill>
                <a:latin typeface="Google Sans"/>
              </a:rPr>
              <a:t>«Новое время» </a:t>
            </a:r>
            <a:endParaRPr lang="ru-RU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B9A01DF3-193D-44D1-8A21-5796D9BA8E99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528506" y="1400886"/>
            <a:ext cx="11308359" cy="490128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63480" rIns="0" bIns="12696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	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+mn-lt"/>
              </a:rPr>
              <a:t>— это исторический период между Средневековьем и Новейшим временем, охватывающий примерно XVI–XIX века, характеризующийся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+mn-lt"/>
                <a:cs typeface="Calibri" panose="020F0502020204030204" pitchFamily="34" charset="0"/>
              </a:rPr>
              <a:t>переходом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+mn-lt"/>
              </a:rPr>
              <a:t> к индустриальному обществу, расцветом науки, культуры, Великими географическими открытиями, формированием колониальных империй и бурными социальными, политическими и технологическими трансформациями.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600" dirty="0">
                <a:solidFill>
                  <a:srgbClr val="0A0A0A"/>
                </a:solidFill>
                <a:latin typeface="+mn-lt"/>
              </a:rPr>
              <a:t>*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+mn-lt"/>
              </a:rPr>
              <a:t>Этот термин ввели гуманисты Возрождения, считая его эпохой, отличной от «древности» и «средневековья». 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+mn-lt"/>
              </a:rPr>
              <a:t>	Хронологические рамки: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+mn-lt"/>
              </a:rPr>
              <a:t> Условно с конца XV века (завершение Средневековья) до начала XX века (Первая мировая война).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+mn-lt"/>
              </a:rPr>
              <a:t>	«Новизна» эпохи: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+mn-lt"/>
              </a:rPr>
              <a:t> Появление новых территорий, знаний, изменение мировоззрения, секуляризация (уменьшение влияния церкви).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+mn-lt"/>
              </a:rPr>
              <a:t>	Основные события: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+mn-lt"/>
              </a:rPr>
              <a:t> Великие географические открытия, Реформация, эпоха Просвещения, Индустриальная революция, Французская революция.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+mn-lt"/>
              </a:rPr>
              <a:t>	Социально-экономические изменения: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+mn-lt"/>
              </a:rPr>
              <a:t> Переход от феодализма к капитализму, развитие предпринимательства, формирование колониальных империй, рост грамотности и науки. 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rgbClr val="0A0A0A"/>
              </a:solidFill>
              <a:effectLst/>
              <a:latin typeface="+mn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+mn-lt"/>
              </a:rPr>
              <a:t>Раннее Новое время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+mn-lt"/>
              </a:rPr>
              <a:t> (XVI — середина XVII в.): Эпоха Возрождения, Реформации, Великих географических открытий.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+mn-lt"/>
              </a:rPr>
              <a:t>Позднее Новое время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+mn-lt"/>
              </a:rPr>
              <a:t> (середина XVII — начало XX в.): Эпоха Просвещения, промышленные революции, Наполеоновские войны, XIX век как «долгий век». </a:t>
            </a:r>
          </a:p>
          <a:p>
            <a:pPr marL="0" lvl="0" indent="0">
              <a:buNone/>
            </a:pPr>
            <a:r>
              <a:rPr lang="en-US" altLang="ru-RU" sz="1800" dirty="0">
                <a:hlinkClick r:id="rId2"/>
              </a:rPr>
              <a:t>https://video-tutorial.ru/novoe-i-novejshee-vremya/</a:t>
            </a:r>
            <a:r>
              <a:rPr lang="ru-RU" altLang="ru-RU" sz="1800" dirty="0"/>
              <a:t> 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4143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DACA60-5940-4C02-A6F8-7995886FF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0" dirty="0">
                <a:solidFill>
                  <a:srgbClr val="0A0A0A"/>
                </a:solidFill>
                <a:latin typeface="Google Sans"/>
              </a:rPr>
              <a:t>Новейшее время </a:t>
            </a:r>
            <a:endParaRPr lang="ru-RU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73C65BA8-DC9B-40F4-8D55-5624977A8139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47651" y="1466765"/>
            <a:ext cx="10603162" cy="490128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63480" rIns="0" bIns="12696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	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+mn-lt"/>
              </a:rPr>
              <a:t>— это период в истории человечества, который обычно начинается после Первой мировой войны (1917/1918) и продолжается до наших дней, характеризуясь  стремительным научно-техническим прогрессом, глобальными политическими изменениями (мировые войны, Холодная война, распад СССР), а также процессами глобализации, созданием новых технологий и изменением социальной структуры мира. 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+mn-lt"/>
              </a:rPr>
              <a:t>Хронологические рамки: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+mn-lt"/>
              </a:rPr>
              <a:t> Большинство историков считают началом 1917 или 1918 год, связывая это с окончанием Первой мировой войны, а в советской  историографии — с Октябрьской революцией.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rgbClr val="0A0A0A"/>
              </a:solidFill>
              <a:effectLst/>
              <a:latin typeface="+mn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+mn-lt"/>
              </a:rPr>
              <a:t>Ключевые события: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rgbClr val="0A0A0A"/>
              </a:solidFill>
              <a:effectLst/>
              <a:latin typeface="+mn-lt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+mn-lt"/>
              </a:rPr>
              <a:t>Первая и Вторая мировые войны.</a:t>
            </a: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+mn-lt"/>
              </a:rPr>
              <a:t>Создание и распад СССР, Холодная война.</a:t>
            </a: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+mn-lt"/>
              </a:rPr>
              <a:t>Гонка вооружений и космические исследования.</a:t>
            </a: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+mn-lt"/>
              </a:rPr>
              <a:t>Деколонизация, борьба за независимость стран Азии, Африки.</a:t>
            </a: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+mn-lt"/>
              </a:rPr>
              <a:t>Развитие ядерной эры, компьютеров, Интернета.</a:t>
            </a: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+mn-lt"/>
              </a:rPr>
              <a:t>Глобализация, рост мировой торговли, культурный обмен.</a:t>
            </a: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rgbClr val="0A0A0A"/>
              </a:solidFill>
              <a:effectLst/>
              <a:latin typeface="+mn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+mn-lt"/>
              </a:rPr>
              <a:t>Смена парадигмы: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+mn-lt"/>
              </a:rPr>
              <a:t> Переход от индустриального общества к информационному, кардинальные изменения в политике, экономике и культуре. </a:t>
            </a:r>
          </a:p>
          <a:p>
            <a:pPr marL="0" lvl="0" indent="0">
              <a:buNone/>
            </a:pPr>
            <a:r>
              <a:rPr lang="en-US" altLang="ru-RU" sz="1800" dirty="0">
                <a:hlinkClick r:id="rId2"/>
              </a:rPr>
              <a:t>https://video-tutorial.ru/novoe-i-novejshee-vremya/</a:t>
            </a:r>
            <a:r>
              <a:rPr lang="ru-RU" altLang="ru-RU" sz="1800" dirty="0"/>
              <a:t> 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4604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2228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441733-55BA-4FE5-9F07-77F807710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ЭНШ 1 класс - январь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6E00C07F-BE26-46A3-831E-68E21E8D60F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796655"/>
              </p:ext>
            </p:extLst>
          </p:nvPr>
        </p:nvGraphicFramePr>
        <p:xfrm>
          <a:off x="2357307" y="2114026"/>
          <a:ext cx="7550092" cy="3858931"/>
        </p:xfrm>
        <a:graphic>
          <a:graphicData uri="http://schemas.openxmlformats.org/drawingml/2006/table">
            <a:tbl>
              <a:tblPr firstRow="1" firstCol="1" bandRow="1"/>
              <a:tblGrid>
                <a:gridCol w="1331319">
                  <a:extLst>
                    <a:ext uri="{9D8B030D-6E8A-4147-A177-3AD203B41FA5}">
                      <a16:colId xmlns:a16="http://schemas.microsoft.com/office/drawing/2014/main" val="1514728978"/>
                    </a:ext>
                  </a:extLst>
                </a:gridCol>
                <a:gridCol w="6218773">
                  <a:extLst>
                    <a:ext uri="{9D8B030D-6E8A-4147-A177-3AD203B41FA5}">
                      <a16:colId xmlns:a16="http://schemas.microsoft.com/office/drawing/2014/main" val="4133580410"/>
                    </a:ext>
                  </a:extLst>
                </a:gridCol>
              </a:tblGrid>
              <a:tr h="3486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 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полугодие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3852954"/>
                  </a:ext>
                </a:extLst>
              </a:tr>
              <a:tr h="3486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Раздел «Жизнь города и села» (8 ч)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3005645"/>
                  </a:ext>
                </a:extLst>
              </a:tr>
              <a:tr h="3486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Город и село. 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8964299"/>
                  </a:ext>
                </a:extLst>
              </a:tr>
              <a:tr h="3486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Из чего что сделано. 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0168169"/>
                  </a:ext>
                </a:extLst>
              </a:tr>
              <a:tr h="7208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Откуда в наш дом приходят вода и электричество? 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2051019"/>
                  </a:ext>
                </a:extLst>
              </a:tr>
              <a:tr h="3486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36.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Какой бывает транспорт.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5859710"/>
                  </a:ext>
                </a:extLst>
              </a:tr>
              <a:tr h="3486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37.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Что такое экономика.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7105698"/>
                  </a:ext>
                </a:extLst>
              </a:tr>
              <a:tr h="3486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38.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Все профессии важны.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9526142"/>
                  </a:ext>
                </a:extLst>
              </a:tr>
              <a:tr h="3486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39.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гости к зиме.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936921"/>
                  </a:ext>
                </a:extLst>
              </a:tr>
              <a:tr h="3486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40.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Где зимуют птицы?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55647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5684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1DF3AFB-0F10-4B78-B777-6C1B319C83C2}"/>
              </a:ext>
            </a:extLst>
          </p:cNvPr>
          <p:cNvSpPr/>
          <p:nvPr/>
        </p:nvSpPr>
        <p:spPr>
          <a:xfrm>
            <a:off x="218114" y="1425603"/>
            <a:ext cx="1161875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/>
              <a:t>А</a:t>
            </a:r>
            <a:r>
              <a:rPr lang="ru-RU" sz="1600" dirty="0"/>
              <a:t>. – Где вы живете, в городе или селе (деревне)? Докажите это с помощью определений на ст.26.</a:t>
            </a:r>
          </a:p>
          <a:p>
            <a:pPr algn="just"/>
            <a:r>
              <a:rPr lang="ru-RU" sz="1600" b="1" dirty="0"/>
              <a:t>П</a:t>
            </a:r>
            <a:r>
              <a:rPr lang="ru-RU" sz="1600" dirty="0"/>
              <a:t>. Где жить лучше, в городе или селе? </a:t>
            </a:r>
          </a:p>
          <a:p>
            <a:pPr algn="just"/>
            <a:r>
              <a:rPr lang="ru-RU" sz="1600" b="1" dirty="0"/>
              <a:t>Р</a:t>
            </a:r>
            <a:r>
              <a:rPr lang="ru-RU" sz="1600" dirty="0"/>
              <a:t>.– Рассмотрите фотографии на странице 27, назовите что на них изображено. Какие из них сделаны в городе, а какие в селе. Работа в парах: задание 2 на ст.27. Словарная работа со словом «достопримечательности»: значение, произношение.</a:t>
            </a:r>
          </a:p>
          <a:p>
            <a:pPr algn="just"/>
            <a:r>
              <a:rPr lang="ru-RU" sz="1600" dirty="0"/>
              <a:t>- Расскажи о своем доме: 1) дом находится в городе или селе? 2) из чего сделан дом? 3) сколько в доме этажей? 4) есть ли в доме лифт, 5) сколько квартир в доме? 6) нравится ли тебе твой дом? Работа с иллюстрациями пособия на ст.28 – 29 по сравнению городского и сельского домов.</a:t>
            </a:r>
          </a:p>
          <a:p>
            <a:pPr algn="just"/>
            <a:r>
              <a:rPr lang="ru-RU" sz="1600" dirty="0"/>
              <a:t>Обсуждение ситуации «Где бы ты хотел жить, в городе или селе?» с развернутой аргументацией. Фиксация результатов обсуждения.</a:t>
            </a:r>
          </a:p>
          <a:p>
            <a:pPr algn="just"/>
            <a:endParaRPr lang="ru-RU" sz="1600" dirty="0"/>
          </a:p>
          <a:p>
            <a:pPr algn="just"/>
            <a:r>
              <a:rPr lang="ru-RU" sz="1600" dirty="0"/>
              <a:t>			</a:t>
            </a:r>
          </a:p>
          <a:p>
            <a:pPr algn="just"/>
            <a:endParaRPr lang="ru-RU" sz="1600" dirty="0"/>
          </a:p>
          <a:p>
            <a:pPr algn="just"/>
            <a:endParaRPr lang="ru-RU" sz="1600" b="1" dirty="0"/>
          </a:p>
          <a:p>
            <a:pPr algn="just"/>
            <a:endParaRPr lang="ru-RU" sz="1600" b="1" dirty="0"/>
          </a:p>
          <a:p>
            <a:pPr algn="just"/>
            <a:endParaRPr lang="ru-RU" sz="1600" b="1" dirty="0"/>
          </a:p>
          <a:p>
            <a:pPr algn="just"/>
            <a:r>
              <a:rPr lang="ru-RU" sz="1600" b="1" dirty="0"/>
              <a:t>И.</a:t>
            </a:r>
            <a:r>
              <a:rPr lang="ru-RU" sz="1600" dirty="0"/>
              <a:t> Люди живут в разных населенных пунктах, в городах и селах. Часто это связано с профессией людей. Люди, которые выращивают культурные растения и разводят домашних животных чаще живут в селе. Люди, которые работают на заводах и фабриках, в офисах и торговых центрах, чаще живут в городе. Каждый человек сам решает, где ему жить.</a:t>
            </a:r>
          </a:p>
          <a:p>
            <a:pPr algn="just"/>
            <a:r>
              <a:rPr lang="ru-RU" sz="1600" dirty="0"/>
              <a:t>Ответы на вопросы в конце параграфа. Изображение и демонстрация учащимися своих достижений на уроке смайликами (рисунок, цветной маркер и проч.).</a:t>
            </a:r>
          </a:p>
        </p:txBody>
      </p:sp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7692CAA4-E66F-4BA9-8A59-2CB59C6E13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9107076"/>
              </p:ext>
            </p:extLst>
          </p:nvPr>
        </p:nvGraphicFramePr>
        <p:xfrm>
          <a:off x="1688050" y="3806815"/>
          <a:ext cx="8128000" cy="1254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85597521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66191256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48534380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502450618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/>
                        <a:t>Город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Село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801944"/>
                  </a:ext>
                </a:extLst>
              </a:tr>
              <a:tr h="230247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0637077"/>
                  </a:ext>
                </a:extLst>
              </a:tr>
              <a:tr h="34228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9566346"/>
                  </a:ext>
                </a:extLst>
              </a:tr>
            </a:tbl>
          </a:graphicData>
        </a:graphic>
      </p:graphicFrame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058906FF-A196-4CB0-9393-F1382A127996}"/>
              </a:ext>
            </a:extLst>
          </p:cNvPr>
          <p:cNvSpPr/>
          <p:nvPr/>
        </p:nvSpPr>
        <p:spPr>
          <a:xfrm>
            <a:off x="2726422" y="427839"/>
            <a:ext cx="6107185" cy="7466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33. Город и село</a:t>
            </a:r>
          </a:p>
        </p:txBody>
      </p:sp>
    </p:spTree>
    <p:extLst>
      <p:ext uri="{BB962C8B-B14F-4D97-AF65-F5344CB8AC3E}">
        <p14:creationId xmlns:p14="http://schemas.microsoft.com/office/powerpoint/2010/main" val="79707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802EF423-46FF-4821-B6E7-8F1709AA43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463" t="32049" r="24862" b="18533"/>
          <a:stretch/>
        </p:blipFill>
        <p:spPr>
          <a:xfrm>
            <a:off x="469784" y="285225"/>
            <a:ext cx="8674216" cy="4666289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A64D60D4-1940-461D-93F9-6A9CD98056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395" t="44649" r="24999" b="35168"/>
          <a:stretch/>
        </p:blipFill>
        <p:spPr>
          <a:xfrm>
            <a:off x="436228" y="4951514"/>
            <a:ext cx="8741328" cy="188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912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15DF66-2D7A-48C9-B7CE-62A831364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418" y="79901"/>
            <a:ext cx="10033932" cy="750610"/>
          </a:xfrm>
        </p:spPr>
        <p:txBody>
          <a:bodyPr>
            <a:normAutofit fontScale="90000"/>
          </a:bodyPr>
          <a:lstStyle/>
          <a:p>
            <a:r>
              <a:rPr lang="ru-RU" dirty="0"/>
              <a:t>35. Откуда в наш дом приходят вода и электричество?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10A8B6-C551-44A8-BCE3-0B1F6370C8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059" y="830511"/>
            <a:ext cx="11350303" cy="4628174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sz="33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А. </a:t>
            </a:r>
            <a:r>
              <a:rPr lang="ru-RU" sz="3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Демонстрация видеофрагмента, где показано, как вода течет из крана. – Знаете ли вы откуда берется в кране вода? Для чего она нужна? Куда девается использованная вода? Откуда в домах берется электричество?</a:t>
            </a:r>
            <a:endParaRPr lang="ru-RU" sz="3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sz="33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П. </a:t>
            </a:r>
            <a:r>
              <a:rPr lang="ru-RU" sz="3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связаны вода и электричество?</a:t>
            </a:r>
            <a:endParaRPr lang="ru-RU" sz="3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sz="33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Р. </a:t>
            </a:r>
            <a:r>
              <a:rPr lang="ru-RU" sz="3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Выполнение задания 2 на ст. 36 фронтально. – Можно ли сказать, вода приходит в наши дома прямо из реки? Можно ли сказать, что из нашего дома вода уходит прямо в реку? Для чего нужны очистные сооружения? </a:t>
            </a:r>
            <a:endParaRPr lang="ru-RU" sz="3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sz="3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Работа в парах по заданию на ст.37. – Где построены электростанции? - Как электричество попадает в наши дома? (</a:t>
            </a:r>
            <a:r>
              <a:rPr lang="ru-RU" sz="33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проводам</a:t>
            </a:r>
            <a:r>
              <a:rPr lang="ru-RU" sz="3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Для чего нужны электрические вилки и розетки?</a:t>
            </a:r>
            <a:endParaRPr lang="ru-RU" sz="3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sz="3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Самостоятельное выполнение задания на ст.38 с самоконтролем по образцу (</a:t>
            </a:r>
            <a:r>
              <a:rPr lang="ru-RU" sz="33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доске</a:t>
            </a:r>
            <a:r>
              <a:rPr lang="ru-RU" sz="3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r>
              <a:rPr lang="ru-RU" sz="33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Следует обратить внимание учащихся на назначение и принцип работы дрели (механической и электрической), мясорубок и плит газовой и электрической. </a:t>
            </a:r>
            <a:endParaRPr lang="ru-RU" sz="3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sz="3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Учебный диалог: </a:t>
            </a:r>
            <a:r>
              <a:rPr lang="ru-RU" sz="33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3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изменилось бы в нашей жизни, если бы не стало электричества? Чем опасно электричество? Как избежать этих опасностей?</a:t>
            </a:r>
            <a:endParaRPr lang="ru-RU" sz="3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sz="3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Коллективное сочинение сказочной истории по рисунку на ст.39. </a:t>
            </a:r>
            <a:r>
              <a:rPr lang="ru-RU" sz="33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Целесообразно обратить внимание учащихся на то, что электричество используется не только в домах.</a:t>
            </a:r>
            <a:endParaRPr lang="ru-RU" sz="3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sz="33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И. </a:t>
            </a:r>
            <a:r>
              <a:rPr lang="ru-RU" sz="3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Вода и электричество связаны между собой – они поступают в наши дома из реки. Комментирование учащимися схемы.</a:t>
            </a:r>
            <a:endParaRPr lang="ru-RU" sz="3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sz="3300" dirty="0">
                <a:latin typeface="Times New Roman" panose="02020603050405020304" pitchFamily="18" charset="0"/>
                <a:ea typeface="Calibri" panose="020F0502020204030204" pitchFamily="34" charset="0"/>
              </a:rPr>
              <a:t>Ответы на вопросы в конце параграфа. Изображение и демонстрация учащимися своих достижений на уроке смайликами (рисунок, цветной маркер и проч.).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3C2CF2F-DB97-4161-B004-88C6CFE8B7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312" t="38043" r="32087" b="40428"/>
          <a:stretch/>
        </p:blipFill>
        <p:spPr>
          <a:xfrm>
            <a:off x="3791823" y="4733436"/>
            <a:ext cx="4093828" cy="210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936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E2CC68-2F27-4240-8CE6-59A3ABC9C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588" y="88289"/>
            <a:ext cx="10515600" cy="809334"/>
          </a:xfrm>
        </p:spPr>
        <p:txBody>
          <a:bodyPr/>
          <a:lstStyle/>
          <a:p>
            <a:r>
              <a:rPr lang="ru-RU" dirty="0"/>
              <a:t>36. Какой бывает транспорт.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CE3AEE3-6176-4C2A-B7A2-0BFB143820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527" y="972613"/>
            <a:ext cx="10515600" cy="5405685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 - Назовите известные вам транспортные средства. Каким одним словом можно назвать все перечисленные вами средства? (транспорт). Коллективный диалог, сопровождаемый иллюстрацией называемых детьми транспортных средств – выстраивание галереи изображений (ЦОР или фото). Например, 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П.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такое транспорт? По каким признакам можно разделить транспорт на группы?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Р.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Фронтальное моделирование на основе галереи изображений транспортных средств.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Классификация транспортных средств по среде перемещения.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Из всех изображений выберите (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последовательно от наименее многочисленных групп к наиболее многочисленным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только те, которые относятся к водному, воздушному, наземному, подземному транспорту. – Сколько групп получилось? Чем отличаются транспортные средства каждой группы от других групп? По какому признаку мы разделили транспортные средства на группы. 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Смешать все изображения транспортных средств и провести аналогично классификацию по назначению и принадлежности. Важно, чтобы учащиеся увидели, что одни и те же транспортные средства можно разделить по разным признакам на разные группы.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Работа по заданиям 1 – 3 ст. 40.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Словарная работа со словом «специальный». Работа в парах: опишите друг другу ситуации, когда может потребоваться специальный транспорт. - Подумайте, что нужно сделать для того, чтобы он требовался как можно реже. Презентация парами своих ситуаций.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И.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Транспорт – все виды устройств (средств) для перемещения людей и грузов. Транспорт можно разделить на группы по разным признакам. По назначению: пассажирский, грузовой, специальный. По принадлежности: общественный и личный. По среде, в которой перемещается транспорт: наземный, водный, воздушный, подземный.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Ответы на вопросы в конце параграфа. Изображение и демонстрация учащимися своих достижений на уроке смайликами (рисунок, цветной маркер и проч.).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0926BF3-DAF5-405E-93C4-27D0FC5FC6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2717" y="3429000"/>
            <a:ext cx="3810330" cy="3059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967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144118-01C6-437A-97A5-283D1978C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808" y="96678"/>
            <a:ext cx="10515600" cy="624775"/>
          </a:xfrm>
        </p:spPr>
        <p:txBody>
          <a:bodyPr/>
          <a:lstStyle/>
          <a:p>
            <a:r>
              <a:rPr lang="ru-RU" dirty="0"/>
              <a:t>37. Что такое экономика.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B67F530-19E1-421C-824A-9AFFE24247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241" y="721453"/>
            <a:ext cx="10959517" cy="4521665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lnSpc>
                <a:spcPct val="134000"/>
              </a:lnSpc>
              <a:buNone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А.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Какие профессии вы знаете? Какая из названных профессий является самой главной? Почему нельзя назвать самую главную профессию? Как связаны между собой разные профессии?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34000"/>
              </a:lnSpc>
              <a:buNone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П.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такое экономика? Какое главное правило в современной экономике?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34000"/>
              </a:lnSpc>
              <a:buNone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Р.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Работа с иллюстративным материалом на ст.42 – 43. – Что изображено на этих иллюстрациях? Как называется такая деятельность людей? (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строительство, металлургия, растениеводство, животноводство, торговля, машиностроение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34000"/>
              </a:lnSpc>
              <a:buNone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Словарная работа со словом «экономика»: значение и произношение. Экономика – 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 греческого «правила дома» –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правила ведения хозяйства. Чтение определения на странице 42.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34000"/>
              </a:lnSpc>
              <a:buNone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Фронтальное выполнение задания на ст.42.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34000"/>
              </a:lnSpc>
              <a:buNone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Логическая задача 1 на ст.43 Целесообразно визуализировать ее решение следующим образом: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34000"/>
              </a:lnSpc>
              <a:buNone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Какую роль выполняет транспорт в обеспечении нас молоком?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34000"/>
              </a:lnSpc>
              <a:buNone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Работа в парах. Выполнение заданий 2 и 3 на ст.43.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34000"/>
              </a:lnSpc>
              <a:buNone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Работа с текстом на ст. 44-45 по вопросам на ст.43. – Найдите вопрос на странице 43, на который </a:t>
            </a:r>
            <a:r>
              <a:rPr lang="ru-RU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нет ответа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тексте. (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какой стране впервые стали использовать бумажные деньги?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Узнайте из других источников ответ на это вопрос. (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Китай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34000"/>
              </a:lnSpc>
              <a:buNone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И.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Работа с определением на ст.45.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34000"/>
              </a:lnSpc>
              <a:buNone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Экономика – это правила ведения хозяйства. Главное правило современной экономики – все ее части взаимосвязаны.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34000"/>
              </a:lnSpc>
              <a:buNone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Ответы на вопросы в конце параграфа. Изображение и демонстрация учащимися своих достижений на уроке смайликами (рисунок, цветной маркер и проч.).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6D9D0F7-3D92-43FF-A998-DACDCF1089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216" t="38654" r="25688" b="46178"/>
          <a:stretch/>
        </p:blipFill>
        <p:spPr>
          <a:xfrm>
            <a:off x="2701256" y="4972167"/>
            <a:ext cx="7315199" cy="1885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538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18AC1D-5CC7-4596-83D3-704FE1487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64" y="138623"/>
            <a:ext cx="10515600" cy="607998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38. Все профессии важны 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1B6B6F-3EDC-4F39-A6F9-2130D742A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06679"/>
            <a:ext cx="10515600" cy="5170284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А.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Какие отрасли экономики вы знаете? Какие профессии с ними связаны?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П.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Какое качество объединяет людей всех профессий? Что такое мастерство?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Р.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Работа с текстом на т. 46. Учебный диалог о профессиях по заданию на ст.46.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Сообщения учащихся о профессиях родителей и отраслях экономики, которые с ними связаны.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Работа в парах на самоконтроль по иллюстрациям к заданию 1 на странице 47.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Самостоятельное решение логической задачи 2 на ст.47 (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самоконтроль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Дискуссия по заданию 3 на ст.47.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Групповая работа с пословицами на ст. 48. – Найдите пословицы о лени. О чем говорят другие пословицы? Найдите пословицы, в которых идет речь о конкретной профессии. О каком качестве говорят все эти пословицы? (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трудолюбии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Знакома ли вам пословица: «Дело мастера боится»? Когда так говорят? Почему? Что такое мастерство?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И.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Анализ и обсуждение определения на ст.49.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Ответы на вопросы в конце параграфа. Изображение и демонстрация учащимися своих достижений на уроке смайликами (рисунок, цветной маркер и проч.).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Рекомендации для работы дома. Предложите учащимся выполнить проектное задание по теме «Профессии» ст.50. Целесообразно составить классную «Большую книгу профессий». Обсуждение результатов совместной работы возможно в резервные часы или в часы внеурочной деятельности соответствующего направления.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06805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AAE0A6-21DE-40F9-8055-E66A49569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65" y="39483"/>
            <a:ext cx="10515600" cy="641554"/>
          </a:xfrm>
        </p:spPr>
        <p:txBody>
          <a:bodyPr>
            <a:normAutofit/>
          </a:bodyPr>
          <a:lstStyle/>
          <a:p>
            <a:r>
              <a:rPr lang="ru-RU" sz="3200" dirty="0"/>
              <a:t>39. В гости к зиме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4527D7-E5DE-4B30-8022-CD0F75A5F4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307" y="681037"/>
            <a:ext cx="10515600" cy="5170284"/>
          </a:xfrm>
        </p:spPr>
        <p:txBody>
          <a:bodyPr>
            <a:normAutofit fontScale="47500" lnSpcReduction="20000"/>
          </a:bodyPr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А.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ст.52 Беседа об изменениях в природе зимой.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П.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Почему происходят изменения зимой?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Р.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Чтение текста учителем на ст.52-53. Словарная работа со словами: оттепели, гололедица, снегопад, метель, изморозь (произношение, значение, написание). - Об изменениях в какой природе этот текст?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Самостоятельная работа по загадкам на ст.54 с самоконтролем по «Страничкам для самопроверки».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Практическая работа по изучению свойств снега и льда ст.54 – 55.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ст.56 упражнение в узнавании растений по их частям.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Учащиеся в парах определяют название растений. Самостоятельно в тетрадях подписывают названия деревьев под соответствующими номерами. Затем проверяют правильность своих определений по «Страничкам для самопроверки», исправляют допущенные ошибки.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ст. 56 выполнение заданий 2 и 3 по иллюстрациям, самоконтроль по «Страничкам для самопроверки».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И.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Моделирование по теме «Зимние изменения». 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Комментирование модели, повторение ранее изученных условных знаков (похолодание, снегопад, метель, иней).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Как связаны меду собой явления в живой и неживой природе?  Почему происходят эти изменения? (Зимой день становится короче. Солнце меньше времени согревает землю. Становится холоднее.)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Ответы на вопросы в конце параграфа. Изображение и демонстрация учащимися своих достижений на уроке смайликами (рисунок, цветной маркер и проч.).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Рекомендации для работы дома.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Работа по заданиям 1 и 2 на ст. 53.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539615D-1410-4096-9979-8A09B8AA23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867" t="37187" r="29404" b="47523"/>
          <a:stretch/>
        </p:blipFill>
        <p:spPr>
          <a:xfrm>
            <a:off x="4877499" y="4968915"/>
            <a:ext cx="6090408" cy="188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17030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252</TotalTime>
  <Words>2603</Words>
  <Application>Microsoft Office PowerPoint</Application>
  <PresentationFormat>Широкоэкранный</PresentationFormat>
  <Paragraphs>154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Google Sans</vt:lpstr>
      <vt:lpstr>Times New Roman</vt:lpstr>
      <vt:lpstr>Тема Office</vt:lpstr>
      <vt:lpstr>Постояннодействующий вебинар «Преподавание предмета окружающий мир при реализации ускоренного обучения в начальном общем образовании»  Специфика изучения правил безопасной жизнедеятельности в ЭНШ</vt:lpstr>
      <vt:lpstr>ЭНШ 1 класс - январь</vt:lpstr>
      <vt:lpstr>Презентация PowerPoint</vt:lpstr>
      <vt:lpstr>Презентация PowerPoint</vt:lpstr>
      <vt:lpstr>35. Откуда в наш дом приходят вода и электричество? </vt:lpstr>
      <vt:lpstr>36. Какой бывает транспорт. </vt:lpstr>
      <vt:lpstr>37. Что такое экономика.</vt:lpstr>
      <vt:lpstr>38. Все профессии важны </vt:lpstr>
      <vt:lpstr>39. В гости к зиме </vt:lpstr>
      <vt:lpstr>40. Где зимуют птицы? </vt:lpstr>
      <vt:lpstr>ЭНШ  3 класс II полугодие январь – февраль </vt:lpstr>
      <vt:lpstr>ФРП 3 класс тематическое планирование</vt:lpstr>
      <vt:lpstr>ЭНШ  4 класс II полугодие январь – февраль </vt:lpstr>
      <vt:lpstr>ФРП 4 класс тематическое планирование</vt:lpstr>
      <vt:lpstr>«Новое время» </vt:lpstr>
      <vt:lpstr>Новейшее время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Виктория Александровна</dc:creator>
  <cp:lastModifiedBy>Наталья Яковлева</cp:lastModifiedBy>
  <cp:revision>42</cp:revision>
  <dcterms:created xsi:type="dcterms:W3CDTF">2024-02-13T10:36:31Z</dcterms:created>
  <dcterms:modified xsi:type="dcterms:W3CDTF">2025-12-19T13:22:02Z</dcterms:modified>
</cp:coreProperties>
</file>