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1670" r:id="rId3"/>
    <p:sldId id="1667" r:id="rId4"/>
    <p:sldId id="352" r:id="rId5"/>
    <p:sldId id="257" r:id="rId6"/>
    <p:sldId id="1668" r:id="rId7"/>
    <p:sldId id="392" r:id="rId8"/>
    <p:sldId id="1669" r:id="rId9"/>
    <p:sldId id="259" r:id="rId10"/>
    <p:sldId id="260" r:id="rId11"/>
    <p:sldId id="1659" r:id="rId12"/>
    <p:sldId id="1660" r:id="rId13"/>
    <p:sldId id="1661" r:id="rId14"/>
    <p:sldId id="1663" r:id="rId15"/>
    <p:sldId id="1664" r:id="rId16"/>
    <p:sldId id="1665" r:id="rId17"/>
    <p:sldId id="1666" r:id="rId18"/>
    <p:sldId id="1662" r:id="rId19"/>
    <p:sldId id="1671" r:id="rId20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679897-D1E2-4366-B156-DE379138D82B}">
          <p14:sldIdLst>
            <p14:sldId id="1670"/>
            <p14:sldId id="1667"/>
            <p14:sldId id="352"/>
            <p14:sldId id="257"/>
            <p14:sldId id="1668"/>
            <p14:sldId id="392"/>
            <p14:sldId id="1669"/>
            <p14:sldId id="259"/>
            <p14:sldId id="260"/>
            <p14:sldId id="1659"/>
            <p14:sldId id="1660"/>
            <p14:sldId id="1661"/>
            <p14:sldId id="1663"/>
            <p14:sldId id="1664"/>
            <p14:sldId id="1665"/>
            <p14:sldId id="1666"/>
            <p14:sldId id="1662"/>
            <p14:sldId id="16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8614" autoAdjust="0"/>
  </p:normalViewPr>
  <p:slideViewPr>
    <p:cSldViewPr snapToGrid="0">
      <p:cViewPr varScale="1">
        <p:scale>
          <a:sx n="68" d="100"/>
          <a:sy n="68" d="100"/>
        </p:scale>
        <p:origin x="117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CA0BF-AD69-5C9A-1F87-B893C7BCC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9F8992-DD5A-983E-4094-296705C6F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B15E0FD-6C3C-3F72-94D8-7D19A9581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07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18AC4-CECB-5FB9-417D-75BE40D2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3CF5EC9-ED62-5356-D563-A7C092719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FCFEC2A-7E20-9F11-E3BF-BE7AA9A72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8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FB1FEE-9090-48B7-9F77-99A7E9067F37}"/>
              </a:ext>
            </a:extLst>
          </p:cNvPr>
          <p:cNvSpPr/>
          <p:nvPr userDrawn="1"/>
        </p:nvSpPr>
        <p:spPr>
          <a:xfrm>
            <a:off x="10529713" y="158751"/>
            <a:ext cx="1662288" cy="1102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2192288971"/>
      </p:ext>
    </p:extLst>
  </p:cSld>
  <p:clrMapOvr>
    <a:masterClrMapping/>
  </p:clrMapOvr>
  <p:transition spd="med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B5FB06-687F-4131-9669-48A71753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56B-7687-492C-ADB3-CED12F35B10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05EB12-E8DE-467C-99F1-EBF7594F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59F369-8325-4C14-A8FB-7DD906C0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A9E2-A86B-451E-94A6-A9DE50FC3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691387" y="942607"/>
            <a:ext cx="4829003" cy="1143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172440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722480"/>
      </p:ext>
    </p:extLst>
  </p:cSld>
  <p:clrMapOvr>
    <a:masterClrMapping/>
  </p:clrMapOvr>
  <p:transition spd="med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4460DA-75B7-4257-A623-63A06FF0BCBE}"/>
              </a:ext>
            </a:extLst>
          </p:cNvPr>
          <p:cNvSpPr/>
          <p:nvPr userDrawn="1"/>
        </p:nvSpPr>
        <p:spPr>
          <a:xfrm>
            <a:off x="9951157" y="158751"/>
            <a:ext cx="2240844" cy="1102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437811711"/>
      </p:ext>
    </p:extLst>
  </p:cSld>
  <p:clrMapOvr>
    <a:masterClrMapping/>
  </p:clrMapOvr>
  <p:transition spd="med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4" r:id="rId7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6">
            <a:extLst>
              <a:ext uri="{FF2B5EF4-FFF2-40B4-BE49-F238E27FC236}">
                <a16:creationId xmlns:a16="http://schemas.microsoft.com/office/drawing/2014/main" id="{02A198B7-5C0B-477E-8CBC-466EBB2D7E6B}"/>
              </a:ext>
            </a:extLst>
          </p:cNvPr>
          <p:cNvSpPr>
            <a:spLocks noGrp="1" noEditPoints="1"/>
          </p:cNvSpPr>
          <p:nvPr>
            <p:ph type="title"/>
          </p:nvPr>
        </p:nvSpPr>
        <p:spPr bwMode="auto">
          <a:xfrm>
            <a:off x="6626578" y="275167"/>
            <a:ext cx="49558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Calibri" panose="020F0502020204030204" pitchFamily="34" charset="0"/>
              </a:rPr>
              <a:t>Образец заголовка </a:t>
            </a:r>
            <a:br>
              <a:rPr lang="ru-RU" altLang="ru-RU">
                <a:sym typeface="Calibri" panose="020F0502020204030204" pitchFamily="34" charset="0"/>
              </a:rPr>
            </a:br>
            <a:r>
              <a:rPr lang="ru-RU" altLang="ru-RU">
                <a:sym typeface="Calibri" panose="020F0502020204030204" pitchFamily="34" charset="0"/>
              </a:rPr>
              <a:t>в три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7676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eaLnBrk="1" hangingPunct="1">
        <a:lnSpc>
          <a:spcPct val="90000"/>
        </a:lnSpc>
        <a:defRPr sz="33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eaLnBrk="1" hangingPunct="1">
        <a:lnSpc>
          <a:spcPct val="90000"/>
        </a:lnSpc>
        <a:defRPr sz="33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eaLnBrk="1" hangingPunct="1">
        <a:lnSpc>
          <a:spcPct val="90000"/>
        </a:lnSpc>
        <a:defRPr sz="33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eaLnBrk="1" hangingPunct="1">
        <a:lnSpc>
          <a:spcPct val="90000"/>
        </a:lnSpc>
        <a:defRPr sz="33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SzPct val="100000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1pPr>
      <a:lvl2pPr marL="340775" algn="l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SzPct val="100000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marL="683667" algn="l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SzPct val="100000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marL="1026558" algn="l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SzPct val="100000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marL="1369450" algn="l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SzPct val="100000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1981052" indent="-266680" eaLnBrk="1" hangingPunct="1">
        <a:lnSpc>
          <a:spcPct val="90000"/>
        </a:lnSpc>
        <a:spcBef>
          <a:spcPts val="751"/>
        </a:spcBef>
        <a:buSzPct val="100000"/>
        <a:buFont typeface="Arial" panose="020B0604020202020204" pitchFamily="34" charset="0"/>
        <a:buChar char="•"/>
        <a:defRPr sz="21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2323927" indent="-266680" eaLnBrk="1" hangingPunct="1">
        <a:lnSpc>
          <a:spcPct val="90000"/>
        </a:lnSpc>
        <a:spcBef>
          <a:spcPts val="751"/>
        </a:spcBef>
        <a:buSzPct val="100000"/>
        <a:buFont typeface="Arial" panose="020B0604020202020204" pitchFamily="34" charset="0"/>
        <a:buChar char="•"/>
        <a:defRPr sz="21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2666800" indent="-266680" eaLnBrk="1" hangingPunct="1">
        <a:lnSpc>
          <a:spcPct val="90000"/>
        </a:lnSpc>
        <a:spcBef>
          <a:spcPts val="751"/>
        </a:spcBef>
        <a:buSzPct val="100000"/>
        <a:buFont typeface="Arial" panose="020B0604020202020204" pitchFamily="34" charset="0"/>
        <a:buChar char="•"/>
        <a:defRPr sz="21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3009675" indent="-266680" eaLnBrk="1" hangingPunct="1">
        <a:lnSpc>
          <a:spcPct val="90000"/>
        </a:lnSpc>
        <a:spcBef>
          <a:spcPts val="751"/>
        </a:spcBef>
        <a:buSzPct val="100000"/>
        <a:buFont typeface="Arial" panose="020B0604020202020204" pitchFamily="34" charset="0"/>
        <a:buChar char="•"/>
        <a:defRPr sz="21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bodyStyle>
    <p:otherStyle>
      <a:lvl1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algn="r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40174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42304/75a2bd10548490d1fa6b56380697c0dda826c4b4/#dst10042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5/01/trudnosti_noo_2024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roVPRbot?start=22600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akademkniga.ru/clu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yweEvi4kO1CWVg" TargetMode="External"/><Relationship Id="rId7" Type="http://schemas.openxmlformats.org/officeDocument/2006/relationships/hyperlink" Target="https://t.me/+16Da7791RydhMDcy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hyperlink" Target="https://disk.yandex.ru/i/ERnA8-OKZhZPW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592D79-ACB8-D2EA-5C85-F45852537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>
            <a:extLst>
              <a:ext uri="{FF2B5EF4-FFF2-40B4-BE49-F238E27FC236}">
                <a16:creationId xmlns:a16="http://schemas.microsoft.com/office/drawing/2014/main" id="{DD510718-3A83-2556-A556-B6B349A1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194" y="1320515"/>
            <a:ext cx="6943887" cy="21084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defRPr sz="1800"/>
            </a:pPr>
            <a:r>
              <a:rPr lang="ru-RU" sz="3200" b="1" kern="12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Совещание руководителей ЭНШ «Организация промежуточной аттестации в 1 классе»</a:t>
            </a: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392C1D6E-3CA4-1DD1-2B4B-A8BD45FE29E0}"/>
              </a:ext>
            </a:extLst>
          </p:cNvPr>
          <p:cNvSpPr txBox="1">
            <a:spLocks/>
          </p:cNvSpPr>
          <p:nvPr/>
        </p:nvSpPr>
        <p:spPr>
          <a:xfrm>
            <a:off x="6931379" y="3429000"/>
            <a:ext cx="3048000" cy="70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05.12.2025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19964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0F2D9-A077-FFD5-1249-B8E34AB61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198E32-4CFA-9EFA-F250-095F7F86C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6" y="239739"/>
            <a:ext cx="4581739" cy="27571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09F590-A149-1D9B-3951-7A580451C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105" y="3701020"/>
            <a:ext cx="4142396" cy="22717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BCAC9B-B734-1CC7-7A00-DBE2A6E6A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393" y="1772433"/>
            <a:ext cx="4793464" cy="28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479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7FB24C-4695-C8C6-D9F5-948E13FDA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AF9E0-89D2-9704-DF24-604BE23C818E}"/>
              </a:ext>
            </a:extLst>
          </p:cNvPr>
          <p:cNvSpPr txBox="1"/>
          <p:nvPr/>
        </p:nvSpPr>
        <p:spPr>
          <a:xfrm>
            <a:off x="206677" y="331879"/>
            <a:ext cx="9951929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 о повторном обучении первоклашек встает, если ученик столкнулся </a:t>
            </a:r>
            <a:r>
              <a:rPr lang="ru-RU" sz="24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трудностями в учебе или по состоянию здоровья пропустил большое количество занятий</a:t>
            </a:r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Однако в законодательстве </a:t>
            </a:r>
            <a:r>
              <a:rPr lang="ru-RU" sz="24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нет прямого запрета или разрешения </a:t>
            </a:r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прохождение программы начального общего образования во второй раз исключительно по желанию семьи. </a:t>
            </a: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Решение зависит от нескольких факторов, в том числе, от наличия академической задолженности и позиции психолого-медико-педагогической комиссии.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6A221-D13B-8B8D-9E0D-BF0884023DC9}"/>
              </a:ext>
            </a:extLst>
          </p:cNvPr>
          <p:cNvSpPr txBox="1"/>
          <p:nvPr/>
        </p:nvSpPr>
        <p:spPr>
          <a:xfrm>
            <a:off x="2242160" y="3941514"/>
            <a:ext cx="9507254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Нельзя написать заявление и оставить первоклассника на второй год только потому, что маме или папе кажется это лучшим выходом. Даже если кажется, что ученик не справляется, одного желания семьи недостаточно. Федеральный закон «Об образовании в Российской Федерации» не допускает повторного обучения без веских оснований, нарушая тем самым права ребенка.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967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E1C5D-7EFB-46CC-ADFB-0CD3BE630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38776A-1EE7-A29E-DA6C-62C155422904}"/>
              </a:ext>
            </a:extLst>
          </p:cNvPr>
          <p:cNvSpPr txBox="1"/>
          <p:nvPr/>
        </p:nvSpPr>
        <p:spPr>
          <a:xfrm>
            <a:off x="941540" y="1294955"/>
            <a:ext cx="10308920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Чтобы появилась возможность рассмотреть такой вариант, должны быть зафиксированы конкретные основания:</a:t>
            </a:r>
          </a:p>
          <a:p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наличие несданных процедур промежуточной аттестации по учебной программе;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официальное прохождение промежуточной аттестации, даже в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безотметочной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форме;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заключение ПМПК, если имеются проблемы со здоровьем или развитием;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письменное согласие родителей на выбранный вариант дальнейшего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9824801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3CDE7C-1FC4-6A89-4647-F8D8ECF0A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02E828-FC5F-A459-5074-6824C057B282}"/>
              </a:ext>
            </a:extLst>
          </p:cNvPr>
          <p:cNvSpPr txBox="1"/>
          <p:nvPr/>
        </p:nvSpPr>
        <p:spPr>
          <a:xfrm>
            <a:off x="970768" y="1092245"/>
            <a:ext cx="10684700" cy="480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Федеральный закон от 29.12.2012 N 273-ФЗ (ред. от 15.10.2025) "Об образовании в Российской Федерации"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Статья 58. Промежуточная аттестация обучающихся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Освоение образовательной программы (за исключением образовательной программы дошкольного образования), в том числе отдельной части или всего объема учебного предмета, курса, дисциплины (модуля) образовательной программы, сопровождается промежуточной аттестацией обучающихся, проводимой в формах, определенных учебным планом, и в порядке, установленном образовательной организацией.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Неудовлетворительные результаты промежуточной аттестации по одному или нескольким учебным предметам, курсам, дисциплинам (модулям) образовательной программы или непрохождение промежуточной аттестации при отсутствии уважительных причин признаются академической задолженностью.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Обучающиеся обязаны ликвидировать академическую задолженность.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27881478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FEB2A2-74AA-3181-7642-98BA8C64C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717052-D0AC-9C77-98C8-512341C82A9D}"/>
              </a:ext>
            </a:extLst>
          </p:cNvPr>
          <p:cNvSpPr txBox="1"/>
          <p:nvPr/>
        </p:nvSpPr>
        <p:spPr>
          <a:xfrm>
            <a:off x="388307" y="1062511"/>
            <a:ext cx="10972800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Bef>
                <a:spcPts val="1050"/>
              </a:spcBef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Обучающиеся, имеющие академическую задолженность, вправе пройти промежуточную аттестацию по соответствующим учебному предмету, курсу, дисциплине (модулю) не более двух раз в сроки, определяемые организацией, осуществляющей образовательную деятельность, в пределах одного года с момента образования академической задолженности. В указанный период не включаются время болезни обучающегося, нахождение его в академическом отпуске или отпуске по беременности и родам.</a:t>
            </a:r>
          </a:p>
          <a:p>
            <a:pPr algn="just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Для проведения промежуточной аттестации во второй раз образовательной организацией создается комиссия.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Обучающиеся, не прошедшие промежуточной аттестации по уважительным причинам или имеющие академическую задолженность, переводятся в следующий класс или на следующий курс условно.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Обучающиеся в образовательной организации по образовательным 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программам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начального общего, основного общего и среднего общего образования, не ликвидировавшие в установленные сроки академической задолженности с момента ее образования, по усмотрению их родителей (законных представителей) оставляются на повторное обучение, переводятся на обучение по адаптированным образовательным программам в соответствии с рекомендациями психолого-медико-педагогической комиссии либо на обучение по индивидуальному учебному плану.</a:t>
            </a:r>
          </a:p>
        </p:txBody>
      </p:sp>
    </p:spTree>
    <p:extLst>
      <p:ext uri="{BB962C8B-B14F-4D97-AF65-F5344CB8AC3E}">
        <p14:creationId xmlns:p14="http://schemas.microsoft.com/office/powerpoint/2010/main" val="31356636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E8769-2744-EAED-D247-39FF450B0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9B11F1-F17F-0495-DD2C-49C759D616E1}"/>
              </a:ext>
            </a:extLst>
          </p:cNvPr>
          <p:cNvSpPr txBox="1"/>
          <p:nvPr/>
        </p:nvSpPr>
        <p:spPr>
          <a:xfrm>
            <a:off x="939453" y="1105638"/>
            <a:ext cx="10628334" cy="4893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Если первоклассник пропустил много занятий по уважительной причине, например, из-за болезни, учитель фиксирует дефициты выполнения программы. Тогда начинается процесс ликвидации задолженности. Ученик получает возможность пройти аттестацию дважды в течение учебного года. </a:t>
            </a:r>
          </a:p>
          <a:p>
            <a:pPr algn="just">
              <a:buNone/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Если и после пересдачи результат отрицательный, семье предлагают три варианта:</a:t>
            </a:r>
          </a:p>
          <a:p>
            <a:pPr algn="just">
              <a:buFont typeface="+mj-lt"/>
              <a:buAutoNum type="arabicPeriod"/>
            </a:pPr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Переход на адаптированную программу с учетом рекомендаций ПМПК.</a:t>
            </a:r>
          </a:p>
          <a:p>
            <a:pPr algn="just">
              <a:buFont typeface="+mj-lt"/>
              <a:buAutoNum type="arabicPeriod"/>
            </a:pPr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Обучение по индивидуальному плану.</a:t>
            </a:r>
          </a:p>
          <a:p>
            <a:pPr algn="just">
              <a:buFont typeface="+mj-lt"/>
              <a:buAutoNum type="arabicPeriod"/>
            </a:pPr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Освоение материала первого класса заново.</a:t>
            </a:r>
          </a:p>
          <a:p>
            <a:pPr algn="just">
              <a:buNone/>
            </a:pPr>
            <a:endParaRPr lang="ru-RU" sz="240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этом случае взрослые уже могут принять решение, повторить ли ребенку первый учебный год или выбрать другой путь.</a:t>
            </a:r>
          </a:p>
        </p:txBody>
      </p:sp>
    </p:spTree>
    <p:extLst>
      <p:ext uri="{BB962C8B-B14F-4D97-AF65-F5344CB8AC3E}">
        <p14:creationId xmlns:p14="http://schemas.microsoft.com/office/powerpoint/2010/main" val="1784493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0A352A-041C-EB54-1CF3-4E0A186FE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67EA24-DA01-2E5E-66D3-E45EDCB07D8F}"/>
              </a:ext>
            </a:extLst>
          </p:cNvPr>
          <p:cNvSpPr txBox="1"/>
          <p:nvPr/>
        </p:nvSpPr>
        <p:spPr>
          <a:xfrm>
            <a:off x="487471" y="1028187"/>
            <a:ext cx="11217057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Администрация школы не имеет права единолично решать, что первоклашка должен остаться на второй год. Даже если у ребенка наблюдаются трудности в обучении, а учителя обеспокоены уровнем подготовки, окончательное решение всегда за родителями. Школа может инициировать диагностику или предложить консультацию у специалистов, но без письменного согласия семьи такие действия считаются неправомерными.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Рассмотрим возможную схему: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Ученик не сдал аттестационные задания.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Учебное заведение предлагает пересдачу (не в период каникул — это нарушает право ребенка на отдых).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После второй неудачи школа направляет семью на ПМПК.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После получения рекомендаций родители выбирают адаптированную программу, персональное обучение или второй год.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Следует помнить, что повторение обучение возможно при документально подтвержденной проблеме, а не по субъективной оценке педагога. Каждый случай требует индивидуального подхода, так как речь идет о дальнейшей траектории образовательного пути.</a:t>
            </a:r>
          </a:p>
        </p:txBody>
      </p:sp>
    </p:spTree>
    <p:extLst>
      <p:ext uri="{BB962C8B-B14F-4D97-AF65-F5344CB8AC3E}">
        <p14:creationId xmlns:p14="http://schemas.microsoft.com/office/powerpoint/2010/main" val="32313058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2D6601-986F-0D62-8CBC-18BF561FF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5CC243-67CF-E86B-D6A9-4F61CE9E53F6}"/>
              </a:ext>
            </a:extLst>
          </p:cNvPr>
          <p:cNvSpPr txBox="1"/>
          <p:nvPr/>
        </p:nvSpPr>
        <p:spPr>
          <a:xfrm>
            <a:off x="2816791" y="3350804"/>
            <a:ext cx="609704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trudnosti_noo_2024.pdf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F2E40-6DC8-6A29-5362-09E0F0C43A85}"/>
              </a:ext>
            </a:extLst>
          </p:cNvPr>
          <p:cNvSpPr txBox="1"/>
          <p:nvPr/>
        </p:nvSpPr>
        <p:spPr>
          <a:xfrm>
            <a:off x="1175880" y="1275609"/>
            <a:ext cx="9634081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РАБОТА С ДЕТЬМИ МЛАДШЕГО ШКОЛЬНОГО ВОЗРАСТА, ИСПЫТЫВАЮЩИМИ ТРУДНОСТИ ПРИ ИЗУЧЕНИИ УЧЕБНЫХ ПРЕДМЕТОВ </a:t>
            </a:r>
          </a:p>
          <a:p>
            <a:pPr algn="just"/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Методическое пособие для учителя начальной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38708229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81D347-3A3A-7563-CCB8-2D8755596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262BF0-7D4D-9A18-E8E2-1691CBE9BDCE}"/>
              </a:ext>
            </a:extLst>
          </p:cNvPr>
          <p:cNvSpPr txBox="1"/>
          <p:nvPr/>
        </p:nvSpPr>
        <p:spPr>
          <a:xfrm>
            <a:off x="417689" y="597455"/>
            <a:ext cx="1135662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74850"/>
            <a:r>
              <a:rPr lang="ru-RU" sz="2000" b="1" dirty="0">
                <a:solidFill>
                  <a:prstClr val="black"/>
                </a:solidFill>
                <a:latin typeface="Calibri"/>
                <a:cs typeface="Calibri"/>
              </a:rPr>
              <a:t>📣 Онлайн‑интенсив «PRO ВПР»: готовимся к ВПР‑2026 в 4‑м классе!</a:t>
            </a:r>
          </a:p>
          <a:p>
            <a:pPr marL="1974850"/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Дорогие педагоги! </a:t>
            </a:r>
          </a:p>
          <a:p>
            <a:pPr marL="1974850"/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Приглашаем вас на бесплатный онлайн‑интенсив, который поможет эффективно организовать подготовку четвероклассников к Всероссийской проверочной работе.</a:t>
            </a:r>
          </a:p>
          <a:p>
            <a:pPr marL="1974850"/>
            <a:endParaRPr lang="ru-RU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974850"/>
            <a:r>
              <a:rPr lang="ru-RU" b="1" dirty="0">
                <a:solidFill>
                  <a:prstClr val="black"/>
                </a:solidFill>
                <a:latin typeface="Calibri"/>
                <a:cs typeface="Calibri"/>
              </a:rPr>
              <a:t>Когда? </a:t>
            </a: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5–15 декабря 2025 года.</a:t>
            </a:r>
          </a:p>
          <a:p>
            <a:endParaRPr lang="ru-RU" b="1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ru-RU" b="1" dirty="0">
                <a:solidFill>
                  <a:prstClr val="black"/>
                </a:solidFill>
                <a:latin typeface="Calibri"/>
                <a:cs typeface="Calibri"/>
              </a:rPr>
              <a:t>На интенсиве мы детально разберём: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современные технологии выявления трудностей детей при подготовке к ВПР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способы построения индивидуальных маршрутов подготовки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методы организации подготовки к ВПР для всего класса и индивидуально для каждого ученика</a:t>
            </a:r>
          </a:p>
          <a:p>
            <a:endParaRPr lang="ru-RU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ru-RU" b="1" dirty="0">
                <a:solidFill>
                  <a:prstClr val="black"/>
                </a:solidFill>
                <a:latin typeface="Calibri"/>
                <a:cs typeface="Calibri"/>
              </a:rPr>
              <a:t>Темы лекций: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Как выбрать оптимальную технологию организации занятий в электронной среде именно для вашего класса.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Предметные особенности подготовки по ключевым предметам (математика,  русский язык, окружающий мир,  литературное чтение).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Инструменты объективного методического анализа промежуточных и итоговых результатов ВПР.</a:t>
            </a:r>
          </a:p>
          <a:p>
            <a:endParaRPr lang="ru-RU" b="1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ru-RU" b="1" dirty="0">
                <a:solidFill>
                  <a:prstClr val="black"/>
                </a:solidFill>
                <a:latin typeface="Calibri"/>
                <a:cs typeface="Calibri"/>
              </a:rPr>
              <a:t>👉 Отправить заявку: </a:t>
            </a:r>
            <a:r>
              <a:rPr lang="ru-RU" dirty="0">
                <a:solidFill>
                  <a:prstClr val="black"/>
                </a:solidFill>
                <a:latin typeface="Calibri"/>
                <a:cs typeface="Calibri"/>
                <a:hlinkClick r:id="rId3"/>
              </a:rPr>
              <a:t>https://t.me/ProVPRbot?start=226009</a:t>
            </a: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  <a:p>
            <a:r>
              <a:rPr lang="ru-RU" b="1" dirty="0">
                <a:solidFill>
                  <a:prstClr val="black"/>
                </a:solidFill>
                <a:latin typeface="Calibri"/>
                <a:cs typeface="Calibri"/>
              </a:rPr>
              <a:t>👉👉 Или пройти регистрацию в учительском клубе </a:t>
            </a:r>
            <a:r>
              <a:rPr lang="ru-RU" b="1" dirty="0" err="1">
                <a:solidFill>
                  <a:prstClr val="black"/>
                </a:solidFill>
                <a:latin typeface="Calibri"/>
                <a:cs typeface="Calibri"/>
              </a:rPr>
              <a:t>PROсвет</a:t>
            </a:r>
            <a:r>
              <a:rPr lang="ru-RU" b="1" dirty="0">
                <a:solidFill>
                  <a:prstClr val="black"/>
                </a:solidFill>
                <a:latin typeface="Calibri"/>
                <a:cs typeface="Calibri"/>
              </a:rPr>
              <a:t>: </a:t>
            </a:r>
            <a:r>
              <a:rPr lang="ru-RU" dirty="0">
                <a:solidFill>
                  <a:prstClr val="black"/>
                </a:solidFill>
                <a:latin typeface="Calibri"/>
                <a:cs typeface="Calibri"/>
                <a:hlinkClick r:id="rId4"/>
              </a:rPr>
              <a:t>https://akademkniga.ru/club/</a:t>
            </a: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4DA74C-89EC-FE7D-F188-A23DC249F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23" y="282222"/>
            <a:ext cx="2054578" cy="20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73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D5B4C1-516D-4496-B10A-B96FDC72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3" y="0"/>
            <a:ext cx="1127097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0F9567-9DDA-4DED-A0E7-0AB679C65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5" y="4833256"/>
            <a:ext cx="1883229" cy="18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7E74D4-2905-466D-AC38-F6C9A2B75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33" y="0"/>
            <a:ext cx="11051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1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EB6569-D43C-44E8-9C46-D5A7674B7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8" y="0"/>
            <a:ext cx="11424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08F9FC-62BA-49EB-B41E-34A77F7D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" y="0"/>
            <a:ext cx="12013809" cy="69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7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9053B-75E9-E7B5-ABA4-8006F067F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566EFB-AF23-ACC0-4284-8D690AE59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54" y="0"/>
            <a:ext cx="1069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0152F-A738-C461-20FE-5257D9A58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2D5F69-9F83-0BE1-D03E-4387ACC16E4B}"/>
              </a:ext>
            </a:extLst>
          </p:cNvPr>
          <p:cNvSpPr txBox="1"/>
          <p:nvPr/>
        </p:nvSpPr>
        <p:spPr>
          <a:xfrm>
            <a:off x="1230275" y="1467129"/>
            <a:ext cx="97314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/>
                <a:cs typeface="Calibri"/>
              </a:rPr>
              <a:t>Контрольно-измерительные материалы для 1 класса 2025-2026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размещены в папке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  <a:hlinkClick r:id="rId3"/>
              </a:rPr>
              <a:t>https://disk.yandex.ru/d/yweEvi4kO1CWVg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  <a:p>
            <a:endParaRPr lang="ru-RU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Отчетность предоставляем в срок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Calibri"/>
              </a:rPr>
              <a:t>до 10:00 19.01.2026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  <a:hlinkClick r:id="rId4"/>
              </a:rPr>
              <a:t>https://disk.yandex.ru/i/ERnA8-OKZhZPWA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4" name="Picture 2" descr="http://qrcoder.ru/code/?https%3A%2F%2Ft.me%2F%2B16Da7791RydhMDcy&amp;4&amp;0">
            <a:extLst>
              <a:ext uri="{FF2B5EF4-FFF2-40B4-BE49-F238E27FC236}">
                <a16:creationId xmlns:a16="http://schemas.microsoft.com/office/drawing/2014/main" id="{0989B1A6-BBDE-0A7F-C246-1DD37297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73" y="4017627"/>
            <a:ext cx="1969770" cy="19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legram — Википедия">
            <a:extLst>
              <a:ext uri="{FF2B5EF4-FFF2-40B4-BE49-F238E27FC236}">
                <a16:creationId xmlns:a16="http://schemas.microsoft.com/office/drawing/2014/main" id="{F29471D4-FC1B-1E12-5DB7-9EBE34DA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67" y="4273374"/>
            <a:ext cx="436721" cy="4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8CA028CB-C41C-9DEC-E199-D8DDD922345B}"/>
              </a:ext>
            </a:extLst>
          </p:cNvPr>
          <p:cNvSpPr txBox="1">
            <a:spLocks/>
          </p:cNvSpPr>
          <p:nvPr/>
        </p:nvSpPr>
        <p:spPr>
          <a:xfrm>
            <a:off x="4144902" y="4710095"/>
            <a:ext cx="6173249" cy="136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Telegram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чат Эффективная начальная школа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  <a:hlinkClick r:id="rId7"/>
              </a:rPr>
              <a:t>https://t.me/+16Da7791RydhMDcy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76FDFF-5B8F-48BD-6B5D-AAEB765CABFE}"/>
              </a:ext>
            </a:extLst>
          </p:cNvPr>
          <p:cNvSpPr/>
          <p:nvPr/>
        </p:nvSpPr>
        <p:spPr>
          <a:xfrm>
            <a:off x="1873848" y="4033016"/>
            <a:ext cx="8444303" cy="1938992"/>
          </a:xfrm>
          <a:prstGeom prst="rect">
            <a:avLst/>
          </a:prstGeom>
          <a:noFill/>
          <a:ln w="25400" cap="flat">
            <a:solidFill>
              <a:srgbClr val="E8573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69212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575A6B-CA7A-242C-C8D0-FE1B25D63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>
            <a:extLst>
              <a:ext uri="{FF2B5EF4-FFF2-40B4-BE49-F238E27FC236}">
                <a16:creationId xmlns:a16="http://schemas.microsoft.com/office/drawing/2014/main" id="{585609E6-7889-3CBF-292B-0B21CDEAA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194" y="1320515"/>
            <a:ext cx="6943887" cy="125586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  <a:defRPr sz="1800"/>
            </a:pPr>
            <a:r>
              <a:rPr lang="ru-RU" sz="3200" b="1" kern="12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Можно ли обучающегося 1-ого класса оставить на повторное обучение?</a:t>
            </a:r>
            <a:endParaRPr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813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5D8B-D740-BD2C-ED51-B5D20E70D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EF1504-9E91-3504-D09C-B8607A92A663}"/>
              </a:ext>
            </a:extLst>
          </p:cNvPr>
          <p:cNvSpPr txBox="1"/>
          <p:nvPr/>
        </p:nvSpPr>
        <p:spPr>
          <a:xfrm>
            <a:off x="951978" y="1030637"/>
            <a:ext cx="9883035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Следует помнить, что повторение обучение возможно                                       при документально подтвержденной проблеме, а не по субъективной оценке педагога. Каждый случай требует индивидуального подхода, так как речь идет о дальнейшей траектории образовательного пути.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4D39E-7F84-BC3D-328F-7291B9607235}"/>
              </a:ext>
            </a:extLst>
          </p:cNvPr>
          <p:cNvSpPr txBox="1"/>
          <p:nvPr/>
        </p:nvSpPr>
        <p:spPr>
          <a:xfrm>
            <a:off x="1133604" y="3287307"/>
            <a:ext cx="10553179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19.13. Комплексный подход к оценке образовательных достижений реализуется через: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оценку предметных и метапредметных результатов;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использование комплекса оценочных процедур как основы для </a:t>
            </a:r>
            <a:r>
              <a:rPr lang="ru-RU" dirty="0">
                <a:solidFill>
                  <a:srgbClr val="C00000"/>
                </a:solidFill>
              </a:rPr>
              <a:t>оценки динамики индивидуальных образовательных достижений обучающихся </a:t>
            </a:r>
            <a:r>
              <a:rPr lang="ru-RU" dirty="0"/>
              <a:t>и для итоговой оценки;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использование контекстной информации (об особенностях обучающихся, условиях и процессе обучения и другие) для интерпретации полученных результатов в целях управления качеством образования.</a:t>
            </a:r>
          </a:p>
          <a:p>
            <a:pPr algn="r"/>
            <a:r>
              <a:rPr lang="ru-RU" dirty="0"/>
              <a:t>ФОП НОО 1.3 Система оценки достижения </a:t>
            </a:r>
          </a:p>
          <a:p>
            <a:pPr algn="r"/>
            <a:r>
              <a:rPr lang="ru-RU" dirty="0"/>
              <a:t>планируемых результатов освоения ФОП НОО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2568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15323</TotalTime>
  <Words>1060</Words>
  <Application>Microsoft Office PowerPoint</Application>
  <PresentationFormat>Широкоэкранный</PresentationFormat>
  <Paragraphs>81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 Neue</vt:lpstr>
      <vt:lpstr>Verdana</vt:lpstr>
      <vt:lpstr>Wingdings</vt:lpstr>
      <vt:lpstr>Default</vt:lpstr>
      <vt:lpstr>ТемаАСОУтитул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Наталья Яковлева</cp:lastModifiedBy>
  <cp:revision>190</cp:revision>
  <dcterms:modified xsi:type="dcterms:W3CDTF">2025-12-05T09:59:14Z</dcterms:modified>
</cp:coreProperties>
</file>