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  <p:sldId id="299" r:id="rId13"/>
    <p:sldId id="296" r:id="rId14"/>
    <p:sldId id="297" r:id="rId15"/>
    <p:sldId id="298" r:id="rId16"/>
    <p:sldId id="294" r:id="rId17"/>
    <p:sldId id="295" r:id="rId18"/>
    <p:sldId id="293" r:id="rId19"/>
    <p:sldId id="300" r:id="rId20"/>
    <p:sldId id="301" r:id="rId21"/>
    <p:sldId id="302" r:id="rId22"/>
    <p:sldId id="303" r:id="rId23"/>
    <p:sldId id="306" r:id="rId24"/>
    <p:sldId id="305" r:id="rId25"/>
    <p:sldId id="312" r:id="rId26"/>
    <p:sldId id="307" r:id="rId27"/>
    <p:sldId id="308" r:id="rId28"/>
    <p:sldId id="304" r:id="rId29"/>
    <p:sldId id="309" r:id="rId30"/>
    <p:sldId id="310" r:id="rId31"/>
    <p:sldId id="31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0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3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5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2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0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4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4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2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6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B98AED-9392-4C93-8123-9927E142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7804" y="1396682"/>
            <a:ext cx="7772399" cy="3499513"/>
          </a:xfrm>
        </p:spPr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100" dirty="0"/>
              <a:t>	</a:t>
            </a:r>
            <a:br>
              <a:rPr lang="ru-RU" sz="3100" dirty="0"/>
            </a:br>
            <a:r>
              <a:rPr lang="ru-RU" sz="3100" dirty="0"/>
              <a:t>	</a:t>
            </a:r>
            <a:r>
              <a:rPr lang="ru-RU" sz="3100" b="0" dirty="0"/>
              <a:t>Постоянно действующий вебинар</a:t>
            </a:r>
            <a:br>
              <a:rPr lang="ru-RU" sz="3100" b="0" dirty="0"/>
            </a:br>
            <a:r>
              <a:rPr lang="ru-RU" sz="3100" b="0" dirty="0"/>
              <a:t> для учителей начальной классов</a:t>
            </a:r>
            <a:br>
              <a:rPr lang="ru-RU" sz="3100" b="0" dirty="0"/>
            </a:br>
            <a:br>
              <a:rPr lang="ru-RU" sz="3100" b="0" dirty="0"/>
            </a:br>
            <a:r>
              <a:rPr lang="ru-RU" sz="3100" b="0" dirty="0"/>
              <a:t>«</a:t>
            </a:r>
            <a:r>
              <a:rPr lang="ru-RU" sz="3100" dirty="0"/>
              <a:t>Преподавание предмета окружающий мир при реализации ускоренного обучения в начальном общем образовании»</a:t>
            </a: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600" dirty="0"/>
              <a:t>Специфика изучения неживой природы </a:t>
            </a:r>
            <a:br>
              <a:rPr lang="ru-RU" sz="3600" dirty="0"/>
            </a:br>
            <a:r>
              <a:rPr lang="ru-RU" sz="3600" dirty="0"/>
              <a:t>в ЭНШ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8B50704-5A9D-473E-9312-DA8C7ADBD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979" y="5767503"/>
            <a:ext cx="5978014" cy="109049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Мошнина Р.Ш. – зав. кафедрой естественно-математических дисциплин, канд. пед.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5382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8EBA4-9762-4E0B-A026-DB728894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0FE70F-CA01-4365-A4A8-9E075516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082" y="1878940"/>
            <a:ext cx="6873836" cy="4244708"/>
          </a:xfrm>
        </p:spPr>
      </p:pic>
    </p:spTree>
    <p:extLst>
      <p:ext uri="{BB962C8B-B14F-4D97-AF65-F5344CB8AC3E}">
        <p14:creationId xmlns:p14="http://schemas.microsoft.com/office/powerpoint/2010/main" val="414729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1E2A9F-6035-413F-9D75-95E42CFDF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793" y="1690689"/>
            <a:ext cx="8930332" cy="4286162"/>
          </a:xfrm>
        </p:spPr>
      </p:pic>
    </p:spTree>
    <p:extLst>
      <p:ext uri="{BB962C8B-B14F-4D97-AF65-F5344CB8AC3E}">
        <p14:creationId xmlns:p14="http://schemas.microsoft.com/office/powerpoint/2010/main" val="303476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E762E-8187-4D74-B098-F72029D5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4" y="0"/>
            <a:ext cx="10515600" cy="887942"/>
          </a:xfrm>
        </p:spPr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D8E9AC-F994-4C2E-A48F-9B08236CB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61" y="1117019"/>
            <a:ext cx="4397121" cy="24157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5A532-6FAE-48C1-A13A-59A782ABA563}"/>
              </a:ext>
            </a:extLst>
          </p:cNvPr>
          <p:cNvSpPr txBox="1"/>
          <p:nvPr/>
        </p:nvSpPr>
        <p:spPr>
          <a:xfrm>
            <a:off x="7130781" y="1238072"/>
            <a:ext cx="3549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5.Запиши название группы животных, нарисованных на картинке.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B5670D-C369-4CC1-A004-6910148B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22" y="1966363"/>
            <a:ext cx="2895851" cy="22633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E9032B-5543-4655-AB10-D9A7B8D2B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63" y="3676284"/>
            <a:ext cx="7131680" cy="31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99FCBA-2F18-411B-80D6-73953558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479" y="2036617"/>
            <a:ext cx="8865524" cy="3940233"/>
          </a:xfrm>
        </p:spPr>
      </p:pic>
    </p:spTree>
    <p:extLst>
      <p:ext uri="{BB962C8B-B14F-4D97-AF65-F5344CB8AC3E}">
        <p14:creationId xmlns:p14="http://schemas.microsoft.com/office/powerpoint/2010/main" val="340995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42B8BA-C70A-47C3-829F-9935CA15B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180" y="2535382"/>
            <a:ext cx="8865767" cy="3335353"/>
          </a:xfrm>
        </p:spPr>
      </p:pic>
    </p:spTree>
    <p:extLst>
      <p:ext uri="{BB962C8B-B14F-4D97-AF65-F5344CB8AC3E}">
        <p14:creationId xmlns:p14="http://schemas.microsoft.com/office/powerpoint/2010/main" val="414552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BB438A-3E62-4F45-9AC2-069A6FA5E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03"/>
          <a:stretch/>
        </p:blipFill>
        <p:spPr>
          <a:xfrm>
            <a:off x="2506669" y="2119745"/>
            <a:ext cx="7178662" cy="3904834"/>
          </a:xfrm>
        </p:spPr>
      </p:pic>
    </p:spTree>
    <p:extLst>
      <p:ext uri="{BB962C8B-B14F-4D97-AF65-F5344CB8AC3E}">
        <p14:creationId xmlns:p14="http://schemas.microsoft.com/office/powerpoint/2010/main" val="317068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2278D-6517-48E2-BEE3-7F2FC1A3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10. Маша и Миша собираются к бабушке на летние каникулы. Раскрась таблички с названиями месяцев, когда дети будут в гостях у бабушки.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6E4E4-4797-4CFC-8561-41D5B01F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86" y="3197285"/>
            <a:ext cx="4656223" cy="2979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CB1EE-BAF3-4350-8E99-1A79576A8E26}"/>
              </a:ext>
            </a:extLst>
          </p:cNvPr>
          <p:cNvSpPr txBox="1"/>
          <p:nvPr/>
        </p:nvSpPr>
        <p:spPr>
          <a:xfrm>
            <a:off x="8194271" y="5992297"/>
            <a:ext cx="3591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Максимальный балл – 2</a:t>
            </a:r>
          </a:p>
        </p:txBody>
      </p:sp>
    </p:spTree>
    <p:extLst>
      <p:ext uri="{BB962C8B-B14F-4D97-AF65-F5344CB8AC3E}">
        <p14:creationId xmlns:p14="http://schemas.microsoft.com/office/powerpoint/2010/main" val="329905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2278D-6517-48E2-BEE3-7F2FC1A3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Прочитайте текст.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Волк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 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хищное животное. Мех у волка серый. Зимой он гуще и теплее, чем летом. </a:t>
            </a:r>
            <a:r>
              <a:rPr lang="ru-RU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Волки держатся поодиночке или живут стаями по десять волков. Волки очень прожорливые. 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Охотятся они ночью. Их добычей может стать любое животное. Главное </a:t>
            </a:r>
            <a:r>
              <a:rPr lang="ru-RU" sz="2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оружие волков – это зубы.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Ответь на вопросы. Ответы запиши с помощью предложений из текста.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Какое главное оружие у волка?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живут волки?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Максимальный балл – 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DBA8-C7BA-4EAD-9FFD-6DEED819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B8C74B-C842-4EEE-A895-55FE6A6A5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0"/>
          <a:stretch/>
        </p:blipFill>
        <p:spPr>
          <a:xfrm>
            <a:off x="2610195" y="1338146"/>
            <a:ext cx="7290263" cy="5154730"/>
          </a:xfrm>
        </p:spPr>
      </p:pic>
    </p:spTree>
    <p:extLst>
      <p:ext uri="{BB962C8B-B14F-4D97-AF65-F5344CB8AC3E}">
        <p14:creationId xmlns:p14="http://schemas.microsoft.com/office/powerpoint/2010/main" val="184386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05546-1A94-419F-9AF7-AD612A68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 к заданиям с выбором ответа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549BD7-9E9B-4788-BE65-1BCF44AAB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96476"/>
              </p:ext>
            </p:extLst>
          </p:nvPr>
        </p:nvGraphicFramePr>
        <p:xfrm>
          <a:off x="2709949" y="2252749"/>
          <a:ext cx="7040880" cy="3354838"/>
        </p:xfrm>
        <a:graphic>
          <a:graphicData uri="http://schemas.openxmlformats.org/drawingml/2006/table">
            <a:tbl>
              <a:tblPr bandRow="1"/>
              <a:tblGrid>
                <a:gridCol w="1030778">
                  <a:extLst>
                    <a:ext uri="{9D8B030D-6E8A-4147-A177-3AD203B41FA5}">
                      <a16:colId xmlns:a16="http://schemas.microsoft.com/office/drawing/2014/main" val="3206364860"/>
                    </a:ext>
                  </a:extLst>
                </a:gridCol>
                <a:gridCol w="4056611">
                  <a:extLst>
                    <a:ext uri="{9D8B030D-6E8A-4147-A177-3AD203B41FA5}">
                      <a16:colId xmlns:a16="http://schemas.microsoft.com/office/drawing/2014/main" val="1427260198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val="1255733601"/>
                    </a:ext>
                  </a:extLst>
                </a:gridCol>
              </a:tblGrid>
              <a:tr h="706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задания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917244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картина, лампа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8015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солнце, камни, луна, река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4539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кошка, свинья, земляника, муравей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978718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паук, рыба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628038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берёза, дуб, сосна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597373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одуванчик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61253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июнь, июль, 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503142"/>
                  </a:ext>
                </a:extLst>
              </a:tr>
              <a:tr h="3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рисунок зимы в правом нижнем углу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811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47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236E-580F-4A47-BB83-0E2A0A2F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ru-RU" dirty="0"/>
              <a:t>ООП НОО 2025 – ЭНШ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AE10A-CE31-4A17-BA7A-3CD03B58A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Человек и природа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1 класс: </a:t>
            </a:r>
            <a:r>
              <a:rPr lang="ru-RU" dirty="0"/>
              <a:t>Природа – среда обитания человека. Природа и предметы, созданные человеком. Природные материалы. Бережное отношение к предметам, вещам, уход за ними. Неживая и живая природа. Наблюдение за погодой своего края. Погода и термометр. Определение температуры воздуха (воды) по термометру.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2 класс: </a:t>
            </a:r>
            <a:r>
              <a:rPr lang="ru-RU" dirty="0"/>
              <a:t>Методы познания природы: наблюдения, опыты, измерения.</a:t>
            </a:r>
          </a:p>
          <a:p>
            <a:pPr marL="0" indent="0" algn="just">
              <a:buNone/>
            </a:pPr>
            <a:r>
              <a:rPr lang="ru-RU" dirty="0"/>
              <a:t>Звёзды и созвездия, наблюдения звёздного неба. Планеты. Чем Земля отличается от других планет; условия жизни на Земле. Изображения Земли: глобус, карта, план. Карта мира. Материки, океаны. Определение сторон горизонта при помощи компаса. Ориентирование на местности по местным природным признакам, Солнцу. Компас, устройство; ориентирование с помощью компаса.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0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0341E-E8C1-45AD-8A81-83107D39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4396" cy="1325563"/>
          </a:xfrm>
        </p:spPr>
        <p:txBody>
          <a:bodyPr/>
          <a:lstStyle/>
          <a:p>
            <a:r>
              <a:rPr lang="ru-RU" dirty="0"/>
              <a:t>Критерии оценивания заданий с кратким ответом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76BD760-D074-48B4-8956-DDE9DE1BD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151161"/>
              </p:ext>
            </p:extLst>
          </p:nvPr>
        </p:nvGraphicFramePr>
        <p:xfrm>
          <a:off x="2078181" y="2335876"/>
          <a:ext cx="7996843" cy="3923610"/>
        </p:xfrm>
        <a:graphic>
          <a:graphicData uri="http://schemas.openxmlformats.org/drawingml/2006/table">
            <a:tbl>
              <a:tblPr/>
              <a:tblGrid>
                <a:gridCol w="6068292">
                  <a:extLst>
                    <a:ext uri="{9D8B030D-6E8A-4147-A177-3AD203B41FA5}">
                      <a16:colId xmlns:a16="http://schemas.microsoft.com/office/drawing/2014/main" val="1904063397"/>
                    </a:ext>
                  </a:extLst>
                </a:gridCol>
                <a:gridCol w="1928551">
                  <a:extLst>
                    <a:ext uri="{9D8B030D-6E8A-4147-A177-3AD203B41FA5}">
                      <a16:colId xmlns:a16="http://schemas.microsoft.com/office/drawing/2014/main" val="2437914704"/>
                    </a:ext>
                  </a:extLst>
                </a:gridCol>
              </a:tblGrid>
              <a:tr h="386099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Содержание верного ответа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18857"/>
                  </a:ext>
                </a:extLst>
              </a:tr>
              <a:tr h="805916">
                <a:tc gridSpan="2"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Птицы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Примечание: орфографические ошибки не учитываются.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97436"/>
                  </a:ext>
                </a:extLst>
              </a:tr>
              <a:tr h="386099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 оценивания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11809"/>
                  </a:ext>
                </a:extLst>
              </a:tr>
              <a:tr h="1153481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 написано название группы животных.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60953"/>
                  </a:ext>
                </a:extLst>
              </a:tr>
              <a:tr h="805916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Неправильно написано название группы животных или ответ отсутствует.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34388"/>
                  </a:ext>
                </a:extLst>
              </a:tr>
              <a:tr h="386099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3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89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8671F-4453-42DF-A068-49EBD2E2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65125"/>
            <a:ext cx="9501446" cy="1325563"/>
          </a:xfrm>
        </p:spPr>
        <p:txBody>
          <a:bodyPr/>
          <a:lstStyle/>
          <a:p>
            <a:r>
              <a:rPr lang="ru-RU" dirty="0"/>
              <a:t>Критерии оценивания заданий с кратким ответом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B1F0AC-6EC8-4782-9D18-D8DC700A1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149226"/>
              </p:ext>
            </p:extLst>
          </p:nvPr>
        </p:nvGraphicFramePr>
        <p:xfrm>
          <a:off x="1529541" y="2527070"/>
          <a:ext cx="8470669" cy="3649285"/>
        </p:xfrm>
        <a:graphic>
          <a:graphicData uri="http://schemas.openxmlformats.org/drawingml/2006/table">
            <a:tbl>
              <a:tblPr/>
              <a:tblGrid>
                <a:gridCol w="5382441">
                  <a:extLst>
                    <a:ext uri="{9D8B030D-6E8A-4147-A177-3AD203B41FA5}">
                      <a16:colId xmlns:a16="http://schemas.microsoft.com/office/drawing/2014/main" val="740554302"/>
                    </a:ext>
                  </a:extLst>
                </a:gridCol>
                <a:gridCol w="3088228">
                  <a:extLst>
                    <a:ext uri="{9D8B030D-6E8A-4147-A177-3AD203B41FA5}">
                      <a16:colId xmlns:a16="http://schemas.microsoft.com/office/drawing/2014/main" val="3391372596"/>
                    </a:ext>
                  </a:extLst>
                </a:gridCol>
              </a:tblGrid>
              <a:tr h="359104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 Содержание верного ответа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35391"/>
                  </a:ext>
                </a:extLst>
              </a:tr>
              <a:tr h="749570">
                <a:tc gridSpan="2"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Зима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Примечание: орфографические ошибки не учитываются.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93393"/>
                  </a:ext>
                </a:extLst>
              </a:tr>
              <a:tr h="359104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 оценивания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927138"/>
                  </a:ext>
                </a:extLst>
              </a:tr>
              <a:tr h="1072833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 написано название времени года.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86477"/>
                  </a:ext>
                </a:extLst>
              </a:tr>
              <a:tr h="749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Неправильно написано название времени года.или ответ отсутствует.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968863"/>
                  </a:ext>
                </a:extLst>
              </a:tr>
              <a:tr h="359104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11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51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16057-9C2C-4ABB-9BDE-46C28618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70324" cy="1325563"/>
          </a:xfrm>
        </p:spPr>
        <p:txBody>
          <a:bodyPr/>
          <a:lstStyle/>
          <a:p>
            <a:r>
              <a:rPr lang="ru-RU" dirty="0"/>
              <a:t>Критерии оценивания заданий с развёрнутым ответом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97E11A5-967D-4E6C-B1C2-215C1A837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890176"/>
              </p:ext>
            </p:extLst>
          </p:nvPr>
        </p:nvGraphicFramePr>
        <p:xfrm>
          <a:off x="1978429" y="2044931"/>
          <a:ext cx="8445731" cy="4272741"/>
        </p:xfrm>
        <a:graphic>
          <a:graphicData uri="http://schemas.openxmlformats.org/drawingml/2006/table">
            <a:tbl>
              <a:tblPr/>
              <a:tblGrid>
                <a:gridCol w="5366596">
                  <a:extLst>
                    <a:ext uri="{9D8B030D-6E8A-4147-A177-3AD203B41FA5}">
                      <a16:colId xmlns:a16="http://schemas.microsoft.com/office/drawing/2014/main" val="544480677"/>
                    </a:ext>
                  </a:extLst>
                </a:gridCol>
                <a:gridCol w="3079135">
                  <a:extLst>
                    <a:ext uri="{9D8B030D-6E8A-4147-A177-3AD203B41FA5}">
                      <a16:colId xmlns:a16="http://schemas.microsoft.com/office/drawing/2014/main" val="718826479"/>
                    </a:ext>
                  </a:extLst>
                </a:gridCol>
              </a:tblGrid>
              <a:tr h="302163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Содержание верного ответа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13377"/>
                  </a:ext>
                </a:extLst>
              </a:tr>
              <a:tr h="1202105">
                <a:tc gridSpan="2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Я зачеркнул (а)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белку,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потому что это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дикое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животное, а остальные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домашние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животные.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Примечание: орфографические ошибки в словах не учитываются.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05716"/>
                  </a:ext>
                </a:extLst>
              </a:tr>
              <a:tr h="302163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 оценивания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750473"/>
                  </a:ext>
                </a:extLst>
              </a:tr>
              <a:tr h="902720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 три слова (белка, дикое, домашние) вписаны правильно.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682131"/>
                  </a:ext>
                </a:extLst>
              </a:tr>
              <a:tr h="3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 вставлены два слова.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25683"/>
                  </a:ext>
                </a:extLst>
              </a:tr>
              <a:tr h="959264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 вставлено одно слово, неправильно вставлены все слова или ответ отсутствует. 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882045"/>
                  </a:ext>
                </a:extLst>
              </a:tr>
              <a:tr h="302163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1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59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16057-9C2C-4ABB-9BDE-46C28618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70324" cy="1325563"/>
          </a:xfrm>
        </p:spPr>
        <p:txBody>
          <a:bodyPr/>
          <a:lstStyle/>
          <a:p>
            <a:r>
              <a:rPr lang="ru-RU" dirty="0"/>
              <a:t>Критерии оценивания заданий с развёрнутым ответом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D16E4CB-E33D-4147-9D34-72C42392A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69529"/>
              </p:ext>
            </p:extLst>
          </p:nvPr>
        </p:nvGraphicFramePr>
        <p:xfrm>
          <a:off x="2502131" y="1812174"/>
          <a:ext cx="7506393" cy="4615786"/>
        </p:xfrm>
        <a:graphic>
          <a:graphicData uri="http://schemas.openxmlformats.org/drawingml/2006/table">
            <a:tbl>
              <a:tblPr/>
              <a:tblGrid>
                <a:gridCol w="4769720">
                  <a:extLst>
                    <a:ext uri="{9D8B030D-6E8A-4147-A177-3AD203B41FA5}">
                      <a16:colId xmlns:a16="http://schemas.microsoft.com/office/drawing/2014/main" val="2414834622"/>
                    </a:ext>
                  </a:extLst>
                </a:gridCol>
                <a:gridCol w="2736673">
                  <a:extLst>
                    <a:ext uri="{9D8B030D-6E8A-4147-A177-3AD203B41FA5}">
                      <a16:colId xmlns:a16="http://schemas.microsoft.com/office/drawing/2014/main" val="14357928"/>
                    </a:ext>
                  </a:extLst>
                </a:gridCol>
              </a:tblGrid>
              <a:tr h="245274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Содержание верного ответа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73119"/>
                  </a:ext>
                </a:extLst>
              </a:tr>
              <a:tr h="743873">
                <a:tc gridSpan="2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Цветок, лист, стебель, корень.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Примечание: орфографические ошибки в словах не учитываются.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19848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 оценивания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47885"/>
                  </a:ext>
                </a:extLst>
              </a:tr>
              <a:tr h="732761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Названия всех частей растения  записаны правильно.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444965"/>
                  </a:ext>
                </a:extLst>
              </a:tr>
              <a:tr h="511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Названия трёх частей растения записаны правильно.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493914"/>
                  </a:ext>
                </a:extLst>
              </a:tr>
              <a:tr h="1045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Правильно написаны менее трёх частей растения или  названия всех частей растения записаны неправильно, или перепутаны,  или ответ отсутствует.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608309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68486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8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6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16057-9C2C-4ABB-9BDE-46C28618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26" y="124056"/>
            <a:ext cx="9170324" cy="1325563"/>
          </a:xfrm>
        </p:spPr>
        <p:txBody>
          <a:bodyPr/>
          <a:lstStyle/>
          <a:p>
            <a:r>
              <a:rPr lang="ru-RU" dirty="0"/>
              <a:t>Критерии оценивания заданий с развёрнутым ответом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267C1A4-DC24-4C3B-9A41-9F340DEF3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79126"/>
              </p:ext>
            </p:extLst>
          </p:nvPr>
        </p:nvGraphicFramePr>
        <p:xfrm>
          <a:off x="1712422" y="1449619"/>
          <a:ext cx="9318567" cy="4800573"/>
        </p:xfrm>
        <a:graphic>
          <a:graphicData uri="http://schemas.openxmlformats.org/drawingml/2006/table">
            <a:tbl>
              <a:tblPr/>
              <a:tblGrid>
                <a:gridCol w="6575367">
                  <a:extLst>
                    <a:ext uri="{9D8B030D-6E8A-4147-A177-3AD203B41FA5}">
                      <a16:colId xmlns:a16="http://schemas.microsoft.com/office/drawing/2014/main" val="28291147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2285426"/>
                    </a:ext>
                  </a:extLst>
                </a:gridCol>
              </a:tblGrid>
              <a:tr h="279411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 Содержание верного ответа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654544"/>
                  </a:ext>
                </a:extLst>
              </a:tr>
              <a:tr h="1071962">
                <a:tc gridSpan="2">
                  <a:txBody>
                    <a:bodyPr/>
                    <a:lstStyle/>
                    <a:p>
                      <a:pPr marL="342900" lvl="0" indent="-342900">
                        <a:spcBef>
                          <a:spcPts val="25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arenR"/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оружие волков – это зубы.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25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AutoNum type="arabicParenR"/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Волки держатся по одиночке или живут стаями.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Возможны другие формулировки ответов на вопросы.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Примечание: орфографические ошибки в словах не учитываются.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174205"/>
                  </a:ext>
                </a:extLst>
              </a:tr>
              <a:tr h="279411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 оценивания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22839"/>
                  </a:ext>
                </a:extLst>
              </a:tr>
              <a:tr h="729258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Даны правильные полные ответы на два вопроса.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373795"/>
                  </a:ext>
                </a:extLst>
              </a:tr>
              <a:tr h="58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 правильный полный ответ на один вопрос.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194697"/>
                  </a:ext>
                </a:extLst>
              </a:tr>
              <a:tr h="58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Даны правильные неполные ответы на два вопроса.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816665"/>
                  </a:ext>
                </a:extLst>
              </a:tr>
              <a:tr h="583222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Даны неправильные полные ответы на два вопроса или ответ отсутствует.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102814"/>
                  </a:ext>
                </a:extLst>
              </a:tr>
              <a:tr h="279411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21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92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1914F-244C-1F5F-B8A2-804F2762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C96EF-23DA-8E37-2BD2-18A0E587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504" y="379237"/>
            <a:ext cx="4878992" cy="1325563"/>
          </a:xfrm>
        </p:spPr>
        <p:txBody>
          <a:bodyPr/>
          <a:lstStyle/>
          <a:p>
            <a:r>
              <a:rPr lang="ru-RU" dirty="0"/>
              <a:t>Тест</a:t>
            </a:r>
          </a:p>
        </p:txBody>
      </p:sp>
      <p:pic>
        <p:nvPicPr>
          <p:cNvPr id="5" name="Рисунок 4" descr="Изображение выглядит как Графика, графический дизайн, Шрифт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02457E-75CE-6C2D-682C-806EE213E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20" y="1615420"/>
            <a:ext cx="3627160" cy="36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20852-4A49-40E1-815A-517D91E0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56CDF-F59D-45CB-ABA2-9B1E78E1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Согласно ФГОС НОО 2021 целью начального общего образования является формирование у учащихся: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(выберите все верные ответы)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системы знаний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навыков учебной деятельности.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умений, необходимых для жизни в современном обществе.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предпрофессионального опыта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2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6CEA0-78A3-4B97-AA90-9010E21A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2C11E-52EA-4CFD-A1BA-A3F3C72B4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учебного предмета, планируемых результатов обучения и тематическое планирование представлено в  …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(выберите один верный ответ)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	действующих ФГОС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	федеральных рабочих программах.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	в кодификаторе проверяемых элементов содержания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	федеральных основных образовательных программах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717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32D34-7CEF-4912-9D29-590C6E7E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7E51F-1D9C-4D54-AB0E-615E3D42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Согласно принципам системно-деятельностного подхода из профессиональной деятельности учителя необходимо исключить: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(выберите все верные ответы):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трансляцию знаний.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организацию групповой и индивидуальной форм работы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предъявление учебных заданий для формирования умений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ориентацию на среднего ученика.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дифференциацию требований к учащимся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9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32D34-7CEF-4912-9D29-590C6E7E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7E51F-1D9C-4D54-AB0E-615E3D42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виды деятельности обучающихся в федеральной рабочей программе представлены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(выберите один верный ответ)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в разделе «Тематическое планирование».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отдельным разделом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в пояснительной записке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в разделе «Планируемые результаты изучения учебного предмета»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236E-580F-4A47-BB83-0E2A0A2F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75203"/>
            <a:ext cx="10515600" cy="1325563"/>
          </a:xfrm>
        </p:spPr>
        <p:txBody>
          <a:bodyPr/>
          <a:lstStyle/>
          <a:p>
            <a:r>
              <a:rPr lang="ru-RU" dirty="0"/>
              <a:t>ООП НОО 2025 – ЭНШ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AE10A-CE31-4A17-BA7A-3CD03B58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6" y="1047404"/>
            <a:ext cx="10663844" cy="5303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/>
              <a:t>Человек и природа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	</a:t>
            </a:r>
            <a:r>
              <a:rPr lang="ru-RU" sz="2900" b="1" dirty="0"/>
              <a:t>3 класс: </a:t>
            </a:r>
            <a:r>
              <a:rPr lang="ru-RU" sz="2900" dirty="0"/>
              <a:t>Методы изучения природы. Карта мира. Материки и части света. Вещество. Разнообразие веществ в окружающем мире. Примеры веществ: соль, сахар, вода, природный газ. Твёрдые тела, жидкости, </a:t>
            </a:r>
            <a:r>
              <a:rPr lang="ru-RU" sz="2900" dirty="0" err="1"/>
              <a:t>газы</a:t>
            </a:r>
            <a:r>
              <a:rPr lang="ru-RU" sz="2900" dirty="0"/>
              <a:t>. Простейшие практические работы с веществами, жидкостями, газами. Воздух – смесь газов. Свойства воздуха. Значение воздуха для растений, животных, человека. Вода. Свойства воды. Состояния воды, её распространение в природе, значение для живых организмов и хозяйственной жизни человека. Круговорот воды в природе. Охрана воздуха, воды.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	Горные породы и минералы. Полезные ископаемые, их значение в хозяйстве человека, бережное отношение людей к полезным ископаемым. Полезные ископаемые родного края (2–3 примера). Почва, её состав, значение для живой природы и хозяйственной жизни человека.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151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47D5C-59B3-43BC-9183-07B9BE51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46B1C-6B55-482B-8694-F0576D1A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На уроке проверки и оценки знаний целесообразно применять форму организации учебной деятельности 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(выберите один верный ответ)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Индивидуальную.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Фронтальную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Групповую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Парную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2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96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236E-580F-4A47-BB83-0E2A0A2F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175203"/>
            <a:ext cx="10515600" cy="1325563"/>
          </a:xfrm>
        </p:spPr>
        <p:txBody>
          <a:bodyPr/>
          <a:lstStyle/>
          <a:p>
            <a:r>
              <a:rPr lang="ru-RU" dirty="0"/>
              <a:t>ООП НОО 2025 – ЭНШ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AE10A-CE31-4A17-BA7A-3CD03B58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6" y="1047404"/>
            <a:ext cx="10663844" cy="5303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/>
              <a:t>Человек и природа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		</a:t>
            </a:r>
            <a:r>
              <a:rPr lang="ru-RU" sz="2900" b="1" dirty="0"/>
              <a:t>4 класс: </a:t>
            </a:r>
            <a:r>
              <a:rPr lang="ru-RU" sz="2900" dirty="0"/>
              <a:t>Методы познания окружающей природы: наблюдения, сравнения, измерения, опыты по исследованию природных объектов и явлений. Солнце – ближайшая к нам звезда, источник света и тепла для всего живого на Земле. Характеристика планет Солнечной системы. Естественные спутники планет. Смена дня и ночи на Земле. Вращение Земли как причина смены дня и ночи. Обращение Земли вокруг Солнца и смена времён года.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Формы земной поверхности: равнины, горы, холмы, овраги (общее представление, условное обозначение равнин и гор на карте). Равнины и горы России. Особенности поверхности родного края (краткая характеристика на основе наблюдений).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	Водоёмы, их разнообразие (океан, море, озеро, пруд, болото); река как водный поток; использование рек и водоёмов человеком. Крупнейшие реки и озёра России, моря, омывающие её берега, океаны. Водоёмы и реки родного края (названия, краткая характеристика на основе наблюдений).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	Наиболее значимые природные объекты списка Всемирного наследия в России и за рубежом (2–3 объекта).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7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73F1-1172-44D2-964A-29851AA1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Итоговая проверочная работа </a:t>
            </a:r>
            <a:br>
              <a:rPr lang="ru-RU" dirty="0"/>
            </a:br>
            <a:r>
              <a:rPr lang="ru-RU" dirty="0"/>
              <a:t>по окружающему миру для обучающихся 1-х классов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08A66-0156-4D09-8EEC-3F16F1D9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Цель работы – определение </a:t>
            </a:r>
            <a:r>
              <a:rPr lang="ru-RU" b="1" dirty="0"/>
              <a:t>уровня достижения </a:t>
            </a:r>
            <a:r>
              <a:rPr lang="ru-RU" dirty="0"/>
              <a:t>обучающимися планируемых результатов предметного содержания программы по окружающему миру за первый класс общеобразовательной школы в рамках проекта «Эффективная начальная школа» и </a:t>
            </a:r>
            <a:r>
              <a:rPr lang="ru-RU" b="1" dirty="0"/>
              <a:t>выявления</a:t>
            </a:r>
            <a:r>
              <a:rPr lang="ru-RU" dirty="0"/>
              <a:t> </a:t>
            </a:r>
            <a:r>
              <a:rPr lang="ru-RU" b="1" dirty="0"/>
              <a:t>элементов содержания</a:t>
            </a:r>
            <a:r>
              <a:rPr lang="ru-RU" dirty="0"/>
              <a:t>, вызывающих наибольшие </a:t>
            </a:r>
            <a:r>
              <a:rPr lang="ru-RU" b="1" dirty="0"/>
              <a:t>затруднения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402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CB050-2CF4-4F0D-BDAE-9091781A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58" y="672696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/>
              <a:t>СПЕЦИФИКАЦИЯ</a:t>
            </a:r>
            <a:br>
              <a:rPr lang="ru-RU" sz="2400" dirty="0"/>
            </a:br>
            <a:r>
              <a:rPr lang="ru-RU" sz="2400" dirty="0"/>
              <a:t>проверочной работы по окружающему миру для обучающихся 1-х классов общеобразовательных организаций Московской области,</a:t>
            </a:r>
            <a:br>
              <a:rPr lang="ru-RU" sz="2400" dirty="0"/>
            </a:br>
            <a:r>
              <a:rPr lang="ru-RU" sz="2400" dirty="0"/>
              <a:t>участвующих в проекте «Эффективная начальная школа»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5A5FF-67B0-4C78-970A-47A2B74B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207500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15000"/>
              </a:lnSpc>
              <a:buSzPts val="1000"/>
              <a:buNone/>
              <a:tabLst>
                <a:tab pos="648335" algn="l"/>
              </a:tabLst>
            </a:pP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2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2800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проверочной</a:t>
            </a:r>
            <a:r>
              <a:rPr lang="ru-RU" sz="2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endParaRPr lang="ru-RU" sz="2400" spc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Работа проводится в рамках ВСОКО. Для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нужна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ручка, простой карандаш, цветные карандаши.  Дополнительное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</a:t>
            </a:r>
            <a:r>
              <a:rPr lang="ru-RU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требуются.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Ответы учащиеся записывают в контрольных измерительных 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материалах.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Выполнение заданий проверочной работы не требует специальной подготовки обучающихся.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SzPts val="1000"/>
              <a:buNone/>
              <a:tabLst>
                <a:tab pos="648335" algn="l"/>
              </a:tabLst>
            </a:pP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2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</a:t>
            </a:r>
            <a:r>
              <a:rPr lang="ru-RU" sz="2800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проверочной</a:t>
            </a:r>
            <a:r>
              <a:rPr lang="ru-RU" sz="28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endParaRPr lang="ru-RU" sz="2400" spc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Время</a:t>
            </a:r>
            <a:r>
              <a:rPr lang="ru-RU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</a:t>
            </a:r>
            <a:r>
              <a:rPr lang="ru-RU" sz="2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ru-RU" sz="28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минут.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SzPts val="1000"/>
              <a:buNone/>
              <a:tabLst>
                <a:tab pos="648335" algn="l"/>
              </a:tabLst>
            </a:pP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8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ru-RU" sz="2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проверочной</a:t>
            </a:r>
            <a:r>
              <a:rPr lang="ru-RU" sz="2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endParaRPr lang="ru-RU" sz="2400" spc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21335" indent="0" algn="just">
              <a:lnSpc>
                <a:spcPct val="115000"/>
              </a:lnSpc>
              <a:buNone/>
              <a:tabLst>
                <a:tab pos="64833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Задания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проверочной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работы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составлены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учётом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результатов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освоения  </a:t>
            </a:r>
            <a:r>
              <a:rPr lang="ru-RU" sz="2800" spc="34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программы   по окружающему миру. Содержание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работы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соответствует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возрастным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особенностям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обучающихся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первого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класса. Проверочная работа включает 14 заданий: 9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заданий</a:t>
            </a:r>
            <a:r>
              <a:rPr lang="ru-RU" sz="2800" spc="19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выбором</a:t>
            </a:r>
            <a:r>
              <a:rPr lang="ru-RU" sz="2800" spc="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одного или нескольких верных ответов, 3 задания с кратким ответом, 2 задания с развёрнутым ответом.  </a:t>
            </a:r>
            <a:endParaRPr lang="ru-R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ECF8EF-D2C4-4427-8749-80A4BCAD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501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Содержание и структура проверочной работы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6856EF-7D61-401E-88F4-93CC06735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69196"/>
              </p:ext>
            </p:extLst>
          </p:nvPr>
        </p:nvGraphicFramePr>
        <p:xfrm>
          <a:off x="921328" y="1260753"/>
          <a:ext cx="10515597" cy="52321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9863">
                  <a:extLst>
                    <a:ext uri="{9D8B030D-6E8A-4147-A177-3AD203B41FA5}">
                      <a16:colId xmlns:a16="http://schemas.microsoft.com/office/drawing/2014/main" val="2846815827"/>
                    </a:ext>
                  </a:extLst>
                </a:gridCol>
                <a:gridCol w="2868654">
                  <a:extLst>
                    <a:ext uri="{9D8B030D-6E8A-4147-A177-3AD203B41FA5}">
                      <a16:colId xmlns:a16="http://schemas.microsoft.com/office/drawing/2014/main" val="1232016986"/>
                    </a:ext>
                  </a:extLst>
                </a:gridCol>
                <a:gridCol w="5417639">
                  <a:extLst>
                    <a:ext uri="{9D8B030D-6E8A-4147-A177-3AD203B41FA5}">
                      <a16:colId xmlns:a16="http://schemas.microsoft.com/office/drawing/2014/main" val="2064026025"/>
                    </a:ext>
                  </a:extLst>
                </a:gridCol>
                <a:gridCol w="822319">
                  <a:extLst>
                    <a:ext uri="{9D8B030D-6E8A-4147-A177-3AD203B41FA5}">
                      <a16:colId xmlns:a16="http://schemas.microsoft.com/office/drawing/2014/main" val="1266373036"/>
                    </a:ext>
                  </a:extLst>
                </a:gridCol>
                <a:gridCol w="757122">
                  <a:extLst>
                    <a:ext uri="{9D8B030D-6E8A-4147-A177-3AD203B41FA5}">
                      <a16:colId xmlns:a16="http://schemas.microsoft.com/office/drawing/2014/main" val="4081166507"/>
                    </a:ext>
                  </a:extLst>
                </a:gridCol>
              </a:tblGrid>
              <a:tr h="469404">
                <a:tc>
                  <a:txBody>
                    <a:bodyPr/>
                    <a:lstStyle/>
                    <a:p>
                      <a:pPr marR="99695" indent="65405" algn="ctr">
                        <a:lnSpc>
                          <a:spcPct val="100000"/>
                        </a:lnSpc>
                      </a:pPr>
                      <a:r>
                        <a:rPr lang="en-US" sz="1400" b="1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spc="-2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27" marR="10027" marT="10027" marB="1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6680" indent="115570" algn="ctr">
                        <a:lnSpc>
                          <a:spcPct val="100000"/>
                        </a:lnSpc>
                      </a:pPr>
                      <a:r>
                        <a:rPr lang="en-US" sz="14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Контролируемые</a:t>
                      </a:r>
                      <a:r>
                        <a:rPr lang="en-US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400" b="1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27" marR="10027" marT="10027" marB="1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</a:t>
                      </a:r>
                      <a:r>
                        <a:rPr lang="en-US" sz="1400" b="1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en-US" sz="1400" b="1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27" marR="10027" marT="10027" marB="1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0" indent="20955" algn="ctr">
                        <a:lnSpc>
                          <a:spcPct val="100000"/>
                        </a:lnSpc>
                      </a:pPr>
                      <a:r>
                        <a:rPr lang="en-US" sz="14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27" marR="10027" marT="10027" marB="1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5405" indent="-33655" algn="ctr">
                        <a:lnSpc>
                          <a:spcPct val="100000"/>
                        </a:lnSpc>
                      </a:pPr>
                      <a:r>
                        <a:rPr lang="en-US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</a:t>
                      </a:r>
                      <a:r>
                        <a:rPr lang="en-US" sz="14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27" marR="10027" marT="10027" marB="1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0272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и предметы, созданные человеком.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из предложенных предметы, которые сделаны человеком (изделия)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684830"/>
                  </a:ext>
                </a:extLst>
              </a:tr>
              <a:tr h="518148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9870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Неживая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живая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объекты живой природы.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80156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Неживая и живая природа.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объекты неживой природы.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35932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растений (корень, стебель, лист, цветок, плод, семя)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части растений (корень, стебель, лист, цветок), подписывать их названия.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902869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Разные группы животных (звери, насекомые, птицы, рыбы)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группу животных одним словом.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241562"/>
                  </a:ext>
                </a:extLst>
              </a:tr>
              <a:tr h="469404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5125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Дикие и домашние животные.</a:t>
                      </a:r>
                    </a:p>
                    <a:p>
                      <a:pPr marR="365125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диких и домашних животных. Приводить свои примеры животных, относящихся к разным группам.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63064"/>
                  </a:ext>
                </a:extLst>
              </a:tr>
              <a:tr h="469404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5125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растений (деревья, кустарники и травянистые растения)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на основе опорных слов наиболее распространённые в родном крае дикорастущие(берёза) или культурные растения.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86349"/>
                  </a:ext>
                </a:extLst>
              </a:tr>
              <a:tr h="469404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растений (деревья, кустарники и травянистые растения)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деревья, кустарники, травянистые растения.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8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2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A5B81D-AC82-4B47-9BC0-C26187FB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7771" cy="1325563"/>
          </a:xfrm>
        </p:spPr>
        <p:txBody>
          <a:bodyPr/>
          <a:lstStyle/>
          <a:p>
            <a:r>
              <a:rPr lang="ru-RU" dirty="0"/>
              <a:t>Содержание и структура проверочной работы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6856EF-7D61-401E-88F4-93CC06735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916313"/>
              </p:ext>
            </p:extLst>
          </p:nvPr>
        </p:nvGraphicFramePr>
        <p:xfrm>
          <a:off x="713509" y="1690688"/>
          <a:ext cx="10515597" cy="4480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9863">
                  <a:extLst>
                    <a:ext uri="{9D8B030D-6E8A-4147-A177-3AD203B41FA5}">
                      <a16:colId xmlns:a16="http://schemas.microsoft.com/office/drawing/2014/main" val="2846815827"/>
                    </a:ext>
                  </a:extLst>
                </a:gridCol>
                <a:gridCol w="2868654">
                  <a:extLst>
                    <a:ext uri="{9D8B030D-6E8A-4147-A177-3AD203B41FA5}">
                      <a16:colId xmlns:a16="http://schemas.microsoft.com/office/drawing/2014/main" val="1232016986"/>
                    </a:ext>
                  </a:extLst>
                </a:gridCol>
                <a:gridCol w="5417639">
                  <a:extLst>
                    <a:ext uri="{9D8B030D-6E8A-4147-A177-3AD203B41FA5}">
                      <a16:colId xmlns:a16="http://schemas.microsoft.com/office/drawing/2014/main" val="2064026025"/>
                    </a:ext>
                  </a:extLst>
                </a:gridCol>
                <a:gridCol w="822319">
                  <a:extLst>
                    <a:ext uri="{9D8B030D-6E8A-4147-A177-3AD203B41FA5}">
                      <a16:colId xmlns:a16="http://schemas.microsoft.com/office/drawing/2014/main" val="1266373036"/>
                    </a:ext>
                  </a:extLst>
                </a:gridCol>
                <a:gridCol w="757122">
                  <a:extLst>
                    <a:ext uri="{9D8B030D-6E8A-4147-A177-3AD203B41FA5}">
                      <a16:colId xmlns:a16="http://schemas.microsoft.com/office/drawing/2014/main" val="4081166507"/>
                    </a:ext>
                  </a:extLst>
                </a:gridCol>
              </a:tblGrid>
              <a:tr h="469404">
                <a:tc>
                  <a:txBody>
                    <a:bodyPr/>
                    <a:lstStyle/>
                    <a:p>
                      <a:pPr marR="99695" indent="65405" algn="ctr">
                        <a:lnSpc>
                          <a:spcPct val="100000"/>
                        </a:lnSpc>
                      </a:pPr>
                      <a:r>
                        <a:rPr lang="en-US" sz="1400" b="1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spc="-2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6680" indent="115570" algn="ctr">
                        <a:lnSpc>
                          <a:spcPct val="100000"/>
                        </a:lnSpc>
                      </a:pPr>
                      <a:r>
                        <a:rPr lang="en-US" sz="14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Контролируемые</a:t>
                      </a:r>
                      <a:r>
                        <a:rPr lang="en-US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en-US" sz="1400" b="1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</a:t>
                      </a:r>
                      <a:r>
                        <a:rPr lang="en-US" sz="1400" b="1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en-US" sz="1400" b="1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0" indent="20955" algn="ctr">
                        <a:lnSpc>
                          <a:spcPct val="100000"/>
                        </a:lnSpc>
                      </a:pPr>
                      <a:r>
                        <a:rPr lang="en-US" sz="14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5405" indent="-33655" algn="ctr">
                        <a:lnSpc>
                          <a:spcPct val="100000"/>
                        </a:lnSpc>
                      </a:pPr>
                      <a:r>
                        <a:rPr lang="en-US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</a:t>
                      </a:r>
                      <a:r>
                        <a:rPr lang="en-US" sz="14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0272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Комнатные растения.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правила ухода за комнатными растениями и домашними животными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30158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Разные группы животных (звери, насекомые, птицы, рыбы)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группы животных (насекомые и паукообразные), исключать лишнее животное. 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04450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lang="en-US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Времена года, месяцы.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время года по рисунку на основе характерных признаков. 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</a:pP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0028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Времена года, признаки времён года.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по разным признакам и явлениям время года на основе наблюдений за сезонными изменениями.   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48670"/>
                  </a:ext>
                </a:extLst>
              </a:tr>
              <a:tr h="469404"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lang="en-US" sz="14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2298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научно-познавательными текстами о природе.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в научно-познавательными тексте о природе ответы на заданные вопросы, записывать ответы с опорой на текст.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942951"/>
                  </a:ext>
                </a:extLst>
              </a:tr>
              <a:tr h="773891"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2298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ситуаций, раскрывающих положительное и негативное поведение в природе и обществе.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ситуации, раскрывающие положительное и негативное отношение к природе, правила поведения в быту, в общественных местах, на дороге.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1009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554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96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5BE59-EFC9-4F00-B65A-063AFAB1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1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101B68-14DF-4A38-83B2-8CD2EEE4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680" y="1825625"/>
            <a:ext cx="6074640" cy="4351338"/>
          </a:xfrm>
        </p:spPr>
      </p:pic>
    </p:spTree>
    <p:extLst>
      <p:ext uri="{BB962C8B-B14F-4D97-AF65-F5344CB8AC3E}">
        <p14:creationId xmlns:p14="http://schemas.microsoft.com/office/powerpoint/2010/main" val="1757394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1925</Words>
  <Application>Microsoft Office PowerPoint</Application>
  <PresentationFormat>Широкоэкранный</PresentationFormat>
  <Paragraphs>282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Calibri</vt:lpstr>
      <vt:lpstr>Times New Roman</vt:lpstr>
      <vt:lpstr>1_Тема Office</vt:lpstr>
      <vt:lpstr>        Постоянно действующий вебинар  для учителей начальной классов  «Преподавание предмета окружающий мир при реализации ускоренного обучения в начальном общем образовании»   Специфика изучения неживой природы  в ЭНШ</vt:lpstr>
      <vt:lpstr>ООП НОО 2025 – ЭНШ</vt:lpstr>
      <vt:lpstr>ООП НОО 2025 – ЭНШ</vt:lpstr>
      <vt:lpstr>ООП НОО 2025 – ЭНШ</vt:lpstr>
      <vt:lpstr>Итоговая проверочная работа  по окружающему миру для обучающихся 1-х классов  </vt:lpstr>
      <vt:lpstr>СПЕЦИФИКАЦИЯ проверочной работы по окружающему миру для обучающихся 1-х классов общеобразовательных организаций Московской области, участвующих в проекте «Эффективная начальная школа» </vt:lpstr>
      <vt:lpstr>Содержание и структура проверочной работы </vt:lpstr>
      <vt:lpstr>Содержание и структура проверочной работы</vt:lpstr>
      <vt:lpstr>Демоверсии 1 класс</vt:lpstr>
      <vt:lpstr>Демоверсии 1 класс</vt:lpstr>
      <vt:lpstr>Демоверсии 1 класс</vt:lpstr>
      <vt:lpstr>Демоверсии 1 класс</vt:lpstr>
      <vt:lpstr>Демоверсии 1 класс</vt:lpstr>
      <vt:lpstr>Демоверсии 1 класс</vt:lpstr>
      <vt:lpstr>Демоверсии 1 класс</vt:lpstr>
      <vt:lpstr>Демоверсии 1 класс</vt:lpstr>
      <vt:lpstr>Демоверсии 1 класс</vt:lpstr>
      <vt:lpstr>Демоверсии 1 класс</vt:lpstr>
      <vt:lpstr>Ответы к заданиям с выбором ответа  </vt:lpstr>
      <vt:lpstr>Критерии оценивания заданий с кратким ответом</vt:lpstr>
      <vt:lpstr>Критерии оценивания заданий с кратким ответом</vt:lpstr>
      <vt:lpstr>Критерии оценивания заданий с развёрнутым ответом</vt:lpstr>
      <vt:lpstr>Критерии оценивания заданий с развёрнутым ответом</vt:lpstr>
      <vt:lpstr>Критерии оценивания заданий с развёрнутым ответом</vt:lpstr>
      <vt:lpstr>Тест</vt:lpstr>
      <vt:lpstr>Тест</vt:lpstr>
      <vt:lpstr>Тест</vt:lpstr>
      <vt:lpstr>Тест</vt:lpstr>
      <vt:lpstr>Тест</vt:lpstr>
      <vt:lpstr>Тест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Преподавание предмета окружающий мир при реализации ускоренного обучения в начальном общем образовании  Мошнина Р.Ш.  Декабрь 2025 Специфика изучения неживой природы в ЭНШ.</dc:title>
  <dc:creator>User</dc:creator>
  <cp:lastModifiedBy>Наталья Яковлева</cp:lastModifiedBy>
  <cp:revision>15</cp:revision>
  <dcterms:created xsi:type="dcterms:W3CDTF">2025-11-28T09:19:13Z</dcterms:created>
  <dcterms:modified xsi:type="dcterms:W3CDTF">2025-11-28T12:33:56Z</dcterms:modified>
</cp:coreProperties>
</file>