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492" r:id="rId3"/>
    <p:sldId id="462" r:id="rId4"/>
    <p:sldId id="516" r:id="rId5"/>
    <p:sldId id="517" r:id="rId6"/>
    <p:sldId id="518" r:id="rId7"/>
    <p:sldId id="499" r:id="rId8"/>
    <p:sldId id="498" r:id="rId9"/>
    <p:sldId id="519" r:id="rId10"/>
    <p:sldId id="520" r:id="rId11"/>
    <p:sldId id="501" r:id="rId12"/>
    <p:sldId id="509" r:id="rId13"/>
    <p:sldId id="500" r:id="rId14"/>
    <p:sldId id="521" r:id="rId15"/>
    <p:sldId id="389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0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7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2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3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8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7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7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6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0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3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8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6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6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059897-7318-410C-BC14-637B463F1286}"/>
              </a:ext>
            </a:extLst>
          </p:cNvPr>
          <p:cNvSpPr txBox="1"/>
          <p:nvPr/>
        </p:nvSpPr>
        <p:spPr>
          <a:xfrm>
            <a:off x="457200" y="2846789"/>
            <a:ext cx="10011723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8695" algn="ctr">
              <a:lnSpc>
                <a:spcPts val="2530"/>
              </a:lnSpc>
              <a:spcBef>
                <a:spcPts val="615"/>
              </a:spcBef>
            </a:pPr>
            <a:r>
              <a:rPr lang="ru-RU" sz="3200" b="1" dirty="0">
                <a:solidFill>
                  <a:srgbClr val="FF0000"/>
                </a:solidFill>
                <a:cs typeface="Al Tarikh" pitchFamily="2" charset="-78"/>
              </a:rPr>
              <a:t>Особенности преподавания математики. Проект «Эффективная начальная школа». </a:t>
            </a:r>
            <a:endParaRPr lang="ru-RU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F4CD7-DA46-451F-8876-FC9FA10FFC74}"/>
              </a:ext>
            </a:extLst>
          </p:cNvPr>
          <p:cNvSpPr txBox="1"/>
          <p:nvPr/>
        </p:nvSpPr>
        <p:spPr>
          <a:xfrm>
            <a:off x="457200" y="5456651"/>
            <a:ext cx="1107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Янычева Галина Владимировна, методист КУРО, учитель начальных классов, автор методических пособий по математике.</a:t>
            </a:r>
          </a:p>
        </p:txBody>
      </p:sp>
    </p:spTree>
    <p:extLst>
      <p:ext uri="{BB962C8B-B14F-4D97-AF65-F5344CB8AC3E}">
        <p14:creationId xmlns:p14="http://schemas.microsoft.com/office/powerpoint/2010/main" val="49976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5084956" y="395307"/>
            <a:ext cx="6791092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system-ui"/>
              </a:rPr>
              <a:t>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 (декабрь)</a:t>
            </a: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умножения на 0. </a:t>
            </a: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деления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на число на основе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взаимосвязи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умножением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делением.</a:t>
            </a: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Делить на 0 НЕЛЬЗЯ!</a:t>
            </a: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FCC992-0DF4-B743-87BC-C6DDA1535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48" y="1064381"/>
            <a:ext cx="3412763" cy="45563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DF7672-1694-4340-945C-845D74501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5" y="1150847"/>
            <a:ext cx="3412763" cy="455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97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568712" y="373003"/>
            <a:ext cx="107672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 (декабрь)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Письменные приёмы умножения и деления многозначных чисел на однозначное число. 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Оценка достижения предметных планируемых результатов. 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73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880946" y="361853"/>
            <a:ext cx="10359483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system-ui"/>
              </a:rPr>
              <a:t> 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 (декабрь</a:t>
            </a:r>
            <a:r>
              <a:rPr lang="ru-RU" sz="2800" b="1" dirty="0">
                <a:solidFill>
                  <a:srgbClr val="FF0000"/>
                </a:solidFill>
                <a:latin typeface="system-ui"/>
              </a:rPr>
              <a:t>)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 и деление (письменные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вычислительные приёмы)</a:t>
            </a: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FE2AD8-96F7-5B4F-B958-ED9BC4C08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804" y="1061760"/>
            <a:ext cx="2871464" cy="38336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B85F9-F3A5-BE40-945A-FD2AEE27B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80" y="2040141"/>
            <a:ext cx="2964435" cy="39577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E70685-B881-6C4B-A9BD-65EE64B90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75" y="937635"/>
            <a:ext cx="2964435" cy="39577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E54686D-E4F4-294A-9659-A8B891C82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" y="1305621"/>
            <a:ext cx="2756319" cy="367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7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878314" y="384156"/>
            <a:ext cx="10047249" cy="1366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system-ui"/>
              </a:rPr>
              <a:t> 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 (декабрь</a:t>
            </a:r>
            <a:r>
              <a:rPr lang="ru-RU" sz="2800" b="1" dirty="0">
                <a:solidFill>
                  <a:srgbClr val="FF0000"/>
                </a:solidFill>
                <a:latin typeface="system-ui"/>
              </a:rPr>
              <a:t>)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Тесты для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уровня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результатов.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429DA4-8481-1B42-9C04-419685BE4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15" y="1273282"/>
            <a:ext cx="3396397" cy="45344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D6D474-1FD8-BB47-AD6F-BB86B7092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711" y="1107906"/>
            <a:ext cx="3477089" cy="464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99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4572000" y="384156"/>
            <a:ext cx="7315200" cy="1064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system-ui"/>
              </a:rPr>
              <a:t> 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 (декабрь</a:t>
            </a:r>
            <a:r>
              <a:rPr lang="ru-RU" sz="2800" b="1" dirty="0">
                <a:solidFill>
                  <a:srgbClr val="FF0000"/>
                </a:solidFill>
                <a:latin typeface="system-ui"/>
              </a:rPr>
              <a:t>)</a:t>
            </a:r>
          </a:p>
          <a:p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базового и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повышенного уровня.</a:t>
            </a:r>
          </a:p>
          <a:p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E59B5F-4905-6645-A213-5BA698524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31" y="1149505"/>
            <a:ext cx="3265125" cy="43591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04B775-9577-4246-B421-F5EA81B9A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97" y="1149504"/>
            <a:ext cx="3265126" cy="43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51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59B361-BA9C-4183-B241-CCF07D5DBF19}"/>
              </a:ext>
            </a:extLst>
          </p:cNvPr>
          <p:cNvSpPr/>
          <p:nvPr/>
        </p:nvSpPr>
        <p:spPr>
          <a:xfrm>
            <a:off x="2705488" y="1409467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7D2940B-E709-9EB4-7B4E-3D5B83241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721" y="1409467"/>
            <a:ext cx="56197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2CE3FC-21D9-4679-B237-B716C36396F3}"/>
              </a:ext>
            </a:extLst>
          </p:cNvPr>
          <p:cNvSpPr txBox="1"/>
          <p:nvPr/>
        </p:nvSpPr>
        <p:spPr>
          <a:xfrm>
            <a:off x="4987484" y="5079201"/>
            <a:ext cx="221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Ссылка на тест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D20221-A87E-1DE4-841E-DCCD6E01E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379" y="2909447"/>
            <a:ext cx="2943240" cy="29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568712" y="373003"/>
            <a:ext cx="1076722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 (декабрь)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Нумерация.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Числа от 1 до 20. Присчитывание и отсчитывание по одному. </a:t>
            </a:r>
          </a:p>
          <a:p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Устные и письменные вычислительные приёмы сложения (таблица сложения) и вычитания. 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Составная арифметическая задача (план решения задачи в два действия) </a:t>
            </a:r>
          </a:p>
          <a:p>
            <a:endParaRPr lang="ru-RU" sz="2800" b="1" dirty="0">
              <a:latin typeface="system-ui"/>
            </a:endParaRPr>
          </a:p>
          <a:p>
            <a:endParaRPr lang="ru-RU" sz="2800" b="1" dirty="0"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5653668" y="417609"/>
            <a:ext cx="5954751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 (декабрь)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Введение чисел второго десятка.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Присчитывание и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отсчитывание по одному, как основание для дальнейшего изучения натурального ряда чисел. </a:t>
            </a:r>
          </a:p>
          <a:p>
            <a:pPr algn="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91FA16-27CE-894C-AAE2-A6AD7F6AE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4" y="1441014"/>
            <a:ext cx="2985876" cy="39759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E008B5-8CD3-A94F-A183-9F9B60F05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830" y="813935"/>
            <a:ext cx="2985877" cy="397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8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5653668" y="417609"/>
            <a:ext cx="595475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 (декабрь)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Введение устных вычислительных приёмов, основанных на разложении на удобные слагаемые.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D9C49A-5899-9740-8D6F-E93669CED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" y="1666560"/>
            <a:ext cx="3049084" cy="40601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1FA882-BA6B-5D4A-96BF-F9941A250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23" y="1082598"/>
            <a:ext cx="3049084" cy="406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6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5653668" y="417609"/>
            <a:ext cx="595475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 (декабрь)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Введение устных вычислительных приёмов, основанных на вычитании по частям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C0C250-DE40-EC42-AA4B-6749DE6CE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1" y="1567211"/>
            <a:ext cx="3181554" cy="42365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EEB83B-7911-DD42-9875-9976FBA5D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35" y="1054255"/>
            <a:ext cx="3181554" cy="424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5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5675971" y="417609"/>
            <a:ext cx="593244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 (декабрь)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Составная задача. План решения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 два действия.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0B9D5-D634-4A45-A0E0-513B6628B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7" y="1264773"/>
            <a:ext cx="3254607" cy="43338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702789-4BE3-FB43-A4D1-2A0EA727F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081" y="1264773"/>
            <a:ext cx="3425967" cy="457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1260088" y="335845"/>
            <a:ext cx="10767225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 (декабрь)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 измерения площадей (квадратный дециметр и квадратный метр)</a:t>
            </a:r>
          </a:p>
          <a:p>
            <a:pPr marL="514350" indent="-514350">
              <a:buAutoNum type="arabicPeriod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умножения и деления числа на 1. </a:t>
            </a:r>
          </a:p>
          <a:p>
            <a:pPr marL="514350" indent="-514350">
              <a:buAutoNum type="arabicPeriod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умножения числа на 0, правило деления 0 на число.  </a:t>
            </a:r>
          </a:p>
          <a:p>
            <a:endParaRPr lang="ru-RU" sz="2800" b="1" dirty="0">
              <a:latin typeface="system-ui"/>
            </a:endParaRPr>
          </a:p>
          <a:p>
            <a:endParaRPr lang="ru-RU" sz="2800" b="1" dirty="0">
              <a:latin typeface="system-ui"/>
            </a:endParaRPr>
          </a:p>
          <a:p>
            <a:endParaRPr lang="ru-RU" sz="2800" b="1" dirty="0"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85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5084956" y="395307"/>
            <a:ext cx="6791092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system-ui"/>
              </a:rPr>
              <a:t>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 (декабрь)</a:t>
            </a: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новых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 измерения площади.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ВАЖНО: площадь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квадратным метрам! </a:t>
            </a: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НЕЛЬЗЯ: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метров в квадрате!!!  </a:t>
            </a: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81EA68-B46E-9944-A493-7FA92E65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2" y="1400112"/>
            <a:ext cx="3140185" cy="41923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F0E3B6-65C3-3D4E-8050-9A71892F0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86" y="975226"/>
            <a:ext cx="3283031" cy="438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39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5084956" y="395307"/>
            <a:ext cx="6791092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system-ui"/>
              </a:rPr>
              <a:t>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 (декабрь)</a:t>
            </a: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умножения на 1. </a:t>
            </a: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деления числа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и числа на само себя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основе взаимосвязи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умножением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делением.  </a:t>
            </a: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CB4B6C-6D9C-7F42-832E-6F3EA02A9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" y="1249642"/>
            <a:ext cx="3264763" cy="43587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C5EEBA-E889-D24B-AE71-53EC7DC89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931" y="1036734"/>
            <a:ext cx="3424235" cy="457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2831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8561</TotalTime>
  <Words>354</Words>
  <Application>Microsoft Office PowerPoint</Application>
  <PresentationFormat>Широкоэкранный</PresentationFormat>
  <Paragraphs>223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Al Tarikh</vt:lpstr>
      <vt:lpstr>Arial</vt:lpstr>
      <vt:lpstr>Calibri</vt:lpstr>
      <vt:lpstr>Calibri Light</vt:lpstr>
      <vt:lpstr>Segoe UI</vt:lpstr>
      <vt:lpstr>system-ui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Фомина Светлана Анатольевна</dc:creator>
  <cp:lastModifiedBy>Наталья Яковлева</cp:lastModifiedBy>
  <cp:revision>147</cp:revision>
  <cp:lastPrinted>2022-01-13T14:31:19Z</cp:lastPrinted>
  <dcterms:created xsi:type="dcterms:W3CDTF">2022-01-13T13:40:39Z</dcterms:created>
  <dcterms:modified xsi:type="dcterms:W3CDTF">2025-11-18T07:15:59Z</dcterms:modified>
</cp:coreProperties>
</file>