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6" r:id="rId3"/>
    <p:sldId id="2923" r:id="rId4"/>
    <p:sldId id="2924" r:id="rId5"/>
    <p:sldId id="2925" r:id="rId6"/>
    <p:sldId id="2929" r:id="rId7"/>
    <p:sldId id="2930" r:id="rId8"/>
    <p:sldId id="2926" r:id="rId9"/>
    <p:sldId id="2927" r:id="rId10"/>
    <p:sldId id="2928" r:id="rId11"/>
    <p:sldId id="2931" r:id="rId12"/>
    <p:sldId id="2932" r:id="rId13"/>
    <p:sldId id="2933" r:id="rId14"/>
    <p:sldId id="2938" r:id="rId15"/>
    <p:sldId id="2934" r:id="rId16"/>
    <p:sldId id="2935" r:id="rId17"/>
    <p:sldId id="2936" r:id="rId18"/>
    <p:sldId id="2937" r:id="rId19"/>
    <p:sldId id="323" r:id="rId20"/>
    <p:sldId id="327" r:id="rId21"/>
    <p:sldId id="2774" r:id="rId22"/>
    <p:sldId id="2775" r:id="rId23"/>
    <p:sldId id="2776" r:id="rId24"/>
    <p:sldId id="2777" r:id="rId25"/>
    <p:sldId id="2778" r:id="rId26"/>
    <p:sldId id="2939" r:id="rId27"/>
    <p:sldId id="282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8754" autoAdjust="0"/>
  </p:normalViewPr>
  <p:slideViewPr>
    <p:cSldViewPr snapToGrid="0">
      <p:cViewPr varScale="1">
        <p:scale>
          <a:sx n="77" d="100"/>
          <a:sy n="77" d="100"/>
        </p:scale>
        <p:origin x="76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73" y="1159556"/>
            <a:ext cx="10515600" cy="3925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4800" b="1" dirty="0">
                <a:solidFill>
                  <a:srgbClr val="0070C0"/>
                </a:solidFill>
              </a:rPr>
              <a:t>«Чтение – это один из истоков мышления и умственного развития»</a:t>
            </a:r>
            <a:br>
              <a:rPr lang="ru-RU" sz="4800" b="1" dirty="0">
                <a:solidFill>
                  <a:srgbClr val="0070C0"/>
                </a:solidFill>
              </a:rPr>
            </a:b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 err="1">
                <a:solidFill>
                  <a:srgbClr val="0070C0"/>
                </a:solidFill>
              </a:rPr>
              <a:t>В.А.Сухомлинский</a:t>
            </a:r>
            <a:endParaRPr lang="ru-RU" sz="3600" b="1" dirty="0">
              <a:solidFill>
                <a:srgbClr val="4472C4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4 класс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r="10404" b="7184"/>
          <a:stretch/>
        </p:blipFill>
        <p:spPr>
          <a:xfrm>
            <a:off x="4474463" y="1353312"/>
            <a:ext cx="3425953" cy="4709057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559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1 класс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4001" r="7253" b="8517"/>
          <a:stretch/>
        </p:blipFill>
        <p:spPr>
          <a:xfrm rot="5400000">
            <a:off x="3901441" y="1950726"/>
            <a:ext cx="4584189" cy="3438144"/>
          </a:xfr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920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780032"/>
            <a:ext cx="10542778" cy="206582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1. АРТИКУЛЯЦИОННАЯ ГИМНАСТИКА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94519"/>
            <a:ext cx="10515600" cy="1500187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4000" b="1" dirty="0"/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Разрабатываем мягкое нёбо, язык, нижнюю челюсть, губы и щёки. Время выполнения-5 минут.</a:t>
            </a:r>
          </a:p>
        </p:txBody>
      </p:sp>
    </p:spTree>
    <p:extLst>
      <p:ext uri="{BB962C8B-B14F-4D97-AF65-F5344CB8AC3E}">
        <p14:creationId xmlns:p14="http://schemas.microsoft.com/office/powerpoint/2010/main" val="53040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3875" r="8028" b="18084"/>
          <a:stretch/>
        </p:blipFill>
        <p:spPr>
          <a:xfrm>
            <a:off x="2218765" y="995082"/>
            <a:ext cx="7046259" cy="4773704"/>
          </a:xfr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5369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3" y="2624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2"/>
                </a:solidFill>
              </a:rPr>
              <a:t>2. ЗВУКОСОЧЕТАНИЯ</a:t>
            </a:r>
          </a:p>
        </p:txBody>
      </p:sp>
    </p:spTree>
    <p:extLst>
      <p:ext uri="{BB962C8B-B14F-4D97-AF65-F5344CB8AC3E}">
        <p14:creationId xmlns:p14="http://schemas.microsoft.com/office/powerpoint/2010/main" val="122090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9778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7030A0"/>
                </a:solidFill>
              </a:rPr>
              <a:t>И,Э,А,О,У,Ы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05905"/>
              </p:ext>
            </p:extLst>
          </p:nvPr>
        </p:nvGraphicFramePr>
        <p:xfrm>
          <a:off x="1933575" y="3418364"/>
          <a:ext cx="8324850" cy="1165860"/>
        </p:xfrm>
        <a:graphic>
          <a:graphicData uri="http://schemas.openxmlformats.org/drawingml/2006/table">
            <a:tbl>
              <a:tblPr/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>
                          <a:effectLst/>
                        </a:rPr>
                        <a:t>чти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вздри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нмхи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вбруст</a:t>
                      </a:r>
                      <a:r>
                        <a:rPr lang="ru-RU" b="1" dirty="0">
                          <a:effectLst/>
                        </a:rPr>
                        <a:t> 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гзумц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бдги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стринчи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штри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ктви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пруст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хмурц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кптки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лбирми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ждли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стни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крукт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птки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гбдги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8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3. СКОРОГОВОРКИ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45859"/>
            <a:ext cx="9144000" cy="914400"/>
          </a:xfrm>
        </p:spPr>
        <p:txBody>
          <a:bodyPr/>
          <a:lstStyle/>
          <a:p>
            <a:r>
              <a:rPr lang="ru-RU" b="1" dirty="0"/>
              <a:t>КАЖДУЮ СКОРОГОВОРКУ СТАРАЕМСЯ ПРОИЗНЕСТИ 3 РАЗА В РАЗНОМ ТЕМПЕ: МЕДЛЕННО, ЧУТЬ  БЫСТРЕЕ, БЫСТРО.</a:t>
            </a:r>
          </a:p>
        </p:txBody>
      </p:sp>
    </p:spTree>
    <p:extLst>
      <p:ext uri="{BB962C8B-B14F-4D97-AF65-F5344CB8AC3E}">
        <p14:creationId xmlns:p14="http://schemas.microsoft.com/office/powerpoint/2010/main" val="355884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1. </a:t>
            </a:r>
            <a:r>
              <a:rPr lang="ru-RU" sz="2400" i="1" dirty="0">
                <a:solidFill>
                  <a:srgbClr val="2D2D47"/>
                </a:solidFill>
                <a:latin typeface="OpenSansRegular"/>
              </a:rPr>
              <a:t>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Добыл бобов бобыль.</a:t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>2.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От топота копыт пыль по полю летит.</a:t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>3.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Бык </a:t>
            </a:r>
            <a:r>
              <a:rPr lang="ru-RU" sz="2400" b="1" i="1" dirty="0" err="1">
                <a:solidFill>
                  <a:srgbClr val="2D2D47"/>
                </a:solidFill>
                <a:latin typeface="OpenSansRegular"/>
              </a:rPr>
              <a:t>тупогуб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, </a:t>
            </a:r>
            <a:r>
              <a:rPr lang="ru-RU" sz="2400" b="1" i="1" dirty="0" err="1">
                <a:solidFill>
                  <a:srgbClr val="2D2D47"/>
                </a:solidFill>
                <a:latin typeface="OpenSansRegular"/>
              </a:rPr>
              <a:t>тупогубенький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 бычок, у быка бела губа была тупа.</a:t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>4.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А мне не до недомогания.</a:t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>5.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Цапля чахла, цапля сохла, цапля сдохла.</a:t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Начинаем медленно, тщательно выговаривая каждый звук. Далее ускоряемся. В качестве теста на усвоение скороговорки вы можете произнести ее три раза подряд без паузы. Не экономьте время — речевая разминка полезна не только для </a:t>
            </a:r>
            <a:r>
              <a:rPr lang="ru-RU" dirty="0" err="1"/>
              <a:t>скорочтения</a:t>
            </a:r>
            <a:r>
              <a:rPr lang="ru-RU" dirty="0"/>
              <a:t>, но и для красоты устной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389787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88938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СРЕДСТВА ХУДОЖЕСТВЕННОЙ ВЫРАЗИТЕЛЬНОСТИ: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0160" y="2926080"/>
            <a:ext cx="9473184" cy="2426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Приёмы, которые автор использует в языке для создания яркой, образной и эмоциональной речи, которые делают текст более наглядным и запоминающимся </a:t>
            </a:r>
          </a:p>
        </p:txBody>
      </p:sp>
    </p:spTree>
    <p:extLst>
      <p:ext uri="{BB962C8B-B14F-4D97-AF65-F5344CB8AC3E}">
        <p14:creationId xmlns:p14="http://schemas.microsoft.com/office/powerpoint/2010/main" val="54950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ED58C-5A95-B469-D959-5535AE740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1598B-4772-36C8-0BA9-1EBEE62C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5454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шаблон, Графика, Шрифт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377C117-E699-4F3B-C2D6-7EAF28AD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95" y="1755912"/>
            <a:ext cx="4167809" cy="41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65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>
                <a:hlinkClick r:id="rId2"/>
              </a:rPr>
              <a:t>gavrilova_mm@school-president.ru</a:t>
            </a:r>
            <a:endParaRPr lang="ru-RU" sz="3200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55" y="962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СРЕДСТВА ХУДОЖЕСТВЕННОЙ ВЫРАЗИТЕЛЬНОСТИ:</a:t>
            </a:r>
            <a:endParaRPr lang="ru-RU" b="1" dirty="0"/>
          </a:p>
        </p:txBody>
      </p:sp>
      <p:pic>
        <p:nvPicPr>
          <p:cNvPr id="1026" name="Picture 2" descr="C:\Users\usersp\Desktop\pict\лиц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47" y="4243217"/>
            <a:ext cx="896809" cy="89420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pict\СХВ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3040"/>
          <a:stretch/>
        </p:blipFill>
        <p:spPr bwMode="auto">
          <a:xfrm>
            <a:off x="5164270" y="3967097"/>
            <a:ext cx="1631378" cy="142286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1027" idx="1"/>
          </p:cNvCxnSpPr>
          <p:nvPr/>
        </p:nvCxnSpPr>
        <p:spPr>
          <a:xfrm flipH="1">
            <a:off x="3576959" y="4678530"/>
            <a:ext cx="1587311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sp\Desktop\pict\лампо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52" y="243433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1028" idx="2"/>
            <a:endCxn id="1028" idx="2"/>
          </p:cNvCxnSpPr>
          <p:nvPr/>
        </p:nvCxnSpPr>
        <p:spPr>
          <a:xfrm>
            <a:off x="3834833" y="35058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028" idx="3"/>
          </p:cNvCxnSpPr>
          <p:nvPr/>
        </p:nvCxnSpPr>
        <p:spPr>
          <a:xfrm flipH="1" flipV="1">
            <a:off x="4370614" y="2970117"/>
            <a:ext cx="793656" cy="129475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usersp\Desktop\pict\линия волн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9" b="32369"/>
          <a:stretch/>
        </p:blipFill>
        <p:spPr bwMode="auto">
          <a:xfrm>
            <a:off x="3627440" y="3474952"/>
            <a:ext cx="414786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pict\зеленые вес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04" y="2391463"/>
            <a:ext cx="803910" cy="8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5979959" y="3364992"/>
            <a:ext cx="0" cy="59319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usersp\Desktop\pict\красные вес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33" y="2608769"/>
            <a:ext cx="888237" cy="88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795648" y="3195373"/>
            <a:ext cx="1116960" cy="10094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58912" y="2608769"/>
            <a:ext cx="658368" cy="7562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058912" y="2434336"/>
            <a:ext cx="975360" cy="8942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27" idx="3"/>
          </p:cNvCxnSpPr>
          <p:nvPr/>
        </p:nvCxnSpPr>
        <p:spPr>
          <a:xfrm>
            <a:off x="6795648" y="4678530"/>
            <a:ext cx="1031616" cy="1179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usersp\Desktop\плюс -минус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8" y="4327799"/>
            <a:ext cx="1409700" cy="8096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ОЛИЦЕТВОРЕНИЕ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0432" y="2389632"/>
            <a:ext cx="9826752" cy="2987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600" b="1" dirty="0"/>
              <a:t>это средство художественной выразительности, которое предполагает </a:t>
            </a:r>
          </a:p>
          <a:p>
            <a:pPr algn="ctr"/>
            <a:r>
              <a:rPr lang="ru-RU" sz="3600" b="1" dirty="0"/>
              <a:t>наделение неживого предмета или явления свойствами живого.</a:t>
            </a:r>
          </a:p>
        </p:txBody>
      </p:sp>
      <p:pic>
        <p:nvPicPr>
          <p:cNvPr id="4" name="Picture 2" descr="C:\Users\usersp\Desktop\pict\лиц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37" y="1684547"/>
            <a:ext cx="1155541" cy="115218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9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5B9BD5"/>
                </a:solidFill>
              </a:rPr>
              <a:t>                        3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76" y="1414273"/>
            <a:ext cx="3849048" cy="4523232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401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5B9BD5"/>
                </a:solidFill>
              </a:rPr>
              <a:t>                       4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t="21368" r="9957" b="24836"/>
          <a:stretch/>
        </p:blipFill>
        <p:spPr>
          <a:xfrm>
            <a:off x="3060191" y="1366441"/>
            <a:ext cx="5779009" cy="4741752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328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ЭПИТЕТ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200" b="1" dirty="0"/>
              <a:t>средство художественной выразительности, яркое образное определение, придаёт предметам особую образность, эмоциональность, отвечает на вопросы какой? какая? какое? какие? Обычно является прилагательным.</a:t>
            </a:r>
          </a:p>
        </p:txBody>
      </p:sp>
      <p:pic>
        <p:nvPicPr>
          <p:cNvPr id="5" name="Picture 4" descr="C:\Users\usersp\Desktop\pict\ламп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00" y="1263904"/>
            <a:ext cx="1071562" cy="10715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pict\линия волн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9" b="32369"/>
          <a:stretch/>
        </p:blipFill>
        <p:spPr bwMode="auto">
          <a:xfrm>
            <a:off x="5992688" y="2262314"/>
            <a:ext cx="414786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СРАВНЕНИЕ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200" b="1" dirty="0"/>
              <a:t>средство художественной выразительности, сопоставление двух предметов или явлений. Найти сравнение помогают слова: </a:t>
            </a:r>
            <a:r>
              <a:rPr lang="ru-RU" sz="3200" b="1" u="sng" dirty="0"/>
              <a:t>как, точно, что, словно, будто</a:t>
            </a:r>
          </a:p>
        </p:txBody>
      </p:sp>
      <p:pic>
        <p:nvPicPr>
          <p:cNvPr id="7" name="Picture 6" descr="C:\Users\usersp\Desktop\pict\зеленые ве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8" y="1421601"/>
            <a:ext cx="1249516" cy="12495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2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265"/>
            <a:ext cx="10515600" cy="1483424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/>
                </a:solidFill>
              </a:rPr>
              <a:t>                       3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797" r="31438" b="24837"/>
          <a:stretch/>
        </p:blipFill>
        <p:spPr>
          <a:xfrm>
            <a:off x="4255008" y="1389888"/>
            <a:ext cx="3511296" cy="4596384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4621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19209</TotalTime>
  <Words>378</Words>
  <Application>Microsoft Office PowerPoint</Application>
  <PresentationFormat>Широкоэкранный</PresentationFormat>
  <Paragraphs>59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OpenSansRegular</vt:lpstr>
      <vt:lpstr>Times New Roman</vt:lpstr>
      <vt:lpstr>Тема1</vt:lpstr>
      <vt:lpstr>1_Тема Office</vt:lpstr>
      <vt:lpstr>   «Чтение – это один из истоков мышления и умственного развития»  В.А.Сухомлинский</vt:lpstr>
      <vt:lpstr>СРЕДСТВА ХУДОЖЕСТВЕННОЙ ВЫРАЗИТЕЛЬНОСТИ:</vt:lpstr>
      <vt:lpstr>СРЕДСТВА ХУДОЖЕСТВЕННОЙ ВЫРАЗИТЕЛЬНОСТИ:</vt:lpstr>
      <vt:lpstr> ОЛИЦЕТВОРЕНИЕ</vt:lpstr>
      <vt:lpstr>                        3 класс</vt:lpstr>
      <vt:lpstr>                       4 класс</vt:lpstr>
      <vt:lpstr> ЭПИТЕТ</vt:lpstr>
      <vt:lpstr> СРАВНЕНИЕ</vt:lpstr>
      <vt:lpstr>                       3 класс</vt:lpstr>
      <vt:lpstr>                           4 класс</vt:lpstr>
      <vt:lpstr>                           1 класс</vt:lpstr>
      <vt:lpstr>1. АРТИКУЛЯЦИОННАЯ ГИМНАСТИКА</vt:lpstr>
      <vt:lpstr>Презентация PowerPoint</vt:lpstr>
      <vt:lpstr>2. ЗВУКОСОЧЕТАНИЯ</vt:lpstr>
      <vt:lpstr>И,Э,А,О,У,Ы</vt:lpstr>
      <vt:lpstr>3. СКОРОГОВОРКИ</vt:lpstr>
      <vt:lpstr>1.  Добыл бобов бобыль. 2. От топота копыт пыль по полю летит. 3. Бык тупогуб, тупогубенький бычок, у быка бела губа была тупа. 4. А мне не до недомогания. 5. Цапля чахла, цапля сохла, цапля сдохла.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Тест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Наталья Яковлева</cp:lastModifiedBy>
  <cp:revision>163</cp:revision>
  <dcterms:created xsi:type="dcterms:W3CDTF">2024-01-14T08:39:34Z</dcterms:created>
  <dcterms:modified xsi:type="dcterms:W3CDTF">2025-11-14T12:26:51Z</dcterms:modified>
</cp:coreProperties>
</file>