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8"/>
  </p:notesMasterIdLst>
  <p:sldIdLst>
    <p:sldId id="319" r:id="rId3"/>
    <p:sldId id="335" r:id="rId4"/>
    <p:sldId id="333" r:id="rId5"/>
    <p:sldId id="257" r:id="rId6"/>
    <p:sldId id="258" r:id="rId7"/>
    <p:sldId id="259" r:id="rId8"/>
    <p:sldId id="263" r:id="rId9"/>
    <p:sldId id="264" r:id="rId10"/>
    <p:sldId id="265" r:id="rId11"/>
    <p:sldId id="267" r:id="rId12"/>
    <p:sldId id="343" r:id="rId13"/>
    <p:sldId id="341" r:id="rId14"/>
    <p:sldId id="342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3" r:id="rId24"/>
    <p:sldId id="352" r:id="rId25"/>
    <p:sldId id="290" r:id="rId26"/>
    <p:sldId id="289" r:id="rId27"/>
    <p:sldId id="291" r:id="rId28"/>
    <p:sldId id="292" r:id="rId29"/>
    <p:sldId id="320" r:id="rId30"/>
    <p:sldId id="294" r:id="rId31"/>
    <p:sldId id="321" r:id="rId32"/>
    <p:sldId id="322" r:id="rId33"/>
    <p:sldId id="323" r:id="rId34"/>
    <p:sldId id="324" r:id="rId35"/>
    <p:sldId id="354" r:id="rId36"/>
    <p:sldId id="33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32DD-96EB-4EA4-9788-CA82DB64B32B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6E09-9BDA-4056-828C-C4E3EA470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6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8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2734A-4358-CC25-59E4-429B90BD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BCED5EC-F088-06F5-9FA0-BBAAFF2FE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90B44-B50D-73B5-2994-03929D41F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21B32-6CA3-7957-BBE4-439F4BF55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7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5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1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3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5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5696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537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1085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4888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6844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1353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68181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47792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4900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1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5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4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655127" y="141315"/>
            <a:ext cx="7331828" cy="50208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lnSpc>
                <a:spcPct val="170000"/>
              </a:lnSpc>
              <a:defRPr sz="1800"/>
            </a:pPr>
            <a:r>
              <a:rPr lang="ru-RU" sz="2800" dirty="0">
                <a:solidFill>
                  <a:srgbClr val="1D3152"/>
                </a:solidFill>
              </a:rPr>
              <a:t>Постоянно действующий вебинар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ru-RU" sz="2800" dirty="0">
                <a:solidFill>
                  <a:srgbClr val="1D3152"/>
                </a:solidFill>
              </a:rPr>
              <a:t>«Преподавание предмета русский язык при реализации ускоренного обучения в начальном общем образовании»</a:t>
            </a:r>
          </a:p>
          <a:p>
            <a:pPr lvl="0">
              <a:lnSpc>
                <a:spcPct val="70000"/>
              </a:lnSpc>
              <a:defRPr sz="1800"/>
            </a:pPr>
            <a:endParaRPr lang="ru-RU" b="1" dirty="0">
              <a:solidFill>
                <a:srgbClr val="1D3152"/>
              </a:solidFill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ru-RU" sz="3000" b="1" dirty="0">
                <a:solidFill>
                  <a:srgbClr val="1D3152"/>
                </a:solidFill>
              </a:rPr>
              <a:t>Развитие представлений о тексте и предложении на первом году обучения в ЭНШ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ru-RU" sz="3000" b="1" dirty="0">
                <a:solidFill>
                  <a:srgbClr val="1D3152"/>
                </a:solidFill>
              </a:rPr>
              <a:t>Особенности изучения состава слова на втором и третьем году обучения.</a:t>
            </a:r>
          </a:p>
          <a:p>
            <a:pPr lvl="0">
              <a:lnSpc>
                <a:spcPct val="70000"/>
              </a:lnSpc>
              <a:defRPr sz="1800"/>
            </a:pPr>
            <a:endParaRPr lang="ru-RU" sz="4000" b="1" dirty="0">
              <a:solidFill>
                <a:srgbClr val="1D3152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027468" y="5348141"/>
            <a:ext cx="4291503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Мошнина Рауза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Шамилевна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заведующий кафедрой естественно-математических дисциплин, канд. пед. наук, профессор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8494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107430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/>
              <a:t>Типичные трудностях младших школьников</a:t>
            </a:r>
            <a:br>
              <a:rPr lang="ru-RU" sz="2800" b="1" dirty="0"/>
            </a:br>
            <a:r>
              <a:rPr lang="ru-RU" sz="2800" b="1" dirty="0"/>
              <a:t>при изучении русского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432993"/>
            <a:ext cx="10640291" cy="474397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dirty="0"/>
              <a:t>обращение </a:t>
            </a:r>
            <a:r>
              <a:rPr lang="ru-RU" u="sng" dirty="0"/>
              <a:t>к словарю</a:t>
            </a:r>
            <a:r>
              <a:rPr lang="ru-RU" dirty="0"/>
              <a:t> для получения информации </a:t>
            </a:r>
            <a:r>
              <a:rPr lang="ru-RU" u="sng" dirty="0"/>
              <a:t>о значении слова</a:t>
            </a:r>
            <a:r>
              <a:rPr lang="ru-RU" dirty="0"/>
              <a:t>; </a:t>
            </a:r>
          </a:p>
          <a:p>
            <a:pPr marL="514350" indent="-514350" algn="just">
              <a:buAutoNum type="arabicParenR"/>
            </a:pPr>
            <a:r>
              <a:rPr lang="ru-RU" dirty="0"/>
              <a:t>формулирование </a:t>
            </a:r>
            <a:r>
              <a:rPr lang="ru-RU" u="sng" dirty="0"/>
              <a:t>основной мысли </a:t>
            </a:r>
            <a:r>
              <a:rPr lang="ru-RU" dirty="0"/>
              <a:t>прочитанного и воспринятого на слух текста; </a:t>
            </a:r>
          </a:p>
          <a:p>
            <a:pPr marL="514350" indent="-514350" algn="just">
              <a:buAutoNum type="arabicParenR"/>
            </a:pPr>
            <a:r>
              <a:rPr lang="ru-RU" dirty="0"/>
              <a:t>речевое оформление собственного </a:t>
            </a:r>
            <a:r>
              <a:rPr lang="ru-RU" u="sng" dirty="0"/>
              <a:t>высказывания</a:t>
            </a:r>
            <a:r>
              <a:rPr lang="ru-RU" dirty="0"/>
              <a:t>, в том числе соблюдение норм русского языка при устном и </a:t>
            </a:r>
            <a:r>
              <a:rPr lang="ru-RU" u="sng" dirty="0"/>
              <a:t>письменном</a:t>
            </a:r>
            <a:r>
              <a:rPr lang="ru-RU" dirty="0"/>
              <a:t> оформлении высказывания; </a:t>
            </a:r>
          </a:p>
          <a:p>
            <a:pPr marL="514350" indent="-514350" algn="just">
              <a:buAutoNum type="arabicParenR"/>
            </a:pPr>
            <a:r>
              <a:rPr lang="ru-RU" dirty="0"/>
              <a:t>осознанное </a:t>
            </a:r>
            <a:r>
              <a:rPr lang="ru-RU" u="sng" dirty="0"/>
              <a:t>выделение значимых частей слова </a:t>
            </a:r>
            <a:r>
              <a:rPr lang="ru-RU" dirty="0"/>
              <a:t>при выполнении разбора слова по составу, применение приема развернутого </a:t>
            </a:r>
            <a:r>
              <a:rPr lang="ru-RU" u="sng" dirty="0"/>
              <a:t>толкования</a:t>
            </a:r>
            <a:r>
              <a:rPr lang="ru-RU" dirty="0"/>
              <a:t> значения слова; </a:t>
            </a:r>
          </a:p>
          <a:p>
            <a:pPr marL="514350" indent="-514350" algn="just">
              <a:buAutoNum type="arabicParenR"/>
            </a:pPr>
            <a:r>
              <a:rPr lang="ru-RU" u="sng" dirty="0"/>
              <a:t>выбор</a:t>
            </a:r>
            <a:r>
              <a:rPr lang="ru-RU" dirty="0"/>
              <a:t> необходимого </a:t>
            </a:r>
            <a:r>
              <a:rPr lang="ru-RU" u="sng" dirty="0"/>
              <a:t>способа</a:t>
            </a:r>
            <a:r>
              <a:rPr lang="ru-RU" dirty="0"/>
              <a:t> проверки с учетом места и </a:t>
            </a:r>
            <a:r>
              <a:rPr lang="ru-RU" u="sng" dirty="0"/>
              <a:t>типа орфограммы</a:t>
            </a:r>
            <a:r>
              <a:rPr lang="ru-RU" dirty="0"/>
              <a:t>, применение знаний орфограмм при письме </a:t>
            </a:r>
            <a:r>
              <a:rPr lang="ru-RU" u="sng" dirty="0"/>
              <a:t>под диктовку</a:t>
            </a:r>
            <a:r>
              <a:rPr lang="ru-RU" dirty="0"/>
              <a:t>, при записи </a:t>
            </a:r>
            <a:r>
              <a:rPr lang="ru-RU" u="sng" dirty="0"/>
              <a:t>собственного текста.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52605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C2F95-4344-4C49-B26A-6FC559F4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Тематическое планирование </a:t>
            </a:r>
            <a:br>
              <a:rPr lang="ru-RU" b="0" dirty="0"/>
            </a:br>
            <a:r>
              <a:rPr lang="ru-RU" b="0" dirty="0"/>
              <a:t>русский язык 1 класс ЭНШ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C511AAA-FD46-4093-9B7D-B8CB9D2BE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33974"/>
              </p:ext>
            </p:extLst>
          </p:nvPr>
        </p:nvGraphicFramePr>
        <p:xfrm>
          <a:off x="838200" y="1518967"/>
          <a:ext cx="9268460" cy="2585847"/>
        </p:xfrm>
        <a:graphic>
          <a:graphicData uri="http://schemas.openxmlformats.org/drawingml/2006/table">
            <a:tbl>
              <a:tblPr firstRow="1" firstCol="1" bandRow="1"/>
              <a:tblGrid>
                <a:gridCol w="657975">
                  <a:extLst>
                    <a:ext uri="{9D8B030D-6E8A-4147-A177-3AD203B41FA5}">
                      <a16:colId xmlns:a16="http://schemas.microsoft.com/office/drawing/2014/main" val="2816268340"/>
                    </a:ext>
                  </a:extLst>
                </a:gridCol>
                <a:gridCol w="8610485">
                  <a:extLst>
                    <a:ext uri="{9D8B030D-6E8A-4147-A177-3AD203B41FA5}">
                      <a16:colId xmlns:a16="http://schemas.microsoft.com/office/drawing/2014/main" val="3654772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just">
                        <a:lnSpc>
                          <a:spcPct val="97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Правописание слов с буквосочетаниями </a:t>
                      </a:r>
                      <a:r>
                        <a:rPr lang="ru-RU" sz="1800" i="1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ча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—ща, 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чу—</a:t>
                      </a:r>
                      <a:r>
                        <a:rPr lang="ru-RU" sz="1800" i="1" spc="-10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щу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800" i="1" spc="-10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чк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800" i="1" spc="-10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чн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чт.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marR="6286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Понятие:</a:t>
                      </a:r>
                      <a:r>
                        <a:rPr lang="ru-RU" sz="1800" spc="-9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непарный</a:t>
                      </a:r>
                      <a:r>
                        <a:rPr lang="ru-RU" sz="1800" i="1" spc="-4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мягкий</a:t>
                      </a:r>
                      <a:r>
                        <a:rPr lang="ru-RU" sz="1800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шипящий</a:t>
                      </a:r>
                      <a:r>
                        <a:rPr lang="ru-RU" sz="1800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звук.</a:t>
                      </a:r>
                    </a:p>
                    <a:p>
                      <a:pPr marL="69850" marR="6286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lnSpc>
                          <a:spcPts val="1090"/>
                        </a:lnSpc>
                        <a:tabLst>
                          <a:tab pos="833755" algn="l"/>
                          <a:tab pos="1287780" algn="l"/>
                        </a:tabLst>
                      </a:pPr>
                      <a:r>
                        <a:rPr lang="ru-RU" sz="18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Учебник: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</a:t>
                      </a:r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упр.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105—</a:t>
                      </a:r>
                      <a:r>
                        <a:rPr lang="ru-RU" sz="18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110, с.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69—7</a:t>
                      </a:r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1;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</a:t>
                      </a:r>
                      <a:r>
                        <a:rPr lang="ru-RU" sz="18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рубрика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«Проверь себя», с. 71. 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marR="62865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РТ: упр. 2, с. 56; упр. 5 - 8,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ru-RU" sz="1800" spc="17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58 - </a:t>
                      </a:r>
                      <a:r>
                        <a:rPr lang="ru-RU" sz="18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73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Заглавная</a:t>
                      </a:r>
                      <a:r>
                        <a:rPr lang="ru-RU" sz="1800" spc="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буква</a:t>
                      </a:r>
                      <a:r>
                        <a:rPr lang="ru-RU" sz="1800" spc="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(общее </a:t>
                      </a:r>
                      <a:r>
                        <a:rPr lang="ru-RU" sz="18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представление).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/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Понятие:</a:t>
                      </a:r>
                      <a:r>
                        <a:rPr lang="ru-RU" sz="1800" spc="-3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заглавная</a:t>
                      </a:r>
                      <a:r>
                        <a:rPr lang="ru-RU" sz="1800" i="1" spc="4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буква.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/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Словарь:</a:t>
                      </a:r>
                      <a:r>
                        <a:rPr lang="ru-RU" sz="1800" spc="1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Москва.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tabLst>
                          <a:tab pos="870585" algn="l"/>
                          <a:tab pos="1361440" algn="l"/>
                        </a:tabLst>
                      </a:pPr>
                      <a:r>
                        <a:rPr lang="ru-RU" sz="18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Учебник: </a:t>
                      </a:r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упр.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111—114</a:t>
                      </a:r>
                      <a:r>
                        <a:rPr lang="ru-RU" sz="18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с.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72—7</a:t>
                      </a:r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4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РТ:</a:t>
                      </a:r>
                      <a:r>
                        <a:rPr lang="ru-RU" sz="1800" spc="15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</a:t>
                      </a:r>
                      <a:r>
                        <a:rPr lang="ru-RU" sz="1800" spc="15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1—2,</a:t>
                      </a:r>
                      <a:r>
                        <a:rPr lang="ru-RU" sz="1800" spc="16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ru-RU" sz="1800" spc="15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9478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7FE1FB4-F1E4-4D79-8FBF-684C28512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80713"/>
              </p:ext>
            </p:extLst>
          </p:nvPr>
        </p:nvGraphicFramePr>
        <p:xfrm>
          <a:off x="838200" y="4104814"/>
          <a:ext cx="9268460" cy="1694815"/>
        </p:xfrm>
        <a:graphic>
          <a:graphicData uri="http://schemas.openxmlformats.org/drawingml/2006/table">
            <a:tbl>
              <a:tblPr firstRow="1" firstCol="1" bandRow="1"/>
              <a:tblGrid>
                <a:gridCol w="649663">
                  <a:extLst>
                    <a:ext uri="{9D8B030D-6E8A-4147-A177-3AD203B41FA5}">
                      <a16:colId xmlns:a16="http://schemas.microsoft.com/office/drawing/2014/main" val="4232192223"/>
                    </a:ext>
                  </a:extLst>
                </a:gridCol>
                <a:gridCol w="8618797">
                  <a:extLst>
                    <a:ext uri="{9D8B030D-6E8A-4147-A177-3AD203B41FA5}">
                      <a16:colId xmlns:a16="http://schemas.microsoft.com/office/drawing/2014/main" val="1180486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98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Заглавная буква в именах, отчествах, фамилиях людей, в географических названиях, кличках животных. 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lnSpc>
                          <a:spcPct val="98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Понятия:</a:t>
                      </a:r>
                      <a:r>
                        <a:rPr lang="ru-RU" sz="1800" spc="-9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имя,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отчество, 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фамилия,</a:t>
                      </a:r>
                      <a:r>
                        <a:rPr lang="ru-RU" sz="1800" i="1" spc="-4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названия</a:t>
                      </a:r>
                      <a:r>
                        <a:rPr lang="ru-RU" sz="1800" i="1" spc="-3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i="1" spc="-4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живот- </a:t>
                      </a:r>
                      <a:r>
                        <a:rPr lang="ru-RU" sz="1800" i="1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ных</a:t>
                      </a:r>
                      <a:r>
                        <a:rPr lang="ru-RU" sz="18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клички животных</a:t>
                      </a:r>
                      <a:r>
                        <a:rPr lang="ru-RU" sz="1800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lnSpc>
                          <a:spcPts val="1090"/>
                        </a:lnSpc>
                        <a:tabLst>
                          <a:tab pos="870585" algn="l"/>
                          <a:tab pos="1361440" algn="l"/>
                        </a:tabLst>
                      </a:pPr>
                      <a:r>
                        <a:rPr lang="ru-RU" sz="18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Учебник: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</a:t>
                      </a:r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упр.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115—116</a:t>
                      </a:r>
                      <a:r>
                        <a:rPr lang="ru-RU" sz="18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lnSpc>
                          <a:spcPts val="1090"/>
                        </a:lnSpc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с.</a:t>
                      </a:r>
                      <a:r>
                        <a:rPr lang="ru-RU" sz="1800" spc="19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74</a:t>
                      </a:r>
                      <a:r>
                        <a:rPr lang="ru-RU" sz="18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РТ:</a:t>
                      </a:r>
                      <a:r>
                        <a:rPr lang="ru-RU" sz="1800" spc="15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</a:t>
                      </a:r>
                      <a:r>
                        <a:rPr lang="ru-RU" sz="1800" spc="15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3 - 4,</a:t>
                      </a:r>
                      <a:r>
                        <a:rPr lang="ru-RU" sz="1800" spc="15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ru-RU" sz="1800" spc="15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586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95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3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CA3FB2-7C44-4B18-B343-1AC08BE98D3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3361205"/>
              </p:ext>
            </p:extLst>
          </p:nvPr>
        </p:nvGraphicFramePr>
        <p:xfrm>
          <a:off x="124692" y="796468"/>
          <a:ext cx="11920450" cy="5713667"/>
        </p:xfrm>
        <a:graphic>
          <a:graphicData uri="http://schemas.openxmlformats.org/drawingml/2006/table">
            <a:tbl>
              <a:tblPr firstRow="1" firstCol="1" bandRow="1"/>
              <a:tblGrid>
                <a:gridCol w="410374">
                  <a:extLst>
                    <a:ext uri="{9D8B030D-6E8A-4147-A177-3AD203B41FA5}">
                      <a16:colId xmlns:a16="http://schemas.microsoft.com/office/drawing/2014/main" val="542207605"/>
                    </a:ext>
                  </a:extLst>
                </a:gridCol>
                <a:gridCol w="2814009">
                  <a:extLst>
                    <a:ext uri="{9D8B030D-6E8A-4147-A177-3AD203B41FA5}">
                      <a16:colId xmlns:a16="http://schemas.microsoft.com/office/drawing/2014/main" val="2055707374"/>
                    </a:ext>
                  </a:extLst>
                </a:gridCol>
                <a:gridCol w="8696067">
                  <a:extLst>
                    <a:ext uri="{9D8B030D-6E8A-4147-A177-3AD203B41FA5}">
                      <a16:colId xmlns:a16="http://schemas.microsoft.com/office/drawing/2014/main" val="1668861748"/>
                    </a:ext>
                  </a:extLst>
                </a:gridCol>
              </a:tblGrid>
              <a:tr h="56954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36.  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9" marR="5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just">
                        <a:lnSpc>
                          <a:spcPct val="97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Правописание слов с бук- </a:t>
                      </a:r>
                      <a:r>
                        <a:rPr lang="ru-RU" sz="1400" b="1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восочетаниями</a:t>
                      </a:r>
                      <a:r>
                        <a:rPr lang="ru-RU" sz="1400" b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ча</a:t>
                      </a:r>
                      <a:r>
                        <a:rPr lang="ru-RU" sz="1400" b="1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—ща, </a:t>
                      </a:r>
                      <a:r>
                        <a:rPr lang="ru-RU" sz="1400" b="1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чу—</a:t>
                      </a:r>
                      <a:r>
                        <a:rPr lang="ru-RU" sz="1400" b="1" i="1" spc="-10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щу</a:t>
                      </a:r>
                      <a:r>
                        <a:rPr lang="ru-RU" sz="1400" b="1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400" b="1" i="1" spc="-10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чк</a:t>
                      </a:r>
                      <a:r>
                        <a:rPr lang="ru-RU" sz="1400" b="1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400" b="1" i="1" spc="-10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чн</a:t>
                      </a:r>
                      <a:r>
                        <a:rPr lang="ru-RU" sz="1400" b="1" i="1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, чт.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marR="6286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Понятие:</a:t>
                      </a:r>
                      <a:r>
                        <a:rPr lang="ru-RU" sz="1400" b="1" spc="-9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непарный</a:t>
                      </a:r>
                      <a:r>
                        <a:rPr lang="ru-RU" sz="1400" b="1" i="1" spc="-4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мяг</a:t>
                      </a:r>
                      <a:r>
                        <a:rPr lang="ru-RU" sz="1400" b="1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- кий</a:t>
                      </a:r>
                      <a:r>
                        <a:rPr lang="ru-RU" sz="1400" b="1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шипящий</a:t>
                      </a:r>
                      <a:r>
                        <a:rPr lang="ru-RU" sz="1400" b="1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звук.</a:t>
                      </a:r>
                    </a:p>
                    <a:p>
                      <a:pPr marL="69850" marR="6286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lnSpc>
                          <a:spcPts val="1090"/>
                        </a:lnSpc>
                        <a:tabLst>
                          <a:tab pos="833755" algn="l"/>
                          <a:tab pos="1287780" algn="l"/>
                        </a:tabLst>
                      </a:pPr>
                      <a:r>
                        <a:rPr lang="ru-RU" sz="14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Учебник:</a:t>
                      </a: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</a:t>
                      </a:r>
                      <a:r>
                        <a:rPr lang="ru-RU" sz="14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упр.</a:t>
                      </a: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105—</a:t>
                      </a:r>
                      <a:r>
                        <a:rPr lang="ru-RU" sz="14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110,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>
                        <a:lnSpc>
                          <a:spcPts val="1090"/>
                        </a:lnSpc>
                        <a:tabLst>
                          <a:tab pos="367665" algn="l"/>
                          <a:tab pos="1181100" algn="l"/>
                        </a:tabLst>
                      </a:pPr>
                      <a:r>
                        <a:rPr lang="ru-RU" sz="14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с.</a:t>
                      </a: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69—7</a:t>
                      </a:r>
                      <a:r>
                        <a:rPr lang="ru-RU" sz="1400" spc="-2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1;</a:t>
                      </a: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	</a:t>
                      </a:r>
                      <a:r>
                        <a:rPr lang="ru-RU" sz="14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рубрика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marR="62865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«Проверь себя», с. 71. 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marR="62865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РТ: упр. 2, с. 56; упр. 5 - 8,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ru-RU" sz="1400" spc="17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58 - </a:t>
                      </a:r>
                      <a:r>
                        <a:rPr lang="ru-RU" sz="1400" spc="-2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9" marR="5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9850" algn="just">
                        <a:spcBef>
                          <a:spcPts val="365"/>
                        </a:spcBef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Целевые установки: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Понимать</a:t>
                      </a:r>
                      <a:r>
                        <a:rPr lang="ru-RU" sz="1600" i="1" spc="27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и</a:t>
                      </a:r>
                      <a:r>
                        <a:rPr lang="ru-RU" sz="1600" spc="19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сохранять</a:t>
                      </a:r>
                      <a:r>
                        <a:rPr lang="ru-RU" sz="1600" i="1" spc="27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учебную</a:t>
                      </a:r>
                      <a:r>
                        <a:rPr lang="ru-RU" sz="1600" spc="19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задачу</a:t>
                      </a:r>
                      <a:r>
                        <a:rPr lang="ru-RU" sz="1600" spc="19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урока.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Различать</a:t>
                      </a:r>
                      <a:r>
                        <a:rPr lang="ru-RU" sz="1600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согласный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звук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[й’]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(«и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краткое»)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и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гласный звук [и], обозначать эти звуки буквами.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indent="-635" algn="just"/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Работать</a:t>
                      </a:r>
                      <a:r>
                        <a:rPr lang="ru-RU" sz="1600" i="1" spc="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в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парах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:</a:t>
                      </a:r>
                      <a:r>
                        <a:rPr lang="ru-RU" sz="1600" i="1" spc="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составлять</a:t>
                      </a:r>
                      <a:r>
                        <a:rPr lang="ru-RU" sz="1600" i="1" spc="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слова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из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слогов,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в одном из которых есть звук [й’].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69850" marR="57785" algn="just"/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Определять</a:t>
                      </a:r>
                      <a:r>
                        <a:rPr lang="ru-RU" sz="1600" i="1" spc="35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путём</a:t>
                      </a:r>
                      <a:r>
                        <a:rPr lang="ru-RU" sz="1600" spc="28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наблюдения</a:t>
                      </a:r>
                      <a:r>
                        <a:rPr lang="ru-RU" sz="1600" spc="27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способы</a:t>
                      </a:r>
                      <a:r>
                        <a:rPr lang="ru-RU" sz="1600" spc="28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переноса слов с буквой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й</a:t>
                      </a:r>
                      <a:r>
                        <a:rPr lang="ru-RU" sz="1600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(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май-ка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).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Устанавливать</a:t>
                      </a:r>
                      <a:r>
                        <a:rPr lang="ru-RU" sz="1600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(под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руководством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учителя)</a:t>
                      </a:r>
                      <a:r>
                        <a:rPr lang="ru-RU" sz="1600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способ переноса слов с буквой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й</a:t>
                      </a:r>
                      <a:r>
                        <a:rPr lang="ru-RU" sz="1600" i="1" spc="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(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чай-ка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). </a:t>
                      </a:r>
                      <a:r>
                        <a:rPr lang="ru-RU" sz="16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Оценивать</a:t>
                      </a:r>
                      <a:r>
                        <a:rPr lang="ru-RU" sz="1600" i="1" spc="34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результаты</a:t>
                      </a:r>
                      <a:r>
                        <a:rPr lang="ru-RU" sz="1600" spc="27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своей</a:t>
                      </a:r>
                      <a:r>
                        <a:rPr lang="ru-RU" sz="1600" spc="27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spc="-1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Bookman Old Style" panose="02050604050505020204" pitchFamily="18" charset="0"/>
                          <a:cs typeface="Bookman Old Style" panose="02050604050505020204" pitchFamily="18" charset="0"/>
                        </a:rPr>
                        <a:t>деятельности.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Bookman Old Style" panose="02050604050505020204" pitchFamily="18" charset="0"/>
                        <a:cs typeface="Bookman Old Style" panose="0205060405050502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актуализации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выполнение упр. 2 в рабочей тетради с. 56. Уточняем написание буквосочетаний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-ши,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-ща, чу-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Постановка задачи урока.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Предлагаем ученикам прочитать тему урок (учебник с. 67) и учебный вопрос: Почему в буквосочетаниях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-ши,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-ща, чу-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написание гласных нужно запомнить?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применения и закрепления.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используем упр. 5 - 8 в рабочей тетради с. 58 - 59, упр. 105-110 учебник с.69 - 71. Организуем взаимопроверку в парах.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диагностики.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подведения итогов ученики самостоятельно выполняют проверочную работу «Проверь себя» с.71. Первый вопрос используем для устного контроля, второй – для письменного.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подведения итогов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беседу по вопросам «Какую задачу поставили в начале урока? Удалось её достичь?»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9" marR="5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0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34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DF8A2EB-4FE2-4EA8-88E3-D85C29636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5541"/>
              </p:ext>
            </p:extLst>
          </p:nvPr>
        </p:nvGraphicFramePr>
        <p:xfrm>
          <a:off x="241070" y="758498"/>
          <a:ext cx="11504812" cy="5773615"/>
        </p:xfrm>
        <a:graphic>
          <a:graphicData uri="http://schemas.openxmlformats.org/drawingml/2006/table">
            <a:tbl>
              <a:tblPr firstRow="1" firstCol="1" bandRow="1"/>
              <a:tblGrid>
                <a:gridCol w="490450">
                  <a:extLst>
                    <a:ext uri="{9D8B030D-6E8A-4147-A177-3AD203B41FA5}">
                      <a16:colId xmlns:a16="http://schemas.microsoft.com/office/drawing/2014/main" val="356762841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091161886"/>
                    </a:ext>
                  </a:extLst>
                </a:gridCol>
                <a:gridCol w="9090965">
                  <a:extLst>
                    <a:ext uri="{9D8B030D-6E8A-4147-A177-3AD203B41FA5}">
                      <a16:colId xmlns:a16="http://schemas.microsoft.com/office/drawing/2014/main" val="64169757"/>
                    </a:ext>
                  </a:extLst>
                </a:gridCol>
                <a:gridCol w="460357">
                  <a:extLst>
                    <a:ext uri="{9D8B030D-6E8A-4147-A177-3AD203B41FA5}">
                      <a16:colId xmlns:a16="http://schemas.microsoft.com/office/drawing/2014/main" val="736315129"/>
                    </a:ext>
                  </a:extLst>
                </a:gridCol>
              </a:tblGrid>
              <a:tr h="238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и речь (2 часа)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8532"/>
                  </a:ext>
                </a:extLst>
              </a:tr>
              <a:tr h="4029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</a:t>
                      </a: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Наша речь и наш язык.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знакомимся с титульной страницей раздела (с. 75). Читаем слова и словосочетания на жёлтом треугольнике, определяем, значение каких из них ученики могут объяснить, а какие им пока неизвестны.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Знакомимся с рубриками «Вспомним», «Узнаем», «Будем учиться».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Рассматриваем рисунок кота и определяем, что он делает, что для этого использует.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На этапе открытия нового ученики самостоятельно знакомятся с учебным текстом из упр. 117. Организуем обсуждение прочитанного. Сравниваем прочитанное со схемой.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упр. 118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сравниваем понятия «язык» и «речь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Отдельно останавливаемся на понятии «государственный язык Российской Федерации». Знакомим учеников с тем, что наша страна многонациональная. В ней живут народы, которые говорят на родных языках: татарском, чувашском, нанайском, ненецком и других. Но для всех народов русский язык является общим для общения на территории государства, т.е. государственным.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126218"/>
                  </a:ext>
                </a:extLst>
              </a:tr>
              <a:tr h="1441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</a:t>
                      </a: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 ситуации общения. Диалог и монолог.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знакомимся с новыми понятиями –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«диалог» и «монолог»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упр.119, 120.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подведение итогов возвращаемся к титульной странице раздела и объясняем слова и словосочетания на цветном треугольнике.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9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9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0679DCA-D842-40F1-9835-568417581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67910"/>
              </p:ext>
            </p:extLst>
          </p:nvPr>
        </p:nvGraphicFramePr>
        <p:xfrm>
          <a:off x="144087" y="756602"/>
          <a:ext cx="11903825" cy="5693474"/>
        </p:xfrm>
        <a:graphic>
          <a:graphicData uri="http://schemas.openxmlformats.org/drawingml/2006/table">
            <a:tbl>
              <a:tblPr firstRow="1" firstCol="1" bandRow="1"/>
              <a:tblGrid>
                <a:gridCol w="473826">
                  <a:extLst>
                    <a:ext uri="{9D8B030D-6E8A-4147-A177-3AD203B41FA5}">
                      <a16:colId xmlns:a16="http://schemas.microsoft.com/office/drawing/2014/main" val="194575975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211484366"/>
                    </a:ext>
                  </a:extLst>
                </a:gridCol>
                <a:gridCol w="10357657">
                  <a:extLst>
                    <a:ext uri="{9D8B030D-6E8A-4147-A177-3AD203B41FA5}">
                      <a16:colId xmlns:a16="http://schemas.microsoft.com/office/drawing/2014/main" val="2663980837"/>
                    </a:ext>
                  </a:extLst>
                </a:gridCol>
              </a:tblGrid>
              <a:tr h="2402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Текст. Предложение (20 часов)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36593"/>
                  </a:ext>
                </a:extLst>
              </a:tr>
              <a:tr h="256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могут называть слова?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знакомимся с титульной страницей раздела (с. 81). Читаем название раздела, слова и словосочетания на цветном треугольнике. Определяем, какие из них понятны ученикам, а какие предстоит изучить.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Знакомимся с рубриками «Будем знакомиться», «Узнаем», «Будем учиться».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Рассматриваем рисунок и определяем, как называется речь, которую используют ребята (устная, диалог).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начинаем исследование с упр.121. Устно выделяем две группы: слова, которые отвечают на вопрос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?, слова, которые отвечают на вопрос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Знакомимся с выводом, что это слова-названия предметов и явлений.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торопимся вводить понятие имена существительные.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формирование понимания, что все слова играют лексическую роль в русском языке и имеют своё значение.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закрепления можно использовать здания 1 и из рабочей тетради на с. 10-11.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722845"/>
                  </a:ext>
                </a:extLst>
              </a:tr>
              <a:tr h="17442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могут называть слова?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Актуализируем знания обучающихся о том, что слова могут называть предметы и явления. Предлагаем ученикам прочитать в орфографическом словарике слова на букву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(с.117), устно распределить слова на две группы: слова, которые отвечают на вопрос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кто?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слова, которые отвечают на вопрос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На основе сюжетного рисунка к упр.122 выделяем слова –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названия действий предметов и явлений.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слов этого упражнения выделяем и группу слов –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названий признаков предметов и явлений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рассматриваем схему упр.123 и приводим свои примеры слов к каждой группе.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закрепления можем использовать упр.3 из рабочей тетради на с.12.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14" marR="36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0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67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6534E-7D63-4B69-B6BC-BEDE58FE0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62753"/>
              </p:ext>
            </p:extLst>
          </p:nvPr>
        </p:nvGraphicFramePr>
        <p:xfrm>
          <a:off x="74815" y="881149"/>
          <a:ext cx="11895512" cy="4779818"/>
        </p:xfrm>
        <a:graphic>
          <a:graphicData uri="http://schemas.openxmlformats.org/drawingml/2006/table">
            <a:tbl>
              <a:tblPr firstRow="1" firstCol="1" bandRow="1"/>
              <a:tblGrid>
                <a:gridCol w="698037">
                  <a:extLst>
                    <a:ext uri="{9D8B030D-6E8A-4147-A177-3AD203B41FA5}">
                      <a16:colId xmlns:a16="http://schemas.microsoft.com/office/drawing/2014/main" val="1748667755"/>
                    </a:ext>
                  </a:extLst>
                </a:gridCol>
                <a:gridCol w="1621213">
                  <a:extLst>
                    <a:ext uri="{9D8B030D-6E8A-4147-A177-3AD203B41FA5}">
                      <a16:colId xmlns:a16="http://schemas.microsoft.com/office/drawing/2014/main" val="1585178206"/>
                    </a:ext>
                  </a:extLst>
                </a:gridCol>
                <a:gridCol w="9576262">
                  <a:extLst>
                    <a:ext uri="{9D8B030D-6E8A-4147-A177-3AD203B41FA5}">
                      <a16:colId xmlns:a16="http://schemas.microsoft.com/office/drawing/2014/main" val="3052266944"/>
                    </a:ext>
                  </a:extLst>
                </a:gridCol>
              </a:tblGrid>
              <a:tr h="18725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Понятие «текст» ученикам уже знакомо. Цель урока конкретизировать признаки текста.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знания исследуем текст упр.126. Делаем вывод, что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 состоит из связанных между собой предложений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Предложения объединены общей темой. К тексту можно подобрать заголовок.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используем упр.127.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Тренируемся в определении границ предложения по упр.128.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79629"/>
                  </a:ext>
                </a:extLst>
              </a:tr>
              <a:tr h="16650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уроке закрепляем и применяем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знания о словах, предложениях и тексте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восстанавливают границы предложений по упр.129.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упр.130 обобщаем знания о тексте.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Завершить выполнение упражнения можно списыванием текста. Используем Памятку 1 «Как научиться правильно списывать слова, предложения, текст» (с.114).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623303"/>
                  </a:ext>
                </a:extLst>
              </a:tr>
              <a:tr h="12422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Тема, основная мысль текста. Заголовок.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обобщаем представления о тексте, теме текста.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знакомим учеников с понятие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«основная мысль».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Сравниваем понятия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«тема текста» и «основная мысль»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учебного текста рубрики «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языке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475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0DAA7DF-7E85-46C5-95BB-3F7FB9EFB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88762"/>
              </p:ext>
            </p:extLst>
          </p:nvPr>
        </p:nvGraphicFramePr>
        <p:xfrm>
          <a:off x="74815" y="5660967"/>
          <a:ext cx="11895512" cy="865378"/>
        </p:xfrm>
        <a:graphic>
          <a:graphicData uri="http://schemas.openxmlformats.org/drawingml/2006/table">
            <a:tbl>
              <a:tblPr firstRow="1" firstCol="1" bandRow="1"/>
              <a:tblGrid>
                <a:gridCol w="698037">
                  <a:extLst>
                    <a:ext uri="{9D8B030D-6E8A-4147-A177-3AD203B41FA5}">
                      <a16:colId xmlns:a16="http://schemas.microsoft.com/office/drawing/2014/main" val="1297625401"/>
                    </a:ext>
                  </a:extLst>
                </a:gridCol>
                <a:gridCol w="1621213">
                  <a:extLst>
                    <a:ext uri="{9D8B030D-6E8A-4147-A177-3AD203B41FA5}">
                      <a16:colId xmlns:a16="http://schemas.microsoft.com/office/drawing/2014/main" val="576040418"/>
                    </a:ext>
                  </a:extLst>
                </a:gridCol>
                <a:gridCol w="9576262">
                  <a:extLst>
                    <a:ext uri="{9D8B030D-6E8A-4147-A177-3AD203B41FA5}">
                      <a16:colId xmlns:a16="http://schemas.microsoft.com/office/drawing/2014/main" val="3675653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 текста.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ученики рассматривают структуру текста по упр.134. Ученики знакомятся с красной строкой (с. 93) и понятием </a:t>
                      </a: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«абзац»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(с. 92).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49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23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414D37C-77CD-4D36-B9E8-EE85FF838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62172"/>
              </p:ext>
            </p:extLst>
          </p:nvPr>
        </p:nvGraphicFramePr>
        <p:xfrm>
          <a:off x="174568" y="914400"/>
          <a:ext cx="11662756" cy="5527963"/>
        </p:xfrm>
        <a:graphic>
          <a:graphicData uri="http://schemas.openxmlformats.org/drawingml/2006/table">
            <a:tbl>
              <a:tblPr firstRow="1" firstCol="1" bandRow="1"/>
              <a:tblGrid>
                <a:gridCol w="684379">
                  <a:extLst>
                    <a:ext uri="{9D8B030D-6E8A-4147-A177-3AD203B41FA5}">
                      <a16:colId xmlns:a16="http://schemas.microsoft.com/office/drawing/2014/main" val="940834647"/>
                    </a:ext>
                  </a:extLst>
                </a:gridCol>
                <a:gridCol w="2516020">
                  <a:extLst>
                    <a:ext uri="{9D8B030D-6E8A-4147-A177-3AD203B41FA5}">
                      <a16:colId xmlns:a16="http://schemas.microsoft.com/office/drawing/2014/main" val="2683514787"/>
                    </a:ext>
                  </a:extLst>
                </a:gridCol>
                <a:gridCol w="8462357">
                  <a:extLst>
                    <a:ext uri="{9D8B030D-6E8A-4147-A177-3AD203B41FA5}">
                      <a16:colId xmlns:a16="http://schemas.microsoft.com/office/drawing/2014/main" val="2117234890"/>
                    </a:ext>
                  </a:extLst>
                </a:gridCol>
              </a:tblGrid>
              <a:tr h="1568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устного текста по рисункам и опорным словам. Обобщение по теме.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Продолжаем серию уроков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развития речи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 уроке ученики применяют умения составлять текст, подбирать к нему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заголовок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Используем упр.135, 136, работаем по инструкции учебника.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930562"/>
                  </a:ext>
                </a:extLst>
              </a:tr>
              <a:tr h="15789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уроке используем цифровые образовательные ресурсы для закрепления 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применения знаний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тексте.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проверку знаний на основе рубрики «Проверь себя» (с. 94).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Проверка включает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устную и письменную часть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Устную часть организуем в парах.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438993"/>
                  </a:ext>
                </a:extLst>
              </a:tr>
              <a:tr h="23801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Предложение.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уже знакомы с понятием «предложение».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знакомимся с новым словарным словом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Родина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(упр. 137). Объясняем, кода это слово записывается с заглавной буквы, а когда со строчной.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на основе сравнения предложений из упр.138 делаем вывод, что такое предложение. Проверяем себя по рубрике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«Сведения о языке»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(с.96).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практическую работу по упр.139: как составить из слов предложение.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0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4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C48CE3A-654F-4D2D-A983-D9CFDBCFD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37105"/>
              </p:ext>
            </p:extLst>
          </p:nvPr>
        </p:nvGraphicFramePr>
        <p:xfrm>
          <a:off x="224445" y="390698"/>
          <a:ext cx="11720944" cy="6347685"/>
        </p:xfrm>
        <a:graphic>
          <a:graphicData uri="http://schemas.openxmlformats.org/drawingml/2006/table">
            <a:tbl>
              <a:tblPr firstRow="1" firstCol="1" bandRow="1"/>
              <a:tblGrid>
                <a:gridCol w="687793">
                  <a:extLst>
                    <a:ext uri="{9D8B030D-6E8A-4147-A177-3AD203B41FA5}">
                      <a16:colId xmlns:a16="http://schemas.microsoft.com/office/drawing/2014/main" val="211463990"/>
                    </a:ext>
                  </a:extLst>
                </a:gridCol>
                <a:gridCol w="2377813">
                  <a:extLst>
                    <a:ext uri="{9D8B030D-6E8A-4147-A177-3AD203B41FA5}">
                      <a16:colId xmlns:a16="http://schemas.microsoft.com/office/drawing/2014/main" val="3975235119"/>
                    </a:ext>
                  </a:extLst>
                </a:gridCol>
                <a:gridCol w="8655338">
                  <a:extLst>
                    <a:ext uri="{9D8B030D-6E8A-4147-A177-3AD203B41FA5}">
                      <a16:colId xmlns:a16="http://schemas.microsoft.com/office/drawing/2014/main" val="23265222"/>
                    </a:ext>
                  </a:extLst>
                </a:gridCol>
              </a:tblGrid>
              <a:tr h="1075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Знаки препинания в конце предложения.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исследуем учебный текст упр.143. Делаем вывод о работе каждого знака препинания (. ? !) в конце предложения.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упр.144 можно организовать на практическом уровне знакомство с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логическим ударением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03563"/>
                  </a:ext>
                </a:extLst>
              </a:tr>
              <a:tr h="37330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предложений по цели высказывания и интонации.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открытия нового знания начинаем со знакомства с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видами предложения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цели высказывания – упр.145. На основе рубрики «Страничка для любознательных» начинаем составлять схему «Виды предложений». Знакомство с видами предложений по интонации проводим на основе упр.147.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Завершаем составление схемы.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83827"/>
                  </a:ext>
                </a:extLst>
              </a:tr>
              <a:tr h="12849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предложений по цели высказывания и интонации. Важное по смыслу слово.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посвящен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применению знаний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видах предложений, тексте, логическом ударении, работаем с упр.148 – 150.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1319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8AC614-4565-4CEC-B439-5538AA01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83" y="2566356"/>
            <a:ext cx="4430684" cy="28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3642DC-3BD5-42AA-97EA-A9E936B8A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61142"/>
              </p:ext>
            </p:extLst>
          </p:nvPr>
        </p:nvGraphicFramePr>
        <p:xfrm>
          <a:off x="157943" y="299258"/>
          <a:ext cx="11737570" cy="6151417"/>
        </p:xfrm>
        <a:graphic>
          <a:graphicData uri="http://schemas.openxmlformats.org/drawingml/2006/table">
            <a:tbl>
              <a:tblPr firstRow="1" firstCol="1" bandRow="1"/>
              <a:tblGrid>
                <a:gridCol w="482137">
                  <a:extLst>
                    <a:ext uri="{9D8B030D-6E8A-4147-A177-3AD203B41FA5}">
                      <a16:colId xmlns:a16="http://schemas.microsoft.com/office/drawing/2014/main" val="3293728826"/>
                    </a:ext>
                  </a:extLst>
                </a:gridCol>
                <a:gridCol w="2283522">
                  <a:extLst>
                    <a:ext uri="{9D8B030D-6E8A-4147-A177-3AD203B41FA5}">
                      <a16:colId xmlns:a16="http://schemas.microsoft.com/office/drawing/2014/main" val="3638756895"/>
                    </a:ext>
                  </a:extLst>
                </a:gridCol>
                <a:gridCol w="8971911">
                  <a:extLst>
                    <a:ext uri="{9D8B030D-6E8A-4147-A177-3AD203B41FA5}">
                      <a16:colId xmlns:a16="http://schemas.microsoft.com/office/drawing/2014/main" val="75384281"/>
                    </a:ext>
                  </a:extLst>
                </a:gridCol>
              </a:tblGrid>
              <a:tr h="25135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Подробное изложение повествовательного текста </a:t>
                      </a:r>
                      <a:r>
                        <a:rPr lang="ru-RU" sz="14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Работаем по упр. 151.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Начинаем работу с рассматривания рисунка. Определяем его тему.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Читаем текст.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Определяем его тему, главную мысль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. Придумываем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заголовок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. Рассматриваем структуру текста. Выделяем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части текста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-  начало, основную часть и заключение. Объясняем интонацию в последнем предложении.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Закрываем текст листом бумаги. Устно составляем в парах текст, используя ответы на вопросы.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Выполняем это задание письменно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fficinaSansBoldITC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95230"/>
                  </a:ext>
                </a:extLst>
              </a:tr>
              <a:tr h="14074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Главные члены предложения. Подлежащее и сказуемое.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вспоминаем правила составления предложения из слов – упр.152.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начинаем с выделения в предложении основы – упр.153. С опорой на понятие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«основа предложения»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переходим к знакомству с главными членами предложения – упр.154. Формируем умение задавать вопросы: (Кто?) птицы. Птицы (что делают?) летят.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20452"/>
                  </a:ext>
                </a:extLst>
              </a:tr>
              <a:tr h="22304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Второстепенные члены предложения.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выделяем в предложении основу упр.155, задания на с.106. Определяем подлежащее и сказуемое.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открытия нового продолжается на основе упр.155, задания на с.107. Через систему вопросов подводим учеников к выводу, что слова, которые не являются главными членами, поясняют и уточняют их. Знакомимся с рубрикой «Сведения о языке» и узнаем, что такие слова называются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второстепенные члены предложения.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используем упр.156, 157.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5" marR="58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14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3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6BB48D9-626A-43ED-AC3F-DF08C8634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42865"/>
              </p:ext>
            </p:extLst>
          </p:nvPr>
        </p:nvGraphicFramePr>
        <p:xfrm>
          <a:off x="216131" y="199505"/>
          <a:ext cx="11646132" cy="6350925"/>
        </p:xfrm>
        <a:graphic>
          <a:graphicData uri="http://schemas.openxmlformats.org/drawingml/2006/table">
            <a:tbl>
              <a:tblPr firstRow="1" firstCol="1" bandRow="1"/>
              <a:tblGrid>
                <a:gridCol w="440574">
                  <a:extLst>
                    <a:ext uri="{9D8B030D-6E8A-4147-A177-3AD203B41FA5}">
                      <a16:colId xmlns:a16="http://schemas.microsoft.com/office/drawing/2014/main" val="4039539402"/>
                    </a:ext>
                  </a:extLst>
                </a:gridCol>
                <a:gridCol w="2303542">
                  <a:extLst>
                    <a:ext uri="{9D8B030D-6E8A-4147-A177-3AD203B41FA5}">
                      <a16:colId xmlns:a16="http://schemas.microsoft.com/office/drawing/2014/main" val="3633648104"/>
                    </a:ext>
                  </a:extLst>
                </a:gridCol>
                <a:gridCol w="8902016">
                  <a:extLst>
                    <a:ext uri="{9D8B030D-6E8A-4147-A177-3AD203B41FA5}">
                      <a16:colId xmlns:a16="http://schemas.microsoft.com/office/drawing/2014/main" val="1705923489"/>
                    </a:ext>
                  </a:extLst>
                </a:gridCol>
              </a:tblGrid>
              <a:tr h="10450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Распространённые и нераспространённые предложения.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умения определять в предложении главные члены предложения и второстепенные члены предложения вводим понятия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«распространенные» и «нераспространенные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предложения по упр.158.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57754"/>
                  </a:ext>
                </a:extLst>
              </a:tr>
              <a:tr h="4123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 слов в предложении.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Уже на первоначальном этапе изучения предложения нужно сформировать алгоритм установления грамматической связи между словами в предложения (без введения понятия «грамматическая связь).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Находим грамматическую основу. Задаем вопросы: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кто?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что?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делает?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От подлежащего задаём вопросы к второстепенным членам.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От сказуемого задаем вопросы к второстепенным членам.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От второстепенных членов задаем вопросы к другим второстепенным членам.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Отрабатывает алгоритм на упр. 161, 162. Выполняя упр.162 помним, что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подлежащее и сказуемое не являются словосочетанием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потому что среди них нет главного слова. Вопрос можно задать в обе стороны: от подлежащего к сказуемому и наоборот.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348526"/>
                  </a:ext>
                </a:extLst>
              </a:tr>
              <a:tr h="11824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включает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контрольную работу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рубрике «Проверь себя» на с.112.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 выполняется устно в парах. Остальные задания ученики выполняют самостоятельно письменно.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9" marR="66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2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FF86F-01A1-427F-A63D-B5DADF2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585" cy="1325563"/>
          </a:xfrm>
        </p:spPr>
        <p:txBody>
          <a:bodyPr/>
          <a:lstStyle/>
          <a:p>
            <a:r>
              <a:rPr lang="ru-RU" dirty="0"/>
              <a:t>Роль учебного предмета «Русский язык» в системе начального 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F580A-1E91-4BE9-AB3B-67E0BEF7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Центральной идеей конструирования содержания и планируемых результатов обучения русскому языку является признание </a:t>
            </a:r>
            <a:r>
              <a:rPr lang="ru-RU" u="sng" dirty="0"/>
              <a:t>равной значимости</a:t>
            </a:r>
            <a:r>
              <a:rPr lang="ru-RU" dirty="0"/>
              <a:t> работы по изучению </a:t>
            </a:r>
            <a:r>
              <a:rPr lang="ru-RU" u="sng" dirty="0"/>
              <a:t>системы языка</a:t>
            </a:r>
            <a:r>
              <a:rPr lang="ru-RU" dirty="0"/>
              <a:t> и работы по </a:t>
            </a:r>
            <a:r>
              <a:rPr lang="ru-RU" u="sng" dirty="0"/>
              <a:t>совершенствованию речи </a:t>
            </a:r>
            <a:r>
              <a:rPr lang="ru-RU" dirty="0"/>
              <a:t>обучающихся. </a:t>
            </a:r>
          </a:p>
          <a:p>
            <a:pPr marL="0" indent="0" algn="just">
              <a:buNone/>
            </a:pPr>
            <a:r>
              <a:rPr lang="ru-RU" dirty="0"/>
              <a:t>	Языковой материал призван сформировать первоначальные представления о структуре русского языка, способствовать усвоению норм русского литературного языка, орфографических и пунктуационных правил.</a:t>
            </a:r>
          </a:p>
          <a:p>
            <a:pPr marL="0" indent="0" algn="just">
              <a:buNone/>
            </a:pPr>
            <a:r>
              <a:rPr lang="ru-RU" dirty="0"/>
              <a:t>	Развитие устной и письменной речи обучающихся направлено на решение практической задачи развития всех видов речевой деятельности, отработку навыков использования усвоенных норм русского литературного языка, речевых норм и правил речевого этикета в процессе устного и письменного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36565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D58567-1442-453C-BABA-2E46004B6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40899"/>
              </p:ext>
            </p:extLst>
          </p:nvPr>
        </p:nvGraphicFramePr>
        <p:xfrm>
          <a:off x="85898" y="540266"/>
          <a:ext cx="11388437" cy="6255131"/>
        </p:xfrm>
        <a:graphic>
          <a:graphicData uri="http://schemas.openxmlformats.org/drawingml/2006/table">
            <a:tbl>
              <a:tblPr firstRow="1" firstCol="1" bandRow="1"/>
              <a:tblGrid>
                <a:gridCol w="438973">
                  <a:extLst>
                    <a:ext uri="{9D8B030D-6E8A-4147-A177-3AD203B41FA5}">
                      <a16:colId xmlns:a16="http://schemas.microsoft.com/office/drawing/2014/main" val="3682361834"/>
                    </a:ext>
                  </a:extLst>
                </a:gridCol>
                <a:gridCol w="1328868">
                  <a:extLst>
                    <a:ext uri="{9D8B030D-6E8A-4147-A177-3AD203B41FA5}">
                      <a16:colId xmlns:a16="http://schemas.microsoft.com/office/drawing/2014/main" val="4125196874"/>
                    </a:ext>
                  </a:extLst>
                </a:gridCol>
                <a:gridCol w="9620596">
                  <a:extLst>
                    <a:ext uri="{9D8B030D-6E8A-4147-A177-3AD203B41FA5}">
                      <a16:colId xmlns:a16="http://schemas.microsoft.com/office/drawing/2014/main" val="4284400648"/>
                    </a:ext>
                  </a:extLst>
                </a:gridCol>
              </a:tblGrid>
              <a:tr h="59161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09" marR="3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устного текста по картине И. Остроухова «Золотая осень».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09" marR="3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Продолжаем серию уроков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развития речи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репродукции картины по упр.165.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Предлагаем ученикам рассмотреть репродукцию картины Ильи Семёновича Остроухова «Золотая осень» и ответить, почему Илья Семёнович Остроухов назвал картину «Золотая осень». Сравниваем цвет листьев и травы.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Делаем вывод, что художник изобразил раннюю осень. Трава еще не успела пожелтеть и пожухнуть.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Просим учеников выделить вертикальной рамочкой самое яркое и самое тёмное место на репродукции.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Делаем вывод, что самое яркое место на репродукции находится в центре.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Исследуем изображение деревьев. Сообщаем ученика, что художник изобразил дубы, липы и клены.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Предлагаем ученикам на основе описания этих деревьев, указать из изображение тыльной стороной карандаша.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Дубы изображены группой с темными стволами и изогнутыми ветвями, которые направлены в разные стороны.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Ветви лип наклонятся к самой земле, словно дарят ей свои листья сердечки.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Клен растет на центральной поляне. Его ветки не касаются земли, но семена, которые упали на землю проросли молодыми деревцами.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Просим учеников расположить рамку горизонтально и выделить фрагменты, которые можно озаглавить: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работу с лупой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 предлагаем ученикам рассмотреть тропинку, изображенную на картине.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Просим учеников указать направление тропинки, по которой можно было бы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войти в картину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полюбоваться осенним парком (слева направо).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Рассмотрите с учениками сорок, которые встретились на тропинке. Предложите ученикам представить тишину леса, который замер в ожидании зимы, и только две сороки трещат на тропинке.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На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части урока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познакомьте учеников с предложением, которое предлагается использовать для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начала текста.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Прочитайте слова для справок. Определите для описания каких объектов их можно использовать.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Предложите ученикам сформулировать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заключительную часть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текста, отражающую их впечатление от прогулки по картине И. С. Остроухова.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Письменную часть задания ученики выполняют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черновиках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Дальнейшая работа по редактированию и оформлению чистовой р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боты проводится учителем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индивидуально с каждым учеником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09" marR="3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8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20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863F5BA-342C-4CFE-B2D5-E9776BBC3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17538"/>
              </p:ext>
            </p:extLst>
          </p:nvPr>
        </p:nvGraphicFramePr>
        <p:xfrm>
          <a:off x="472440" y="1529540"/>
          <a:ext cx="11247120" cy="4763193"/>
        </p:xfrm>
        <a:graphic>
          <a:graphicData uri="http://schemas.openxmlformats.org/drawingml/2006/table">
            <a:tbl>
              <a:tblPr firstRow="1" firstCol="1" bandRow="1"/>
              <a:tblGrid>
                <a:gridCol w="659989">
                  <a:extLst>
                    <a:ext uri="{9D8B030D-6E8A-4147-A177-3AD203B41FA5}">
                      <a16:colId xmlns:a16="http://schemas.microsoft.com/office/drawing/2014/main" val="3237596586"/>
                    </a:ext>
                  </a:extLst>
                </a:gridCol>
                <a:gridCol w="1990109">
                  <a:extLst>
                    <a:ext uri="{9D8B030D-6E8A-4147-A177-3AD203B41FA5}">
                      <a16:colId xmlns:a16="http://schemas.microsoft.com/office/drawing/2014/main" val="1824474628"/>
                    </a:ext>
                  </a:extLst>
                </a:gridCol>
                <a:gridCol w="8597022">
                  <a:extLst>
                    <a:ext uri="{9D8B030D-6E8A-4147-A177-3AD203B41FA5}">
                      <a16:colId xmlns:a16="http://schemas.microsoft.com/office/drawing/2014/main" val="1870306750"/>
                    </a:ext>
                  </a:extLst>
                </a:gridCol>
              </a:tblGrid>
              <a:tr h="47631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Проектные задания. Пишем письмо.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Еще один урок посвящен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развитию речи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учеников, по рубрике «Наши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проекты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на с.113. Тема урока – «Пишем письмо».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 учеников с интригой – письмо Деду Морозу. Спрашиваем у детей, приходилось ли им когда-нибудь писать письма. Если да, то кому?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Знакомимся с письмом девочки Лизы и определяем его структуру.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Составляем правила написания письма: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Сначала нужно поздороваться, учитывая правила вежливого обращения. Далее рассказать о себе. В конце прощаемся.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Письменную часть задания ученики выполняют на черновиках.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Обсудите с учениками, как отправить письмо.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Познакомьте их с правилами подписывания конвертов и отправления писем.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86195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B17A07-0DC6-43B9-BD7F-8915E358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52"/>
            <a:ext cx="9411393" cy="806970"/>
          </a:xfrm>
        </p:spPr>
        <p:txBody>
          <a:bodyPr/>
          <a:lstStyle/>
          <a:p>
            <a:r>
              <a:rPr lang="ru-RU" b="0" dirty="0"/>
              <a:t>Завершающий урок русского языка в 1 классе</a:t>
            </a:r>
          </a:p>
        </p:txBody>
      </p:sp>
    </p:spTree>
    <p:extLst>
      <p:ext uri="{BB962C8B-B14F-4D97-AF65-F5344CB8AC3E}">
        <p14:creationId xmlns:p14="http://schemas.microsoft.com/office/powerpoint/2010/main" val="46270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C242F-589D-4F81-92B9-32B6BA85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609" y="1113270"/>
            <a:ext cx="3473335" cy="1325563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Тематическое планирование </a:t>
            </a:r>
            <a:br>
              <a:rPr lang="ru-RU" b="0" dirty="0"/>
            </a:br>
            <a:r>
              <a:rPr lang="ru-RU" b="0" dirty="0"/>
              <a:t>3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A9A15-F641-48F0-B0DC-A78654B1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6" y="0"/>
            <a:ext cx="11745888" cy="4888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36 Разделительный твердый знак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37 Предложение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38 Виды предложений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39 Обобщение знаний о видах предложений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40 Отработка умения определять тип текста (повествование, описание, рассуждение)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41 Определение типов текстов: обобщение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42 Связь слов в предложении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43 Главные члены предложения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44 Подлежащее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45 Сказуемое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46 Повторяем правописание слов с разделительным мягким знаком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47 Подлежащее и сказуемое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48 Второстепенные члены предложения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49 Предложения распространенные и нераспространенные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0000"/>
                </a:solidFill>
              </a:rPr>
              <a:t>Урок 50 Знакомство с жанром письма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0000"/>
                </a:solidFill>
              </a:rPr>
              <a:t>Урок 51 Учимся писать письма</a:t>
            </a:r>
          </a:p>
          <a:p>
            <a:pPr marL="0" indent="0">
              <a:buNone/>
            </a:pPr>
            <a:r>
              <a:rPr lang="ru-RU" sz="1500" dirty="0"/>
              <a:t>Урок 52 Правописание слов с двумя безударными гласными в корне слова</a:t>
            </a:r>
          </a:p>
          <a:p>
            <a:pPr marL="0" indent="0">
              <a:buNone/>
            </a:pPr>
            <a:r>
              <a:rPr lang="ru-RU" sz="1500" dirty="0"/>
              <a:t>Урок 53 Закрепление способов проверки написания слов с двумя безударными гласными в корне слова</a:t>
            </a:r>
          </a:p>
          <a:p>
            <a:pPr marL="0" indent="0">
              <a:buNone/>
            </a:pPr>
            <a:r>
              <a:rPr lang="ru-RU" sz="1500" dirty="0"/>
              <a:t>Урок 54 Отработка способов решения орфографической задачи в зависимости от места орфограммы в слове: правописание слов с двумя корнями</a:t>
            </a:r>
          </a:p>
          <a:p>
            <a:pPr marL="0" indent="0">
              <a:buNone/>
            </a:pPr>
            <a:r>
              <a:rPr lang="ru-RU" sz="1500" dirty="0"/>
              <a:t>Урок 55 Отработка способов решения орфографической задачи в зависимости от места орфограммы в слове: наблюдение за соединительными гласными о, е</a:t>
            </a:r>
          </a:p>
          <a:p>
            <a:pPr marL="0" indent="0">
              <a:buNone/>
            </a:pPr>
            <a:r>
              <a:rPr lang="ru-RU" sz="1500" dirty="0"/>
              <a:t>Урок 56 Резервный урок: повторение по разделу </a:t>
            </a:r>
            <a:r>
              <a:rPr lang="ru-RU" sz="1500" dirty="0">
                <a:solidFill>
                  <a:srgbClr val="FF0000"/>
                </a:solidFill>
              </a:rPr>
              <a:t>орфография</a:t>
            </a:r>
            <a:r>
              <a:rPr lang="ru-RU" sz="1500" dirty="0"/>
              <a:t>, тема "Правописание слов с орфограммами в корне"</a:t>
            </a:r>
          </a:p>
          <a:p>
            <a:pPr marL="0" indent="0">
              <a:buNone/>
            </a:pPr>
            <a:r>
              <a:rPr lang="ru-RU" sz="1500" dirty="0"/>
              <a:t>Урок 57 Вспоминаем </a:t>
            </a:r>
            <a:r>
              <a:rPr lang="ru-RU" sz="1500" dirty="0">
                <a:solidFill>
                  <a:srgbClr val="FF0000"/>
                </a:solidFill>
              </a:rPr>
              <a:t>нормы речевого этикета</a:t>
            </a:r>
            <a:r>
              <a:rPr lang="ru-RU" sz="1500" dirty="0"/>
              <a:t>: приглашение, просьба, извинение, благодарность, отказ</a:t>
            </a:r>
          </a:p>
          <a:p>
            <a:pPr marL="0" indent="0">
              <a:buNone/>
            </a:pPr>
            <a:r>
              <a:rPr lang="ru-RU" sz="1500" dirty="0"/>
              <a:t>Урок 58 Пишем поздравительную открытку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59 Однородные члены предложения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60 Однородные члены предложения с союзами и, а, но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Урок 61 Однородные члены предложения без союзов</a:t>
            </a:r>
          </a:p>
        </p:txBody>
      </p:sp>
    </p:spTree>
    <p:extLst>
      <p:ext uri="{BB962C8B-B14F-4D97-AF65-F5344CB8AC3E}">
        <p14:creationId xmlns:p14="http://schemas.microsoft.com/office/powerpoint/2010/main" val="228343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A3B5B-EE8D-44A5-81CF-C9DF34FF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491" y="1471353"/>
            <a:ext cx="3207328" cy="707217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Тематическое планирование </a:t>
            </a:r>
            <a:br>
              <a:rPr lang="ru-RU" b="0" dirty="0"/>
            </a:br>
            <a:r>
              <a:rPr lang="ru-RU" b="0" dirty="0"/>
              <a:t>4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E8B52-8DA5-4BE4-854C-D7454CF7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1" y="75449"/>
            <a:ext cx="10640291" cy="5801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36 Текст. План текста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37 Пишем собственный текст по предложенному заголовку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38 Правописание суффиксов имен существительных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39 Несклоняемые имена существительные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40 Морфологический разбор имени существительного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41 Резервный урок по разделу морфология: отработка темы "Имя существительное"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42 Пишем текст по предложенному плану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43 Имя прилагательное. Значение и употребление имен прилагательных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44 Зависимость формы имени прилагательного от формы имени существительного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45 Склонение имен прилагательных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46 Правописание падежных окончаний имен прилагательных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47 Правописание падежных окончаний имен прилагательных в единственном числе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48 Особенности склонения имен прилагательных во множественном числе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49 Правописание падежных окончаний имен прилагательных во множественном числе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50 Безударные падежные окончания имен прилагательных: систематизация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51 Безударные падежные окончания имен прилагательных: обобщение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52 Правописание имен прилагательных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53 Морфологический разбор имени прилагательного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54 Резервный урок по разделу морфология: отработка темы "Имя прилагательное"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55 Вспоминаем типы текстов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56 Различаем тексты-повествования, тексты-описания и тексты-рассуждения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57 Местоимение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58 Личные местоимения 1-го и 3-го лица единственного и множественного числа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59 Склонение личных местоимений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60 Правописание личных местоимений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61 Раздельное написание личных местоимений с предлогами</a:t>
            </a:r>
          </a:p>
        </p:txBody>
      </p:sp>
    </p:spTree>
    <p:extLst>
      <p:ext uri="{BB962C8B-B14F-4D97-AF65-F5344CB8AC3E}">
        <p14:creationId xmlns:p14="http://schemas.microsoft.com/office/powerpoint/2010/main" val="22478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5" y="24043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Письменный ответ на вопрос, небольшое письменное высказывание на заданную тему.</a:t>
            </a:r>
            <a:r>
              <a:rPr lang="ru-RU" sz="2800" dirty="0"/>
              <a:t> Критерии: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правильность</a:t>
            </a:r>
            <a:r>
              <a:rPr lang="ru-RU" sz="2400" dirty="0"/>
              <a:t> – соответствие теме и задаче, точность привлеченного</a:t>
            </a:r>
          </a:p>
          <a:p>
            <a:pPr marL="0" indent="0" algn="just">
              <a:buNone/>
            </a:pPr>
            <a:r>
              <a:rPr lang="ru-RU" sz="2400" dirty="0"/>
              <a:t>фактического материала, адекватное использование терминов; корректность</a:t>
            </a:r>
          </a:p>
          <a:p>
            <a:pPr marL="0" indent="0" algn="just">
              <a:buNone/>
            </a:pPr>
            <a:r>
              <a:rPr lang="ru-RU" sz="2400" dirty="0"/>
              <a:t>речевого оформления;</a:t>
            </a:r>
          </a:p>
          <a:p>
            <a:pPr marL="0" indent="0" algn="just">
              <a:buNone/>
            </a:pPr>
            <a:r>
              <a:rPr lang="ru-RU" sz="2400" b="1" dirty="0"/>
              <a:t>полнота </a:t>
            </a:r>
            <a:r>
              <a:rPr lang="ru-RU" sz="2400" dirty="0"/>
              <a:t>– достаточность и аргументированность ответа;</a:t>
            </a:r>
          </a:p>
          <a:p>
            <a:pPr marL="0" indent="0" algn="just">
              <a:buNone/>
            </a:pPr>
            <a:r>
              <a:rPr lang="ru-RU" sz="2400" b="1" dirty="0"/>
              <a:t>логичность</a:t>
            </a:r>
            <a:r>
              <a:rPr lang="ru-RU" sz="2400" dirty="0"/>
              <a:t> – последовательность изложения, наличие обобщений и выводов.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В начальной школе при оценивании письменного ответа в центре внимания</a:t>
            </a:r>
          </a:p>
          <a:p>
            <a:pPr marL="0" indent="0" algn="just">
              <a:buNone/>
            </a:pPr>
            <a:r>
              <a:rPr lang="ru-RU" sz="2400" dirty="0"/>
              <a:t>находится его содержание, поэтому нецелесообразно при выставлении отметки учитывать орфографические и пунктуационные ошибки.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88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9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Письменный ответ на вопрос, небольшое письменное высказывание на заданную тему.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" y="1325563"/>
            <a:ext cx="11065625" cy="51084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/>
              <a:t>Отметка «5»</a:t>
            </a:r>
            <a:r>
              <a:rPr lang="ru-RU" sz="2400" dirty="0"/>
              <a:t> за письменный ответ ставится, если содержание ответа полностью соответствует теме и поставленной задаче, отсутствуют фактические ошибки; речевое оформление ответа характеризуется точностью и выразительностью; ответ отличается полнотой и аргументированностью; смысловой цельностью, логичностью и последовательностью.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b="1" dirty="0"/>
              <a:t>Отметка «4»</a:t>
            </a:r>
            <a:r>
              <a:rPr lang="ru-RU" sz="2400" dirty="0"/>
              <a:t> за письменный ответ ставится, если содержание ответа соответствует теме и поставленной задаче, но допущены единичные фактические неточности и/или отдельные речевые недочеты; ответ полный, но недостаточно аргументированный; характеризуется смысловой цельностью, логичностью, но могут быть допущены незначительные нарушения последовательности в изложении. </a:t>
            </a:r>
          </a:p>
          <a:p>
            <a:pPr marL="0" indent="0" algn="just">
              <a:buNone/>
            </a:pPr>
            <a:r>
              <a:rPr lang="ru-RU" sz="2400" b="1" dirty="0"/>
              <a:t>Отметка «3»</a:t>
            </a:r>
            <a:r>
              <a:rPr lang="ru-RU" sz="2400" dirty="0"/>
              <a:t> за письменный ответ ставится, если допущены существенные отклонения от темы и задания; ответ неполный и/или недостаточно аргументированный; присутствуют отдельные нарушения последовательности и логики изложения, допущены речевые ошибки. </a:t>
            </a:r>
          </a:p>
          <a:p>
            <a:pPr marL="0" indent="0" algn="just">
              <a:buNone/>
            </a:pPr>
            <a:r>
              <a:rPr lang="ru-RU" sz="2400" b="1" dirty="0"/>
              <a:t>Отметка «2»</a:t>
            </a:r>
            <a:r>
              <a:rPr lang="ru-RU" sz="2400" dirty="0"/>
              <a:t> за письменный ответ ставится, если он не соответствует теме и заданию; допущено много фактических неточностей и речевых ошибок; нарушена последовательность и логика изложения.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866753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32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Изложение. </a:t>
            </a:r>
            <a:br>
              <a:rPr lang="ru-RU" sz="2800" b="1" dirty="0"/>
            </a:br>
            <a:r>
              <a:rPr lang="ru-RU" sz="2800" b="1" dirty="0"/>
              <a:t>Критерии: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b="1" dirty="0"/>
              <a:t>правильность</a:t>
            </a:r>
            <a:r>
              <a:rPr lang="ru-RU" sz="2400" dirty="0"/>
              <a:t> – точность отражения темы, основной мысли, содержания исходного текста, корректное речевое оформление, отсутствие фактических и речевых ошибок; </a:t>
            </a:r>
          </a:p>
          <a:p>
            <a:pPr marL="0" indent="0" algn="just">
              <a:buNone/>
            </a:pPr>
            <a:r>
              <a:rPr lang="ru-RU" sz="2400" b="1" dirty="0"/>
              <a:t>полнота</a:t>
            </a:r>
            <a:r>
              <a:rPr lang="ru-RU" sz="2400" dirty="0"/>
              <a:t> – отражение в изложении основного содержания исходного текста; </a:t>
            </a:r>
            <a:r>
              <a:rPr lang="ru-RU" sz="2400" b="1" dirty="0"/>
              <a:t>логичность</a:t>
            </a:r>
            <a:r>
              <a:rPr lang="ru-RU" sz="2400" dirty="0"/>
              <a:t> – смысловая цельность и последовательность изложения, отсутствие пропусков важных смысловых частей исходного текста.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	Грамотность оценивается по числу допущенных учеником ошибок: орфографических, пунктуационных и грамматических, при этом ошибками считаются только случаи написания на изученные правила. Остальные ошибки педагог исправляет, но не учитывает при выставлении отметки. </a:t>
            </a:r>
          </a:p>
          <a:p>
            <a:pPr marL="0" indent="0" algn="just">
              <a:buNone/>
            </a:pPr>
            <a:r>
              <a:rPr lang="ru-RU" sz="2400" dirty="0"/>
              <a:t>	За изложение выставляются две отметки: одна за содержание, вторая за грамотность. </a:t>
            </a:r>
          </a:p>
        </p:txBody>
      </p:sp>
    </p:spTree>
    <p:extLst>
      <p:ext uri="{BB962C8B-B14F-4D97-AF65-F5344CB8AC3E}">
        <p14:creationId xmlns:p14="http://schemas.microsoft.com/office/powerpoint/2010/main" val="315831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96" y="149629"/>
            <a:ext cx="10515600" cy="792913"/>
          </a:xfrm>
        </p:spPr>
        <p:txBody>
          <a:bodyPr>
            <a:normAutofit/>
          </a:bodyPr>
          <a:lstStyle/>
          <a:p>
            <a:r>
              <a:rPr lang="ru-RU" sz="2800" b="1" dirty="0"/>
              <a:t>Изложение.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87" y="1033982"/>
            <a:ext cx="1125681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Отметка «5»</a:t>
            </a:r>
            <a:r>
              <a:rPr lang="ru-RU" sz="1800" dirty="0"/>
              <a:t> - правильно передано содержание исходного текста, фактические ошибки отсутствуют, текст изложения характеризуется богатством словаря и разнообразием синтаксических конструкций; в пересказе отражены все основные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текста; содержание излагается последовательно и логично. В работе нет речевых ошибок или допущен 1 содержательный недочет и 1–2 речевых недочета.</a:t>
            </a:r>
          </a:p>
          <a:p>
            <a:pPr marL="0" indent="0" algn="just">
              <a:buNone/>
            </a:pPr>
            <a:r>
              <a:rPr lang="ru-RU" sz="1800" b="1" dirty="0"/>
              <a:t>Отметка «4» </a:t>
            </a:r>
            <a:r>
              <a:rPr lang="ru-RU" sz="1800" dirty="0"/>
              <a:t>- правильно передано содержание исходного текста, но допущены единичные фактические неточности; лексический и грамматический строй речи достаточно разнообразен, в пересказе отражены все основные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текста; есть незначительные нарушения точности выражения мысли или имеются незначительные нарушения последовательности в изложении. В работе допускается не более 2 недочетов в содержании и не более 3–4 речевых недочетов.</a:t>
            </a:r>
          </a:p>
          <a:p>
            <a:pPr marL="0" indent="0" algn="just">
              <a:buNone/>
            </a:pPr>
            <a:r>
              <a:rPr lang="ru-RU" sz="1800" b="1" dirty="0"/>
              <a:t>Отметка «3»</a:t>
            </a:r>
            <a:r>
              <a:rPr lang="ru-RU" sz="1800" dirty="0"/>
              <a:t> - в работе допущены значительные отклонения от содержания пересказываемого текста, в пересказе отражены не все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текста, допущены фактические неточности, в тексте пересказа встречается неправильное словоупотребление; словарь бедный, используемые синтаксические конструкции однообразны, присутствуют отдельные нарушения последовательности изложения и некоторые логические ошибки. В работе допускается не более 4 недочетов в содержании и 5 речевых недочетов.</a:t>
            </a:r>
          </a:p>
          <a:p>
            <a:pPr marL="0" indent="0" algn="just">
              <a:buNone/>
            </a:pPr>
            <a:r>
              <a:rPr lang="ru-RU" sz="1800" b="1" dirty="0"/>
              <a:t>Отметка «2»</a:t>
            </a:r>
            <a:r>
              <a:rPr lang="ru-RU" sz="1800" dirty="0"/>
              <a:t>  - в работе много фактических ошибок при пересказе исходного текста, что приводит к неправильной передаче содержания; основные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 не сохранены, содержание текста передано некорректно; словарь крайне беден, часто встречаются случаи неправильного словоупотребления; отсутствует логика и последовательность изложения. В работе допущено 6 и более недочетов в содержании и 6 и более речевых недочетов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05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Списывание. </a:t>
            </a:r>
            <a:br>
              <a:rPr lang="ru-RU" sz="2800" b="1" dirty="0"/>
            </a:br>
            <a:r>
              <a:rPr lang="ru-RU" sz="2800" b="1" dirty="0"/>
              <a:t>Критерии: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4558"/>
            <a:ext cx="11016803" cy="4322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454A1-D6B2-46B2-87FE-419A6D17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38795"/>
            <a:ext cx="8228929" cy="27173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9BB767-A057-4299-8752-01034FFB1403}"/>
              </a:ext>
            </a:extLst>
          </p:cNvPr>
          <p:cNvSpPr/>
          <p:nvPr/>
        </p:nvSpPr>
        <p:spPr>
          <a:xfrm>
            <a:off x="1448874" y="4797381"/>
            <a:ext cx="815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связи со спецификой данного вида работы из общепринятых критериев</a:t>
            </a:r>
          </a:p>
          <a:p>
            <a:r>
              <a:rPr lang="ru-RU" dirty="0"/>
              <a:t>используются два: </a:t>
            </a:r>
            <a:r>
              <a:rPr lang="ru-RU" b="1" dirty="0"/>
              <a:t>правильность и полнота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22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Списывание.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1022465"/>
            <a:ext cx="10676586" cy="4796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	</a:t>
            </a:r>
            <a:r>
              <a:rPr lang="ru-RU" sz="2000" b="1" dirty="0"/>
              <a:t>Отметка «5»</a:t>
            </a:r>
            <a:r>
              <a:rPr lang="ru-RU" sz="2000" dirty="0"/>
              <a:t> за списывание ставится, если текст воспроизведен правильно и в полном объеме, процент правильно выполненной работы на высшую отметку должен быть не менее 90%, может быть допущен один недочет (например, не поставлен знак в конце предложения, но при этом следующее предложение начинается со строчной буквы) или одно изменение графического облика слова (перестановка, замена или пропуск буквы, не приводящие к орфографической ошибке). </a:t>
            </a:r>
          </a:p>
          <a:p>
            <a:pPr marL="0" indent="0" algn="just">
              <a:buNone/>
            </a:pPr>
            <a:r>
              <a:rPr lang="ru-RU" sz="2000" dirty="0"/>
              <a:t>	На выставление отметок «4», «3» и «2» влияет количество ошибок и искажений графического облика слов. </a:t>
            </a:r>
          </a:p>
          <a:p>
            <a:pPr marL="0" indent="0" algn="just">
              <a:buNone/>
            </a:pPr>
            <a:r>
              <a:rPr lang="ru-RU" sz="2000" dirty="0"/>
              <a:t>	Традиционный подход к количеству ошибок при выставлении отметок за контрольное списывание следующий: </a:t>
            </a:r>
          </a:p>
          <a:p>
            <a:pPr marL="0" indent="0" algn="just">
              <a:buNone/>
            </a:pPr>
            <a:r>
              <a:rPr lang="ru-RU" sz="2000" b="1" dirty="0"/>
              <a:t>отметка «5»</a:t>
            </a:r>
            <a:r>
              <a:rPr lang="ru-RU" sz="2000" dirty="0"/>
              <a:t> – нет ошибок; </a:t>
            </a:r>
          </a:p>
          <a:p>
            <a:pPr marL="0" indent="0" algn="just">
              <a:buNone/>
            </a:pPr>
            <a:r>
              <a:rPr lang="ru-RU" sz="2000" b="1" dirty="0"/>
              <a:t>отметка «4»</a:t>
            </a:r>
            <a:r>
              <a:rPr lang="ru-RU" sz="2000" dirty="0"/>
              <a:t> – допущена 1 ошибка или два исправления; </a:t>
            </a:r>
          </a:p>
          <a:p>
            <a:pPr marL="0" indent="0" algn="just">
              <a:buNone/>
            </a:pPr>
            <a:r>
              <a:rPr lang="ru-RU" sz="2000" b="1" dirty="0"/>
              <a:t>отметка «3»</a:t>
            </a:r>
            <a:r>
              <a:rPr lang="ru-RU" sz="2000" dirty="0"/>
              <a:t> – допущено 2–3 ошибки; </a:t>
            </a:r>
          </a:p>
          <a:p>
            <a:pPr marL="0" indent="0" algn="just">
              <a:buNone/>
            </a:pPr>
            <a:r>
              <a:rPr lang="ru-RU" sz="2000" b="1" dirty="0"/>
              <a:t>отметка «2»</a:t>
            </a:r>
            <a:r>
              <a:rPr lang="ru-RU" sz="2000" dirty="0"/>
              <a:t> – допущено 4 ошибки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299646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02C9-692A-4ABC-93C0-F26D7066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Письмо Министерства просвещения Российской Федерации от 25 августа 2025 г. № 03-1669 “О направлении информации”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E74B9-E688-4857-9A04-E68F075D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Информационно-методическое письмо</a:t>
            </a:r>
          </a:p>
          <a:p>
            <a:pPr marL="0" indent="0" algn="just">
              <a:buNone/>
            </a:pPr>
            <a:r>
              <a:rPr lang="ru-RU" dirty="0"/>
              <a:t>	Приказом Министерства просвещения Российской Федерации от 9 октября 2024 г. N 704 вносятся изменения в федеральные образовательные программы начального общего, основного общего и среднего общего образования, утвержденные приказами </a:t>
            </a:r>
            <a:r>
              <a:rPr lang="ru-RU" dirty="0" err="1"/>
              <a:t>Минпросвещения</a:t>
            </a:r>
            <a:r>
              <a:rPr lang="ru-RU" dirty="0"/>
              <a:t> России от 18 мая 2023 г. N 372, от 18 мая 2023 г. N 370, от 18 мая 2023 г. N 371 (далее - ФООП).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968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-25292"/>
            <a:ext cx="10515600" cy="60723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Диктант</a:t>
            </a:r>
            <a:r>
              <a:rPr lang="ru-RU" sz="2800" b="1" dirty="0"/>
              <a:t>. Критерии: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4558"/>
            <a:ext cx="11016803" cy="4322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9BB767-A057-4299-8752-01034FFB1403}"/>
              </a:ext>
            </a:extLst>
          </p:cNvPr>
          <p:cNvSpPr/>
          <p:nvPr/>
        </p:nvSpPr>
        <p:spPr>
          <a:xfrm>
            <a:off x="585989" y="3967738"/>
            <a:ext cx="10703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При проверке диктанта </a:t>
            </a:r>
            <a:r>
              <a:rPr lang="ru-RU" u="sng" dirty="0"/>
              <a:t>исправляются все ошибки </a:t>
            </a:r>
            <a:r>
              <a:rPr lang="ru-RU" dirty="0"/>
              <a:t>и искажения графического облика слов, но при оценивании </a:t>
            </a:r>
            <a:r>
              <a:rPr lang="ru-RU" u="sng" dirty="0"/>
              <a:t>учитываются только</a:t>
            </a:r>
            <a:r>
              <a:rPr lang="ru-RU" dirty="0"/>
              <a:t> орфографические и пунктуационные ошибки, связанные с применением </a:t>
            </a:r>
            <a:r>
              <a:rPr lang="ru-RU" u="sng" dirty="0"/>
              <a:t>изученных правил</a:t>
            </a:r>
            <a:r>
              <a:rPr lang="ru-RU" dirty="0"/>
              <a:t>, а также ошибки в тех словарных словах, с которыми на уроках </a:t>
            </a:r>
            <a:r>
              <a:rPr lang="ru-RU" u="sng" dirty="0"/>
              <a:t>проводилась</a:t>
            </a:r>
            <a:r>
              <a:rPr lang="ru-RU" dirty="0"/>
              <a:t> специальная работа. </a:t>
            </a:r>
          </a:p>
          <a:p>
            <a:pPr algn="just"/>
            <a:r>
              <a:rPr lang="ru-RU" dirty="0"/>
              <a:t>	Ошибки на </a:t>
            </a:r>
            <a:r>
              <a:rPr lang="ru-RU" u="sng" dirty="0"/>
              <a:t>неизученные</a:t>
            </a:r>
            <a:r>
              <a:rPr lang="ru-RU" dirty="0"/>
              <a:t> орфограммы при выставлении отметки </a:t>
            </a:r>
            <a:r>
              <a:rPr lang="ru-RU" u="sng" dirty="0"/>
              <a:t>не учитываются</a:t>
            </a:r>
            <a:r>
              <a:rPr lang="ru-RU" dirty="0"/>
              <a:t>. При подсчете количества ошибок целесообразно использовать подход, связанный с учетом повторяемости и однотипности ошибок. Повторяющейся считается ошибка, допущенная в слове, используемом в тексте неоднократно, или ошибка в написании корня однокоренных слов, встретившихся в диктанте. Все </a:t>
            </a:r>
            <a:r>
              <a:rPr lang="ru-RU" u="sng" dirty="0"/>
              <a:t>повторяющиеся ошибки учитываются как одна ошибка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AF35F-B292-4B1A-9628-D2D675C9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08" y="681037"/>
            <a:ext cx="7442953" cy="31925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20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Диктант.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881149"/>
            <a:ext cx="10731730" cy="54230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	Отметка «5» </a:t>
            </a:r>
            <a:r>
              <a:rPr lang="ru-RU" sz="2000" dirty="0"/>
              <a:t>за диктант ставится, если текст записан правильно и в полном объеме, процент правильно выполненной работы на высшую отметку должен быть </a:t>
            </a:r>
            <a:r>
              <a:rPr lang="ru-RU" sz="2000" u="sng" dirty="0"/>
              <a:t>не менее 90%, </a:t>
            </a:r>
            <a:r>
              <a:rPr lang="ru-RU" sz="2000" dirty="0"/>
              <a:t>может </a:t>
            </a:r>
            <a:r>
              <a:rPr lang="ru-RU" sz="2000" u="sng" dirty="0"/>
              <a:t>присутствовать один недочет </a:t>
            </a:r>
            <a:r>
              <a:rPr lang="ru-RU" sz="2000" dirty="0"/>
              <a:t>или одно искажение графического облика слова. </a:t>
            </a:r>
          </a:p>
          <a:p>
            <a:pPr marL="0" indent="0" algn="just">
              <a:buNone/>
            </a:pPr>
            <a:r>
              <a:rPr lang="ru-RU" sz="2000" dirty="0"/>
              <a:t>	На выставление отметок «4», «3» и «2» влияет количество ошибок и искажений графического облика слов. Традиционный подход к количеству ошибок при выставлении отметок за контрольный диктант следующий: </a:t>
            </a:r>
          </a:p>
          <a:p>
            <a:pPr marL="0" indent="0" algn="just">
              <a:buNone/>
            </a:pPr>
            <a:r>
              <a:rPr lang="ru-RU" sz="2000" b="1" dirty="0"/>
              <a:t>отметка «5» </a:t>
            </a:r>
            <a:r>
              <a:rPr lang="ru-RU" sz="2000" dirty="0"/>
              <a:t>– в диктанте нет ошибок; </a:t>
            </a:r>
          </a:p>
          <a:p>
            <a:pPr marL="0" indent="0" algn="just">
              <a:buNone/>
            </a:pPr>
            <a:r>
              <a:rPr lang="ru-RU" sz="2000" b="1" dirty="0"/>
              <a:t>отметка «4» </a:t>
            </a:r>
            <a:r>
              <a:rPr lang="ru-RU" sz="2000" dirty="0"/>
              <a:t>– в диктанте допущены 1–2 ошибки; </a:t>
            </a:r>
          </a:p>
          <a:p>
            <a:pPr marL="0" indent="0" algn="just">
              <a:buNone/>
            </a:pPr>
            <a:r>
              <a:rPr lang="ru-RU" sz="2000" b="1" dirty="0"/>
              <a:t>отметка «3» </a:t>
            </a:r>
            <a:r>
              <a:rPr lang="ru-RU" sz="2000" dirty="0"/>
              <a:t>– в диктанте допущено от 3 до 5 ошибок;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b="1" dirty="0"/>
              <a:t>отметка «2» </a:t>
            </a:r>
            <a:r>
              <a:rPr lang="ru-RU" sz="2000" dirty="0"/>
              <a:t>– в диктанте допущено более 5 ошибок. </a:t>
            </a:r>
          </a:p>
          <a:p>
            <a:pPr marL="0" indent="0" algn="just">
              <a:buNone/>
            </a:pPr>
            <a:r>
              <a:rPr lang="ru-RU" sz="2000" dirty="0"/>
              <a:t>	Если в </a:t>
            </a:r>
            <a:r>
              <a:rPr lang="ru-RU" sz="2000" u="sng" dirty="0"/>
              <a:t>контрольном диктанте </a:t>
            </a:r>
            <a:r>
              <a:rPr lang="ru-RU" sz="2000" dirty="0"/>
              <a:t>допущено </a:t>
            </a:r>
            <a:r>
              <a:rPr lang="ru-RU" sz="2000" u="sng" dirty="0"/>
              <a:t>более пяти </a:t>
            </a:r>
            <a:r>
              <a:rPr lang="ru-RU" sz="2000" dirty="0"/>
              <a:t>сделанных самим обучающимся </a:t>
            </a:r>
            <a:r>
              <a:rPr lang="ru-RU" sz="2000" u="sng" dirty="0"/>
              <a:t>исправлений</a:t>
            </a:r>
            <a:r>
              <a:rPr lang="ru-RU" sz="2000" dirty="0"/>
              <a:t> написания, оценка </a:t>
            </a:r>
            <a:r>
              <a:rPr lang="ru-RU" sz="2000" u="sng" dirty="0"/>
              <a:t>снижается</a:t>
            </a:r>
            <a:r>
              <a:rPr lang="ru-RU" sz="2000" dirty="0"/>
              <a:t> на балл, при наличии </a:t>
            </a:r>
            <a:r>
              <a:rPr lang="ru-RU" sz="2000" u="sng" dirty="0"/>
              <a:t>более двух исправлений </a:t>
            </a:r>
            <a:r>
              <a:rPr lang="ru-RU" sz="2000" dirty="0"/>
              <a:t>неправильного написания на правильное </a:t>
            </a:r>
            <a:r>
              <a:rPr lang="ru-RU" sz="2000" u="sng" dirty="0"/>
              <a:t>отличная оценка не выставляется</a:t>
            </a:r>
            <a:r>
              <a:rPr lang="ru-RU" sz="2000" dirty="0"/>
              <a:t>. Это требование не распространяется на </a:t>
            </a:r>
            <a:r>
              <a:rPr lang="ru-RU" sz="2000" u="sng" dirty="0"/>
              <a:t>обучающие и текущие диктанты</a:t>
            </a:r>
            <a:r>
              <a:rPr lang="ru-RU" sz="2000" dirty="0"/>
              <a:t>, при оценивании которых </a:t>
            </a:r>
            <a:r>
              <a:rPr lang="ru-RU" sz="2000" u="sng" dirty="0"/>
              <a:t>не учитывается </a:t>
            </a:r>
            <a:r>
              <a:rPr lang="ru-RU" sz="2000" dirty="0"/>
              <a:t>количество </a:t>
            </a:r>
            <a:r>
              <a:rPr lang="ru-RU" sz="2000" u="sng" dirty="0"/>
              <a:t>исправлений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2493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Диктант.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485965"/>
            <a:ext cx="10106521" cy="40669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2000" dirty="0"/>
              <a:t>Если после диктанта были предложены грамматические задания, они оцениваются отдельной отметкой. </a:t>
            </a:r>
          </a:p>
          <a:p>
            <a:pPr marL="0" indent="0" algn="just">
              <a:buNone/>
            </a:pPr>
            <a:r>
              <a:rPr lang="ru-RU" sz="2000" b="1" dirty="0"/>
              <a:t>Отметка «5»</a:t>
            </a:r>
            <a:r>
              <a:rPr lang="ru-RU" sz="2000" dirty="0"/>
              <a:t> за грамматические задания ставится, если все задания выполнены правильно. </a:t>
            </a:r>
          </a:p>
          <a:p>
            <a:pPr marL="0" indent="0" algn="just">
              <a:buNone/>
            </a:pPr>
            <a:r>
              <a:rPr lang="ru-RU" sz="2000" b="1" dirty="0"/>
              <a:t>Отметка «4» </a:t>
            </a:r>
            <a:r>
              <a:rPr lang="ru-RU" sz="2000" dirty="0"/>
              <a:t>за грамматические задания ставится, если не выполнена или выполнена неправильно одна четверть заданий, при этом три четверти заданий выполнены правильно. </a:t>
            </a:r>
          </a:p>
          <a:p>
            <a:pPr marL="0" indent="0" algn="just">
              <a:buNone/>
            </a:pPr>
            <a:r>
              <a:rPr lang="ru-RU" sz="2000" b="1" dirty="0"/>
              <a:t>Отметка «3»</a:t>
            </a:r>
            <a:r>
              <a:rPr lang="ru-RU" sz="2000" dirty="0"/>
              <a:t> за грамматические задания ставится, если не выполнена или выполнена неправильно половина заданий, половина заданий выполнена правильно. </a:t>
            </a:r>
          </a:p>
          <a:p>
            <a:pPr marL="0" indent="0" algn="just">
              <a:buNone/>
            </a:pPr>
            <a:r>
              <a:rPr lang="ru-RU" sz="2000" b="1" dirty="0"/>
              <a:t>Отметка «2»</a:t>
            </a:r>
            <a:r>
              <a:rPr lang="ru-RU" sz="2000" dirty="0"/>
              <a:t> за грамматические задания ставится, если более половины заданий не выполнено или выполнено неправильно.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3451033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23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Словарный диктант</a:t>
            </a:r>
            <a:r>
              <a:rPr lang="ru-RU" sz="2800" b="1" dirty="0"/>
              <a:t>. Критерии: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9BB767-A057-4299-8752-01034FFB1403}"/>
              </a:ext>
            </a:extLst>
          </p:cNvPr>
          <p:cNvSpPr/>
          <p:nvPr/>
        </p:nvSpPr>
        <p:spPr>
          <a:xfrm>
            <a:off x="1506828" y="3967738"/>
            <a:ext cx="822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Объектом контроля при проведении этих диктантов является написание слов с непроверяемыми орфограммами, </a:t>
            </a:r>
            <a:r>
              <a:rPr lang="ru-RU" u="sng" dirty="0"/>
              <a:t>перечень</a:t>
            </a:r>
            <a:r>
              <a:rPr lang="ru-RU" dirty="0"/>
              <a:t> этих слов присутствует </a:t>
            </a:r>
            <a:r>
              <a:rPr lang="ru-RU" u="sng" dirty="0"/>
              <a:t>в учебниках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1555E1-8BF6-4046-A743-35A0A60B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73" y="1426926"/>
            <a:ext cx="6158434" cy="23083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5334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588E-BD30-9D17-E34A-D456FAA9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2CBD0-1E17-48A0-5191-4FDED8FE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23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Тест</a:t>
            </a:r>
            <a:endParaRPr lang="ru-RU" sz="2800" b="1" dirty="0"/>
          </a:p>
        </p:txBody>
      </p:sp>
      <p:pic>
        <p:nvPicPr>
          <p:cNvPr id="6" name="Рисунок 5" descr="Изображение выглядит как шаблон, Графика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347CE7D-6CB1-F0E0-FE9F-C51F775B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346200"/>
            <a:ext cx="4165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5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5A3F7-0846-4C15-8D98-9AC74AC2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!</a:t>
            </a:r>
            <a:r>
              <a:rPr lang="ru-RU" sz="2800" b="1" dirty="0"/>
              <a:t> Особенности преподавания учебного предмета «Русский язык»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88394-3A4E-4642-9C05-AB070FAEF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Два варианта поурочного планирования: </a:t>
            </a:r>
          </a:p>
          <a:p>
            <a:pPr marL="0" indent="0" algn="just">
              <a:buNone/>
            </a:pPr>
            <a:r>
              <a:rPr lang="ru-RU" dirty="0"/>
              <a:t>1) Вариант 1 для педагогов, использующих учебники «Азбука» (авторы В.Г. Горецкий и другие), «Русский язык. </a:t>
            </a:r>
            <a:r>
              <a:rPr lang="ru-RU" u="sng" dirty="0"/>
              <a:t>1—4 </a:t>
            </a:r>
            <a:r>
              <a:rPr lang="ru-RU" dirty="0"/>
              <a:t>класс» (авторы В.П. </a:t>
            </a:r>
            <a:r>
              <a:rPr lang="ru-RU" dirty="0" err="1"/>
              <a:t>Канакина</a:t>
            </a:r>
            <a:r>
              <a:rPr lang="ru-RU" dirty="0"/>
              <a:t>, В.Г. Горецкий); </a:t>
            </a:r>
          </a:p>
          <a:p>
            <a:pPr marL="0" indent="0" algn="just">
              <a:buNone/>
            </a:pPr>
            <a:r>
              <a:rPr lang="ru-RU" dirty="0"/>
              <a:t>2) Вариант 2 для </a:t>
            </a:r>
            <a:r>
              <a:rPr lang="ru-RU" u="sng" dirty="0"/>
              <a:t>самостоятельного</a:t>
            </a:r>
            <a:r>
              <a:rPr lang="ru-RU" dirty="0"/>
              <a:t> конструирования поурочного планирования. </a:t>
            </a:r>
          </a:p>
          <a:p>
            <a:pPr marL="0" indent="0" algn="just">
              <a:buNone/>
            </a:pPr>
            <a:r>
              <a:rPr lang="ru-RU" dirty="0"/>
              <a:t>Единый перечень (кодификатор) проверяемых </a:t>
            </a:r>
            <a:r>
              <a:rPr lang="ru-RU" u="sng" dirty="0"/>
              <a:t>требований к результатам</a:t>
            </a:r>
            <a:r>
              <a:rPr lang="ru-RU" dirty="0"/>
              <a:t> освоения ООП НОО и </a:t>
            </a:r>
            <a:r>
              <a:rPr lang="ru-RU" u="sng" dirty="0"/>
              <a:t>элементов содержания</a:t>
            </a:r>
            <a:r>
              <a:rPr lang="ru-RU" dirty="0"/>
              <a:t> по русскому языку, который используется в федеральных и региональных процедурах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8733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7AE42-32E9-432D-BB12-53CB75AF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07" y="-150264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/>
              <a:t>Личностные достижения младшего школьника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0B5E3-8A26-4E52-9796-D933029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07" y="1253331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усилено внимание к содержанию, которое влияет </a:t>
            </a:r>
            <a:r>
              <a:rPr lang="ru-RU" u="sng" dirty="0"/>
              <a:t>на осознание </a:t>
            </a:r>
            <a:r>
              <a:rPr lang="ru-RU" dirty="0"/>
              <a:t>языка как духовно-нравственного и социокультурного явления, способствует становление </a:t>
            </a:r>
            <a:r>
              <a:rPr lang="ru-RU" u="sng" dirty="0"/>
              <a:t>ценностного отношения</a:t>
            </a:r>
            <a:r>
              <a:rPr lang="ru-RU" dirty="0"/>
              <a:t> и стремления к самовыражению в искусстве слова; </a:t>
            </a:r>
          </a:p>
          <a:p>
            <a:pPr algn="just"/>
            <a:r>
              <a:rPr lang="ru-RU" dirty="0"/>
              <a:t>в содержании </a:t>
            </a:r>
            <a:r>
              <a:rPr lang="ru-RU" u="sng" dirty="0"/>
              <a:t>1 и 2 классов </a:t>
            </a:r>
            <a:r>
              <a:rPr lang="ru-RU" dirty="0"/>
              <a:t>выделен  раздел </a:t>
            </a:r>
            <a:r>
              <a:rPr lang="ru-RU" u="sng" dirty="0"/>
              <a:t>«Общие сведения о языке»</a:t>
            </a:r>
            <a:r>
              <a:rPr lang="ru-RU" dirty="0"/>
              <a:t>, а в содержании </a:t>
            </a:r>
            <a:r>
              <a:rPr lang="ru-RU" u="sng" dirty="0"/>
              <a:t>3 и 4 классов </a:t>
            </a:r>
            <a:r>
              <a:rPr lang="ru-RU" dirty="0"/>
              <a:t>– раздел «</a:t>
            </a:r>
            <a:r>
              <a:rPr lang="ru-RU" u="sng" dirty="0"/>
              <a:t>Сведения о русском языке</a:t>
            </a:r>
            <a:r>
              <a:rPr lang="ru-RU" dirty="0"/>
              <a:t>»; </a:t>
            </a:r>
          </a:p>
          <a:p>
            <a:pPr algn="just"/>
            <a:r>
              <a:rPr lang="ru-RU" dirty="0"/>
              <a:t>усилено внимание к развитию устной и письменной речи младших школьников, их читательских умений - </a:t>
            </a:r>
            <a:r>
              <a:rPr lang="ru-RU" u="sng" dirty="0"/>
              <a:t>увеличен объем </a:t>
            </a:r>
            <a:r>
              <a:rPr lang="ru-RU" dirty="0"/>
              <a:t>дидактических единиц в разделе </a:t>
            </a:r>
            <a:r>
              <a:rPr lang="ru-RU" u="sng" dirty="0"/>
              <a:t>«Развитие речи» </a:t>
            </a:r>
          </a:p>
        </p:txBody>
      </p:sp>
    </p:spTree>
    <p:extLst>
      <p:ext uri="{BB962C8B-B14F-4D97-AF65-F5344CB8AC3E}">
        <p14:creationId xmlns:p14="http://schemas.microsoft.com/office/powerpoint/2010/main" val="142827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6078B-A245-4572-A052-FEB5F44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Предметные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AD6E2-2A3B-451F-88FE-73B1663B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соответствии с приказом №704 в ФРП по учебному предмету «Русский язык» внесены </a:t>
            </a:r>
            <a:r>
              <a:rPr lang="ru-RU" u="sng" dirty="0"/>
              <a:t>перечни (кодификаторы) </a:t>
            </a:r>
            <a:r>
              <a:rPr lang="ru-RU" dirty="0"/>
              <a:t>распределенных по классам:</a:t>
            </a:r>
          </a:p>
          <a:p>
            <a:pPr marL="514350" indent="-514350" algn="just">
              <a:buAutoNum type="arabicParenR"/>
            </a:pPr>
            <a:r>
              <a:rPr lang="ru-RU" u="sng" dirty="0"/>
              <a:t>проверяемых требований</a:t>
            </a:r>
            <a:r>
              <a:rPr lang="ru-RU" dirty="0"/>
              <a:t> к результатам освоения программы </a:t>
            </a:r>
          </a:p>
          <a:p>
            <a:pPr marL="514350" indent="-514350" algn="just">
              <a:buAutoNum type="arabicParenR"/>
            </a:pPr>
            <a:r>
              <a:rPr lang="ru-RU" u="sng" dirty="0"/>
              <a:t>элементов содержания</a:t>
            </a:r>
            <a:r>
              <a:rPr lang="ru-RU" dirty="0"/>
              <a:t> обучения.</a:t>
            </a:r>
            <a:r>
              <a:rPr lang="ru-RU" b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38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«Синтаксис»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9799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В 1 классе усилена работа над восстановлением деформированных предложений, составлением предложений из набора форм слов.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В 4 классе введены дидактические единицы, которых ранее не было: </a:t>
            </a:r>
          </a:p>
          <a:p>
            <a:pPr algn="just"/>
            <a:r>
              <a:rPr lang="ru-RU" dirty="0"/>
              <a:t>простое и сложное предложение (ознакомление); </a:t>
            </a:r>
          </a:p>
          <a:p>
            <a:pPr algn="just"/>
            <a:r>
              <a:rPr lang="ru-RU" dirty="0"/>
              <a:t>сложные предложения: сложносочиненные с союзами и, а, но; </a:t>
            </a:r>
          </a:p>
          <a:p>
            <a:pPr algn="just"/>
            <a:r>
              <a:rPr lang="ru-RU" dirty="0"/>
              <a:t>бессоюзные сложные предложения (без называния терминов).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/>
              <a:t>	Важно</a:t>
            </a:r>
            <a:r>
              <a:rPr lang="ru-RU" dirty="0"/>
              <a:t>: </a:t>
            </a:r>
            <a:r>
              <a:rPr lang="ru-RU" u="sng" dirty="0"/>
              <a:t>термины</a:t>
            </a:r>
            <a:r>
              <a:rPr lang="ru-RU" dirty="0"/>
              <a:t> «сложносочиненное предложение», «бессоюзное сложное предложение» </a:t>
            </a:r>
            <a:r>
              <a:rPr lang="ru-RU" u="sng" dirty="0"/>
              <a:t>не вводятся</a:t>
            </a:r>
            <a:r>
              <a:rPr lang="ru-RU" dirty="0"/>
              <a:t>, идет наблюдение за языковым материалом. Основой различения простых и сложных предложений является количество грамматических основ, а основой для различения бессоюзного сложного предложения и сложносочиненного предложения является отсутствие или наличие союзов между частями сложного предложения.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000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05" y="173932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</a:t>
            </a:r>
            <a:br>
              <a:rPr lang="ru-RU" sz="2800" b="1" dirty="0"/>
            </a:br>
            <a:r>
              <a:rPr lang="ru-RU" sz="2800" b="1" dirty="0"/>
              <a:t>«Орфография и пунктуация»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2" y="1321724"/>
            <a:ext cx="11148753" cy="50790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Количество изучаемых орфограмм не изменилось, но: </a:t>
            </a:r>
          </a:p>
          <a:p>
            <a:pPr algn="just"/>
            <a:r>
              <a:rPr lang="ru-RU" dirty="0"/>
              <a:t>усилено внимание к формированию орфографической зоркости;</a:t>
            </a:r>
          </a:p>
          <a:p>
            <a:pPr algn="just"/>
            <a:r>
              <a:rPr lang="ru-RU" dirty="0"/>
              <a:t> зафиксирована работа над различными способами решения орфографической задачи в зависимости от места орфограммы в слове; </a:t>
            </a:r>
          </a:p>
          <a:p>
            <a:pPr algn="just"/>
            <a:r>
              <a:rPr lang="ru-RU" dirty="0"/>
              <a:t>происходит введение понятия «орфограмма»; </a:t>
            </a:r>
          </a:p>
          <a:p>
            <a:pPr algn="just"/>
            <a:r>
              <a:rPr lang="ru-RU" dirty="0"/>
              <a:t>сделан </a:t>
            </a:r>
            <a:r>
              <a:rPr lang="ru-RU" dirty="0" err="1"/>
              <a:t>бо́льший</a:t>
            </a:r>
            <a:r>
              <a:rPr lang="ru-RU" dirty="0"/>
              <a:t> акцент на использование орфографического словаря для определения (уточнения) написания слова; </a:t>
            </a:r>
          </a:p>
          <a:p>
            <a:pPr algn="just"/>
            <a:r>
              <a:rPr lang="ru-RU" dirty="0"/>
              <a:t>подчеркнута необходимость отработки контроля и самоконтроля при проверке собственных и предложенных текстов.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Предметные результаты по разделу во 2 классе:</a:t>
            </a:r>
          </a:p>
          <a:p>
            <a:pPr algn="just"/>
            <a:r>
              <a:rPr lang="ru-RU" dirty="0"/>
              <a:t>находить место изученных орфограмм в слове и между словами; </a:t>
            </a:r>
          </a:p>
          <a:p>
            <a:pPr algn="just"/>
            <a:r>
              <a:rPr lang="ru-RU" dirty="0"/>
              <a:t>находить и исправлять ошибки на изученные правила, описки;</a:t>
            </a:r>
          </a:p>
          <a:p>
            <a:pPr algn="just"/>
            <a:r>
              <a:rPr lang="ru-RU" dirty="0"/>
              <a:t>появилось указание на объем текстов для списывания и письма под диктовку.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Важно:</a:t>
            </a:r>
            <a:r>
              <a:rPr lang="ru-RU" dirty="0"/>
              <a:t> в 4 классе введена </a:t>
            </a:r>
            <a:r>
              <a:rPr lang="ru-RU" u="sng" dirty="0"/>
              <a:t>новая дидактическая единица</a:t>
            </a:r>
            <a:r>
              <a:rPr lang="ru-RU" dirty="0"/>
              <a:t>: «Знаки препинания в предложении с прямой речью после слов автора (наблюдение)».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840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</a:t>
            </a:r>
            <a:br>
              <a:rPr lang="ru-RU" sz="2800" b="1" dirty="0"/>
            </a:br>
            <a:r>
              <a:rPr lang="ru-RU" sz="2800" b="1" dirty="0"/>
              <a:t>«Развитие речи»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	Важно</a:t>
            </a:r>
            <a:r>
              <a:rPr lang="ru-RU" dirty="0"/>
              <a:t>: достижения предметных результатов содержание раздела «Развитие речи» связано  формированием коммуникативных УУД. </a:t>
            </a:r>
          </a:p>
          <a:p>
            <a:pPr marL="0" indent="0" algn="just">
              <a:buNone/>
            </a:pPr>
            <a:r>
              <a:rPr lang="ru-RU" dirty="0"/>
              <a:t>	Усилена направленность на формирование функциональной грамотности как готовности применять накопленные знания и умения при решении жизненных проблем в ситуации общения. </a:t>
            </a:r>
          </a:p>
          <a:p>
            <a:pPr marL="0" indent="0" algn="just">
              <a:buNone/>
            </a:pPr>
            <a:r>
              <a:rPr lang="ru-RU" dirty="0"/>
              <a:t>	Значительное внимание уделено работе с тремя типами текстов (описание, рассуждение, повествование) по пониманию обучающимися того, что типы текстов выделены именно в связи с коммуникативным намерением, а построение текста напрямую зависит от задачи, которую ставит перед собой пишущий/говорящий.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191233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5072</Words>
  <Application>Microsoft Office PowerPoint</Application>
  <PresentationFormat>Широкоэкранный</PresentationFormat>
  <Paragraphs>373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Bookman Old Style</vt:lpstr>
      <vt:lpstr>Calibri</vt:lpstr>
      <vt:lpstr>Times New Roman</vt:lpstr>
      <vt:lpstr>1_Тема Office</vt:lpstr>
      <vt:lpstr>Default</vt:lpstr>
      <vt:lpstr>Презентация PowerPoint</vt:lpstr>
      <vt:lpstr>Роль учебного предмета «Русский язык» в системе начального общего образования</vt:lpstr>
      <vt:lpstr>Письмо Министерства просвещения Российской Федерации от 25 августа 2025 г. № 03-1669 “О направлении информации”</vt:lpstr>
      <vt:lpstr>! Особенности преподавания учебного предмета «Русский язык»</vt:lpstr>
      <vt:lpstr>Личностные достижения младшего школьника</vt:lpstr>
      <vt:lpstr>Предметные результаты</vt:lpstr>
      <vt:lpstr>Особенности изучения содержательного раздела «Синтаксис»</vt:lpstr>
      <vt:lpstr>Особенности изучения содержательного раздела  «Орфография и пунктуация»</vt:lpstr>
      <vt:lpstr>Особенности изучения содержательного раздела  «Развитие речи»</vt:lpstr>
      <vt:lpstr>Типичные трудностях младших школьников при изучении русского языка</vt:lpstr>
      <vt:lpstr>Тематическое планирование  русский язык 1 класс ЭНШ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Завершающий урок русского языка в 1 классе</vt:lpstr>
      <vt:lpstr>Тематическое планирование  3 класс</vt:lpstr>
      <vt:lpstr>Тематическое планирование  4 класс</vt:lpstr>
      <vt:lpstr>Письменный ответ на вопрос, небольшое письменное высказывание на заданную тему. Критерии:</vt:lpstr>
      <vt:lpstr>Письменный ответ на вопрос, небольшое письменное высказывание на заданную тему. Отметки:</vt:lpstr>
      <vt:lpstr>Изложение.  Критерии:</vt:lpstr>
      <vt:lpstr>Изложение. Отметки:</vt:lpstr>
      <vt:lpstr>Списывание.  Критерии:</vt:lpstr>
      <vt:lpstr>Списывание. Отметки:</vt:lpstr>
      <vt:lpstr>Диктант. Критерии:</vt:lpstr>
      <vt:lpstr>Диктант. Отметки:</vt:lpstr>
      <vt:lpstr>Диктант. Отметки:</vt:lpstr>
      <vt:lpstr>Словарный диктант. Критерии:</vt:lpstr>
      <vt:lpstr>Тест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учебных предметов на уровне начального общего образования в соответствии с Приказом №704</dc:title>
  <dc:creator>Lenovo</dc:creator>
  <cp:lastModifiedBy>Наталья Яковлева</cp:lastModifiedBy>
  <cp:revision>70</cp:revision>
  <dcterms:created xsi:type="dcterms:W3CDTF">2025-09-21T15:52:09Z</dcterms:created>
  <dcterms:modified xsi:type="dcterms:W3CDTF">2025-11-07T14:24:44Z</dcterms:modified>
</cp:coreProperties>
</file>